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第三章"/>
          <p:cNvSpPr txBox="1"/>
          <p:nvPr>
            <p:ph type="title"/>
          </p:nvPr>
        </p:nvSpPr>
        <p:spPr>
          <a:xfrm>
            <a:off x="1270000" y="895350"/>
            <a:ext cx="10464800" cy="1282700"/>
          </a:xfrm>
          <a:prstGeom prst="rect">
            <a:avLst/>
          </a:prstGeom>
        </p:spPr>
        <p:txBody>
          <a:bodyPr/>
          <a:lstStyle/>
          <a:p>
            <a:pPr lvl="1" defTabSz="537463">
              <a:defRPr sz="6624"/>
            </a:pPr>
            <a:r>
              <a:t>第三章</a:t>
            </a:r>
          </a:p>
        </p:txBody>
      </p:sp>
      <p:sp>
        <p:nvSpPr>
          <p:cNvPr id="120" name="高阶函数"/>
          <p:cNvSpPr txBox="1"/>
          <p:nvPr>
            <p:ph type="body" sz="quarter" idx="1"/>
          </p:nvPr>
        </p:nvSpPr>
        <p:spPr>
          <a:xfrm>
            <a:off x="1270000" y="21717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高阶函数</a:t>
            </a:r>
          </a:p>
        </p:txBody>
      </p:sp>
      <p:pic>
        <p:nvPicPr>
          <p:cNvPr id="12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3638401"/>
            <a:ext cx="7366000" cy="414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ap的用法"/>
          <p:cNvSpPr txBox="1"/>
          <p:nvPr/>
        </p:nvSpPr>
        <p:spPr>
          <a:xfrm>
            <a:off x="4591719" y="749299"/>
            <a:ext cx="382136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map的用法</a:t>
            </a:r>
          </a:p>
        </p:txBody>
      </p:sp>
      <p:sp>
        <p:nvSpPr>
          <p:cNvPr id="156" name="map (+3) [1,3,5]…"/>
          <p:cNvSpPr txBox="1"/>
          <p:nvPr/>
        </p:nvSpPr>
        <p:spPr>
          <a:xfrm>
            <a:off x="3695700" y="3270250"/>
            <a:ext cx="6164387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map (+3) [1,3,5]</a:t>
            </a:r>
          </a:p>
          <a:p>
            <a:pPr algn="l"/>
            <a:r>
              <a:t>结果:[4,6,8]</a:t>
            </a:r>
          </a:p>
          <a:p>
            <a:pPr algn="l"/>
            <a:r>
              <a:t>map (++ “!”) [“SS”, “HAHAHA”]</a:t>
            </a:r>
          </a:p>
          <a:p>
            <a:pPr algn="l"/>
            <a:r>
              <a:t>结果:[“SS!”, “HAHAHA!”]</a:t>
            </a:r>
          </a:p>
          <a:p>
            <a:pPr algn="l"/>
            <a:r>
              <a:t>map fst [(1,2),(3,4),(5,6)]</a:t>
            </a:r>
          </a:p>
          <a:p>
            <a:pPr algn="l"/>
            <a:r>
              <a:t>结果:[1,3,5]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ilter函数"/>
          <p:cNvSpPr txBox="1"/>
          <p:nvPr/>
        </p:nvSpPr>
        <p:spPr>
          <a:xfrm>
            <a:off x="4839493" y="749299"/>
            <a:ext cx="332581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filter函数</a:t>
            </a:r>
          </a:p>
        </p:txBody>
      </p:sp>
      <p:sp>
        <p:nvSpPr>
          <p:cNvPr id="159" name="filter取一个谓词和一个列表，…"/>
          <p:cNvSpPr txBox="1"/>
          <p:nvPr/>
        </p:nvSpPr>
        <p:spPr>
          <a:xfrm>
            <a:off x="2254250" y="2628899"/>
            <a:ext cx="88011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filter取一个谓词和一个列表，</a:t>
            </a:r>
          </a:p>
          <a:p>
            <a:pPr/>
            <a:r>
              <a:t>返回由列表中符合该条件的元素组成的列表</a:t>
            </a:r>
          </a:p>
        </p:txBody>
      </p:sp>
      <p:sp>
        <p:nvSpPr>
          <p:cNvPr id="160" name="filter :: (a -&gt; Bool) -&gt; [a] -&gt; [a]…"/>
          <p:cNvSpPr txBox="1"/>
          <p:nvPr/>
        </p:nvSpPr>
        <p:spPr>
          <a:xfrm>
            <a:off x="4069878" y="4349749"/>
            <a:ext cx="5797378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filter :: (a -&gt; Bool) -&gt; [a] -&gt; [a]</a:t>
            </a:r>
          </a:p>
          <a:p>
            <a:pPr algn="l"/>
            <a:r>
              <a:t>filter _ [] = []</a:t>
            </a:r>
          </a:p>
          <a:p>
            <a:pPr algn="l"/>
            <a:r>
              <a:t>filter p (x: xs)</a:t>
            </a:r>
          </a:p>
          <a:p>
            <a:pPr algn="l"/>
            <a:r>
              <a:t>       | p x       = x : filter p xs</a:t>
            </a:r>
          </a:p>
          <a:p>
            <a:pPr algn="l"/>
            <a:r>
              <a:t>       | otherwise = filter p xs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ter的用法"/>
          <p:cNvSpPr txBox="1"/>
          <p:nvPr/>
        </p:nvSpPr>
        <p:spPr>
          <a:xfrm>
            <a:off x="4483893" y="749299"/>
            <a:ext cx="403701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filter的用法</a:t>
            </a:r>
          </a:p>
        </p:txBody>
      </p:sp>
      <p:sp>
        <p:nvSpPr>
          <p:cNvPr id="163" name="filter (&gt;2) [1,3,5]…"/>
          <p:cNvSpPr txBox="1"/>
          <p:nvPr/>
        </p:nvSpPr>
        <p:spPr>
          <a:xfrm>
            <a:off x="3009900" y="3968750"/>
            <a:ext cx="7772624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filter (&gt;2) [1,3,5]</a:t>
            </a:r>
          </a:p>
          <a:p>
            <a:pPr algn="l"/>
            <a:r>
              <a:t>结果:[3,5]</a:t>
            </a:r>
          </a:p>
          <a:p>
            <a:pPr algn="l"/>
            <a:r>
              <a:t>filter (`elem` [‘a’..’z’]) “as dfgh jk5cvbn m2”</a:t>
            </a:r>
          </a:p>
          <a:p>
            <a:pPr algn="l"/>
            <a:r>
              <a:t>结果:”asdfghjkcvbnm”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找出所有奇数的平方，…"/>
          <p:cNvSpPr txBox="1"/>
          <p:nvPr/>
        </p:nvSpPr>
        <p:spPr>
          <a:xfrm>
            <a:off x="3295637" y="1396999"/>
            <a:ext cx="6413526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找出所有奇数的平方，</a:t>
            </a:r>
          </a:p>
          <a:p>
            <a:pPr/>
            <a:r>
              <a:t>并且该奇数的平方小于10000，</a:t>
            </a:r>
          </a:p>
          <a:p>
            <a:pPr/>
            <a:r>
              <a:t>并求和</a:t>
            </a:r>
          </a:p>
        </p:txBody>
      </p:sp>
      <p:sp>
        <p:nvSpPr>
          <p:cNvPr id="166" name="sum (takeWhile (&lt;10000) (filter odd (map (^2) [1..])))"/>
          <p:cNvSpPr txBox="1"/>
          <p:nvPr/>
        </p:nvSpPr>
        <p:spPr>
          <a:xfrm>
            <a:off x="1645666" y="4565649"/>
            <a:ext cx="100436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sum (takeWhile (&lt;10000) (filter odd (map (^2) [1..])))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函数应用符 $"/>
          <p:cNvSpPr txBox="1"/>
          <p:nvPr/>
        </p:nvSpPr>
        <p:spPr>
          <a:xfrm>
            <a:off x="4233862" y="749299"/>
            <a:ext cx="453707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函数应用符 $ </a:t>
            </a:r>
          </a:p>
        </p:txBody>
      </p:sp>
      <p:sp>
        <p:nvSpPr>
          <p:cNvPr id="169" name="$函数，先看看它的定义。"/>
          <p:cNvSpPr txBox="1"/>
          <p:nvPr/>
        </p:nvSpPr>
        <p:spPr>
          <a:xfrm>
            <a:off x="3941725" y="2578100"/>
            <a:ext cx="5381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$函数，先看看它的定义。</a:t>
            </a:r>
          </a:p>
        </p:txBody>
      </p:sp>
      <p:sp>
        <p:nvSpPr>
          <p:cNvPr id="170" name="($) :: (a-&gt;b) -&gt; a -&gt; b…"/>
          <p:cNvSpPr txBox="1"/>
          <p:nvPr/>
        </p:nvSpPr>
        <p:spPr>
          <a:xfrm>
            <a:off x="1955192" y="4851400"/>
            <a:ext cx="416681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($) :: (a-&gt;b) -&gt; a -&gt; b</a:t>
            </a:r>
          </a:p>
          <a:p>
            <a:pPr algn="l"/>
            <a:r>
              <a:t> f $ x = f x </a:t>
            </a:r>
          </a:p>
        </p:txBody>
      </p:sp>
      <p:pic>
        <p:nvPicPr>
          <p:cNvPr id="171" name="17_7048639.gif" descr="17_7048639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065" y="4427835"/>
            <a:ext cx="4325938" cy="4325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组合函数 ."/>
          <p:cNvSpPr txBox="1"/>
          <p:nvPr/>
        </p:nvSpPr>
        <p:spPr>
          <a:xfrm>
            <a:off x="4711873" y="749299"/>
            <a:ext cx="358105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组合函数 . </a:t>
            </a:r>
          </a:p>
        </p:txBody>
      </p:sp>
      <p:sp>
        <p:nvSpPr>
          <p:cNvPr id="174" name=".函数，先看看它的定义。"/>
          <p:cNvSpPr txBox="1"/>
          <p:nvPr/>
        </p:nvSpPr>
        <p:spPr>
          <a:xfrm>
            <a:off x="4020418" y="2578100"/>
            <a:ext cx="522431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.函数，先看看它的定义。</a:t>
            </a:r>
          </a:p>
        </p:txBody>
      </p:sp>
      <p:sp>
        <p:nvSpPr>
          <p:cNvPr id="175" name="(.) :: (b-&gt;c) -&gt; (a-&gt;b) -&gt; a-&gt;c…"/>
          <p:cNvSpPr txBox="1"/>
          <p:nvPr/>
        </p:nvSpPr>
        <p:spPr>
          <a:xfrm>
            <a:off x="6031892" y="5041900"/>
            <a:ext cx="558507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(.) :: (b-&gt;c) -&gt; (a-&gt;b) -&gt; a-&gt;c</a:t>
            </a:r>
          </a:p>
          <a:p>
            <a:pPr algn="l"/>
            <a:r>
              <a:t> f .  g = \x -&gt; f (g x)</a:t>
            </a:r>
          </a:p>
        </p:txBody>
      </p:sp>
      <p:pic>
        <p:nvPicPr>
          <p:cNvPr id="176" name="17_7048639.gif" descr="17_7048639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865" y="3831431"/>
            <a:ext cx="4325938" cy="4325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$是右结合的哟，…"/>
          <p:cNvSpPr txBox="1"/>
          <p:nvPr/>
        </p:nvSpPr>
        <p:spPr>
          <a:xfrm>
            <a:off x="2105707" y="1485899"/>
            <a:ext cx="4557936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$是右结合的哟，</a:t>
            </a:r>
          </a:p>
          <a:p>
            <a:pPr/>
            <a:r>
              <a:t>也就是说 f $ x之后呢</a:t>
            </a:r>
          </a:p>
          <a:p>
            <a:pPr/>
            <a:r>
              <a:t>x作为参数应用到f上了</a:t>
            </a:r>
          </a:p>
        </p:txBody>
      </p:sp>
      <p:sp>
        <p:nvSpPr>
          <p:cNvPr id="179" name="sum (takeWhile (&lt;10000) (filter odd (map (^2) [1..])))"/>
          <p:cNvSpPr txBox="1"/>
          <p:nvPr/>
        </p:nvSpPr>
        <p:spPr>
          <a:xfrm>
            <a:off x="1645666" y="4565649"/>
            <a:ext cx="100436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sum (takeWhile (&lt;10000) (filter odd (map (^2) [1..])))</a:t>
            </a:r>
          </a:p>
        </p:txBody>
      </p:sp>
      <p:sp>
        <p:nvSpPr>
          <p:cNvPr id="180" name="sum . takeWhile (&lt;10000) . filter odd $ map (^2) [1..]"/>
          <p:cNvSpPr txBox="1"/>
          <p:nvPr/>
        </p:nvSpPr>
        <p:spPr>
          <a:xfrm>
            <a:off x="1748581" y="5784849"/>
            <a:ext cx="98378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sum . takeWhile (&lt;10000) . filter odd $ map (^2) [1..]</a:t>
            </a:r>
          </a:p>
        </p:txBody>
      </p:sp>
      <p:sp>
        <p:nvSpPr>
          <p:cNvPr id="181" name=". 是将两个函数组合起来…"/>
          <p:cNvSpPr txBox="1"/>
          <p:nvPr/>
        </p:nvSpPr>
        <p:spPr>
          <a:xfrm>
            <a:off x="6861274" y="1803399"/>
            <a:ext cx="498455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是将两个函数组合起来</a:t>
            </a:r>
          </a:p>
          <a:p>
            <a:pPr/>
            <a:r>
              <a:t>合体用的</a:t>
            </a:r>
          </a:p>
        </p:txBody>
      </p:sp>
      <p:sp>
        <p:nvSpPr>
          <p:cNvPr id="182" name="看看效果"/>
          <p:cNvSpPr txBox="1"/>
          <p:nvPr/>
        </p:nvSpPr>
        <p:spPr>
          <a:xfrm>
            <a:off x="5530850" y="3502025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看看效果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3"/>
      <p:bldP build="whole" bldLvl="1" animBg="1" rev="0" advAuto="0" spid="182" grpId="1"/>
      <p:bldP build="whole" bldLvl="1" animBg="1" rev="0" advAuto="0" spid="17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oint-Free风格"/>
          <p:cNvSpPr txBox="1"/>
          <p:nvPr/>
        </p:nvSpPr>
        <p:spPr>
          <a:xfrm>
            <a:off x="3523322" y="4298949"/>
            <a:ext cx="571685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Point-Free风格</a:t>
            </a:r>
          </a:p>
        </p:txBody>
      </p:sp>
      <p:sp>
        <p:nvSpPr>
          <p:cNvPr id="185" name="这个就是"/>
          <p:cNvSpPr txBox="1"/>
          <p:nvPr/>
        </p:nvSpPr>
        <p:spPr>
          <a:xfrm>
            <a:off x="5530850" y="28067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这个就是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ambda"/>
          <p:cNvSpPr txBox="1"/>
          <p:nvPr/>
        </p:nvSpPr>
        <p:spPr>
          <a:xfrm>
            <a:off x="5582046" y="1015999"/>
            <a:ext cx="184070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lambda</a:t>
            </a:r>
          </a:p>
        </p:txBody>
      </p:sp>
      <p:sp>
        <p:nvSpPr>
          <p:cNvPr id="188" name="lambda是匿名函数的意思，如下："/>
          <p:cNvSpPr txBox="1"/>
          <p:nvPr/>
        </p:nvSpPr>
        <p:spPr>
          <a:xfrm>
            <a:off x="3054647" y="2438400"/>
            <a:ext cx="68955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lambda是匿名函数的意思，如下：</a:t>
            </a:r>
          </a:p>
        </p:txBody>
      </p:sp>
      <p:sp>
        <p:nvSpPr>
          <p:cNvPr id="189" name="(\x -&gt; x + 1)"/>
          <p:cNvSpPr txBox="1"/>
          <p:nvPr/>
        </p:nvSpPr>
        <p:spPr>
          <a:xfrm>
            <a:off x="5268093" y="3809999"/>
            <a:ext cx="24686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(\x -&gt; x + 1)</a:t>
            </a:r>
          </a:p>
        </p:txBody>
      </p:sp>
      <p:sp>
        <p:nvSpPr>
          <p:cNvPr id="190" name="使用方法：map (\x -&gt; x + 1) [1,2,3]"/>
          <p:cNvSpPr txBox="1"/>
          <p:nvPr/>
        </p:nvSpPr>
        <p:spPr>
          <a:xfrm>
            <a:off x="3046052" y="5010150"/>
            <a:ext cx="691269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使用方法：map (\x -&gt; x + 1) [1,2,3]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0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折叠"/>
          <p:cNvSpPr txBox="1"/>
          <p:nvPr/>
        </p:nvSpPr>
        <p:spPr>
          <a:xfrm>
            <a:off x="5822949" y="920750"/>
            <a:ext cx="135890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折叠</a:t>
            </a:r>
          </a:p>
        </p:txBody>
      </p:sp>
      <p:sp>
        <p:nvSpPr>
          <p:cNvPr id="193" name="折叠允许我们将一个数据结构，归约为单个值。"/>
          <p:cNvSpPr txBox="1"/>
          <p:nvPr/>
        </p:nvSpPr>
        <p:spPr>
          <a:xfrm>
            <a:off x="1644649" y="2578100"/>
            <a:ext cx="9715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折叠允许我们将一个数据结构，归约为单个值。</a:t>
            </a:r>
          </a:p>
        </p:txBody>
      </p:sp>
      <p:sp>
        <p:nvSpPr>
          <p:cNvPr id="194" name="先实现一个sum函数"/>
          <p:cNvSpPr txBox="1"/>
          <p:nvPr/>
        </p:nvSpPr>
        <p:spPr>
          <a:xfrm>
            <a:off x="4298007" y="3994150"/>
            <a:ext cx="405318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先实现一个sum函数</a:t>
            </a:r>
          </a:p>
        </p:txBody>
      </p:sp>
      <p:sp>
        <p:nvSpPr>
          <p:cNvPr id="195" name="sum’ :: (Num a) =&gt; [a] -&gt; a…"/>
          <p:cNvSpPr txBox="1"/>
          <p:nvPr/>
        </p:nvSpPr>
        <p:spPr>
          <a:xfrm>
            <a:off x="2967025" y="5410200"/>
            <a:ext cx="70707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sum’ :: (Num a) =&gt; [a] -&gt; a</a:t>
            </a:r>
          </a:p>
          <a:p>
            <a:pPr algn="l"/>
            <a:r>
              <a:t>sum xs = foldl (\acc x -&gt; acc + x) 0 xs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科里(Currying)函数"/>
          <p:cNvSpPr txBox="1"/>
          <p:nvPr/>
        </p:nvSpPr>
        <p:spPr>
          <a:xfrm>
            <a:off x="4589995" y="1282700"/>
            <a:ext cx="382481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科里(Currying)函数</a:t>
            </a:r>
          </a:p>
        </p:txBody>
      </p:sp>
      <p:sp>
        <p:nvSpPr>
          <p:cNvPr id="124" name="本质上，Haskell所有的函数都只有一个函数"/>
          <p:cNvSpPr txBox="1"/>
          <p:nvPr/>
        </p:nvSpPr>
        <p:spPr>
          <a:xfrm>
            <a:off x="2153977" y="2946400"/>
            <a:ext cx="86968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本质上，Haskell所有的函数都只有一个函数</a:t>
            </a:r>
          </a:p>
        </p:txBody>
      </p:sp>
      <p:sp>
        <p:nvSpPr>
          <p:cNvPr id="125" name="那max 4 5 是怎么回事？"/>
          <p:cNvSpPr txBox="1"/>
          <p:nvPr/>
        </p:nvSpPr>
        <p:spPr>
          <a:xfrm>
            <a:off x="4080706" y="4095750"/>
            <a:ext cx="49195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那max 4 5 是怎么回事？</a:t>
            </a:r>
          </a:p>
        </p:txBody>
      </p:sp>
      <p:pic>
        <p:nvPicPr>
          <p:cNvPr id="126" name="WX20180711-113008@2x.png" descr="WX20180711-113008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173" y="5245100"/>
            <a:ext cx="6642654" cy="2341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26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oldl foldr"/>
          <p:cNvSpPr txBox="1"/>
          <p:nvPr/>
        </p:nvSpPr>
        <p:spPr>
          <a:xfrm>
            <a:off x="5281779" y="1003300"/>
            <a:ext cx="244124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foldl foldr</a:t>
            </a:r>
          </a:p>
        </p:txBody>
      </p:sp>
      <p:sp>
        <p:nvSpPr>
          <p:cNvPr id="198" name="分别为左折叠和右折叠…"/>
          <p:cNvSpPr txBox="1"/>
          <p:nvPr/>
        </p:nvSpPr>
        <p:spPr>
          <a:xfrm>
            <a:off x="4095737" y="3162300"/>
            <a:ext cx="4813326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分别为左折叠和右折叠</a:t>
            </a:r>
          </a:p>
          <a:p>
            <a:pPr/>
            <a:r>
              <a:t>区别是lambda表达式中</a:t>
            </a:r>
          </a:p>
          <a:p>
            <a:pPr/>
            <a:r>
              <a:t>左折叠为(\acc x -&gt; …)</a:t>
            </a:r>
          </a:p>
          <a:p>
            <a:pPr/>
            <a:r>
              <a:t>右折叠为(\x acc -&gt; …)</a:t>
            </a:r>
          </a:p>
        </p:txBody>
      </p:sp>
      <p:sp>
        <p:nvSpPr>
          <p:cNvPr id="199" name="一个是从左往右折叠，一个是从右往左折叠"/>
          <p:cNvSpPr txBox="1"/>
          <p:nvPr/>
        </p:nvSpPr>
        <p:spPr>
          <a:xfrm>
            <a:off x="2101850" y="6464300"/>
            <a:ext cx="8801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一个是从左往右折叠，一个是从右往左折叠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右折叠可以对无限列表进行折叠"/>
          <p:cNvSpPr txBox="1"/>
          <p:nvPr/>
        </p:nvSpPr>
        <p:spPr>
          <a:xfrm>
            <a:off x="3244849" y="1727200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右折叠可以对无限列表进行折叠</a:t>
            </a:r>
          </a:p>
        </p:txBody>
      </p:sp>
      <p:sp>
        <p:nvSpPr>
          <p:cNvPr id="202" name="flodr (+) 0 [3,4,5]"/>
          <p:cNvSpPr txBox="1"/>
          <p:nvPr/>
        </p:nvSpPr>
        <p:spPr>
          <a:xfrm>
            <a:off x="4849514" y="2965449"/>
            <a:ext cx="330577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flodr (+) 0 [3,4,5]</a:t>
            </a:r>
          </a:p>
        </p:txBody>
      </p:sp>
      <p:sp>
        <p:nvSpPr>
          <p:cNvPr id="203" name="3 + (4 + (5 + 0))"/>
          <p:cNvSpPr txBox="1"/>
          <p:nvPr/>
        </p:nvSpPr>
        <p:spPr>
          <a:xfrm>
            <a:off x="4849738" y="4305299"/>
            <a:ext cx="33053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+ (4 + (5 + 0))</a:t>
            </a:r>
          </a:p>
        </p:txBody>
      </p:sp>
      <p:sp>
        <p:nvSpPr>
          <p:cNvPr id="204" name="最先被计算的是最右侧，但是最左侧却是第一个入栈的"/>
          <p:cNvSpPr txBox="1"/>
          <p:nvPr/>
        </p:nvSpPr>
        <p:spPr>
          <a:xfrm>
            <a:off x="958850" y="5410200"/>
            <a:ext cx="11087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最先被计算的是最右侧，但是最左侧却是第一个入栈的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  <p:bldP build="whole" bldLvl="1" animBg="1" rev="0" advAuto="0" spid="204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nd’ :: [Bool] -&gt;Bool…"/>
          <p:cNvSpPr txBox="1"/>
          <p:nvPr/>
        </p:nvSpPr>
        <p:spPr>
          <a:xfrm>
            <a:off x="4031555" y="1612900"/>
            <a:ext cx="509394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and’ :: [Bool] -&gt;Bool</a:t>
            </a:r>
          </a:p>
          <a:p>
            <a:pPr algn="l"/>
            <a:r>
              <a:t>and’ xs = foldr (&amp;&amp;) True xs</a:t>
            </a:r>
          </a:p>
        </p:txBody>
      </p:sp>
      <p:sp>
        <p:nvSpPr>
          <p:cNvPr id="207" name="(&amp;&amp;) :: Bool -&gt; Bool -&gt; Bool…"/>
          <p:cNvSpPr txBox="1"/>
          <p:nvPr/>
        </p:nvSpPr>
        <p:spPr>
          <a:xfrm>
            <a:off x="3830525" y="3765550"/>
            <a:ext cx="5358037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(&amp;&amp;) :: Bool -&gt; Bool -&gt; Bool</a:t>
            </a:r>
          </a:p>
          <a:p>
            <a:pPr algn="l"/>
            <a:r>
              <a:t>True &amp;&amp; x = x</a:t>
            </a:r>
          </a:p>
          <a:p>
            <a:pPr algn="l"/>
            <a:r>
              <a:t>False &amp;&amp; _ = False</a:t>
            </a:r>
          </a:p>
        </p:txBody>
      </p:sp>
      <p:sp>
        <p:nvSpPr>
          <p:cNvPr id="208" name="and (repeat False)…"/>
          <p:cNvSpPr txBox="1"/>
          <p:nvPr/>
        </p:nvSpPr>
        <p:spPr>
          <a:xfrm>
            <a:off x="4424126" y="6438899"/>
            <a:ext cx="347074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(repeat False)</a:t>
            </a:r>
          </a:p>
          <a:p>
            <a:pPr algn="l"/>
            <a:r>
              <a:t>结果: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第三章 通关"/>
          <p:cNvSpPr txBox="1"/>
          <p:nvPr/>
        </p:nvSpPr>
        <p:spPr>
          <a:xfrm>
            <a:off x="4176510" y="4178299"/>
            <a:ext cx="500737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/>
            </a:lvl1pPr>
          </a:lstStyle>
          <a:p>
            <a:pPr/>
            <a:r>
              <a:t>第三章 通关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下一章：Hello World"/>
          <p:cNvSpPr txBox="1"/>
          <p:nvPr/>
        </p:nvSpPr>
        <p:spPr>
          <a:xfrm>
            <a:off x="3751253" y="4375149"/>
            <a:ext cx="585789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5100"/>
            </a:pPr>
            <a:r>
              <a:t>下一章：Hello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写一个函数，以Int类型作为参数，并与100比大小。"/>
          <p:cNvSpPr txBox="1"/>
          <p:nvPr/>
        </p:nvSpPr>
        <p:spPr>
          <a:xfrm>
            <a:off x="1301750" y="1549400"/>
            <a:ext cx="10401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写一个函数，以Int类型作为参数，并与100比大小。</a:t>
            </a:r>
          </a:p>
        </p:txBody>
      </p:sp>
      <p:sp>
        <p:nvSpPr>
          <p:cNvPr id="129" name="compareWithHundred :: Int -&gt; Ordering…"/>
          <p:cNvSpPr txBox="1"/>
          <p:nvPr/>
        </p:nvSpPr>
        <p:spPr>
          <a:xfrm>
            <a:off x="2557598" y="2984500"/>
            <a:ext cx="788960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compareWithHundred :: Int -&gt; Ordering</a:t>
            </a:r>
          </a:p>
          <a:p>
            <a:pPr algn="l"/>
            <a:r>
              <a:t>compareWithHundred x = compare 100 x</a:t>
            </a:r>
          </a:p>
        </p:txBody>
      </p:sp>
      <p:sp>
        <p:nvSpPr>
          <p:cNvPr id="130" name="compareWithHundred :: Int -&gt; Ordering…"/>
          <p:cNvSpPr txBox="1"/>
          <p:nvPr/>
        </p:nvSpPr>
        <p:spPr>
          <a:xfrm>
            <a:off x="2557598" y="5245100"/>
            <a:ext cx="755027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compareWithHundred :: Int -&gt; Ordering</a:t>
            </a:r>
          </a:p>
          <a:p>
            <a:pPr algn="l"/>
            <a:r>
              <a:t>compareWithHundred = compare 100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以同样的写法，写一个函数，…"/>
          <p:cNvSpPr txBox="1"/>
          <p:nvPr/>
        </p:nvSpPr>
        <p:spPr>
          <a:xfrm>
            <a:off x="2975843" y="1155699"/>
            <a:ext cx="705311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以同样的写法，写一个函数，</a:t>
            </a:r>
          </a:p>
          <a:p>
            <a:pPr/>
            <a:r>
              <a:t>以Int类型作为参数，并将其除以10.</a:t>
            </a:r>
          </a:p>
        </p:txBody>
      </p:sp>
      <p:sp>
        <p:nvSpPr>
          <p:cNvPr id="133" name="divideByTen :: (Floating a) =&gt; a -&gt; a…"/>
          <p:cNvSpPr txBox="1"/>
          <p:nvPr/>
        </p:nvSpPr>
        <p:spPr>
          <a:xfrm>
            <a:off x="3153655" y="2984500"/>
            <a:ext cx="669749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divideByTen :: (Floating a) =&gt; a -&gt; a</a:t>
            </a:r>
          </a:p>
          <a:p>
            <a:pPr algn="l"/>
            <a:r>
              <a:t>divideByTen x = a / 10</a:t>
            </a:r>
          </a:p>
        </p:txBody>
      </p:sp>
      <p:sp>
        <p:nvSpPr>
          <p:cNvPr id="134" name="divideByTen :: (Floating a) =&gt; a -&gt; a…"/>
          <p:cNvSpPr txBox="1"/>
          <p:nvPr/>
        </p:nvSpPr>
        <p:spPr>
          <a:xfrm>
            <a:off x="3153655" y="4584700"/>
            <a:ext cx="669749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divideByTen :: (Floating a) =&gt; a -&gt; a</a:t>
            </a:r>
          </a:p>
          <a:p>
            <a:pPr algn="l"/>
            <a:r>
              <a:t>divideByTen = (/ 10)</a:t>
            </a:r>
          </a:p>
        </p:txBody>
      </p:sp>
      <p:sp>
        <p:nvSpPr>
          <p:cNvPr id="135" name="通过括号，可以截断（section）中缀函数"/>
          <p:cNvSpPr txBox="1"/>
          <p:nvPr/>
        </p:nvSpPr>
        <p:spPr>
          <a:xfrm>
            <a:off x="2382576" y="6375400"/>
            <a:ext cx="82396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通过括号，可以截断（section）中缀函数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理解科里化与部分应用的工作原理…"/>
          <p:cNvSpPr txBox="1"/>
          <p:nvPr/>
        </p:nvSpPr>
        <p:spPr>
          <a:xfrm>
            <a:off x="3117837" y="4190999"/>
            <a:ext cx="7099326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理解科里化与部分应用的工作原理</a:t>
            </a:r>
          </a:p>
          <a:p>
            <a:pPr/>
            <a:r>
              <a:t>很重要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高阶函数"/>
          <p:cNvSpPr txBox="1"/>
          <p:nvPr/>
        </p:nvSpPr>
        <p:spPr>
          <a:xfrm>
            <a:off x="5530850" y="10287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高阶函数</a:t>
            </a:r>
          </a:p>
        </p:txBody>
      </p:sp>
      <p:sp>
        <p:nvSpPr>
          <p:cNvPr id="140" name="Haskell可以取一个函数作为参数，也可以返回函数。"/>
          <p:cNvSpPr txBox="1"/>
          <p:nvPr/>
        </p:nvSpPr>
        <p:spPr>
          <a:xfrm>
            <a:off x="1404676" y="2235200"/>
            <a:ext cx="105256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Haskell可以取一个函数作为参数，也可以返回函数。</a:t>
            </a:r>
          </a:p>
        </p:txBody>
      </p:sp>
      <p:sp>
        <p:nvSpPr>
          <p:cNvPr id="141" name="applyTwice :: (a-&gt;a) -&gt; a -&gt; a…"/>
          <p:cNvSpPr txBox="1"/>
          <p:nvPr/>
        </p:nvSpPr>
        <p:spPr>
          <a:xfrm>
            <a:off x="3749488" y="3806825"/>
            <a:ext cx="550582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applyTwice :: (a-&gt;a) -&gt; a -&gt; a</a:t>
            </a:r>
          </a:p>
          <a:p>
            <a:pPr algn="l"/>
            <a:r>
              <a:t>applyTwice f x = f (f x)</a:t>
            </a:r>
          </a:p>
        </p:txBody>
      </p:sp>
      <p:sp>
        <p:nvSpPr>
          <p:cNvPr id="142" name="applyTwice (+3) 10…"/>
          <p:cNvSpPr txBox="1"/>
          <p:nvPr/>
        </p:nvSpPr>
        <p:spPr>
          <a:xfrm>
            <a:off x="4629844" y="5784849"/>
            <a:ext cx="374511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applyTwice (+3) 10</a:t>
            </a:r>
          </a:p>
          <a:p>
            <a:pPr algn="l"/>
            <a:r>
              <a:t>结果: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zipWith"/>
          <p:cNvSpPr txBox="1"/>
          <p:nvPr/>
        </p:nvSpPr>
        <p:spPr>
          <a:xfrm>
            <a:off x="5735563" y="793749"/>
            <a:ext cx="15336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zipWith</a:t>
            </a:r>
          </a:p>
        </p:txBody>
      </p:sp>
      <p:sp>
        <p:nvSpPr>
          <p:cNvPr id="145" name="zipWith是标准库中的一个函数，我们来实现它…"/>
          <p:cNvSpPr txBox="1"/>
          <p:nvPr/>
        </p:nvSpPr>
        <p:spPr>
          <a:xfrm>
            <a:off x="2298700" y="1676400"/>
            <a:ext cx="9433099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zipWith是标准库中的一个函数，我们来实现它</a:t>
            </a:r>
          </a:p>
          <a:p>
            <a:pPr algn="l"/>
            <a:r>
              <a:t>它取一个函数和两个列表作为参数，然后使用</a:t>
            </a:r>
          </a:p>
          <a:p>
            <a:pPr algn="l"/>
            <a:r>
              <a:t>两个列表中相应的元素去调用该函数，将两个</a:t>
            </a:r>
          </a:p>
          <a:p>
            <a:pPr lvl="1" algn="l"/>
            <a:r>
              <a:t>列表结合到一起。</a:t>
            </a:r>
          </a:p>
        </p:txBody>
      </p:sp>
      <p:sp>
        <p:nvSpPr>
          <p:cNvPr id="146" name="zipWith’ :: (a-&gt; b -&gt; c) -&gt; [a] -&gt; [b] -&gt; [c]…"/>
          <p:cNvSpPr txBox="1"/>
          <p:nvPr/>
        </p:nvSpPr>
        <p:spPr>
          <a:xfrm>
            <a:off x="2353443" y="5384799"/>
            <a:ext cx="829791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zipWith’ :: (a-&gt; b -&gt; c) -&gt; [a] -&gt; [b] -&gt; [c]</a:t>
            </a:r>
          </a:p>
          <a:p>
            <a:pPr algn="l"/>
            <a:r>
              <a:t>zipWith’  _ [] _ = []</a:t>
            </a:r>
          </a:p>
          <a:p>
            <a:pPr algn="l"/>
            <a:r>
              <a:t>zipWith’ _ _ [] = []</a:t>
            </a:r>
          </a:p>
          <a:p>
            <a:pPr algn="l"/>
            <a:r>
              <a:t>zipWith’ f (x:xs) (y:ys) = f x y : zipWith’ f xs 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zipWith的花样"/>
          <p:cNvSpPr txBox="1"/>
          <p:nvPr/>
        </p:nvSpPr>
        <p:spPr>
          <a:xfrm>
            <a:off x="5049763" y="927100"/>
            <a:ext cx="29052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zipWith的花样</a:t>
            </a:r>
          </a:p>
        </p:txBody>
      </p:sp>
      <p:sp>
        <p:nvSpPr>
          <p:cNvPr id="149" name="zipWith’ (+) [4,2,5,6] [2,6,2,3]…"/>
          <p:cNvSpPr txBox="1"/>
          <p:nvPr/>
        </p:nvSpPr>
        <p:spPr>
          <a:xfrm>
            <a:off x="2516981" y="2959099"/>
            <a:ext cx="9059615" cy="40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zipWith’ (+) [4,2,5,6] [2,6,2,3]</a:t>
            </a:r>
          </a:p>
          <a:p>
            <a:pPr algn="l"/>
            <a:r>
              <a:t>结果: [6，8，7，9]</a:t>
            </a:r>
          </a:p>
          <a:p>
            <a:pPr algn="l"/>
            <a:r>
              <a:t>zipWith’ max [6,3,2,1] [7,3,1,5]</a:t>
            </a:r>
          </a:p>
          <a:p>
            <a:pPr algn="l"/>
            <a:r>
              <a:t>结果: [7,3,2,5]</a:t>
            </a:r>
          </a:p>
          <a:p>
            <a:pPr algn="l"/>
            <a:r>
              <a:t>zipWith’ (++) [“haha”, ”hehe” ] [“,huhu”, ,“yoyo”]</a:t>
            </a:r>
          </a:p>
          <a:p>
            <a:pPr algn="l"/>
            <a:r>
              <a:t>结果: [“haha,huhu”, “hehe,yoyo”]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p函数"/>
          <p:cNvSpPr txBox="1"/>
          <p:nvPr/>
        </p:nvSpPr>
        <p:spPr>
          <a:xfrm>
            <a:off x="4947319" y="749299"/>
            <a:ext cx="311016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map函数</a:t>
            </a:r>
          </a:p>
        </p:txBody>
      </p:sp>
      <p:sp>
        <p:nvSpPr>
          <p:cNvPr id="152" name="map取一个函数和一个列表作为参数，…"/>
          <p:cNvSpPr txBox="1"/>
          <p:nvPr/>
        </p:nvSpPr>
        <p:spPr>
          <a:xfrm>
            <a:off x="1111250" y="2628899"/>
            <a:ext cx="110871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map取一个函数和一个列表作为参数，</a:t>
            </a:r>
          </a:p>
          <a:p>
            <a:pPr/>
            <a:r>
              <a:t>将该函数应用到列表中每一个元素，产生一个新的列表</a:t>
            </a:r>
          </a:p>
        </p:txBody>
      </p:sp>
      <p:sp>
        <p:nvSpPr>
          <p:cNvPr id="153" name="map :: (a-&gt;b) -&gt; [a] -&gt; [b]…"/>
          <p:cNvSpPr txBox="1"/>
          <p:nvPr/>
        </p:nvSpPr>
        <p:spPr>
          <a:xfrm>
            <a:off x="4069878" y="4870450"/>
            <a:ext cx="516984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map :: (a-&gt;b) -&gt; [a] -&gt; [b]</a:t>
            </a:r>
          </a:p>
          <a:p>
            <a:pPr algn="l"/>
            <a:r>
              <a:t>map _ [] = []</a:t>
            </a:r>
          </a:p>
          <a:p>
            <a:pPr algn="l"/>
            <a:r>
              <a:t>map f (x: xs) = f x : map f xs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