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第二章"/>
          <p:cNvSpPr txBox="1"/>
          <p:nvPr>
            <p:ph type="title"/>
          </p:nvPr>
        </p:nvSpPr>
        <p:spPr>
          <a:xfrm>
            <a:off x="1270000" y="895350"/>
            <a:ext cx="10464800" cy="1282700"/>
          </a:xfrm>
          <a:prstGeom prst="rect">
            <a:avLst/>
          </a:prstGeom>
        </p:spPr>
        <p:txBody>
          <a:bodyPr/>
          <a:lstStyle/>
          <a:p>
            <a:pPr lvl="1" defTabSz="537463">
              <a:defRPr sz="6624"/>
            </a:pPr>
            <a:r>
              <a:t>第二章</a:t>
            </a:r>
          </a:p>
        </p:txBody>
      </p:sp>
      <p:sp>
        <p:nvSpPr>
          <p:cNvPr id="120" name="类型&amp;语法"/>
          <p:cNvSpPr txBox="1"/>
          <p:nvPr>
            <p:ph type="body" sz="quarter" idx="1"/>
          </p:nvPr>
        </p:nvSpPr>
        <p:spPr>
          <a:xfrm>
            <a:off x="1270000" y="21717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类型&amp;语法</a:t>
            </a:r>
          </a:p>
        </p:txBody>
      </p:sp>
      <p:pic>
        <p:nvPicPr>
          <p:cNvPr id="1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3431976"/>
            <a:ext cx="8890000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计算二维空间中的向量"/>
          <p:cNvSpPr txBox="1"/>
          <p:nvPr/>
        </p:nvSpPr>
        <p:spPr>
          <a:xfrm>
            <a:off x="4159249" y="1168400"/>
            <a:ext cx="4686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计算二维空间中的向量</a:t>
            </a:r>
          </a:p>
        </p:txBody>
      </p:sp>
      <p:sp>
        <p:nvSpPr>
          <p:cNvPr id="167" name="addVectors :: (Double, Double) -&gt; (Double, Double) -&gt; (Double, Double)…"/>
          <p:cNvSpPr txBox="1"/>
          <p:nvPr/>
        </p:nvSpPr>
        <p:spPr>
          <a:xfrm>
            <a:off x="841219" y="2336800"/>
            <a:ext cx="1132236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addVectors :: (Double, Double) -&gt; (Double, Double) -&gt; (Double, Double)</a:t>
            </a:r>
          </a:p>
          <a:p>
            <a:pPr algn="l">
              <a:defRPr sz="3000"/>
            </a:pPr>
            <a:r>
              <a:t> addVectors  a b = (fst a + fst b, snd a, snd b)</a:t>
            </a:r>
          </a:p>
        </p:txBody>
      </p:sp>
      <p:sp>
        <p:nvSpPr>
          <p:cNvPr id="168" name="addVectors :: (Double, Double) -&gt; (Double, Double) -&gt; (Double, Double)…"/>
          <p:cNvSpPr txBox="1"/>
          <p:nvPr/>
        </p:nvSpPr>
        <p:spPr>
          <a:xfrm>
            <a:off x="841219" y="4254500"/>
            <a:ext cx="1132236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addVectors :: (Double, Double) -&gt; (Double, Double) -&gt; (Double, Double)</a:t>
            </a:r>
          </a:p>
          <a:p>
            <a:pPr algn="l">
              <a:defRPr sz="3000"/>
            </a:pPr>
            <a:r>
              <a:t> addVectors  (x1, y1) (x2, y2) = (x1 + x2, y1 + y2)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head函数的实现"/>
          <p:cNvSpPr txBox="1"/>
          <p:nvPr/>
        </p:nvSpPr>
        <p:spPr>
          <a:xfrm>
            <a:off x="4603483" y="755649"/>
            <a:ext cx="379783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head函数的实现</a:t>
            </a:r>
          </a:p>
        </p:txBody>
      </p:sp>
      <p:sp>
        <p:nvSpPr>
          <p:cNvPr id="171" name="head’ :: [a] -&gt; a…"/>
          <p:cNvSpPr txBox="1"/>
          <p:nvPr/>
        </p:nvSpPr>
        <p:spPr>
          <a:xfrm>
            <a:off x="3395761" y="3155950"/>
            <a:ext cx="62132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head’ :: [a] -&gt; a</a:t>
            </a:r>
          </a:p>
          <a:p>
            <a:pPr algn="l"/>
            <a:r>
              <a:t>head’ [] = error “It’s a empty list!”</a:t>
            </a:r>
          </a:p>
          <a:p>
            <a:pPr algn="l"/>
            <a:r>
              <a:t>head’ (x:_) =  x</a:t>
            </a:r>
          </a:p>
        </p:txBody>
      </p:sp>
      <p:sp>
        <p:nvSpPr>
          <p:cNvPr id="172" name="*(x: _)  其实是 (x: xs) ，但是我们不关心xs，…"/>
          <p:cNvSpPr txBox="1"/>
          <p:nvPr/>
        </p:nvSpPr>
        <p:spPr>
          <a:xfrm>
            <a:off x="1865089" y="5702299"/>
            <a:ext cx="883012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*(x: _)  其实是 (x: xs) ，但是我们不关心xs，</a:t>
            </a:r>
          </a:p>
          <a:p>
            <a:pPr/>
            <a:r>
              <a:t>这种情况下可以用 _ 表示</a:t>
            </a:r>
          </a:p>
        </p:txBody>
      </p:sp>
      <p:sp>
        <p:nvSpPr>
          <p:cNvPr id="173" name="*xs表示余下的部分，如[1,2,3]…"/>
          <p:cNvSpPr txBox="1"/>
          <p:nvPr/>
        </p:nvSpPr>
        <p:spPr>
          <a:xfrm>
            <a:off x="1909216" y="7480299"/>
            <a:ext cx="607486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*xs表示余下的部分，如[1,2,3]</a:t>
            </a:r>
          </a:p>
          <a:p>
            <a:pPr/>
            <a:r>
              <a:t>x为1  xs为[2,3]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whole" bldLvl="1" animBg="1" rev="0" advAuto="0" spid="173" grpId="3"/>
      <p:bldP build="whole" bldLvl="1" animBg="1" rev="0" advAuto="0" spid="17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s模式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As模式</a:t>
            </a:r>
          </a:p>
        </p:txBody>
      </p:sp>
      <p:sp>
        <p:nvSpPr>
          <p:cNvPr id="176" name="As模式允许将一个值分隔成多个项，同时保持对整体的引用"/>
          <p:cNvSpPr txBox="1"/>
          <p:nvPr/>
        </p:nvSpPr>
        <p:spPr>
          <a:xfrm>
            <a:off x="738150" y="3352800"/>
            <a:ext cx="12011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As模式允许将一个值分隔成多个项，同时保持对整体的引用</a:t>
            </a:r>
          </a:p>
        </p:txBody>
      </p:sp>
      <p:sp>
        <p:nvSpPr>
          <p:cNvPr id="177" name="fistletter  :: String -&gt; String…"/>
          <p:cNvSpPr txBox="1"/>
          <p:nvPr/>
        </p:nvSpPr>
        <p:spPr>
          <a:xfrm>
            <a:off x="958378" y="5137150"/>
            <a:ext cx="1141839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fistletter  :: String -&gt; String</a:t>
            </a:r>
          </a:p>
          <a:p>
            <a:pPr algn="l"/>
            <a:r>
              <a:t>fistletter “” = “Empty string”</a:t>
            </a:r>
          </a:p>
          <a:p>
            <a:pPr algn="l"/>
            <a:r>
              <a:t>fistletter all@(x:_) = “the first letter of ” ++ all ++ “ is ” ++ [x]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uard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guard</a:t>
            </a:r>
          </a:p>
        </p:txBody>
      </p:sp>
      <p:sp>
        <p:nvSpPr>
          <p:cNvPr id="180" name="模式用来检查数据结构，而guard(哨卫)用来检测参数性质"/>
          <p:cNvSpPr txBox="1"/>
          <p:nvPr/>
        </p:nvSpPr>
        <p:spPr>
          <a:xfrm>
            <a:off x="1017959" y="2692400"/>
            <a:ext cx="1147688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模式用来检查数据结构，而guard(哨卫)用来检测参数性质</a:t>
            </a:r>
          </a:p>
        </p:txBody>
      </p:sp>
      <p:sp>
        <p:nvSpPr>
          <p:cNvPr id="181" name="bmiTell :: Double -&gt; Double -&gt; String…"/>
          <p:cNvSpPr txBox="1"/>
          <p:nvPr/>
        </p:nvSpPr>
        <p:spPr>
          <a:xfrm>
            <a:off x="2123789" y="4356100"/>
            <a:ext cx="926522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bmiTell :: Double -&gt; Double -&gt; String</a:t>
            </a:r>
          </a:p>
          <a:p>
            <a:pPr algn="l"/>
            <a:r>
              <a:t>bmiTell weight height</a:t>
            </a:r>
          </a:p>
          <a:p>
            <a:pPr lvl="1" algn="l"/>
            <a:r>
              <a:t>     | weight / height ^ 2 &lt;= 18.5 = “underweight”</a:t>
            </a:r>
          </a:p>
          <a:p>
            <a:pPr lvl="2" algn="l"/>
            <a:r>
              <a:t>     | weight / height ^ 2 &lt;= 25.0 = “pffffffffffffft”</a:t>
            </a:r>
          </a:p>
          <a:p>
            <a:pPr lvl="1" algn="l"/>
            <a:r>
              <a:t>     | weight / height ^ 2 &lt;= 30.0 = “fat!”</a:t>
            </a:r>
          </a:p>
          <a:p>
            <a:pPr lvl="1" algn="l"/>
            <a:r>
              <a:t>     | otherwise = “oh!!!!!”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ere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where</a:t>
            </a:r>
          </a:p>
        </p:txBody>
      </p:sp>
      <p:sp>
        <p:nvSpPr>
          <p:cNvPr id="184" name="where关键字用于保存计算中间的结果。"/>
          <p:cNvSpPr txBox="1"/>
          <p:nvPr/>
        </p:nvSpPr>
        <p:spPr>
          <a:xfrm>
            <a:off x="2701205" y="2692400"/>
            <a:ext cx="81103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where关键字用于保存计算中间的结果。</a:t>
            </a:r>
          </a:p>
        </p:txBody>
      </p:sp>
      <p:sp>
        <p:nvSpPr>
          <p:cNvPr id="185" name="bmiTell :: Double -&gt; Double -&gt; String…"/>
          <p:cNvSpPr txBox="1"/>
          <p:nvPr/>
        </p:nvSpPr>
        <p:spPr>
          <a:xfrm>
            <a:off x="3008547" y="3873500"/>
            <a:ext cx="6987705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bmiTell :: Double -&gt; Double -&gt; String</a:t>
            </a:r>
          </a:p>
          <a:p>
            <a:pPr algn="l"/>
            <a:r>
              <a:t>bmiTell weight height</a:t>
            </a:r>
          </a:p>
          <a:p>
            <a:pPr lvl="1" algn="l"/>
            <a:r>
              <a:t>     | bmi &lt;= skinny = “underweight”</a:t>
            </a:r>
          </a:p>
          <a:p>
            <a:pPr lvl="2" algn="l"/>
            <a:r>
              <a:t>     | bmi &lt;= normal = “pffffffffffffft”</a:t>
            </a:r>
          </a:p>
          <a:p>
            <a:pPr lvl="1" algn="l"/>
            <a:r>
              <a:t>     | bmi &lt;= fat = “fat!”</a:t>
            </a:r>
          </a:p>
          <a:p>
            <a:pPr lvl="1" algn="l"/>
            <a:r>
              <a:t>     | otherwise = “oh!!!!!”</a:t>
            </a:r>
          </a:p>
          <a:p>
            <a:pPr lvl="1" algn="l"/>
            <a:r>
              <a:t>     where bmi = weight / height ^ 2</a:t>
            </a:r>
          </a:p>
          <a:p>
            <a:pPr lvl="1" algn="l"/>
            <a:r>
              <a:t>               skinny = 18.5</a:t>
            </a:r>
          </a:p>
          <a:p>
            <a:pPr lvl="1" algn="l"/>
            <a:r>
              <a:t>               normal = 25.0</a:t>
            </a:r>
          </a:p>
          <a:p>
            <a:pPr lvl="1" algn="l"/>
            <a:r>
              <a:t>               fat = 30.0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et"/>
          <p:cNvSpPr txBox="1"/>
          <p:nvPr>
            <p:ph type="body" sz="quarter" idx="1"/>
          </p:nvPr>
        </p:nvSpPr>
        <p:spPr>
          <a:xfrm>
            <a:off x="1270000" y="1117599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let</a:t>
            </a:r>
          </a:p>
        </p:txBody>
      </p:sp>
      <p:sp>
        <p:nvSpPr>
          <p:cNvPr id="188" name="let关键字与where关键字比较相似，不同的是let可以在…"/>
          <p:cNvSpPr txBox="1"/>
          <p:nvPr/>
        </p:nvSpPr>
        <p:spPr>
          <a:xfrm>
            <a:off x="1280380" y="2374899"/>
            <a:ext cx="1095204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let关键字与where关键字比较相似，不同的是let可以在</a:t>
            </a:r>
          </a:p>
          <a:p>
            <a:pPr/>
            <a:r>
              <a:t>任意位置定义局部变量，而where却是对函数而言的。</a:t>
            </a:r>
          </a:p>
        </p:txBody>
      </p:sp>
      <p:sp>
        <p:nvSpPr>
          <p:cNvPr id="189" name="cyclinder :: Double -&gt; Double -&gt; Double…"/>
          <p:cNvSpPr txBox="1"/>
          <p:nvPr/>
        </p:nvSpPr>
        <p:spPr>
          <a:xfrm>
            <a:off x="2948892" y="5162549"/>
            <a:ext cx="761501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cyclinder :: Double -&gt; Double -&gt; Double</a:t>
            </a:r>
          </a:p>
          <a:p>
            <a:pPr algn="l"/>
            <a:r>
              <a:t>cyclinder r h = </a:t>
            </a:r>
          </a:p>
          <a:p>
            <a:pPr lvl="1" algn="l"/>
            <a:r>
              <a:t>             let sideArea = 2 * pi * r * h</a:t>
            </a:r>
          </a:p>
          <a:p>
            <a:pPr lvl="1" algn="l"/>
            <a:r>
              <a:t>                  topArea = pi * r ^ 2</a:t>
            </a:r>
          </a:p>
          <a:p>
            <a:pPr lvl="1" algn="l"/>
            <a:r>
              <a:t>             in sideArea + 2 * topArea</a:t>
            </a:r>
          </a:p>
        </p:txBody>
      </p:sp>
      <p:sp>
        <p:nvSpPr>
          <p:cNvPr id="190" name="根据半径和高度求圆柱体表面积："/>
          <p:cNvSpPr txBox="1"/>
          <p:nvPr/>
        </p:nvSpPr>
        <p:spPr>
          <a:xfrm>
            <a:off x="3016250" y="4086225"/>
            <a:ext cx="6972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根据半径和高度求圆柱体表面积：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递归"/>
          <p:cNvSpPr txBox="1"/>
          <p:nvPr>
            <p:ph type="body" sz="quarter" idx="1"/>
          </p:nvPr>
        </p:nvSpPr>
        <p:spPr>
          <a:xfrm>
            <a:off x="1270000" y="11303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递归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150" y="2323107"/>
            <a:ext cx="6286500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递归在我们日常编程中用的并不多，…"/>
          <p:cNvSpPr txBox="1"/>
          <p:nvPr/>
        </p:nvSpPr>
        <p:spPr>
          <a:xfrm>
            <a:off x="2724137" y="685800"/>
            <a:ext cx="7556526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递归在我们日常编程中用的并不多，</a:t>
            </a:r>
          </a:p>
          <a:p>
            <a:pPr/>
            <a:r>
              <a:t>有的人认为难以阅读，</a:t>
            </a:r>
          </a:p>
          <a:p>
            <a:pPr/>
            <a:r>
              <a:t>有的人认为难以调试，</a:t>
            </a:r>
          </a:p>
          <a:p>
            <a:pPr/>
            <a:r>
              <a:t>有的人认为会栈溢出。</a:t>
            </a:r>
          </a:p>
        </p:txBody>
      </p:sp>
      <p:sp>
        <p:nvSpPr>
          <p:cNvPr id="196" name="但是"/>
          <p:cNvSpPr txBox="1"/>
          <p:nvPr/>
        </p:nvSpPr>
        <p:spPr>
          <a:xfrm>
            <a:off x="5772150" y="3619500"/>
            <a:ext cx="14605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但是</a:t>
            </a:r>
          </a:p>
        </p:txBody>
      </p:sp>
      <p:sp>
        <p:nvSpPr>
          <p:cNvPr id="197" name="在Haskell中，递归的思想是如此的重要，…"/>
          <p:cNvSpPr txBox="1"/>
          <p:nvPr/>
        </p:nvSpPr>
        <p:spPr>
          <a:xfrm>
            <a:off x="2319064" y="4825999"/>
            <a:ext cx="836667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在Haskell中，递归的思想是如此的重要，</a:t>
            </a:r>
          </a:p>
          <a:p>
            <a:pPr/>
            <a:r>
              <a:t>并借助递归的思想</a:t>
            </a:r>
          </a:p>
          <a:p>
            <a:pPr/>
            <a:r>
              <a:t>寻找简介、优雅的求解方法。</a:t>
            </a:r>
          </a:p>
        </p:txBody>
      </p:sp>
      <p:sp>
        <p:nvSpPr>
          <p:cNvPr id="198" name="递归就是指在函数的定义中应用自身的方式，…"/>
          <p:cNvSpPr txBox="1"/>
          <p:nvPr/>
        </p:nvSpPr>
        <p:spPr>
          <a:xfrm>
            <a:off x="958850" y="6997699"/>
            <a:ext cx="1108710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递归就是指在函数的定义中应用自身的方式，</a:t>
            </a:r>
          </a:p>
          <a:p>
            <a:pPr/>
            <a:r>
              <a:t>或者说，函数自己调用自己。</a:t>
            </a:r>
          </a:p>
          <a:p>
            <a:pPr/>
            <a:r>
              <a:t>如果你还不明白什么是递归，就再读一遍读这个句子。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7" grpId="2"/>
      <p:bldP build="whole" bldLvl="1" animBg="1" rev="0" advAuto="0"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求最大值"/>
          <p:cNvSpPr txBox="1"/>
          <p:nvPr/>
        </p:nvSpPr>
        <p:spPr>
          <a:xfrm>
            <a:off x="5302250" y="781050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求最大值</a:t>
            </a:r>
          </a:p>
        </p:txBody>
      </p:sp>
      <p:sp>
        <p:nvSpPr>
          <p:cNvPr id="201" name="maximun’ :: (Ord a) =&gt; [a] -&gt; a…"/>
          <p:cNvSpPr txBox="1"/>
          <p:nvPr/>
        </p:nvSpPr>
        <p:spPr>
          <a:xfrm>
            <a:off x="2857500" y="2006599"/>
            <a:ext cx="7087047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maximun’ :: (Ord a) =&gt; [a] -&gt; a</a:t>
            </a:r>
          </a:p>
          <a:p>
            <a:pPr algn="l"/>
            <a:r>
              <a:t>maximun’ [] = error “empty list!”</a:t>
            </a:r>
          </a:p>
          <a:p>
            <a:pPr algn="l"/>
            <a:r>
              <a:t>maximun’ [x] = x</a:t>
            </a:r>
          </a:p>
          <a:p>
            <a:pPr algn="l"/>
            <a:r>
              <a:t>maximun’ (x: s) = max x (maximun’ xs)</a:t>
            </a:r>
          </a:p>
        </p:txBody>
      </p:sp>
      <p:sp>
        <p:nvSpPr>
          <p:cNvPr id="202" name="maximun' [2, 5, 1] = max 2 (maximun’ [5,1])"/>
          <p:cNvSpPr txBox="1"/>
          <p:nvPr/>
        </p:nvSpPr>
        <p:spPr>
          <a:xfrm>
            <a:off x="1816100" y="4610099"/>
            <a:ext cx="803471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maximun' [2, 5, 1] = max 2 (maximun’ [5,1])</a:t>
            </a:r>
          </a:p>
        </p:txBody>
      </p:sp>
      <p:sp>
        <p:nvSpPr>
          <p:cNvPr id="203" name="maximun’ [5,1] = max 5 (maximun’ [1])"/>
          <p:cNvSpPr txBox="1"/>
          <p:nvPr/>
        </p:nvSpPr>
        <p:spPr>
          <a:xfrm>
            <a:off x="1816100" y="5327649"/>
            <a:ext cx="7177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maximun’ [5,1] = max 5 (maximun’ [1])</a:t>
            </a:r>
          </a:p>
        </p:txBody>
      </p:sp>
      <p:sp>
        <p:nvSpPr>
          <p:cNvPr id="204" name="maximun’ [1] = 1"/>
          <p:cNvSpPr txBox="1"/>
          <p:nvPr/>
        </p:nvSpPr>
        <p:spPr>
          <a:xfrm>
            <a:off x="1816100" y="6045199"/>
            <a:ext cx="322093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maximun’ [1] = 1</a:t>
            </a:r>
          </a:p>
        </p:txBody>
      </p:sp>
      <p:sp>
        <p:nvSpPr>
          <p:cNvPr id="205" name="maximun’ [5,1] = max 5 1"/>
          <p:cNvSpPr txBox="1"/>
          <p:nvPr/>
        </p:nvSpPr>
        <p:spPr>
          <a:xfrm>
            <a:off x="1816100" y="6762749"/>
            <a:ext cx="47796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maximun’ [5,1] = max 5 1</a:t>
            </a:r>
          </a:p>
        </p:txBody>
      </p:sp>
      <p:sp>
        <p:nvSpPr>
          <p:cNvPr id="206" name="maximun' [2, 5, 1] = max 2 5"/>
          <p:cNvSpPr txBox="1"/>
          <p:nvPr/>
        </p:nvSpPr>
        <p:spPr>
          <a:xfrm>
            <a:off x="1816100" y="7480299"/>
            <a:ext cx="532722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maximun' [2, 5, 1] = max 2 5</a:t>
            </a:r>
          </a:p>
        </p:txBody>
      </p:sp>
      <p:sp>
        <p:nvSpPr>
          <p:cNvPr id="207" name="maximun' [2, 5, 1] = 5"/>
          <p:cNvSpPr txBox="1"/>
          <p:nvPr/>
        </p:nvSpPr>
        <p:spPr>
          <a:xfrm>
            <a:off x="1816100" y="8197849"/>
            <a:ext cx="40779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maximun' [2, 5, 1] =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1" grpId="1"/>
      <p:bldP build="whole" bldLvl="1" animBg="1" rev="0" advAuto="0" spid="204" grpId="4"/>
      <p:bldP build="whole" bldLvl="1" animBg="1" rev="0" advAuto="0" spid="207" grpId="7"/>
      <p:bldP build="whole" bldLvl="1" animBg="1" rev="0" advAuto="0" spid="205" grpId="5"/>
      <p:bldP build="whole" bldLvl="1" animBg="1" rev="0" advAuto="0" spid="202" grpId="2"/>
      <p:bldP build="whole" bldLvl="1" animBg="1" rev="0" advAuto="0" spid="206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反转列表"/>
          <p:cNvSpPr txBox="1"/>
          <p:nvPr/>
        </p:nvSpPr>
        <p:spPr>
          <a:xfrm>
            <a:off x="5302250" y="628650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反转列表</a:t>
            </a:r>
          </a:p>
        </p:txBody>
      </p:sp>
      <p:sp>
        <p:nvSpPr>
          <p:cNvPr id="210" name="reverse’ :: [a] -&gt; [a]…"/>
          <p:cNvSpPr txBox="1"/>
          <p:nvPr/>
        </p:nvSpPr>
        <p:spPr>
          <a:xfrm>
            <a:off x="3306911" y="1771650"/>
            <a:ext cx="63909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reverse’ :: [a] -&gt; [a]</a:t>
            </a:r>
          </a:p>
          <a:p>
            <a:pPr algn="l"/>
            <a:r>
              <a:t>reverse’ [] = []</a:t>
            </a:r>
          </a:p>
          <a:p>
            <a:pPr algn="l"/>
            <a:r>
              <a:t>reverse’ (x:xs) = reverse’ xs ++ [x]</a:t>
            </a:r>
          </a:p>
        </p:txBody>
      </p:sp>
      <p:sp>
        <p:nvSpPr>
          <p:cNvPr id="211" name="无限重复单一列表"/>
          <p:cNvSpPr txBox="1"/>
          <p:nvPr/>
        </p:nvSpPr>
        <p:spPr>
          <a:xfrm>
            <a:off x="4159249" y="3930650"/>
            <a:ext cx="4686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无限重复单一列表</a:t>
            </a:r>
          </a:p>
        </p:txBody>
      </p:sp>
      <p:sp>
        <p:nvSpPr>
          <p:cNvPr id="212" name="repeat’ :: a-&gt; [a]…"/>
          <p:cNvSpPr txBox="1"/>
          <p:nvPr/>
        </p:nvSpPr>
        <p:spPr>
          <a:xfrm>
            <a:off x="3306911" y="5588000"/>
            <a:ext cx="406323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repeat’ :: a-&gt; [a]</a:t>
            </a:r>
          </a:p>
          <a:p>
            <a:pPr algn="l"/>
            <a:r>
              <a:t>repeat’ x = x:repeat’ 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  <p:bldP build="whole" bldLvl="1" animBg="1" rev="0" advAuto="0" spid="211" grpId="2"/>
      <p:bldP build="whole" bldLvl="1" animBg="1" rev="0" advAuto="0" spid="21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类型&amp;类型类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类型&amp;类型类</a:t>
            </a:r>
          </a:p>
        </p:txBody>
      </p:sp>
      <p:pic>
        <p:nvPicPr>
          <p:cNvPr id="124" name="WX20180710-142412@2x.png" descr="WX20180710-142412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7384" y="3370014"/>
            <a:ext cx="2790032" cy="5195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第二章守关BOSS"/>
          <p:cNvSpPr txBox="1"/>
          <p:nvPr/>
        </p:nvSpPr>
        <p:spPr>
          <a:xfrm>
            <a:off x="4222501" y="1136650"/>
            <a:ext cx="455979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第二章守关BOSS</a:t>
            </a:r>
          </a:p>
        </p:txBody>
      </p:sp>
      <p:sp>
        <p:nvSpPr>
          <p:cNvPr id="215" name="快速排序quick sort"/>
          <p:cNvSpPr txBox="1"/>
          <p:nvPr/>
        </p:nvSpPr>
        <p:spPr>
          <a:xfrm>
            <a:off x="3495969" y="2355849"/>
            <a:ext cx="601286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快速排序quick sort</a:t>
            </a:r>
          </a:p>
        </p:txBody>
      </p:sp>
      <p:sp>
        <p:nvSpPr>
          <p:cNvPr id="216" name="通过一趟排序将要排序的数据分割成独立的两部分，…"/>
          <p:cNvSpPr txBox="1"/>
          <p:nvPr/>
        </p:nvSpPr>
        <p:spPr>
          <a:xfrm>
            <a:off x="438137" y="4571999"/>
            <a:ext cx="1212852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通过一趟排序将要排序的数据分割成独立的两部分，</a:t>
            </a:r>
          </a:p>
          <a:p>
            <a:pPr/>
            <a:r>
              <a:t>其中一部分的所有数据都比另外一部分的所有数据都要小，</a:t>
            </a:r>
          </a:p>
          <a:p>
            <a:pPr/>
            <a:r>
              <a:t>然后再按此方法对这两部分数据分别进行快速排序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  <p:bldP build="p" bldLvl="5" animBg="1" rev="0" advAuto="0" spid="21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quickSort :: (Order  a) =&gt; [a] -&gt; [a]…"/>
          <p:cNvSpPr txBox="1"/>
          <p:nvPr/>
        </p:nvSpPr>
        <p:spPr>
          <a:xfrm>
            <a:off x="378234" y="3162300"/>
            <a:ext cx="1161372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quickSort :: (Order  a) =&gt; [a] -&gt; [a]</a:t>
            </a:r>
          </a:p>
          <a:p>
            <a:pPr algn="l"/>
            <a:r>
              <a:t>quickSort [] = []</a:t>
            </a:r>
          </a:p>
          <a:p>
            <a:pPr algn="l"/>
            <a:r>
              <a:t>quickSort (x:xs) = </a:t>
            </a:r>
          </a:p>
          <a:p>
            <a:pPr algn="l"/>
            <a:r>
              <a:t>              let smallOrEqual = [a | a &lt;- xs, a&lt;= x]</a:t>
            </a:r>
          </a:p>
          <a:p>
            <a:pPr algn="l"/>
            <a:r>
              <a:t>                   larger = [a | a&lt;-xs, a &gt; x]</a:t>
            </a:r>
          </a:p>
          <a:p>
            <a:pPr algn="l"/>
            <a:r>
              <a:t>              in quickSort smallOrEqual ++ [x] ++ quickSort larger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第二章 通关"/>
          <p:cNvSpPr txBox="1"/>
          <p:nvPr/>
        </p:nvSpPr>
        <p:spPr>
          <a:xfrm>
            <a:off x="4176510" y="4178299"/>
            <a:ext cx="500737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/>
            </a:lvl1pPr>
          </a:lstStyle>
          <a:p>
            <a:pPr/>
            <a:r>
              <a:t>第二章 通关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下一章：高阶函数"/>
          <p:cNvSpPr txBox="1"/>
          <p:nvPr/>
        </p:nvSpPr>
        <p:spPr>
          <a:xfrm>
            <a:off x="4032249" y="4375149"/>
            <a:ext cx="529590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/>
            <a:r>
              <a:t>下一章：高阶函数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类型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类型</a:t>
            </a:r>
          </a:p>
        </p:txBody>
      </p:sp>
      <p:sp>
        <p:nvSpPr>
          <p:cNvPr id="127" name="作为一个纯函数式编程语言，haskell具有类型推导的特性"/>
          <p:cNvSpPr txBox="1"/>
          <p:nvPr/>
        </p:nvSpPr>
        <p:spPr>
          <a:xfrm>
            <a:off x="834727" y="3086100"/>
            <a:ext cx="113353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作为一个纯函数式编程语言，haskell具有类型推导的特性</a:t>
            </a:r>
          </a:p>
        </p:txBody>
      </p:sp>
      <p:sp>
        <p:nvSpPr>
          <p:cNvPr id="128" name="可以在GHCI中通过 :t 命令，后跟任何合法的表达式，…"/>
          <p:cNvSpPr txBox="1"/>
          <p:nvPr/>
        </p:nvSpPr>
        <p:spPr>
          <a:xfrm>
            <a:off x="1042231" y="4076699"/>
            <a:ext cx="1092033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可以在GHCI中通过 :t 命令，后跟任何合法的表达式，</a:t>
            </a:r>
          </a:p>
          <a:p>
            <a:pPr/>
            <a:r>
              <a:t>即可得知该表达式的类型。</a:t>
            </a:r>
          </a:p>
        </p:txBody>
      </p:sp>
      <p:sp>
        <p:nvSpPr>
          <p:cNvPr id="129" name="ghci&gt; :t ‘a’…"/>
          <p:cNvSpPr txBox="1"/>
          <p:nvPr/>
        </p:nvSpPr>
        <p:spPr>
          <a:xfrm>
            <a:off x="4964149" y="5943600"/>
            <a:ext cx="307650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ghci&gt; :t ‘a’</a:t>
            </a:r>
          </a:p>
          <a:p>
            <a:pPr algn="l"/>
            <a:r>
              <a:t>‘a’ :: Char</a:t>
            </a:r>
          </a:p>
          <a:p>
            <a:pPr algn="l"/>
            <a:r>
              <a:t>ghci&gt; :t True</a:t>
            </a:r>
          </a:p>
          <a:p>
            <a:pPr algn="l"/>
            <a:r>
              <a:t>True :: Bool</a:t>
            </a:r>
          </a:p>
          <a:p>
            <a:pPr algn="l"/>
            <a:r>
              <a:t>ghci&gt; :t “Hello!”</a:t>
            </a:r>
          </a:p>
          <a:p>
            <a:pPr algn="l"/>
            <a:r>
              <a:t>“Hello!” ::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类型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类型</a:t>
            </a:r>
          </a:p>
        </p:txBody>
      </p:sp>
      <p:sp>
        <p:nvSpPr>
          <p:cNvPr id="132" name="作为一个纯函数式编程语言，haskell具有类型推导的特性"/>
          <p:cNvSpPr txBox="1"/>
          <p:nvPr/>
        </p:nvSpPr>
        <p:spPr>
          <a:xfrm>
            <a:off x="834727" y="3086100"/>
            <a:ext cx="113353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作为一个纯函数式编程语言，haskell具有类型推导的特性</a:t>
            </a:r>
          </a:p>
        </p:txBody>
      </p:sp>
      <p:sp>
        <p:nvSpPr>
          <p:cNvPr id="133" name="可以在GHCI中通过 :t 命令，后跟任何合法的表达式，…"/>
          <p:cNvSpPr txBox="1"/>
          <p:nvPr/>
        </p:nvSpPr>
        <p:spPr>
          <a:xfrm>
            <a:off x="1042231" y="4076699"/>
            <a:ext cx="1092033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可以在GHCI中通过 :t 命令，后跟任何合法的表达式，</a:t>
            </a:r>
          </a:p>
          <a:p>
            <a:pPr/>
            <a:r>
              <a:t>即可得知该表达式的类型。</a:t>
            </a:r>
          </a:p>
        </p:txBody>
      </p:sp>
      <p:sp>
        <p:nvSpPr>
          <p:cNvPr id="134" name="ghci&gt; :t ‘a’…"/>
          <p:cNvSpPr txBox="1"/>
          <p:nvPr/>
        </p:nvSpPr>
        <p:spPr>
          <a:xfrm>
            <a:off x="4964149" y="5943600"/>
            <a:ext cx="307650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ghci&gt; :t ‘a’</a:t>
            </a:r>
          </a:p>
          <a:p>
            <a:pPr algn="l"/>
            <a:r>
              <a:t>‘a’ :: Char</a:t>
            </a:r>
          </a:p>
          <a:p>
            <a:pPr algn="l"/>
            <a:r>
              <a:t>ghci&gt; :t True</a:t>
            </a:r>
          </a:p>
          <a:p>
            <a:pPr algn="l"/>
            <a:r>
              <a:t>True :: Bool</a:t>
            </a:r>
          </a:p>
          <a:p>
            <a:pPr algn="l"/>
            <a:r>
              <a:t>ghci&gt; :t “Hello!”</a:t>
            </a:r>
          </a:p>
          <a:p>
            <a:pPr algn="l"/>
            <a:r>
              <a:t>“Hello!” ::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  <p:bldP build="whole" bldLvl="1" animBg="1" rev="0" advAuto="0" spid="13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askell的常见类型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Haskell的常见类型</a:t>
            </a:r>
          </a:p>
        </p:txBody>
      </p:sp>
      <p:sp>
        <p:nvSpPr>
          <p:cNvPr id="137" name="Int: 整数，有界, 其界限与机器相关，64位CPU支持…"/>
          <p:cNvSpPr txBox="1"/>
          <p:nvPr/>
        </p:nvSpPr>
        <p:spPr>
          <a:xfrm>
            <a:off x="1625600" y="2825749"/>
            <a:ext cx="1013229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Int: 整数，有界, 其界限与机器相关，64位CPU支持</a:t>
            </a:r>
          </a:p>
          <a:p>
            <a:pPr algn="l"/>
            <a:r>
              <a:t>     -2</a:t>
            </a:r>
            <a:r>
              <a:rPr baseline="31999"/>
              <a:t>-63  </a:t>
            </a:r>
            <a:r>
              <a:t>~ 2</a:t>
            </a:r>
            <a:r>
              <a:rPr baseline="31999"/>
              <a:t>63</a:t>
            </a:r>
            <a:r>
              <a:t> -1</a:t>
            </a:r>
          </a:p>
        </p:txBody>
      </p:sp>
      <p:sp>
        <p:nvSpPr>
          <p:cNvPr id="138" name="Integer: 也是整数，无界！但是效率不如Int类型"/>
          <p:cNvSpPr txBox="1"/>
          <p:nvPr/>
        </p:nvSpPr>
        <p:spPr>
          <a:xfrm>
            <a:off x="1536700" y="4152900"/>
            <a:ext cx="93393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Integer: 也是整数，无界！但是效率不如Int类型</a:t>
            </a:r>
          </a:p>
        </p:txBody>
      </p:sp>
      <p:sp>
        <p:nvSpPr>
          <p:cNvPr id="139" name="Float: 单精度浮点数"/>
          <p:cNvSpPr txBox="1"/>
          <p:nvPr/>
        </p:nvSpPr>
        <p:spPr>
          <a:xfrm>
            <a:off x="1562100" y="5130800"/>
            <a:ext cx="3895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Float: 单精度浮点数</a:t>
            </a:r>
          </a:p>
        </p:txBody>
      </p:sp>
      <p:sp>
        <p:nvSpPr>
          <p:cNvPr id="140" name="Double: 双精度浮点数"/>
          <p:cNvSpPr txBox="1"/>
          <p:nvPr/>
        </p:nvSpPr>
        <p:spPr>
          <a:xfrm>
            <a:off x="1562100" y="6108700"/>
            <a:ext cx="43701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Double: 双精度浮点数</a:t>
            </a:r>
          </a:p>
        </p:txBody>
      </p:sp>
      <p:sp>
        <p:nvSpPr>
          <p:cNvPr id="141" name="Bool:   True  False"/>
          <p:cNvSpPr txBox="1"/>
          <p:nvPr/>
        </p:nvSpPr>
        <p:spPr>
          <a:xfrm>
            <a:off x="1562100" y="7143749"/>
            <a:ext cx="32459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Bool:   True  False</a:t>
            </a:r>
          </a:p>
        </p:txBody>
      </p:sp>
      <p:sp>
        <p:nvSpPr>
          <p:cNvPr id="142" name="Char: 一个Unicode字符，Char的列表为字符串"/>
          <p:cNvSpPr txBox="1"/>
          <p:nvPr/>
        </p:nvSpPr>
        <p:spPr>
          <a:xfrm>
            <a:off x="1562100" y="8064500"/>
            <a:ext cx="909243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Char: 一个Unicode字符，Char的列表为字符串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3"/>
      <p:bldP build="whole" bldLvl="1" animBg="1" rev="0" advAuto="0" spid="140" grpId="4"/>
      <p:bldP build="whole" bldLvl="1" animBg="1" rev="0" advAuto="0" spid="137" grpId="1"/>
      <p:bldP build="whole" bldLvl="1" animBg="1" rev="0" advAuto="0" spid="138" grpId="2"/>
      <p:bldP build="whole" bldLvl="1" animBg="1" rev="0" advAuto="0" spid="141" grpId="5"/>
      <p:bldP build="whole" bldLvl="1" animBg="1" rev="0" advAuto="0" spid="142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类型类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类型类</a:t>
            </a:r>
          </a:p>
        </p:txBody>
      </p:sp>
      <p:sp>
        <p:nvSpPr>
          <p:cNvPr id="145" name="所谓类型类，是对类型的一种接口，如果一个类型是某种…"/>
          <p:cNvSpPr txBox="1"/>
          <p:nvPr/>
        </p:nvSpPr>
        <p:spPr>
          <a:xfrm>
            <a:off x="666737" y="3203955"/>
            <a:ext cx="11671326" cy="138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所谓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类型类</a:t>
            </a:r>
            <a:r>
              <a:t>，是对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类型</a:t>
            </a:r>
            <a:r>
              <a:t>的一种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接口</a:t>
            </a:r>
            <a:r>
              <a:t>，如果一个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类型</a:t>
            </a:r>
            <a:r>
              <a:t>是某种</a:t>
            </a:r>
          </a:p>
          <a:p>
            <a:pPr/>
            <a:r>
              <a:rPr b="1">
                <a:latin typeface="Gill Sans"/>
                <a:ea typeface="Gill Sans"/>
                <a:cs typeface="Gill Sans"/>
                <a:sym typeface="Gill Sans"/>
              </a:rPr>
              <a:t>类型类</a:t>
            </a:r>
            <a:r>
              <a:t>的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实例</a:t>
            </a:r>
            <a:r>
              <a:t>，那么它</a:t>
            </a:r>
            <a:r>
              <a:rPr b="1" u="sng">
                <a:latin typeface="Gill Sans"/>
                <a:ea typeface="Gill Sans"/>
                <a:cs typeface="Gill Sans"/>
                <a:sym typeface="Gill Sans"/>
              </a:rPr>
              <a:t>必须实现</a:t>
            </a:r>
            <a:r>
              <a:t>该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类型类</a:t>
            </a:r>
            <a:r>
              <a:t>所描述的行为。</a:t>
            </a:r>
          </a:p>
        </p:txBody>
      </p:sp>
      <p:sp>
        <p:nvSpPr>
          <p:cNvPr id="146" name="*Haskell中的类型类与面向对象中的类毫无关系！"/>
          <p:cNvSpPr txBox="1"/>
          <p:nvPr/>
        </p:nvSpPr>
        <p:spPr>
          <a:xfrm>
            <a:off x="1589509" y="5803976"/>
            <a:ext cx="9825782" cy="761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*Haskell中的</a:t>
            </a:r>
            <a:r>
              <a:rPr u="sng"/>
              <a:t>类型类</a:t>
            </a:r>
            <a:r>
              <a:t>与面向对象中的</a:t>
            </a:r>
            <a:r>
              <a:rPr u="sng"/>
              <a:t>类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毫无关系</a:t>
            </a:r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几种常见的类型类"/>
          <p:cNvSpPr txBox="1"/>
          <p:nvPr>
            <p:ph type="body" sz="quarter" idx="1"/>
          </p:nvPr>
        </p:nvSpPr>
        <p:spPr>
          <a:xfrm>
            <a:off x="1270000" y="9271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几种常见的类型类</a:t>
            </a:r>
          </a:p>
        </p:txBody>
      </p:sp>
      <p:sp>
        <p:nvSpPr>
          <p:cNvPr id="149" name="Eq类型类：表示可以判断相等的类型"/>
          <p:cNvSpPr txBox="1"/>
          <p:nvPr/>
        </p:nvSpPr>
        <p:spPr>
          <a:xfrm>
            <a:off x="2787650" y="2349500"/>
            <a:ext cx="7429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Eq类型类：表示可以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判断相等</a:t>
            </a:r>
            <a:r>
              <a:t>的类型</a:t>
            </a:r>
          </a:p>
        </p:txBody>
      </p:sp>
      <p:sp>
        <p:nvSpPr>
          <p:cNvPr id="150" name="Ord类型类：…………判断大小……….."/>
          <p:cNvSpPr txBox="1"/>
          <p:nvPr/>
        </p:nvSpPr>
        <p:spPr>
          <a:xfrm>
            <a:off x="2473771" y="3111500"/>
            <a:ext cx="789563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Ord类型类：…………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判断大小</a:t>
            </a:r>
            <a:r>
              <a:t>………..</a:t>
            </a:r>
          </a:p>
        </p:txBody>
      </p:sp>
      <p:sp>
        <p:nvSpPr>
          <p:cNvPr id="151" name="Show类型类：………….表示为字符……….."/>
          <p:cNvSpPr txBox="1"/>
          <p:nvPr/>
        </p:nvSpPr>
        <p:spPr>
          <a:xfrm>
            <a:off x="2202904" y="3873500"/>
            <a:ext cx="867519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Show类型类：………….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表示为字符</a:t>
            </a:r>
            <a:r>
              <a:t>………..</a:t>
            </a:r>
          </a:p>
        </p:txBody>
      </p:sp>
      <p:sp>
        <p:nvSpPr>
          <p:cNvPr id="152" name="Read类型类：………….作为字符串输入并转为对应类型…."/>
          <p:cNvSpPr txBox="1"/>
          <p:nvPr/>
        </p:nvSpPr>
        <p:spPr>
          <a:xfrm>
            <a:off x="956803" y="4635500"/>
            <a:ext cx="117007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Read类型类：………….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作为字符串输入并转为对应类型</a:t>
            </a:r>
            <a:r>
              <a:t>….</a:t>
            </a:r>
          </a:p>
        </p:txBody>
      </p:sp>
      <p:sp>
        <p:nvSpPr>
          <p:cNvPr id="153" name="Enum类型类：………….连续并且可枚举……….."/>
          <p:cNvSpPr txBox="1"/>
          <p:nvPr/>
        </p:nvSpPr>
        <p:spPr>
          <a:xfrm>
            <a:off x="1618195" y="5511800"/>
            <a:ext cx="960678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Enum类型类：………….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连续并且可枚举</a:t>
            </a:r>
            <a:r>
              <a:t>………..</a:t>
            </a:r>
          </a:p>
        </p:txBody>
      </p:sp>
      <p:sp>
        <p:nvSpPr>
          <p:cNvPr id="154" name="Bounded类型类：………….有边界的……….."/>
          <p:cNvSpPr txBox="1"/>
          <p:nvPr/>
        </p:nvSpPr>
        <p:spPr>
          <a:xfrm>
            <a:off x="2002283" y="6426200"/>
            <a:ext cx="88386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Bounded类型类：………….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有边界的</a:t>
            </a:r>
            <a:r>
              <a:t>………..</a:t>
            </a:r>
          </a:p>
        </p:txBody>
      </p:sp>
      <p:sp>
        <p:nvSpPr>
          <p:cNvPr id="155" name="Num类型类：………….作为一个数……….."/>
          <p:cNvSpPr txBox="1"/>
          <p:nvPr/>
        </p:nvSpPr>
        <p:spPr>
          <a:xfrm>
            <a:off x="2239962" y="7340600"/>
            <a:ext cx="86010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Num类型类：………….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作为一个数</a:t>
            </a:r>
            <a:r>
              <a:t>………..</a:t>
            </a:r>
          </a:p>
        </p:txBody>
      </p:sp>
      <p:sp>
        <p:nvSpPr>
          <p:cNvPr id="156" name=".…"/>
          <p:cNvSpPr txBox="1"/>
          <p:nvPr/>
        </p:nvSpPr>
        <p:spPr>
          <a:xfrm>
            <a:off x="6646130" y="7950199"/>
            <a:ext cx="322140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函数的语法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函数的语法</a:t>
            </a:r>
          </a:p>
        </p:txBody>
      </p:sp>
      <p:pic>
        <p:nvPicPr>
          <p:cNvPr id="159" name="WX20180710-153335.png" descr="WX20180710-1533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971" y="2745682"/>
            <a:ext cx="9822858" cy="6537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匹配模式"/>
          <p:cNvSpPr txBox="1"/>
          <p:nvPr>
            <p:ph type="body" sz="quarter" idx="1"/>
          </p:nvPr>
        </p:nvSpPr>
        <p:spPr>
          <a:xfrm>
            <a:off x="1270000" y="1524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匹配模式</a:t>
            </a:r>
          </a:p>
        </p:txBody>
      </p:sp>
      <p:sp>
        <p:nvSpPr>
          <p:cNvPr id="162" name="匹配模式(pattern matching)通过检查数据的特定…"/>
          <p:cNvSpPr txBox="1"/>
          <p:nvPr/>
        </p:nvSpPr>
        <p:spPr>
          <a:xfrm>
            <a:off x="1822437" y="2717799"/>
            <a:ext cx="984252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匹配模式(pattern matching)通过检查数据的特定</a:t>
            </a:r>
          </a:p>
          <a:p>
            <a:pPr/>
            <a:r>
              <a:t>结构来检查是否匹配，并按模式从中解析出数据</a:t>
            </a:r>
          </a:p>
          <a:p>
            <a:pPr/>
            <a:r>
              <a:t>这种模式在Haskell中非常常见。</a:t>
            </a:r>
          </a:p>
        </p:txBody>
      </p:sp>
      <p:sp>
        <p:nvSpPr>
          <p:cNvPr id="163" name="写一个函数，检查它是不是幸运数字7"/>
          <p:cNvSpPr txBox="1"/>
          <p:nvPr/>
        </p:nvSpPr>
        <p:spPr>
          <a:xfrm>
            <a:off x="2914649" y="4902200"/>
            <a:ext cx="7658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写一个函数，检查它是不是幸运数字7</a:t>
            </a:r>
          </a:p>
        </p:txBody>
      </p:sp>
      <p:sp>
        <p:nvSpPr>
          <p:cNvPr id="164" name="Lucky :: Int -&gt; String…"/>
          <p:cNvSpPr txBox="1"/>
          <p:nvPr/>
        </p:nvSpPr>
        <p:spPr>
          <a:xfrm>
            <a:off x="2925700" y="6057900"/>
            <a:ext cx="76360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Lucky :: Int -&gt; String</a:t>
            </a:r>
          </a:p>
          <a:p>
            <a:pPr algn="l"/>
            <a:r>
              <a:t>Lucky 7 = “Lucky Number Seven!”</a:t>
            </a:r>
          </a:p>
          <a:p>
            <a:pPr algn="l"/>
            <a:r>
              <a:t>Lucky x = “Sorry, you are out of luck, pal!”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