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30"/>
    <p:sldId id="257" r:id="rId31"/>
    <p:sldId id="258" r:id="rId32"/>
    <p:sldId id="259" r:id="rId36"/>
    <p:sldId id="260" r:id="rId37"/>
    <p:sldId id="261" r:id="rId38"/>
    <p:sldId id="262" r:id="rId39"/>
    <p:sldId id="263" r:id="rId40"/>
    <p:sldId id="264" r:id="rId41"/>
    <p:sldId id="265" r:id="rId43"/>
    <p:sldId id="266" r:id="rId44"/>
    <p:sldId id="267" r:id="rId45"/>
    <p:sldId id="268" r:id="rId46"/>
    <p:sldId id="269" r:id="rId47"/>
    <p:sldId id="270" r:id="rId48"/>
    <p:sldId id="271" r:id="rId49"/>
    <p:sldId id="272" r:id="rId50"/>
    <p:sldId id="273" r:id="rId52"/>
    <p:sldId id="274" r:id="rId53"/>
    <p:sldId id="275" r:id="rId54"/>
    <p:sldId id="276" r:id="rId55"/>
    <p:sldId id="277" r:id="rId56"/>
  </p:sldIdLst>
  <p:sldSz cx="18288000" cy="10287000"/>
  <p:notesSz cx="6858000" cy="9144000"/>
  <p:embeddedFontLst>
    <p:embeddedFont>
      <p:font typeface="Aileron Regular" charset="1" panose="00000500000000000000"/>
      <p:regular r:id="rId6"/>
    </p:embeddedFont>
    <p:embeddedFont>
      <p:font typeface="Aileron Regular Bold" charset="1" panose="00000800000000000000"/>
      <p:regular r:id="rId7"/>
    </p:embeddedFont>
    <p:embeddedFont>
      <p:font typeface="Aileron Regular Italics" charset="1" panose="00000500000000000000"/>
      <p:regular r:id="rId8"/>
    </p:embeddedFont>
    <p:embeddedFont>
      <p:font typeface="Aileron Regular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Open Sauce Light" charset="1" panose="00000400000000000000"/>
      <p:regular r:id="rId22"/>
    </p:embeddedFont>
    <p:embeddedFont>
      <p:font typeface="Open Sauce Light Bold" charset="1" panose="00000600000000000000"/>
      <p:regular r:id="rId23"/>
    </p:embeddedFont>
    <p:embeddedFont>
      <p:font typeface="Open Sauce Light Italics" charset="1" panose="00000400000000000000"/>
      <p:regular r:id="rId24"/>
    </p:embeddedFont>
    <p:embeddedFont>
      <p:font typeface="Open Sauce Light Bold Italics" charset="1" panose="00000600000000000000"/>
      <p:regular r:id="rId25"/>
    </p:embeddedFont>
    <p:embeddedFont>
      <p:font typeface="Open Sauce SemiBold" charset="1" panose="00000700000000000000"/>
      <p:regular r:id="rId26"/>
    </p:embeddedFont>
    <p:embeddedFont>
      <p:font typeface="Open Sauce SemiBold Bold" charset="1" panose="00000A00000000000000"/>
      <p:regular r:id="rId27"/>
    </p:embeddedFont>
    <p:embeddedFont>
      <p:font typeface="Open Sauce SemiBold Italics" charset="1" panose="00000700000000000000"/>
      <p:regular r:id="rId28"/>
    </p:embeddedFont>
    <p:embeddedFont>
      <p:font typeface="Open Sauce SemiBold Bold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notesSlides/notesSlide2.xml" Type="http://schemas.openxmlformats.org/officeDocument/2006/relationships/note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51" Target="notesSlides/notesSlide3.xml" Type="http://schemas.openxmlformats.org/officeDocument/2006/relationships/notesSlide"/><Relationship Id="rId52" Target="slides/slide18.xml" Type="http://schemas.openxmlformats.org/officeDocument/2006/relationships/slide"/><Relationship Id="rId53" Target="slides/slide19.xml" Type="http://schemas.openxmlformats.org/officeDocument/2006/relationships/slide"/><Relationship Id="rId54" Target="slides/slide20.xml" Type="http://schemas.openxmlformats.org/officeDocument/2006/relationships/slide"/><Relationship Id="rId55" Target="slides/slide21.xml" Type="http://schemas.openxmlformats.org/officeDocument/2006/relationships/slide"/><Relationship Id="rId56"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As an analyst working in the firm that invests in new restaurant opportunities abroad, the abovementioned business task is being assigned. Key stakeholders will be the management board who collectively decide on the investment decisions.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This collection of datasets is hosted on Maven Analytics (https://www.mavenanalytics.io/data-playground) under the name "Restaurant Ratings". Completed data dictionary can be found at the appendix. On top of the datasets mentioned, population data from statisca (https://www.statista.com/) is used as the reference data.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Population reference - https://www.statista.com/statistics/1036169/total-population-mexico-state/</a:t>
            </a:r>
          </a:p>
          <a:p>
            <a:pPr lvl="0"/>
            <a:r>
              <a:rPr lang="en-US"/>
              <a:t>Higher Institution reference - https://www.statista.com/statistics/706127/higher-education-institutions-mexico-state/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AutoShape 2" id="2"/>
          <p:cNvSpPr/>
          <p:nvPr/>
        </p:nvSpPr>
        <p:spPr>
          <a:xfrm rot="0">
            <a:off x="14124068" y="8061960"/>
            <a:ext cx="18486" cy="1196340"/>
          </a:xfrm>
          <a:prstGeom prst="rect">
            <a:avLst/>
          </a:prstGeom>
          <a:solidFill>
            <a:srgbClr val="FFFFFF"/>
          </a:solidFill>
        </p:spPr>
      </p:sp>
      <p:grpSp>
        <p:nvGrpSpPr>
          <p:cNvPr name="Group 3" id="3"/>
          <p:cNvGrpSpPr/>
          <p:nvPr/>
        </p:nvGrpSpPr>
        <p:grpSpPr>
          <a:xfrm rot="0">
            <a:off x="1028700" y="9043104"/>
            <a:ext cx="7192957" cy="215196"/>
            <a:chOff x="0" y="0"/>
            <a:chExt cx="9590610" cy="286927"/>
          </a:xfrm>
        </p:grpSpPr>
        <p:sp>
          <p:nvSpPr>
            <p:cNvPr name="AutoShape 4" id="4"/>
            <p:cNvSpPr/>
            <p:nvPr/>
          </p:nvSpPr>
          <p:spPr>
            <a:xfrm rot="0">
              <a:off x="0" y="128647"/>
              <a:ext cx="9590610" cy="29633"/>
            </a:xfrm>
            <a:prstGeom prst="rect">
              <a:avLst/>
            </a:prstGeom>
            <a:solidFill>
              <a:srgbClr val="FFFFFF"/>
            </a:solidFill>
          </p:spPr>
        </p:sp>
        <p:sp>
          <p:nvSpPr>
            <p:cNvPr name="AutoShape 5" id="5"/>
            <p:cNvSpPr/>
            <p:nvPr/>
          </p:nvSpPr>
          <p:spPr>
            <a:xfrm rot="0">
              <a:off x="0" y="0"/>
              <a:ext cx="613239" cy="286927"/>
            </a:xfrm>
            <a:prstGeom prst="rect">
              <a:avLst/>
            </a:prstGeom>
            <a:solidFill>
              <a:srgbClr val="FFFFFF"/>
            </a:solidFill>
          </p:spPr>
        </p:sp>
      </p:grpSp>
      <p:sp>
        <p:nvSpPr>
          <p:cNvPr name="TextBox 6" id="6"/>
          <p:cNvSpPr txBox="true"/>
          <p:nvPr/>
        </p:nvSpPr>
        <p:spPr>
          <a:xfrm rot="0">
            <a:off x="10839166" y="8364855"/>
            <a:ext cx="2822101" cy="542924"/>
          </a:xfrm>
          <a:prstGeom prst="rect">
            <a:avLst/>
          </a:prstGeom>
        </p:spPr>
        <p:txBody>
          <a:bodyPr anchor="t" rtlCol="false" tIns="0" lIns="0" bIns="0" rIns="0">
            <a:spAutoFit/>
          </a:bodyPr>
          <a:lstStyle/>
          <a:p>
            <a:pPr algn="r">
              <a:lnSpc>
                <a:spcPts val="2100"/>
              </a:lnSpc>
            </a:pPr>
            <a:r>
              <a:rPr lang="en-US" sz="1500">
                <a:solidFill>
                  <a:srgbClr val="FFFFFF"/>
                </a:solidFill>
                <a:latin typeface="Roboto"/>
              </a:rPr>
              <a:t>Prepared by </a:t>
            </a:r>
          </a:p>
          <a:p>
            <a:pPr algn="r">
              <a:lnSpc>
                <a:spcPts val="2100"/>
              </a:lnSpc>
            </a:pPr>
            <a:r>
              <a:rPr lang="en-US" sz="1500">
                <a:solidFill>
                  <a:srgbClr val="FFFFFF"/>
                </a:solidFill>
                <a:latin typeface="Roboto"/>
              </a:rPr>
              <a:t>Khin Moet Moet Nyein (Kay)</a:t>
            </a:r>
          </a:p>
        </p:txBody>
      </p:sp>
      <p:sp>
        <p:nvSpPr>
          <p:cNvPr name="TextBox 7" id="7"/>
          <p:cNvSpPr txBox="true"/>
          <p:nvPr/>
        </p:nvSpPr>
        <p:spPr>
          <a:xfrm rot="0">
            <a:off x="14626425" y="8364855"/>
            <a:ext cx="2443649" cy="542925"/>
          </a:xfrm>
          <a:prstGeom prst="rect">
            <a:avLst/>
          </a:prstGeom>
        </p:spPr>
        <p:txBody>
          <a:bodyPr anchor="t" rtlCol="false" tIns="0" lIns="0" bIns="0" rIns="0">
            <a:spAutoFit/>
          </a:bodyPr>
          <a:lstStyle/>
          <a:p>
            <a:pPr>
              <a:lnSpc>
                <a:spcPts val="2100"/>
              </a:lnSpc>
            </a:pPr>
            <a:r>
              <a:rPr lang="en-US" sz="1500">
                <a:solidFill>
                  <a:srgbClr val="FFFFFF"/>
                </a:solidFill>
                <a:latin typeface="Roboto"/>
              </a:rPr>
              <a:t>Last updated on</a:t>
            </a:r>
          </a:p>
          <a:p>
            <a:pPr>
              <a:lnSpc>
                <a:spcPts val="2100"/>
              </a:lnSpc>
            </a:pPr>
            <a:r>
              <a:rPr lang="en-US" sz="1500">
                <a:solidFill>
                  <a:srgbClr val="FFFFFF"/>
                </a:solidFill>
                <a:latin typeface="Roboto"/>
              </a:rPr>
              <a:t>2021-09-15</a:t>
            </a:r>
          </a:p>
        </p:txBody>
      </p:sp>
      <p:sp>
        <p:nvSpPr>
          <p:cNvPr name="TextBox 8" id="8"/>
          <p:cNvSpPr txBox="true"/>
          <p:nvPr/>
        </p:nvSpPr>
        <p:spPr>
          <a:xfrm rot="0">
            <a:off x="1527569" y="9337085"/>
            <a:ext cx="7053884" cy="346075"/>
          </a:xfrm>
          <a:prstGeom prst="rect">
            <a:avLst/>
          </a:prstGeom>
        </p:spPr>
        <p:txBody>
          <a:bodyPr anchor="t" rtlCol="false" tIns="0" lIns="0" bIns="0" rIns="0">
            <a:spAutoFit/>
          </a:bodyPr>
          <a:lstStyle/>
          <a:p>
            <a:pPr>
              <a:lnSpc>
                <a:spcPts val="1400"/>
              </a:lnSpc>
            </a:pPr>
            <a:r>
              <a:rPr lang="en-US" sz="1000">
                <a:solidFill>
                  <a:srgbClr val="FFFFFF"/>
                </a:solidFill>
                <a:latin typeface="Roboto"/>
              </a:rPr>
              <a:t>This analysis is completed as part of Google Analytics Certificate program, capstone project.</a:t>
            </a:r>
          </a:p>
          <a:p>
            <a:pPr>
              <a:lnSpc>
                <a:spcPts val="1400"/>
              </a:lnSpc>
            </a:pPr>
          </a:p>
        </p:txBody>
      </p:sp>
      <p:grpSp>
        <p:nvGrpSpPr>
          <p:cNvPr name="Group 9" id="9"/>
          <p:cNvGrpSpPr/>
          <p:nvPr/>
        </p:nvGrpSpPr>
        <p:grpSpPr>
          <a:xfrm rot="0">
            <a:off x="1028700" y="3703318"/>
            <a:ext cx="15908695" cy="1879602"/>
            <a:chOff x="0" y="0"/>
            <a:chExt cx="21211593" cy="2506136"/>
          </a:xfrm>
        </p:grpSpPr>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232980"/>
              <a:ext cx="3196002" cy="2273156"/>
            </a:xfrm>
            <a:prstGeom prst="rect">
              <a:avLst/>
            </a:prstGeom>
          </p:spPr>
        </p:pic>
        <p:sp>
          <p:nvSpPr>
            <p:cNvPr name="TextBox 11" id="11"/>
            <p:cNvSpPr txBox="true"/>
            <p:nvPr/>
          </p:nvSpPr>
          <p:spPr>
            <a:xfrm rot="0">
              <a:off x="3843672" y="152400"/>
              <a:ext cx="17367921" cy="1676403"/>
            </a:xfrm>
            <a:prstGeom prst="rect">
              <a:avLst/>
            </a:prstGeom>
          </p:spPr>
          <p:txBody>
            <a:bodyPr anchor="t" rtlCol="false" tIns="0" lIns="0" bIns="0" rIns="0">
              <a:spAutoFit/>
            </a:bodyPr>
            <a:lstStyle/>
            <a:p>
              <a:pPr>
                <a:lnSpc>
                  <a:spcPts val="9000"/>
                </a:lnSpc>
              </a:pPr>
              <a:r>
                <a:rPr lang="en-US" sz="9000">
                  <a:solidFill>
                    <a:srgbClr val="FFFFFF"/>
                  </a:solidFill>
                  <a:latin typeface="Roboto"/>
                </a:rPr>
                <a:t>Investment Analysis</a:t>
              </a:r>
            </a:p>
          </p:txBody>
        </p:sp>
        <p:sp>
          <p:nvSpPr>
            <p:cNvPr name="TextBox 12" id="12"/>
            <p:cNvSpPr txBox="true"/>
            <p:nvPr/>
          </p:nvSpPr>
          <p:spPr>
            <a:xfrm rot="0">
              <a:off x="3843672" y="1958342"/>
              <a:ext cx="17367921" cy="547794"/>
            </a:xfrm>
            <a:prstGeom prst="rect">
              <a:avLst/>
            </a:prstGeom>
          </p:spPr>
          <p:txBody>
            <a:bodyPr anchor="t" rtlCol="false" tIns="0" lIns="0" bIns="0" rIns="0">
              <a:spAutoFit/>
            </a:bodyPr>
            <a:lstStyle/>
            <a:p>
              <a:pPr>
                <a:lnSpc>
                  <a:spcPts val="2900"/>
                </a:lnSpc>
              </a:pPr>
              <a:r>
                <a:rPr lang="en-US" sz="2900">
                  <a:solidFill>
                    <a:srgbClr val="FFFFFF"/>
                  </a:solidFill>
                  <a:latin typeface="Roboto"/>
                </a:rPr>
                <a:t>Exploring potential investment opportunities to invest in restaurants in Mexico</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121290" y="1028700"/>
            <a:ext cx="215196" cy="8229600"/>
            <a:chOff x="0" y="0"/>
            <a:chExt cx="286927" cy="10972800"/>
          </a:xfrm>
        </p:grpSpPr>
        <p:sp>
          <p:nvSpPr>
            <p:cNvPr name="AutoShape 3" id="3"/>
            <p:cNvSpPr/>
            <p:nvPr/>
          </p:nvSpPr>
          <p:spPr>
            <a:xfrm rot="0">
              <a:off x="128647" y="0"/>
              <a:ext cx="29633" cy="10972800"/>
            </a:xfrm>
            <a:prstGeom prst="rect">
              <a:avLst/>
            </a:prstGeom>
            <a:solidFill>
              <a:srgbClr val="FFFFFF"/>
            </a:solidFill>
          </p:spPr>
        </p:sp>
        <p:sp>
          <p:nvSpPr>
            <p:cNvPr name="AutoShape 4" id="4"/>
            <p:cNvSpPr/>
            <p:nvPr/>
          </p:nvSpPr>
          <p:spPr>
            <a:xfrm rot="-5400000">
              <a:off x="-163156" y="163156"/>
              <a:ext cx="613239" cy="286927"/>
            </a:xfrm>
            <a:prstGeom prst="rect">
              <a:avLst/>
            </a:prstGeom>
            <a:solidFill>
              <a:srgbClr val="FFFFFF"/>
            </a:solidFill>
          </p:spPr>
        </p:sp>
      </p:grpSp>
      <p:sp>
        <p:nvSpPr>
          <p:cNvPr name="AutoShape 5" id="5"/>
          <p:cNvSpPr/>
          <p:nvPr/>
        </p:nvSpPr>
        <p:spPr>
          <a:xfrm rot="-10800000">
            <a:off x="1046367" y="1094924"/>
            <a:ext cx="155515" cy="3207836"/>
          </a:xfrm>
          <a:prstGeom prst="rect">
            <a:avLst/>
          </a:prstGeom>
          <a:solidFill>
            <a:srgbClr val="FFFFFF"/>
          </a:solidFill>
        </p:spPr>
      </p:sp>
      <p:sp>
        <p:nvSpPr>
          <p:cNvPr name="TextBox 6" id="6"/>
          <p:cNvSpPr txBox="true"/>
          <p:nvPr/>
        </p:nvSpPr>
        <p:spPr>
          <a:xfrm rot="0">
            <a:off x="1532951" y="1551397"/>
            <a:ext cx="3626479" cy="2218690"/>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At a glance</a:t>
            </a:r>
          </a:p>
        </p:txBody>
      </p:sp>
      <p:grpSp>
        <p:nvGrpSpPr>
          <p:cNvPr name="Group 7" id="7"/>
          <p:cNvGrpSpPr/>
          <p:nvPr/>
        </p:nvGrpSpPr>
        <p:grpSpPr>
          <a:xfrm rot="0">
            <a:off x="7225990" y="1741508"/>
            <a:ext cx="4977120" cy="2922186"/>
            <a:chOff x="0" y="0"/>
            <a:chExt cx="6636161" cy="3896248"/>
          </a:xfrm>
        </p:grpSpPr>
        <p:grpSp>
          <p:nvGrpSpPr>
            <p:cNvPr name="Group 8" id="8"/>
            <p:cNvGrpSpPr/>
            <p:nvPr/>
          </p:nvGrpSpPr>
          <p:grpSpPr>
            <a:xfrm rot="5400000">
              <a:off x="1369956" y="-1369956"/>
              <a:ext cx="3896248" cy="6636161"/>
              <a:chOff x="0" y="0"/>
              <a:chExt cx="3666142" cy="6244239"/>
            </a:xfrm>
          </p:grpSpPr>
          <p:sp>
            <p:nvSpPr>
              <p:cNvPr name="Freeform 9" id="9"/>
              <p:cNvSpPr/>
              <p:nvPr/>
            </p:nvSpPr>
            <p:spPr>
              <a:xfrm>
                <a:off x="0" y="0"/>
                <a:ext cx="3666142" cy="6244239"/>
              </a:xfrm>
              <a:custGeom>
                <a:avLst/>
                <a:gdLst/>
                <a:ahLst/>
                <a:cxnLst/>
                <a:rect r="r" b="b" t="t" l="l"/>
                <a:pathLst>
                  <a:path h="6244239" w="3666142">
                    <a:moveTo>
                      <a:pt x="3666142" y="279400"/>
                    </a:moveTo>
                    <a:lnTo>
                      <a:pt x="3666142" y="0"/>
                    </a:lnTo>
                    <a:lnTo>
                      <a:pt x="0" y="0"/>
                    </a:lnTo>
                    <a:lnTo>
                      <a:pt x="0" y="6244239"/>
                    </a:lnTo>
                    <a:lnTo>
                      <a:pt x="3666142" y="6244239"/>
                    </a:lnTo>
                    <a:lnTo>
                      <a:pt x="3666142" y="279400"/>
                    </a:lnTo>
                    <a:close/>
                    <a:moveTo>
                      <a:pt x="3587402" y="279400"/>
                    </a:moveTo>
                    <a:lnTo>
                      <a:pt x="3587402" y="6165499"/>
                    </a:lnTo>
                    <a:lnTo>
                      <a:pt x="78740" y="6165499"/>
                    </a:lnTo>
                    <a:lnTo>
                      <a:pt x="78740" y="78740"/>
                    </a:lnTo>
                    <a:lnTo>
                      <a:pt x="3587402" y="78740"/>
                    </a:lnTo>
                    <a:lnTo>
                      <a:pt x="3587402" y="279400"/>
                    </a:lnTo>
                    <a:close/>
                  </a:path>
                </a:pathLst>
              </a:custGeom>
              <a:solidFill>
                <a:srgbClr val="FFFFFF"/>
              </a:solidFill>
            </p:spPr>
          </p:sp>
        </p:grpSp>
        <p:sp>
          <p:nvSpPr>
            <p:cNvPr name="TextBox 10" id="10"/>
            <p:cNvSpPr txBox="true"/>
            <p:nvPr/>
          </p:nvSpPr>
          <p:spPr>
            <a:xfrm rot="0">
              <a:off x="283318" y="167401"/>
              <a:ext cx="6103655" cy="2495677"/>
            </a:xfrm>
            <a:prstGeom prst="rect">
              <a:avLst/>
            </a:prstGeom>
          </p:spPr>
          <p:txBody>
            <a:bodyPr anchor="t" rtlCol="false" tIns="0" lIns="0" bIns="0" rIns="0">
              <a:spAutoFit/>
            </a:bodyPr>
            <a:lstStyle/>
            <a:p>
              <a:pPr algn="ctr">
                <a:lnSpc>
                  <a:spcPts val="16102"/>
                </a:lnSpc>
              </a:pPr>
              <a:r>
                <a:rPr lang="en-US" sz="10735">
                  <a:solidFill>
                    <a:srgbClr val="FFFFFF"/>
                  </a:solidFill>
                  <a:latin typeface="Roboto"/>
                </a:rPr>
                <a:t>138</a:t>
              </a:r>
            </a:p>
          </p:txBody>
        </p:sp>
        <p:sp>
          <p:nvSpPr>
            <p:cNvPr name="TextBox 11" id="11"/>
            <p:cNvSpPr txBox="true"/>
            <p:nvPr/>
          </p:nvSpPr>
          <p:spPr>
            <a:xfrm rot="0">
              <a:off x="442549" y="2548778"/>
              <a:ext cx="5785192" cy="768706"/>
            </a:xfrm>
            <a:prstGeom prst="rect">
              <a:avLst/>
            </a:prstGeom>
          </p:spPr>
          <p:txBody>
            <a:bodyPr anchor="t" rtlCol="false" tIns="0" lIns="0" bIns="0" rIns="0">
              <a:spAutoFit/>
            </a:bodyPr>
            <a:lstStyle/>
            <a:p>
              <a:pPr algn="ctr">
                <a:lnSpc>
                  <a:spcPts val="4830"/>
                </a:lnSpc>
              </a:pPr>
              <a:r>
                <a:rPr lang="en-US" sz="3220">
                  <a:solidFill>
                    <a:srgbClr val="FFFFFF"/>
                  </a:solidFill>
                  <a:latin typeface="Roboto"/>
                </a:rPr>
                <a:t>Consumers</a:t>
              </a:r>
            </a:p>
          </p:txBody>
        </p:sp>
      </p:grpSp>
      <p:grpSp>
        <p:nvGrpSpPr>
          <p:cNvPr name="Group 12" id="12"/>
          <p:cNvGrpSpPr/>
          <p:nvPr/>
        </p:nvGrpSpPr>
        <p:grpSpPr>
          <a:xfrm rot="0">
            <a:off x="7225990" y="5174911"/>
            <a:ext cx="4977120" cy="2922186"/>
            <a:chOff x="0" y="0"/>
            <a:chExt cx="6636161" cy="3896248"/>
          </a:xfrm>
        </p:grpSpPr>
        <p:grpSp>
          <p:nvGrpSpPr>
            <p:cNvPr name="Group 13" id="13"/>
            <p:cNvGrpSpPr/>
            <p:nvPr/>
          </p:nvGrpSpPr>
          <p:grpSpPr>
            <a:xfrm rot="5400000">
              <a:off x="1369956" y="-1369956"/>
              <a:ext cx="3896248" cy="6636161"/>
              <a:chOff x="0" y="0"/>
              <a:chExt cx="3666142" cy="6244239"/>
            </a:xfrm>
          </p:grpSpPr>
          <p:sp>
            <p:nvSpPr>
              <p:cNvPr name="Freeform 14" id="14"/>
              <p:cNvSpPr/>
              <p:nvPr/>
            </p:nvSpPr>
            <p:spPr>
              <a:xfrm>
                <a:off x="0" y="0"/>
                <a:ext cx="3666142" cy="6244239"/>
              </a:xfrm>
              <a:custGeom>
                <a:avLst/>
                <a:gdLst/>
                <a:ahLst/>
                <a:cxnLst/>
                <a:rect r="r" b="b" t="t" l="l"/>
                <a:pathLst>
                  <a:path h="6244239" w="3666142">
                    <a:moveTo>
                      <a:pt x="3666142" y="279400"/>
                    </a:moveTo>
                    <a:lnTo>
                      <a:pt x="3666142" y="0"/>
                    </a:lnTo>
                    <a:lnTo>
                      <a:pt x="0" y="0"/>
                    </a:lnTo>
                    <a:lnTo>
                      <a:pt x="0" y="6244239"/>
                    </a:lnTo>
                    <a:lnTo>
                      <a:pt x="3666142" y="6244239"/>
                    </a:lnTo>
                    <a:lnTo>
                      <a:pt x="3666142" y="279400"/>
                    </a:lnTo>
                    <a:close/>
                    <a:moveTo>
                      <a:pt x="3587402" y="279400"/>
                    </a:moveTo>
                    <a:lnTo>
                      <a:pt x="3587402" y="6165499"/>
                    </a:lnTo>
                    <a:lnTo>
                      <a:pt x="78740" y="6165499"/>
                    </a:lnTo>
                    <a:lnTo>
                      <a:pt x="78740" y="78740"/>
                    </a:lnTo>
                    <a:lnTo>
                      <a:pt x="3587402" y="78740"/>
                    </a:lnTo>
                    <a:lnTo>
                      <a:pt x="3587402" y="279400"/>
                    </a:lnTo>
                    <a:close/>
                  </a:path>
                </a:pathLst>
              </a:custGeom>
              <a:solidFill>
                <a:srgbClr val="FFFFFF"/>
              </a:solidFill>
            </p:spPr>
          </p:sp>
        </p:grpSp>
        <p:sp>
          <p:nvSpPr>
            <p:cNvPr name="TextBox 15" id="15"/>
            <p:cNvSpPr txBox="true"/>
            <p:nvPr/>
          </p:nvSpPr>
          <p:spPr>
            <a:xfrm rot="0">
              <a:off x="283318" y="167401"/>
              <a:ext cx="6103655" cy="2495677"/>
            </a:xfrm>
            <a:prstGeom prst="rect">
              <a:avLst/>
            </a:prstGeom>
          </p:spPr>
          <p:txBody>
            <a:bodyPr anchor="t" rtlCol="false" tIns="0" lIns="0" bIns="0" rIns="0">
              <a:spAutoFit/>
            </a:bodyPr>
            <a:lstStyle/>
            <a:p>
              <a:pPr algn="ctr">
                <a:lnSpc>
                  <a:spcPts val="16102"/>
                </a:lnSpc>
              </a:pPr>
              <a:r>
                <a:rPr lang="en-US" sz="10735">
                  <a:solidFill>
                    <a:srgbClr val="FFFFFF"/>
                  </a:solidFill>
                  <a:latin typeface="Roboto"/>
                </a:rPr>
                <a:t>130</a:t>
              </a:r>
            </a:p>
          </p:txBody>
        </p:sp>
        <p:sp>
          <p:nvSpPr>
            <p:cNvPr name="TextBox 16" id="16"/>
            <p:cNvSpPr txBox="true"/>
            <p:nvPr/>
          </p:nvSpPr>
          <p:spPr>
            <a:xfrm rot="0">
              <a:off x="442549" y="2548778"/>
              <a:ext cx="5785192" cy="768706"/>
            </a:xfrm>
            <a:prstGeom prst="rect">
              <a:avLst/>
            </a:prstGeom>
          </p:spPr>
          <p:txBody>
            <a:bodyPr anchor="t" rtlCol="false" tIns="0" lIns="0" bIns="0" rIns="0">
              <a:spAutoFit/>
            </a:bodyPr>
            <a:lstStyle/>
            <a:p>
              <a:pPr algn="ctr">
                <a:lnSpc>
                  <a:spcPts val="4830"/>
                </a:lnSpc>
              </a:pPr>
              <a:r>
                <a:rPr lang="en-US" sz="3220">
                  <a:solidFill>
                    <a:srgbClr val="FFFFFF"/>
                  </a:solidFill>
                  <a:latin typeface="Roboto"/>
                </a:rPr>
                <a:t>Restaurants</a:t>
              </a:r>
            </a:p>
          </p:txBody>
        </p:sp>
      </p:grpSp>
      <p:grpSp>
        <p:nvGrpSpPr>
          <p:cNvPr name="Group 17" id="17"/>
          <p:cNvGrpSpPr/>
          <p:nvPr/>
        </p:nvGrpSpPr>
        <p:grpSpPr>
          <a:xfrm rot="0">
            <a:off x="12552168" y="1741508"/>
            <a:ext cx="4977120" cy="2922186"/>
            <a:chOff x="0" y="0"/>
            <a:chExt cx="6636161" cy="3896248"/>
          </a:xfrm>
        </p:grpSpPr>
        <p:grpSp>
          <p:nvGrpSpPr>
            <p:cNvPr name="Group 18" id="18"/>
            <p:cNvGrpSpPr/>
            <p:nvPr/>
          </p:nvGrpSpPr>
          <p:grpSpPr>
            <a:xfrm rot="5400000">
              <a:off x="1369956" y="-1369956"/>
              <a:ext cx="3896248" cy="6636161"/>
              <a:chOff x="0" y="0"/>
              <a:chExt cx="3666142" cy="6244239"/>
            </a:xfrm>
          </p:grpSpPr>
          <p:sp>
            <p:nvSpPr>
              <p:cNvPr name="Freeform 19" id="19"/>
              <p:cNvSpPr/>
              <p:nvPr/>
            </p:nvSpPr>
            <p:spPr>
              <a:xfrm>
                <a:off x="0" y="0"/>
                <a:ext cx="3666142" cy="6244239"/>
              </a:xfrm>
              <a:custGeom>
                <a:avLst/>
                <a:gdLst/>
                <a:ahLst/>
                <a:cxnLst/>
                <a:rect r="r" b="b" t="t" l="l"/>
                <a:pathLst>
                  <a:path h="6244239" w="3666142">
                    <a:moveTo>
                      <a:pt x="3666142" y="279400"/>
                    </a:moveTo>
                    <a:lnTo>
                      <a:pt x="3666142" y="0"/>
                    </a:lnTo>
                    <a:lnTo>
                      <a:pt x="0" y="0"/>
                    </a:lnTo>
                    <a:lnTo>
                      <a:pt x="0" y="6244239"/>
                    </a:lnTo>
                    <a:lnTo>
                      <a:pt x="3666142" y="6244239"/>
                    </a:lnTo>
                    <a:lnTo>
                      <a:pt x="3666142" y="279400"/>
                    </a:lnTo>
                    <a:close/>
                    <a:moveTo>
                      <a:pt x="3587402" y="279400"/>
                    </a:moveTo>
                    <a:lnTo>
                      <a:pt x="3587402" y="6165499"/>
                    </a:lnTo>
                    <a:lnTo>
                      <a:pt x="78740" y="6165499"/>
                    </a:lnTo>
                    <a:lnTo>
                      <a:pt x="78740" y="78740"/>
                    </a:lnTo>
                    <a:lnTo>
                      <a:pt x="3587402" y="78740"/>
                    </a:lnTo>
                    <a:lnTo>
                      <a:pt x="3587402" y="279400"/>
                    </a:lnTo>
                    <a:close/>
                  </a:path>
                </a:pathLst>
              </a:custGeom>
              <a:solidFill>
                <a:srgbClr val="FFFFFF"/>
              </a:solidFill>
            </p:spPr>
          </p:sp>
        </p:grpSp>
        <p:sp>
          <p:nvSpPr>
            <p:cNvPr name="TextBox 20" id="20"/>
            <p:cNvSpPr txBox="true"/>
            <p:nvPr/>
          </p:nvSpPr>
          <p:spPr>
            <a:xfrm rot="0">
              <a:off x="283318" y="167401"/>
              <a:ext cx="6103655" cy="2495677"/>
            </a:xfrm>
            <a:prstGeom prst="rect">
              <a:avLst/>
            </a:prstGeom>
          </p:spPr>
          <p:txBody>
            <a:bodyPr anchor="t" rtlCol="false" tIns="0" lIns="0" bIns="0" rIns="0">
              <a:spAutoFit/>
            </a:bodyPr>
            <a:lstStyle/>
            <a:p>
              <a:pPr algn="ctr">
                <a:lnSpc>
                  <a:spcPts val="16102"/>
                </a:lnSpc>
              </a:pPr>
              <a:r>
                <a:rPr lang="en-US" sz="10735">
                  <a:solidFill>
                    <a:srgbClr val="FFFFFF"/>
                  </a:solidFill>
                  <a:latin typeface="Roboto"/>
                </a:rPr>
                <a:t>4</a:t>
              </a:r>
            </a:p>
          </p:txBody>
        </p:sp>
        <p:sp>
          <p:nvSpPr>
            <p:cNvPr name="TextBox 21" id="21"/>
            <p:cNvSpPr txBox="true"/>
            <p:nvPr/>
          </p:nvSpPr>
          <p:spPr>
            <a:xfrm rot="0">
              <a:off x="442549" y="2548778"/>
              <a:ext cx="5785192" cy="768706"/>
            </a:xfrm>
            <a:prstGeom prst="rect">
              <a:avLst/>
            </a:prstGeom>
          </p:spPr>
          <p:txBody>
            <a:bodyPr anchor="t" rtlCol="false" tIns="0" lIns="0" bIns="0" rIns="0">
              <a:spAutoFit/>
            </a:bodyPr>
            <a:lstStyle/>
            <a:p>
              <a:pPr algn="ctr">
                <a:lnSpc>
                  <a:spcPts val="4830"/>
                </a:lnSpc>
              </a:pPr>
              <a:r>
                <a:rPr lang="en-US" sz="3220">
                  <a:solidFill>
                    <a:srgbClr val="FFFFFF"/>
                  </a:solidFill>
                  <a:latin typeface="Roboto"/>
                </a:rPr>
                <a:t>Cities</a:t>
              </a:r>
            </a:p>
          </p:txBody>
        </p:sp>
      </p:grpSp>
      <p:grpSp>
        <p:nvGrpSpPr>
          <p:cNvPr name="Group 22" id="22"/>
          <p:cNvGrpSpPr/>
          <p:nvPr/>
        </p:nvGrpSpPr>
        <p:grpSpPr>
          <a:xfrm rot="0">
            <a:off x="12552168" y="5174911"/>
            <a:ext cx="4977120" cy="2922186"/>
            <a:chOff x="0" y="0"/>
            <a:chExt cx="6636161" cy="3896248"/>
          </a:xfrm>
        </p:grpSpPr>
        <p:grpSp>
          <p:nvGrpSpPr>
            <p:cNvPr name="Group 23" id="23"/>
            <p:cNvGrpSpPr/>
            <p:nvPr/>
          </p:nvGrpSpPr>
          <p:grpSpPr>
            <a:xfrm rot="5400000">
              <a:off x="1369956" y="-1369956"/>
              <a:ext cx="3896248" cy="6636161"/>
              <a:chOff x="0" y="0"/>
              <a:chExt cx="3666142" cy="6244239"/>
            </a:xfrm>
          </p:grpSpPr>
          <p:sp>
            <p:nvSpPr>
              <p:cNvPr name="Freeform 24" id="24"/>
              <p:cNvSpPr/>
              <p:nvPr/>
            </p:nvSpPr>
            <p:spPr>
              <a:xfrm>
                <a:off x="0" y="0"/>
                <a:ext cx="3666142" cy="6244239"/>
              </a:xfrm>
              <a:custGeom>
                <a:avLst/>
                <a:gdLst/>
                <a:ahLst/>
                <a:cxnLst/>
                <a:rect r="r" b="b" t="t" l="l"/>
                <a:pathLst>
                  <a:path h="6244239" w="3666142">
                    <a:moveTo>
                      <a:pt x="3666142" y="279400"/>
                    </a:moveTo>
                    <a:lnTo>
                      <a:pt x="3666142" y="0"/>
                    </a:lnTo>
                    <a:lnTo>
                      <a:pt x="0" y="0"/>
                    </a:lnTo>
                    <a:lnTo>
                      <a:pt x="0" y="6244239"/>
                    </a:lnTo>
                    <a:lnTo>
                      <a:pt x="3666142" y="6244239"/>
                    </a:lnTo>
                    <a:lnTo>
                      <a:pt x="3666142" y="279400"/>
                    </a:lnTo>
                    <a:close/>
                    <a:moveTo>
                      <a:pt x="3587402" y="279400"/>
                    </a:moveTo>
                    <a:lnTo>
                      <a:pt x="3587402" y="6165499"/>
                    </a:lnTo>
                    <a:lnTo>
                      <a:pt x="78740" y="6165499"/>
                    </a:lnTo>
                    <a:lnTo>
                      <a:pt x="78740" y="78740"/>
                    </a:lnTo>
                    <a:lnTo>
                      <a:pt x="3587402" y="78740"/>
                    </a:lnTo>
                    <a:lnTo>
                      <a:pt x="3587402" y="279400"/>
                    </a:lnTo>
                    <a:close/>
                  </a:path>
                </a:pathLst>
              </a:custGeom>
              <a:solidFill>
                <a:srgbClr val="FFFFFF"/>
              </a:solidFill>
            </p:spPr>
          </p:sp>
        </p:grpSp>
        <p:sp>
          <p:nvSpPr>
            <p:cNvPr name="TextBox 25" id="25"/>
            <p:cNvSpPr txBox="true"/>
            <p:nvPr/>
          </p:nvSpPr>
          <p:spPr>
            <a:xfrm rot="0">
              <a:off x="283318" y="167401"/>
              <a:ext cx="6103655" cy="2495677"/>
            </a:xfrm>
            <a:prstGeom prst="rect">
              <a:avLst/>
            </a:prstGeom>
          </p:spPr>
          <p:txBody>
            <a:bodyPr anchor="t" rtlCol="false" tIns="0" lIns="0" bIns="0" rIns="0">
              <a:spAutoFit/>
            </a:bodyPr>
            <a:lstStyle/>
            <a:p>
              <a:pPr algn="ctr">
                <a:lnSpc>
                  <a:spcPts val="16102"/>
                </a:lnSpc>
              </a:pPr>
              <a:r>
                <a:rPr lang="en-US" sz="10735">
                  <a:solidFill>
                    <a:srgbClr val="FFFFFF"/>
                  </a:solidFill>
                  <a:latin typeface="Roboto"/>
                </a:rPr>
                <a:t>3</a:t>
              </a:r>
            </a:p>
          </p:txBody>
        </p:sp>
        <p:sp>
          <p:nvSpPr>
            <p:cNvPr name="TextBox 26" id="26"/>
            <p:cNvSpPr txBox="true"/>
            <p:nvPr/>
          </p:nvSpPr>
          <p:spPr>
            <a:xfrm rot="0">
              <a:off x="442549" y="2548778"/>
              <a:ext cx="5785192" cy="768706"/>
            </a:xfrm>
            <a:prstGeom prst="rect">
              <a:avLst/>
            </a:prstGeom>
          </p:spPr>
          <p:txBody>
            <a:bodyPr anchor="t" rtlCol="false" tIns="0" lIns="0" bIns="0" rIns="0">
              <a:spAutoFit/>
            </a:bodyPr>
            <a:lstStyle/>
            <a:p>
              <a:pPr algn="ctr">
                <a:lnSpc>
                  <a:spcPts val="4830"/>
                </a:lnSpc>
              </a:pPr>
              <a:r>
                <a:rPr lang="en-US" sz="3220">
                  <a:solidFill>
                    <a:srgbClr val="FFFFFF"/>
                  </a:solidFill>
                  <a:latin typeface="Roboto"/>
                </a:rPr>
                <a:t>States</a:t>
              </a:r>
            </a:p>
          </p:txBody>
        </p:sp>
      </p:grpSp>
      <p:sp>
        <p:nvSpPr>
          <p:cNvPr name="TextBox 27" id="27"/>
          <p:cNvSpPr txBox="true"/>
          <p:nvPr/>
        </p:nvSpPr>
        <p:spPr>
          <a:xfrm rot="0">
            <a:off x="14404293" y="9408062"/>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808000" y="1672124"/>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04</a:t>
              </a:r>
            </a:p>
          </p:txBody>
        </p:sp>
        <p:sp>
          <p:nvSpPr>
            <p:cNvPr name="TextBox 6" id="6"/>
            <p:cNvSpPr txBox="true"/>
            <p:nvPr/>
          </p:nvSpPr>
          <p:spPr>
            <a:xfrm rot="0">
              <a:off x="8108029" y="5858395"/>
              <a:ext cx="6150934" cy="2981325"/>
            </a:xfrm>
            <a:prstGeom prst="rect">
              <a:avLst/>
            </a:prstGeom>
          </p:spPr>
          <p:txBody>
            <a:bodyPr anchor="t" rtlCol="false" tIns="0" lIns="0" bIns="0" rIns="0">
              <a:spAutoFit/>
            </a:bodyPr>
            <a:lstStyle/>
            <a:p>
              <a:pPr algn="r">
                <a:lnSpc>
                  <a:spcPts val="5880"/>
                </a:lnSpc>
              </a:pPr>
              <a:r>
                <a:rPr lang="en-US" sz="4900">
                  <a:solidFill>
                    <a:srgbClr val="FFFFFF"/>
                  </a:solidFill>
                  <a:latin typeface="Roboto"/>
                </a:rPr>
                <a:t>Finding: Consumer</a:t>
              </a:r>
            </a:p>
            <a:p>
              <a:pPr algn="r">
                <a:lnSpc>
                  <a:spcPts val="5880"/>
                </a:lnSpc>
              </a:pPr>
              <a:r>
                <a:rPr lang="en-US" sz="4900">
                  <a:solidFill>
                    <a:srgbClr val="FFFFFF"/>
                  </a:solidFill>
                  <a:latin typeface="Roboto"/>
                </a:rPr>
                <a:t>Profiling</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717579" y="1028700"/>
            <a:ext cx="215196" cy="8229600"/>
            <a:chOff x="0" y="0"/>
            <a:chExt cx="286927" cy="10972800"/>
          </a:xfrm>
        </p:grpSpPr>
        <p:sp>
          <p:nvSpPr>
            <p:cNvPr name="AutoShape 3" id="3"/>
            <p:cNvSpPr/>
            <p:nvPr/>
          </p:nvSpPr>
          <p:spPr>
            <a:xfrm rot="0">
              <a:off x="128647" y="0"/>
              <a:ext cx="29633" cy="10972800"/>
            </a:xfrm>
            <a:prstGeom prst="rect">
              <a:avLst/>
            </a:prstGeom>
            <a:solidFill>
              <a:srgbClr val="FFFFFF"/>
            </a:solidFill>
          </p:spPr>
        </p:sp>
        <p:sp>
          <p:nvSpPr>
            <p:cNvPr name="AutoShape 4" id="4"/>
            <p:cNvSpPr/>
            <p:nvPr/>
          </p:nvSpPr>
          <p:spPr>
            <a:xfrm rot="-5400000">
              <a:off x="-163156" y="163156"/>
              <a:ext cx="613239" cy="286927"/>
            </a:xfrm>
            <a:prstGeom prst="rect">
              <a:avLst/>
            </a:prstGeom>
            <a:solidFill>
              <a:srgbClr val="FFFFFF"/>
            </a:solidFill>
          </p:spPr>
        </p:sp>
      </p:grpSp>
      <p:grpSp>
        <p:nvGrpSpPr>
          <p:cNvPr name="Group 5" id="5"/>
          <p:cNvGrpSpPr/>
          <p:nvPr/>
        </p:nvGrpSpPr>
        <p:grpSpPr>
          <a:xfrm rot="0">
            <a:off x="1046367" y="1094924"/>
            <a:ext cx="4543998" cy="3207836"/>
            <a:chOff x="0" y="0"/>
            <a:chExt cx="6058663" cy="4277114"/>
          </a:xfrm>
        </p:grpSpPr>
        <p:sp>
          <p:nvSpPr>
            <p:cNvPr name="AutoShape 6" id="6"/>
            <p:cNvSpPr/>
            <p:nvPr/>
          </p:nvSpPr>
          <p:spPr>
            <a:xfrm rot="-10800000">
              <a:off x="0" y="0"/>
              <a:ext cx="207353" cy="4277114"/>
            </a:xfrm>
            <a:prstGeom prst="rect">
              <a:avLst/>
            </a:prstGeom>
            <a:solidFill>
              <a:srgbClr val="FFFFFF"/>
            </a:solidFill>
          </p:spPr>
        </p:sp>
        <p:sp>
          <p:nvSpPr>
            <p:cNvPr name="TextBox 7" id="7"/>
            <p:cNvSpPr txBox="true"/>
            <p:nvPr/>
          </p:nvSpPr>
          <p:spPr>
            <a:xfrm rot="0">
              <a:off x="506382" y="317686"/>
              <a:ext cx="5552281" cy="2948093"/>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Consumer Profiling</a:t>
              </a:r>
            </a:p>
          </p:txBody>
        </p:sp>
        <p:sp>
          <p:nvSpPr>
            <p:cNvPr name="TextBox 8" id="8"/>
            <p:cNvSpPr txBox="true"/>
            <p:nvPr/>
          </p:nvSpPr>
          <p:spPr>
            <a:xfrm rot="0">
              <a:off x="506382" y="3268337"/>
              <a:ext cx="5552281" cy="614892"/>
            </a:xfrm>
            <a:prstGeom prst="rect">
              <a:avLst/>
            </a:prstGeom>
          </p:spPr>
          <p:txBody>
            <a:bodyPr anchor="t" rtlCol="false" tIns="0" lIns="0" bIns="0" rIns="0">
              <a:spAutoFit/>
            </a:bodyPr>
            <a:lstStyle/>
            <a:p>
              <a:pPr>
                <a:lnSpc>
                  <a:spcPts val="3639"/>
                </a:lnSpc>
              </a:pPr>
              <a:r>
                <a:rPr lang="en-US" sz="2799">
                  <a:solidFill>
                    <a:srgbClr val="FFFFFF"/>
                  </a:solidFill>
                  <a:latin typeface="Roboto Bold"/>
                </a:rPr>
                <a:t>Demographic</a:t>
              </a:r>
            </a:p>
          </p:txBody>
        </p:sp>
      </p:grpSp>
      <p:grpSp>
        <p:nvGrpSpPr>
          <p:cNvPr name="Group 9" id="9"/>
          <p:cNvGrpSpPr/>
          <p:nvPr/>
        </p:nvGrpSpPr>
        <p:grpSpPr>
          <a:xfrm rot="0">
            <a:off x="8017350" y="4656322"/>
            <a:ext cx="4593614" cy="1126974"/>
            <a:chOff x="0" y="0"/>
            <a:chExt cx="6124819" cy="1502632"/>
          </a:xfrm>
        </p:grpSpPr>
        <p:grpSp>
          <p:nvGrpSpPr>
            <p:cNvPr name="Group 10" id="10"/>
            <p:cNvGrpSpPr>
              <a:grpSpLocks noChangeAspect="true"/>
            </p:cNvGrpSpPr>
            <p:nvPr/>
          </p:nvGrpSpPr>
          <p:grpSpPr>
            <a:xfrm rot="0">
              <a:off x="0" y="0"/>
              <a:ext cx="6124819" cy="1502632"/>
              <a:chOff x="0" y="0"/>
              <a:chExt cx="7825954" cy="1919980"/>
            </a:xfrm>
          </p:grpSpPr>
          <p:sp>
            <p:nvSpPr>
              <p:cNvPr name="Freeform 11" id="11"/>
              <p:cNvSpPr/>
              <p:nvPr/>
            </p:nvSpPr>
            <p:spPr>
              <a:xfrm>
                <a:off x="0" y="224048"/>
                <a:ext cx="1173893" cy="1695932"/>
              </a:xfrm>
              <a:custGeom>
                <a:avLst/>
                <a:gdLst/>
                <a:ahLst/>
                <a:cxnLst/>
                <a:rect r="r" b="b" t="t" l="l"/>
                <a:pathLst>
                  <a:path h="1695932" w="1173893">
                    <a:moveTo>
                      <a:pt x="0" y="1695932"/>
                    </a:moveTo>
                    <a:lnTo>
                      <a:pt x="0" y="93911"/>
                    </a:lnTo>
                    <a:lnTo>
                      <a:pt x="0" y="93911"/>
                    </a:lnTo>
                    <a:cubicBezTo>
                      <a:pt x="0" y="42045"/>
                      <a:pt x="42046" y="0"/>
                      <a:pt x="93911" y="0"/>
                    </a:cubicBezTo>
                    <a:lnTo>
                      <a:pt x="1079982" y="0"/>
                    </a:lnTo>
                    <a:cubicBezTo>
                      <a:pt x="1131847" y="0"/>
                      <a:pt x="1173893" y="42045"/>
                      <a:pt x="1173893" y="93911"/>
                    </a:cubicBezTo>
                    <a:lnTo>
                      <a:pt x="1173893" y="1695932"/>
                    </a:lnTo>
                    <a:close/>
                  </a:path>
                </a:pathLst>
              </a:custGeom>
              <a:solidFill>
                <a:srgbClr val="DCC9BB"/>
              </a:solidFill>
            </p:spPr>
          </p:sp>
          <p:sp>
            <p:nvSpPr>
              <p:cNvPr name="Freeform 12" id="12"/>
              <p:cNvSpPr/>
              <p:nvPr/>
            </p:nvSpPr>
            <p:spPr>
              <a:xfrm>
                <a:off x="1330412" y="1667872"/>
                <a:ext cx="1173893" cy="252107"/>
              </a:xfrm>
              <a:custGeom>
                <a:avLst/>
                <a:gdLst/>
                <a:ahLst/>
                <a:cxnLst/>
                <a:rect r="r" b="b" t="t" l="l"/>
                <a:pathLst>
                  <a:path h="252107" w="1173893">
                    <a:moveTo>
                      <a:pt x="0" y="252108"/>
                    </a:moveTo>
                    <a:lnTo>
                      <a:pt x="0" y="93912"/>
                    </a:lnTo>
                    <a:cubicBezTo>
                      <a:pt x="0" y="69005"/>
                      <a:pt x="9894" y="45118"/>
                      <a:pt x="27506" y="27506"/>
                    </a:cubicBezTo>
                    <a:cubicBezTo>
                      <a:pt x="45118" y="9895"/>
                      <a:pt x="69005" y="0"/>
                      <a:pt x="93912" y="0"/>
                    </a:cubicBezTo>
                    <a:lnTo>
                      <a:pt x="1079982" y="0"/>
                    </a:lnTo>
                    <a:cubicBezTo>
                      <a:pt x="1104889" y="0"/>
                      <a:pt x="1128775" y="9895"/>
                      <a:pt x="1146387" y="27506"/>
                    </a:cubicBezTo>
                    <a:cubicBezTo>
                      <a:pt x="1163999" y="45118"/>
                      <a:pt x="1173893" y="69005"/>
                      <a:pt x="1173893" y="93912"/>
                    </a:cubicBezTo>
                    <a:lnTo>
                      <a:pt x="1173893" y="252108"/>
                    </a:lnTo>
                    <a:close/>
                  </a:path>
                </a:pathLst>
              </a:custGeom>
              <a:solidFill>
                <a:srgbClr val="DCC9BB"/>
              </a:solidFill>
            </p:spPr>
          </p:sp>
          <p:sp>
            <p:nvSpPr>
              <p:cNvPr name="Freeform 13" id="13"/>
              <p:cNvSpPr/>
              <p:nvPr/>
            </p:nvSpPr>
            <p:spPr>
              <a:xfrm>
                <a:off x="2660824" y="1882910"/>
                <a:ext cx="1173893" cy="37070"/>
              </a:xfrm>
              <a:custGeom>
                <a:avLst/>
                <a:gdLst/>
                <a:ahLst/>
                <a:cxnLst/>
                <a:rect r="r" b="b" t="t" l="l"/>
                <a:pathLst>
                  <a:path h="37070" w="1173893">
                    <a:moveTo>
                      <a:pt x="0" y="37070"/>
                    </a:moveTo>
                    <a:lnTo>
                      <a:pt x="0" y="37070"/>
                    </a:lnTo>
                    <a:cubicBezTo>
                      <a:pt x="0" y="27238"/>
                      <a:pt x="3906" y="17809"/>
                      <a:pt x="10858" y="10858"/>
                    </a:cubicBezTo>
                    <a:cubicBezTo>
                      <a:pt x="17810" y="3906"/>
                      <a:pt x="27238" y="0"/>
                      <a:pt x="37070" y="0"/>
                    </a:cubicBezTo>
                    <a:lnTo>
                      <a:pt x="1136824" y="0"/>
                    </a:lnTo>
                    <a:cubicBezTo>
                      <a:pt x="1146655" y="0"/>
                      <a:pt x="1156084" y="3906"/>
                      <a:pt x="1163036" y="10858"/>
                    </a:cubicBezTo>
                    <a:cubicBezTo>
                      <a:pt x="1169988" y="17809"/>
                      <a:pt x="1173893" y="27238"/>
                      <a:pt x="1173893" y="37070"/>
                    </a:cubicBezTo>
                    <a:lnTo>
                      <a:pt x="1173893" y="37070"/>
                    </a:lnTo>
                    <a:close/>
                  </a:path>
                </a:pathLst>
              </a:custGeom>
              <a:solidFill>
                <a:srgbClr val="DCC9BB"/>
              </a:solidFill>
            </p:spPr>
          </p:sp>
          <p:sp>
            <p:nvSpPr>
              <p:cNvPr name="Freeform 14" id="14"/>
              <p:cNvSpPr/>
              <p:nvPr/>
            </p:nvSpPr>
            <p:spPr>
              <a:xfrm>
                <a:off x="0" y="0"/>
                <a:ext cx="0" cy="0"/>
              </a:xfrm>
              <a:custGeom>
                <a:avLst/>
                <a:gdLst/>
                <a:ahLst/>
                <a:cxnLst/>
                <a:rect r="r" b="b" t="t" l="l"/>
                <a:pathLst>
                  <a:path h="0" w="0"/>
                </a:pathLst>
              </a:custGeom>
              <a:solidFill>
                <a:srgbClr val="DCC9BB"/>
              </a:solidFill>
            </p:spPr>
          </p:sp>
          <p:sp>
            <p:nvSpPr>
              <p:cNvPr name="Freeform 15" id="15"/>
              <p:cNvSpPr/>
              <p:nvPr/>
            </p:nvSpPr>
            <p:spPr>
              <a:xfrm>
                <a:off x="5321649" y="1898270"/>
                <a:ext cx="1173893" cy="21710"/>
              </a:xfrm>
              <a:custGeom>
                <a:avLst/>
                <a:gdLst/>
                <a:ahLst/>
                <a:cxnLst/>
                <a:rect r="r" b="b" t="t" l="l"/>
                <a:pathLst>
                  <a:path h="21710" w="1173893">
                    <a:moveTo>
                      <a:pt x="0" y="21710"/>
                    </a:moveTo>
                    <a:lnTo>
                      <a:pt x="0" y="21710"/>
                    </a:lnTo>
                    <a:cubicBezTo>
                      <a:pt x="0" y="9720"/>
                      <a:pt x="9719" y="0"/>
                      <a:pt x="21709" y="0"/>
                    </a:cubicBezTo>
                    <a:lnTo>
                      <a:pt x="1152183" y="0"/>
                    </a:lnTo>
                    <a:cubicBezTo>
                      <a:pt x="1157941" y="0"/>
                      <a:pt x="1163463" y="2287"/>
                      <a:pt x="1167534" y="6359"/>
                    </a:cubicBezTo>
                    <a:cubicBezTo>
                      <a:pt x="1171606" y="10430"/>
                      <a:pt x="1173893" y="15952"/>
                      <a:pt x="1173893" y="21710"/>
                    </a:cubicBezTo>
                    <a:lnTo>
                      <a:pt x="1173893" y="21710"/>
                    </a:lnTo>
                    <a:close/>
                  </a:path>
                </a:pathLst>
              </a:custGeom>
              <a:solidFill>
                <a:srgbClr val="DCC9BB"/>
              </a:solidFill>
            </p:spPr>
          </p:sp>
          <p:sp>
            <p:nvSpPr>
              <p:cNvPr name="Freeform 16" id="16"/>
              <p:cNvSpPr/>
              <p:nvPr/>
            </p:nvSpPr>
            <p:spPr>
              <a:xfrm>
                <a:off x="6652061" y="1775391"/>
                <a:ext cx="1173893" cy="144589"/>
              </a:xfrm>
              <a:custGeom>
                <a:avLst/>
                <a:gdLst/>
                <a:ahLst/>
                <a:cxnLst/>
                <a:rect r="r" b="b" t="t" l="l"/>
                <a:pathLst>
                  <a:path h="144589" w="1173893">
                    <a:moveTo>
                      <a:pt x="0" y="144589"/>
                    </a:moveTo>
                    <a:lnTo>
                      <a:pt x="0" y="93912"/>
                    </a:lnTo>
                    <a:cubicBezTo>
                      <a:pt x="0" y="42046"/>
                      <a:pt x="42045" y="0"/>
                      <a:pt x="93911" y="0"/>
                    </a:cubicBezTo>
                    <a:lnTo>
                      <a:pt x="1079982" y="0"/>
                    </a:lnTo>
                    <a:cubicBezTo>
                      <a:pt x="1131848" y="0"/>
                      <a:pt x="1173893" y="42046"/>
                      <a:pt x="1173893" y="93912"/>
                    </a:cubicBezTo>
                    <a:lnTo>
                      <a:pt x="1173893" y="144589"/>
                    </a:lnTo>
                    <a:close/>
                  </a:path>
                </a:pathLst>
              </a:custGeom>
              <a:solidFill>
                <a:srgbClr val="DCC9BB"/>
              </a:solidFill>
            </p:spPr>
          </p:sp>
        </p:grpSp>
      </p:grpSp>
      <p:sp>
        <p:nvSpPr>
          <p:cNvPr name="TextBox 17" id="17"/>
          <p:cNvSpPr txBox="true"/>
          <p:nvPr/>
        </p:nvSpPr>
        <p:spPr>
          <a:xfrm rot="0">
            <a:off x="1028700" y="5849971"/>
            <a:ext cx="5500959" cy="1593850"/>
          </a:xfrm>
          <a:prstGeom prst="rect">
            <a:avLst/>
          </a:prstGeom>
        </p:spPr>
        <p:txBody>
          <a:bodyPr anchor="t" rtlCol="false" tIns="0" lIns="0" bIns="0" rIns="0">
            <a:spAutoFit/>
          </a:bodyPr>
          <a:lstStyle/>
          <a:p>
            <a:pPr>
              <a:lnSpc>
                <a:spcPts val="3200"/>
              </a:lnSpc>
            </a:pPr>
            <a:r>
              <a:rPr lang="en-US" sz="2000">
                <a:solidFill>
                  <a:srgbClr val="FFFFFF"/>
                </a:solidFill>
                <a:latin typeface="Roboto"/>
              </a:rPr>
              <a:t>Based on the findings, a typical consumer is a </a:t>
            </a:r>
          </a:p>
          <a:p>
            <a:pPr marL="431801" indent="-215900" lvl="1">
              <a:lnSpc>
                <a:spcPts val="3200"/>
              </a:lnSpc>
              <a:buFont typeface="Arial"/>
              <a:buChar char="•"/>
            </a:pPr>
            <a:r>
              <a:rPr lang="en-US" sz="2000">
                <a:solidFill>
                  <a:srgbClr val="FFFFFF"/>
                </a:solidFill>
                <a:latin typeface="Roboto"/>
              </a:rPr>
              <a:t>student,</a:t>
            </a:r>
          </a:p>
          <a:p>
            <a:pPr marL="431801" indent="-215900" lvl="1">
              <a:lnSpc>
                <a:spcPts val="3200"/>
              </a:lnSpc>
              <a:buFont typeface="Arial"/>
              <a:buChar char="•"/>
            </a:pPr>
            <a:r>
              <a:rPr lang="en-US" sz="2000">
                <a:solidFill>
                  <a:srgbClr val="FFFFFF"/>
                </a:solidFill>
                <a:latin typeface="Roboto"/>
              </a:rPr>
              <a:t>is of age between 18-25, and</a:t>
            </a:r>
          </a:p>
          <a:p>
            <a:pPr marL="431801" indent="-215900" lvl="1">
              <a:lnSpc>
                <a:spcPts val="3200"/>
              </a:lnSpc>
              <a:buFont typeface="Arial"/>
              <a:buChar char="•"/>
            </a:pPr>
            <a:r>
              <a:rPr lang="en-US" sz="2000">
                <a:solidFill>
                  <a:srgbClr val="FFFFFF"/>
                </a:solidFill>
                <a:latin typeface="Roboto"/>
              </a:rPr>
              <a:t>is single.</a:t>
            </a:r>
          </a:p>
        </p:txBody>
      </p:sp>
      <p:grpSp>
        <p:nvGrpSpPr>
          <p:cNvPr name="Group 18" id="18"/>
          <p:cNvGrpSpPr/>
          <p:nvPr/>
        </p:nvGrpSpPr>
        <p:grpSpPr>
          <a:xfrm rot="0">
            <a:off x="13567330" y="1094924"/>
            <a:ext cx="3338032" cy="1818327"/>
            <a:chOff x="0" y="0"/>
            <a:chExt cx="4450710" cy="2424436"/>
          </a:xfrm>
        </p:grpSpPr>
        <p:grpSp>
          <p:nvGrpSpPr>
            <p:cNvPr name="Group 19" id="19"/>
            <p:cNvGrpSpPr/>
            <p:nvPr/>
          </p:nvGrpSpPr>
          <p:grpSpPr>
            <a:xfrm rot="5400000">
              <a:off x="1013137" y="-1013137"/>
              <a:ext cx="2424436" cy="4450710"/>
              <a:chOff x="0" y="0"/>
              <a:chExt cx="3481132" cy="6390561"/>
            </a:xfrm>
          </p:grpSpPr>
          <p:sp>
            <p:nvSpPr>
              <p:cNvPr name="Freeform 20" id="20"/>
              <p:cNvSpPr/>
              <p:nvPr/>
            </p:nvSpPr>
            <p:spPr>
              <a:xfrm>
                <a:off x="0" y="0"/>
                <a:ext cx="3481132" cy="6390561"/>
              </a:xfrm>
              <a:custGeom>
                <a:avLst/>
                <a:gdLst/>
                <a:ahLst/>
                <a:cxnLst/>
                <a:rect r="r" b="b" t="t" l="l"/>
                <a:pathLst>
                  <a:path h="6390561" w="3481132">
                    <a:moveTo>
                      <a:pt x="3481132" y="279400"/>
                    </a:moveTo>
                    <a:lnTo>
                      <a:pt x="3481132" y="0"/>
                    </a:lnTo>
                    <a:lnTo>
                      <a:pt x="0" y="0"/>
                    </a:lnTo>
                    <a:lnTo>
                      <a:pt x="0" y="6390561"/>
                    </a:lnTo>
                    <a:lnTo>
                      <a:pt x="3481132" y="6390561"/>
                    </a:lnTo>
                    <a:lnTo>
                      <a:pt x="3481132" y="279400"/>
                    </a:lnTo>
                    <a:close/>
                    <a:moveTo>
                      <a:pt x="3402392" y="279400"/>
                    </a:moveTo>
                    <a:lnTo>
                      <a:pt x="3402392" y="6311821"/>
                    </a:lnTo>
                    <a:lnTo>
                      <a:pt x="78740" y="6311821"/>
                    </a:lnTo>
                    <a:lnTo>
                      <a:pt x="78740" y="78740"/>
                    </a:lnTo>
                    <a:lnTo>
                      <a:pt x="3402392" y="78740"/>
                    </a:lnTo>
                    <a:lnTo>
                      <a:pt x="3402392" y="279400"/>
                    </a:lnTo>
                    <a:close/>
                  </a:path>
                </a:pathLst>
              </a:custGeom>
              <a:solidFill>
                <a:srgbClr val="FFFFFF"/>
              </a:solidFill>
            </p:spPr>
          </p:sp>
        </p:grpSp>
        <p:sp>
          <p:nvSpPr>
            <p:cNvPr name="TextBox 21" id="21"/>
            <p:cNvSpPr txBox="true"/>
            <p:nvPr/>
          </p:nvSpPr>
          <p:spPr>
            <a:xfrm rot="0">
              <a:off x="771461" y="264753"/>
              <a:ext cx="2559445" cy="683472"/>
            </a:xfrm>
            <a:prstGeom prst="rect">
              <a:avLst/>
            </a:prstGeom>
          </p:spPr>
          <p:txBody>
            <a:bodyPr anchor="t" rtlCol="false" tIns="0" lIns="0" bIns="0" rIns="0">
              <a:spAutoFit/>
            </a:bodyPr>
            <a:lstStyle/>
            <a:p>
              <a:pPr algn="ctr">
                <a:lnSpc>
                  <a:spcPts val="4479"/>
                </a:lnSpc>
              </a:pPr>
              <a:r>
                <a:rPr lang="en-US" sz="2799">
                  <a:solidFill>
                    <a:srgbClr val="FFFFFF"/>
                  </a:solidFill>
                  <a:latin typeface="Roboto Bold"/>
                </a:rPr>
                <a:t>Student</a:t>
              </a:r>
            </a:p>
          </p:txBody>
        </p:sp>
        <p:sp>
          <p:nvSpPr>
            <p:cNvPr name="TextBox 22" id="22"/>
            <p:cNvSpPr txBox="true"/>
            <p:nvPr/>
          </p:nvSpPr>
          <p:spPr>
            <a:xfrm rot="0">
              <a:off x="744880" y="838142"/>
              <a:ext cx="2586026" cy="1334386"/>
            </a:xfrm>
            <a:prstGeom prst="rect">
              <a:avLst/>
            </a:prstGeom>
          </p:spPr>
          <p:txBody>
            <a:bodyPr anchor="t" rtlCol="false" tIns="0" lIns="0" bIns="0" rIns="0">
              <a:spAutoFit/>
            </a:bodyPr>
            <a:lstStyle/>
            <a:p>
              <a:pPr algn="ctr">
                <a:lnSpc>
                  <a:spcPts val="7820"/>
                </a:lnSpc>
              </a:pPr>
              <a:r>
                <a:rPr lang="en-US" sz="6516">
                  <a:solidFill>
                    <a:srgbClr val="FFFFFF"/>
                  </a:solidFill>
                  <a:latin typeface="Roboto"/>
                </a:rPr>
                <a:t>87%</a:t>
              </a:r>
            </a:p>
          </p:txBody>
        </p:sp>
      </p:grpSp>
      <p:sp>
        <p:nvSpPr>
          <p:cNvPr name="TextBox 23" id="23"/>
          <p:cNvSpPr txBox="true"/>
          <p:nvPr/>
        </p:nvSpPr>
        <p:spPr>
          <a:xfrm rot="0">
            <a:off x="7922100" y="4819366"/>
            <a:ext cx="814839" cy="472440"/>
          </a:xfrm>
          <a:prstGeom prst="rect">
            <a:avLst/>
          </a:prstGeom>
        </p:spPr>
        <p:txBody>
          <a:bodyPr anchor="t" rtlCol="false" tIns="0" lIns="0" bIns="0" rIns="0">
            <a:spAutoFit/>
          </a:bodyPr>
          <a:lstStyle/>
          <a:p>
            <a:pPr algn="ctr">
              <a:lnSpc>
                <a:spcPts val="1920"/>
              </a:lnSpc>
            </a:pPr>
            <a:r>
              <a:rPr lang="en-US" sz="1200">
                <a:solidFill>
                  <a:srgbClr val="1B1B1B"/>
                </a:solidFill>
                <a:latin typeface="Roboto"/>
              </a:rPr>
              <a:t>18-25</a:t>
            </a:r>
          </a:p>
          <a:p>
            <a:pPr algn="ctr">
              <a:lnSpc>
                <a:spcPts val="1920"/>
              </a:lnSpc>
            </a:pPr>
            <a:r>
              <a:rPr lang="en-US" sz="1200">
                <a:solidFill>
                  <a:srgbClr val="1B1B1B"/>
                </a:solidFill>
                <a:latin typeface="Roboto"/>
              </a:rPr>
              <a:t>110</a:t>
            </a:r>
          </a:p>
        </p:txBody>
      </p:sp>
      <p:sp>
        <p:nvSpPr>
          <p:cNvPr name="TextBox 24" id="24"/>
          <p:cNvSpPr txBox="true"/>
          <p:nvPr/>
        </p:nvSpPr>
        <p:spPr>
          <a:xfrm rot="0">
            <a:off x="8805207" y="5103211"/>
            <a:ext cx="658798"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26-35</a:t>
            </a:r>
          </a:p>
          <a:p>
            <a:pPr algn="ctr">
              <a:lnSpc>
                <a:spcPts val="1920"/>
              </a:lnSpc>
            </a:pPr>
            <a:r>
              <a:rPr lang="en-US" sz="1200">
                <a:solidFill>
                  <a:srgbClr val="FFFFFF"/>
                </a:solidFill>
                <a:latin typeface="Roboto"/>
              </a:rPr>
              <a:t>16</a:t>
            </a:r>
          </a:p>
        </p:txBody>
      </p:sp>
      <p:sp>
        <p:nvSpPr>
          <p:cNvPr name="TextBox 25" id="25"/>
          <p:cNvSpPr txBox="true"/>
          <p:nvPr/>
        </p:nvSpPr>
        <p:spPr>
          <a:xfrm rot="0">
            <a:off x="9578982" y="5234656"/>
            <a:ext cx="688056"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36-45</a:t>
            </a:r>
          </a:p>
          <a:p>
            <a:pPr algn="ctr">
              <a:lnSpc>
                <a:spcPts val="1920"/>
              </a:lnSpc>
            </a:pPr>
            <a:r>
              <a:rPr lang="en-US" sz="1200">
                <a:solidFill>
                  <a:srgbClr val="FFFFFF"/>
                </a:solidFill>
                <a:latin typeface="Roboto"/>
              </a:rPr>
              <a:t>2</a:t>
            </a:r>
          </a:p>
        </p:txBody>
      </p:sp>
      <p:sp>
        <p:nvSpPr>
          <p:cNvPr name="TextBox 26" id="26"/>
          <p:cNvSpPr txBox="true"/>
          <p:nvPr/>
        </p:nvSpPr>
        <p:spPr>
          <a:xfrm rot="0">
            <a:off x="11145251" y="5266817"/>
            <a:ext cx="671802"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56-65</a:t>
            </a:r>
          </a:p>
          <a:p>
            <a:pPr algn="ctr">
              <a:lnSpc>
                <a:spcPts val="1920"/>
              </a:lnSpc>
            </a:pPr>
            <a:r>
              <a:rPr lang="en-US" sz="1200">
                <a:solidFill>
                  <a:srgbClr val="FFFFFF"/>
                </a:solidFill>
                <a:latin typeface="Roboto"/>
              </a:rPr>
              <a:t>1</a:t>
            </a:r>
          </a:p>
        </p:txBody>
      </p:sp>
      <p:sp>
        <p:nvSpPr>
          <p:cNvPr name="TextBox 27" id="27"/>
          <p:cNvSpPr txBox="true"/>
          <p:nvPr/>
        </p:nvSpPr>
        <p:spPr>
          <a:xfrm rot="0">
            <a:off x="11796125" y="5127170"/>
            <a:ext cx="814839"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65+</a:t>
            </a:r>
          </a:p>
          <a:p>
            <a:pPr algn="ctr">
              <a:lnSpc>
                <a:spcPts val="1920"/>
              </a:lnSpc>
            </a:pPr>
            <a:r>
              <a:rPr lang="en-US" sz="1200">
                <a:solidFill>
                  <a:srgbClr val="FFFFFF"/>
                </a:solidFill>
                <a:latin typeface="Roboto"/>
              </a:rPr>
              <a:t>9</a:t>
            </a:r>
          </a:p>
        </p:txBody>
      </p:sp>
      <p:sp>
        <p:nvSpPr>
          <p:cNvPr name="TextBox 28" id="28"/>
          <p:cNvSpPr txBox="true"/>
          <p:nvPr/>
        </p:nvSpPr>
        <p:spPr>
          <a:xfrm rot="0">
            <a:off x="8017350" y="923925"/>
            <a:ext cx="2704227" cy="468630"/>
          </a:xfrm>
          <a:prstGeom prst="rect">
            <a:avLst/>
          </a:prstGeom>
        </p:spPr>
        <p:txBody>
          <a:bodyPr anchor="t" rtlCol="false" tIns="0" lIns="0" bIns="0" rIns="0">
            <a:spAutoFit/>
          </a:bodyPr>
          <a:lstStyle/>
          <a:p>
            <a:pPr>
              <a:lnSpc>
                <a:spcPts val="3840"/>
              </a:lnSpc>
            </a:pPr>
            <a:r>
              <a:rPr lang="en-US" sz="2400">
                <a:solidFill>
                  <a:srgbClr val="FFFFFF"/>
                </a:solidFill>
                <a:latin typeface="Roboto Bold"/>
              </a:rPr>
              <a:t>Occupation</a:t>
            </a:r>
          </a:p>
        </p:txBody>
      </p:sp>
      <p:sp>
        <p:nvSpPr>
          <p:cNvPr name="TextBox 29" id="29"/>
          <p:cNvSpPr txBox="true"/>
          <p:nvPr/>
        </p:nvSpPr>
        <p:spPr>
          <a:xfrm rot="0">
            <a:off x="8017350" y="4023479"/>
            <a:ext cx="2704227" cy="468630"/>
          </a:xfrm>
          <a:prstGeom prst="rect">
            <a:avLst/>
          </a:prstGeom>
        </p:spPr>
        <p:txBody>
          <a:bodyPr anchor="t" rtlCol="false" tIns="0" lIns="0" bIns="0" rIns="0">
            <a:spAutoFit/>
          </a:bodyPr>
          <a:lstStyle/>
          <a:p>
            <a:pPr>
              <a:lnSpc>
                <a:spcPts val="3840"/>
              </a:lnSpc>
            </a:pPr>
            <a:r>
              <a:rPr lang="en-US" sz="2400">
                <a:solidFill>
                  <a:srgbClr val="FFFFFF"/>
                </a:solidFill>
                <a:latin typeface="Roboto Bold"/>
              </a:rPr>
              <a:t>Age Group</a:t>
            </a:r>
          </a:p>
        </p:txBody>
      </p:sp>
      <p:grpSp>
        <p:nvGrpSpPr>
          <p:cNvPr name="Group 30" id="30"/>
          <p:cNvGrpSpPr/>
          <p:nvPr/>
        </p:nvGrpSpPr>
        <p:grpSpPr>
          <a:xfrm rot="0">
            <a:off x="8017350" y="7842038"/>
            <a:ext cx="1889387" cy="1126974"/>
            <a:chOff x="0" y="0"/>
            <a:chExt cx="2519183" cy="1502632"/>
          </a:xfrm>
        </p:grpSpPr>
        <p:grpSp>
          <p:nvGrpSpPr>
            <p:cNvPr name="Group 31" id="31"/>
            <p:cNvGrpSpPr>
              <a:grpSpLocks noChangeAspect="true"/>
            </p:cNvGrpSpPr>
            <p:nvPr/>
          </p:nvGrpSpPr>
          <p:grpSpPr>
            <a:xfrm rot="0">
              <a:off x="0" y="0"/>
              <a:ext cx="2519183" cy="1502632"/>
              <a:chOff x="0" y="0"/>
              <a:chExt cx="3218873" cy="1919980"/>
            </a:xfrm>
          </p:grpSpPr>
          <p:sp>
            <p:nvSpPr>
              <p:cNvPr name="Freeform 32" id="32"/>
              <p:cNvSpPr/>
              <p:nvPr/>
            </p:nvSpPr>
            <p:spPr>
              <a:xfrm>
                <a:off x="0" y="275247"/>
                <a:ext cx="1448493" cy="1644733"/>
              </a:xfrm>
              <a:custGeom>
                <a:avLst/>
                <a:gdLst/>
                <a:ahLst/>
                <a:cxnLst/>
                <a:rect r="r" b="b" t="t" l="l"/>
                <a:pathLst>
                  <a:path h="1644733" w="1448493">
                    <a:moveTo>
                      <a:pt x="0" y="1644733"/>
                    </a:moveTo>
                    <a:lnTo>
                      <a:pt x="0" y="115879"/>
                    </a:lnTo>
                    <a:cubicBezTo>
                      <a:pt x="0" y="85146"/>
                      <a:pt x="12209" y="55672"/>
                      <a:pt x="33940" y="33940"/>
                    </a:cubicBezTo>
                    <a:cubicBezTo>
                      <a:pt x="55672" y="12209"/>
                      <a:pt x="85146" y="0"/>
                      <a:pt x="115879" y="0"/>
                    </a:cubicBezTo>
                    <a:lnTo>
                      <a:pt x="1332613" y="0"/>
                    </a:lnTo>
                    <a:cubicBezTo>
                      <a:pt x="1396612" y="0"/>
                      <a:pt x="1448493" y="51881"/>
                      <a:pt x="1448493" y="115879"/>
                    </a:cubicBezTo>
                    <a:lnTo>
                      <a:pt x="1448493" y="1644733"/>
                    </a:lnTo>
                    <a:close/>
                  </a:path>
                </a:pathLst>
              </a:custGeom>
              <a:solidFill>
                <a:srgbClr val="DCC9BB"/>
              </a:solidFill>
            </p:spPr>
          </p:sp>
          <p:sp>
            <p:nvSpPr>
              <p:cNvPr name="Freeform 33" id="33"/>
              <p:cNvSpPr/>
              <p:nvPr/>
            </p:nvSpPr>
            <p:spPr>
              <a:xfrm>
                <a:off x="1770380" y="1785631"/>
                <a:ext cx="1448493" cy="134349"/>
              </a:xfrm>
              <a:custGeom>
                <a:avLst/>
                <a:gdLst/>
                <a:ahLst/>
                <a:cxnLst/>
                <a:rect r="r" b="b" t="t" l="l"/>
                <a:pathLst>
                  <a:path h="134349" w="1448493">
                    <a:moveTo>
                      <a:pt x="0" y="134349"/>
                    </a:moveTo>
                    <a:lnTo>
                      <a:pt x="0" y="115879"/>
                    </a:lnTo>
                    <a:cubicBezTo>
                      <a:pt x="0" y="51881"/>
                      <a:pt x="51881" y="0"/>
                      <a:pt x="115879" y="0"/>
                    </a:cubicBezTo>
                    <a:lnTo>
                      <a:pt x="1332613" y="0"/>
                    </a:lnTo>
                    <a:cubicBezTo>
                      <a:pt x="1363346" y="0"/>
                      <a:pt x="1392821" y="12209"/>
                      <a:pt x="1414552" y="33940"/>
                    </a:cubicBezTo>
                    <a:cubicBezTo>
                      <a:pt x="1436284" y="55672"/>
                      <a:pt x="1448493" y="85146"/>
                      <a:pt x="1448493" y="115879"/>
                    </a:cubicBezTo>
                    <a:lnTo>
                      <a:pt x="1448493" y="134349"/>
                    </a:lnTo>
                    <a:close/>
                  </a:path>
                </a:pathLst>
              </a:custGeom>
              <a:solidFill>
                <a:srgbClr val="DCC9BB"/>
              </a:solidFill>
            </p:spPr>
          </p:sp>
        </p:grpSp>
      </p:grpSp>
      <p:sp>
        <p:nvSpPr>
          <p:cNvPr name="TextBox 34" id="34"/>
          <p:cNvSpPr txBox="true"/>
          <p:nvPr/>
        </p:nvSpPr>
        <p:spPr>
          <a:xfrm rot="0">
            <a:off x="8026875" y="8019922"/>
            <a:ext cx="814839" cy="472440"/>
          </a:xfrm>
          <a:prstGeom prst="rect">
            <a:avLst/>
          </a:prstGeom>
        </p:spPr>
        <p:txBody>
          <a:bodyPr anchor="t" rtlCol="false" tIns="0" lIns="0" bIns="0" rIns="0">
            <a:spAutoFit/>
          </a:bodyPr>
          <a:lstStyle/>
          <a:p>
            <a:pPr algn="ctr">
              <a:lnSpc>
                <a:spcPts val="1920"/>
              </a:lnSpc>
            </a:pPr>
            <a:r>
              <a:rPr lang="en-US" sz="1200">
                <a:solidFill>
                  <a:srgbClr val="1B1B1B"/>
                </a:solidFill>
                <a:latin typeface="Roboto"/>
              </a:rPr>
              <a:t>Single</a:t>
            </a:r>
          </a:p>
          <a:p>
            <a:pPr algn="ctr">
              <a:lnSpc>
                <a:spcPts val="1920"/>
              </a:lnSpc>
            </a:pPr>
            <a:r>
              <a:rPr lang="en-US" sz="1200">
                <a:solidFill>
                  <a:srgbClr val="1B1B1B"/>
                </a:solidFill>
                <a:latin typeface="Roboto"/>
              </a:rPr>
              <a:t>128</a:t>
            </a:r>
          </a:p>
        </p:txBody>
      </p:sp>
      <p:sp>
        <p:nvSpPr>
          <p:cNvPr name="TextBox 35" id="35"/>
          <p:cNvSpPr txBox="true"/>
          <p:nvPr/>
        </p:nvSpPr>
        <p:spPr>
          <a:xfrm rot="0">
            <a:off x="9091898" y="8291986"/>
            <a:ext cx="814839"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Married</a:t>
            </a:r>
          </a:p>
          <a:p>
            <a:pPr algn="ctr">
              <a:lnSpc>
                <a:spcPts val="1920"/>
              </a:lnSpc>
            </a:pPr>
            <a:r>
              <a:rPr lang="en-US" sz="1200">
                <a:solidFill>
                  <a:srgbClr val="FFFFFF"/>
                </a:solidFill>
                <a:latin typeface="Roboto"/>
              </a:rPr>
              <a:t>10</a:t>
            </a:r>
          </a:p>
        </p:txBody>
      </p:sp>
      <p:sp>
        <p:nvSpPr>
          <p:cNvPr name="TextBox 36" id="36"/>
          <p:cNvSpPr txBox="true"/>
          <p:nvPr/>
        </p:nvSpPr>
        <p:spPr>
          <a:xfrm rot="0">
            <a:off x="8017350" y="7209196"/>
            <a:ext cx="2704227" cy="468630"/>
          </a:xfrm>
          <a:prstGeom prst="rect">
            <a:avLst/>
          </a:prstGeom>
        </p:spPr>
        <p:txBody>
          <a:bodyPr anchor="t" rtlCol="false" tIns="0" lIns="0" bIns="0" rIns="0">
            <a:spAutoFit/>
          </a:bodyPr>
          <a:lstStyle/>
          <a:p>
            <a:pPr>
              <a:lnSpc>
                <a:spcPts val="3840"/>
              </a:lnSpc>
            </a:pPr>
            <a:r>
              <a:rPr lang="en-US" sz="2400">
                <a:solidFill>
                  <a:srgbClr val="FFFFFF"/>
                </a:solidFill>
                <a:latin typeface="Roboto Bold"/>
              </a:rPr>
              <a:t>Marital Status</a:t>
            </a:r>
          </a:p>
        </p:txBody>
      </p:sp>
      <p:grpSp>
        <p:nvGrpSpPr>
          <p:cNvPr name="Group 37" id="37"/>
          <p:cNvGrpSpPr/>
          <p:nvPr/>
        </p:nvGrpSpPr>
        <p:grpSpPr>
          <a:xfrm rot="0">
            <a:off x="8017350" y="1571868"/>
            <a:ext cx="2704227" cy="1126974"/>
            <a:chOff x="0" y="0"/>
            <a:chExt cx="3605636" cy="1502632"/>
          </a:xfrm>
        </p:grpSpPr>
        <p:grpSp>
          <p:nvGrpSpPr>
            <p:cNvPr name="Group 38" id="38"/>
            <p:cNvGrpSpPr>
              <a:grpSpLocks noChangeAspect="true"/>
            </p:cNvGrpSpPr>
            <p:nvPr/>
          </p:nvGrpSpPr>
          <p:grpSpPr>
            <a:xfrm rot="0">
              <a:off x="0" y="0"/>
              <a:ext cx="3605636" cy="1502632"/>
              <a:chOff x="0" y="0"/>
              <a:chExt cx="4607081" cy="1919980"/>
            </a:xfrm>
          </p:grpSpPr>
          <p:sp>
            <p:nvSpPr>
              <p:cNvPr name="Freeform 39" id="39"/>
              <p:cNvSpPr/>
              <p:nvPr/>
            </p:nvSpPr>
            <p:spPr>
              <a:xfrm>
                <a:off x="0" y="70449"/>
                <a:ext cx="1382124" cy="1849531"/>
              </a:xfrm>
              <a:custGeom>
                <a:avLst/>
                <a:gdLst/>
                <a:ahLst/>
                <a:cxnLst/>
                <a:rect r="r" b="b" t="t" l="l"/>
                <a:pathLst>
                  <a:path h="1849531" w="1382124">
                    <a:moveTo>
                      <a:pt x="0" y="1849531"/>
                    </a:moveTo>
                    <a:lnTo>
                      <a:pt x="0" y="110570"/>
                    </a:lnTo>
                    <a:cubicBezTo>
                      <a:pt x="0" y="81245"/>
                      <a:pt x="11649" y="53121"/>
                      <a:pt x="32385" y="32385"/>
                    </a:cubicBezTo>
                    <a:cubicBezTo>
                      <a:pt x="53121" y="11649"/>
                      <a:pt x="81245" y="0"/>
                      <a:pt x="110570" y="0"/>
                    </a:cubicBezTo>
                    <a:lnTo>
                      <a:pt x="1271554" y="0"/>
                    </a:lnTo>
                    <a:cubicBezTo>
                      <a:pt x="1332620" y="0"/>
                      <a:pt x="1382124" y="49504"/>
                      <a:pt x="1382124" y="110570"/>
                    </a:cubicBezTo>
                    <a:lnTo>
                      <a:pt x="1382124" y="1849531"/>
                    </a:lnTo>
                    <a:close/>
                  </a:path>
                </a:pathLst>
              </a:custGeom>
              <a:solidFill>
                <a:srgbClr val="DCC9BB"/>
              </a:solidFill>
            </p:spPr>
          </p:sp>
          <p:sp>
            <p:nvSpPr>
              <p:cNvPr name="Freeform 40" id="40"/>
              <p:cNvSpPr/>
              <p:nvPr/>
            </p:nvSpPr>
            <p:spPr>
              <a:xfrm>
                <a:off x="1612478" y="1667872"/>
                <a:ext cx="1382124" cy="252107"/>
              </a:xfrm>
              <a:custGeom>
                <a:avLst/>
                <a:gdLst/>
                <a:ahLst/>
                <a:cxnLst/>
                <a:rect r="r" b="b" t="t" l="l"/>
                <a:pathLst>
                  <a:path h="252107" w="1382124">
                    <a:moveTo>
                      <a:pt x="0" y="252108"/>
                    </a:moveTo>
                    <a:lnTo>
                      <a:pt x="0" y="110570"/>
                    </a:lnTo>
                    <a:cubicBezTo>
                      <a:pt x="0" y="81245"/>
                      <a:pt x="11650" y="53122"/>
                      <a:pt x="32386" y="32386"/>
                    </a:cubicBezTo>
                    <a:cubicBezTo>
                      <a:pt x="53121" y="11650"/>
                      <a:pt x="81245" y="0"/>
                      <a:pt x="110570" y="0"/>
                    </a:cubicBezTo>
                    <a:lnTo>
                      <a:pt x="1271555" y="0"/>
                    </a:lnTo>
                    <a:cubicBezTo>
                      <a:pt x="1300880" y="0"/>
                      <a:pt x="1329004" y="11650"/>
                      <a:pt x="1349740" y="32386"/>
                    </a:cubicBezTo>
                    <a:cubicBezTo>
                      <a:pt x="1370476" y="53122"/>
                      <a:pt x="1382125" y="81245"/>
                      <a:pt x="1382125" y="110570"/>
                    </a:cubicBezTo>
                    <a:lnTo>
                      <a:pt x="1382125" y="252108"/>
                    </a:lnTo>
                    <a:close/>
                  </a:path>
                </a:pathLst>
              </a:custGeom>
              <a:solidFill>
                <a:srgbClr val="DCC9BB"/>
              </a:solidFill>
            </p:spPr>
          </p:sp>
          <p:sp>
            <p:nvSpPr>
              <p:cNvPr name="Freeform 41" id="41"/>
              <p:cNvSpPr/>
              <p:nvPr/>
            </p:nvSpPr>
            <p:spPr>
              <a:xfrm>
                <a:off x="3224957" y="1882910"/>
                <a:ext cx="1382124" cy="37070"/>
              </a:xfrm>
              <a:custGeom>
                <a:avLst/>
                <a:gdLst/>
                <a:ahLst/>
                <a:cxnLst/>
                <a:rect r="r" b="b" t="t" l="l"/>
                <a:pathLst>
                  <a:path h="37070" w="1382124">
                    <a:moveTo>
                      <a:pt x="0" y="37070"/>
                    </a:moveTo>
                    <a:lnTo>
                      <a:pt x="0" y="37070"/>
                    </a:lnTo>
                    <a:cubicBezTo>
                      <a:pt x="0" y="27238"/>
                      <a:pt x="3905" y="17809"/>
                      <a:pt x="10857" y="10858"/>
                    </a:cubicBezTo>
                    <a:cubicBezTo>
                      <a:pt x="17809" y="3906"/>
                      <a:pt x="27238" y="0"/>
                      <a:pt x="37069" y="0"/>
                    </a:cubicBezTo>
                    <a:lnTo>
                      <a:pt x="1345055" y="0"/>
                    </a:lnTo>
                    <a:cubicBezTo>
                      <a:pt x="1365528" y="0"/>
                      <a:pt x="1382124" y="16597"/>
                      <a:pt x="1382124" y="37070"/>
                    </a:cubicBezTo>
                    <a:lnTo>
                      <a:pt x="1382124" y="37070"/>
                    </a:lnTo>
                    <a:close/>
                  </a:path>
                </a:pathLst>
              </a:custGeom>
              <a:solidFill>
                <a:srgbClr val="DCC9BB"/>
              </a:solidFill>
            </p:spPr>
          </p:sp>
        </p:grpSp>
      </p:grpSp>
      <p:sp>
        <p:nvSpPr>
          <p:cNvPr name="TextBox 42" id="42"/>
          <p:cNvSpPr txBox="true"/>
          <p:nvPr/>
        </p:nvSpPr>
        <p:spPr>
          <a:xfrm rot="0">
            <a:off x="8017350" y="1734912"/>
            <a:ext cx="814839" cy="472440"/>
          </a:xfrm>
          <a:prstGeom prst="rect">
            <a:avLst/>
          </a:prstGeom>
        </p:spPr>
        <p:txBody>
          <a:bodyPr anchor="t" rtlCol="false" tIns="0" lIns="0" bIns="0" rIns="0">
            <a:spAutoFit/>
          </a:bodyPr>
          <a:lstStyle/>
          <a:p>
            <a:pPr algn="ctr">
              <a:lnSpc>
                <a:spcPts val="1920"/>
              </a:lnSpc>
            </a:pPr>
            <a:r>
              <a:rPr lang="en-US" sz="1200">
                <a:solidFill>
                  <a:srgbClr val="1B1B1B"/>
                </a:solidFill>
                <a:latin typeface="Roboto"/>
              </a:rPr>
              <a:t>Student</a:t>
            </a:r>
          </a:p>
          <a:p>
            <a:pPr algn="ctr">
              <a:lnSpc>
                <a:spcPts val="1920"/>
              </a:lnSpc>
            </a:pPr>
            <a:r>
              <a:rPr lang="en-US" sz="1200">
                <a:solidFill>
                  <a:srgbClr val="1B1B1B"/>
                </a:solidFill>
                <a:latin typeface="Roboto"/>
              </a:rPr>
              <a:t>120</a:t>
            </a:r>
          </a:p>
        </p:txBody>
      </p:sp>
      <p:sp>
        <p:nvSpPr>
          <p:cNvPr name="TextBox 43" id="43"/>
          <p:cNvSpPr txBox="true"/>
          <p:nvPr/>
        </p:nvSpPr>
        <p:spPr>
          <a:xfrm rot="0">
            <a:off x="8961711" y="1942557"/>
            <a:ext cx="814839"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Employed</a:t>
            </a:r>
          </a:p>
          <a:p>
            <a:pPr algn="ctr">
              <a:lnSpc>
                <a:spcPts val="1920"/>
              </a:lnSpc>
            </a:pPr>
            <a:r>
              <a:rPr lang="en-US" sz="1200">
                <a:solidFill>
                  <a:srgbClr val="FFFFFF"/>
                </a:solidFill>
                <a:latin typeface="Roboto"/>
              </a:rPr>
              <a:t>16</a:t>
            </a:r>
          </a:p>
        </p:txBody>
      </p:sp>
      <p:sp>
        <p:nvSpPr>
          <p:cNvPr name="TextBox 44" id="44"/>
          <p:cNvSpPr txBox="true"/>
          <p:nvPr/>
        </p:nvSpPr>
        <p:spPr>
          <a:xfrm rot="0">
            <a:off x="9906737" y="2150202"/>
            <a:ext cx="928656"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Unemployed</a:t>
            </a:r>
          </a:p>
          <a:p>
            <a:pPr algn="ctr">
              <a:lnSpc>
                <a:spcPts val="1920"/>
              </a:lnSpc>
            </a:pPr>
            <a:r>
              <a:rPr lang="en-US" sz="1200">
                <a:solidFill>
                  <a:srgbClr val="FFFFFF"/>
                </a:solidFill>
                <a:latin typeface="Roboto"/>
              </a:rPr>
              <a:t>2</a:t>
            </a:r>
          </a:p>
        </p:txBody>
      </p:sp>
      <p:grpSp>
        <p:nvGrpSpPr>
          <p:cNvPr name="Group 45" id="45"/>
          <p:cNvGrpSpPr/>
          <p:nvPr/>
        </p:nvGrpSpPr>
        <p:grpSpPr>
          <a:xfrm rot="-5400000">
            <a:off x="15483317" y="1821395"/>
            <a:ext cx="1419981" cy="255597"/>
            <a:chOff x="0" y="0"/>
            <a:chExt cx="1893308" cy="340796"/>
          </a:xfrm>
        </p:grpSpPr>
        <p:grpSp>
          <p:nvGrpSpPr>
            <p:cNvPr name="Group 46" id="46"/>
            <p:cNvGrpSpPr>
              <a:grpSpLocks noChangeAspect="true"/>
            </p:cNvGrpSpPr>
            <p:nvPr/>
          </p:nvGrpSpPr>
          <p:grpSpPr>
            <a:xfrm rot="0">
              <a:off x="0" y="0"/>
              <a:ext cx="1893308" cy="340796"/>
              <a:chOff x="0" y="0"/>
              <a:chExt cx="1270000" cy="228600"/>
            </a:xfrm>
          </p:grpSpPr>
          <p:sp>
            <p:nvSpPr>
              <p:cNvPr name="Freeform 47" id="47"/>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48" id="48"/>
              <p:cNvSpPr/>
              <p:nvPr/>
            </p:nvSpPr>
            <p:spPr>
              <a:xfrm>
                <a:off x="-5645" y="-183"/>
                <a:ext cx="1116190" cy="228966"/>
              </a:xfrm>
              <a:custGeom>
                <a:avLst/>
                <a:gdLst/>
                <a:ahLst/>
                <a:cxnLst/>
                <a:rect r="r" b="b" t="t" l="l"/>
                <a:pathLst>
                  <a:path h="228966" w="1116190">
                    <a:moveTo>
                      <a:pt x="119945" y="183"/>
                    </a:moveTo>
                    <a:lnTo>
                      <a:pt x="996245" y="183"/>
                    </a:lnTo>
                    <a:cubicBezTo>
                      <a:pt x="1037202" y="0"/>
                      <a:pt x="1075127" y="21745"/>
                      <a:pt x="1095659" y="57185"/>
                    </a:cubicBezTo>
                    <a:cubicBezTo>
                      <a:pt x="1116190" y="92625"/>
                      <a:pt x="1116190" y="136341"/>
                      <a:pt x="1095659" y="171781"/>
                    </a:cubicBezTo>
                    <a:cubicBezTo>
                      <a:pt x="1075127" y="207221"/>
                      <a:pt x="1037202" y="228966"/>
                      <a:pt x="9962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DCC9BB"/>
              </a:solidFill>
            </p:spPr>
          </p:sp>
        </p:grpSp>
      </p:grpSp>
      <p:grpSp>
        <p:nvGrpSpPr>
          <p:cNvPr name="Group 49" id="49"/>
          <p:cNvGrpSpPr/>
          <p:nvPr/>
        </p:nvGrpSpPr>
        <p:grpSpPr>
          <a:xfrm rot="0">
            <a:off x="13567330" y="4174997"/>
            <a:ext cx="3338032" cy="1818327"/>
            <a:chOff x="0" y="0"/>
            <a:chExt cx="4450710" cy="2424436"/>
          </a:xfrm>
        </p:grpSpPr>
        <p:grpSp>
          <p:nvGrpSpPr>
            <p:cNvPr name="Group 50" id="50"/>
            <p:cNvGrpSpPr/>
            <p:nvPr/>
          </p:nvGrpSpPr>
          <p:grpSpPr>
            <a:xfrm rot="5400000">
              <a:off x="1013137" y="-1013137"/>
              <a:ext cx="2424436" cy="4450710"/>
              <a:chOff x="0" y="0"/>
              <a:chExt cx="3481132" cy="6390561"/>
            </a:xfrm>
          </p:grpSpPr>
          <p:sp>
            <p:nvSpPr>
              <p:cNvPr name="Freeform 51" id="51"/>
              <p:cNvSpPr/>
              <p:nvPr/>
            </p:nvSpPr>
            <p:spPr>
              <a:xfrm>
                <a:off x="0" y="0"/>
                <a:ext cx="3481132" cy="6390561"/>
              </a:xfrm>
              <a:custGeom>
                <a:avLst/>
                <a:gdLst/>
                <a:ahLst/>
                <a:cxnLst/>
                <a:rect r="r" b="b" t="t" l="l"/>
                <a:pathLst>
                  <a:path h="6390561" w="3481132">
                    <a:moveTo>
                      <a:pt x="3481132" y="279400"/>
                    </a:moveTo>
                    <a:lnTo>
                      <a:pt x="3481132" y="0"/>
                    </a:lnTo>
                    <a:lnTo>
                      <a:pt x="0" y="0"/>
                    </a:lnTo>
                    <a:lnTo>
                      <a:pt x="0" y="6390561"/>
                    </a:lnTo>
                    <a:lnTo>
                      <a:pt x="3481132" y="6390561"/>
                    </a:lnTo>
                    <a:lnTo>
                      <a:pt x="3481132" y="279400"/>
                    </a:lnTo>
                    <a:close/>
                    <a:moveTo>
                      <a:pt x="3402392" y="279400"/>
                    </a:moveTo>
                    <a:lnTo>
                      <a:pt x="3402392" y="6311821"/>
                    </a:lnTo>
                    <a:lnTo>
                      <a:pt x="78740" y="6311821"/>
                    </a:lnTo>
                    <a:lnTo>
                      <a:pt x="78740" y="78740"/>
                    </a:lnTo>
                    <a:lnTo>
                      <a:pt x="3402392" y="78740"/>
                    </a:lnTo>
                    <a:lnTo>
                      <a:pt x="3402392" y="279400"/>
                    </a:lnTo>
                    <a:close/>
                  </a:path>
                </a:pathLst>
              </a:custGeom>
              <a:solidFill>
                <a:srgbClr val="FFFFFF"/>
              </a:solidFill>
            </p:spPr>
          </p:sp>
        </p:grpSp>
        <p:sp>
          <p:nvSpPr>
            <p:cNvPr name="TextBox 52" id="52"/>
            <p:cNvSpPr txBox="true"/>
            <p:nvPr/>
          </p:nvSpPr>
          <p:spPr>
            <a:xfrm rot="0">
              <a:off x="771461" y="264753"/>
              <a:ext cx="2559445" cy="683472"/>
            </a:xfrm>
            <a:prstGeom prst="rect">
              <a:avLst/>
            </a:prstGeom>
          </p:spPr>
          <p:txBody>
            <a:bodyPr anchor="t" rtlCol="false" tIns="0" lIns="0" bIns="0" rIns="0">
              <a:spAutoFit/>
            </a:bodyPr>
            <a:lstStyle/>
            <a:p>
              <a:pPr algn="ctr">
                <a:lnSpc>
                  <a:spcPts val="4479"/>
                </a:lnSpc>
              </a:pPr>
              <a:r>
                <a:rPr lang="en-US" sz="2799">
                  <a:solidFill>
                    <a:srgbClr val="FFFFFF"/>
                  </a:solidFill>
                  <a:latin typeface="Roboto Bold"/>
                </a:rPr>
                <a:t>Age 18-25</a:t>
              </a:r>
            </a:p>
          </p:txBody>
        </p:sp>
        <p:sp>
          <p:nvSpPr>
            <p:cNvPr name="TextBox 53" id="53"/>
            <p:cNvSpPr txBox="true"/>
            <p:nvPr/>
          </p:nvSpPr>
          <p:spPr>
            <a:xfrm rot="0">
              <a:off x="744880" y="838142"/>
              <a:ext cx="2586026" cy="1334386"/>
            </a:xfrm>
            <a:prstGeom prst="rect">
              <a:avLst/>
            </a:prstGeom>
          </p:spPr>
          <p:txBody>
            <a:bodyPr anchor="t" rtlCol="false" tIns="0" lIns="0" bIns="0" rIns="0">
              <a:spAutoFit/>
            </a:bodyPr>
            <a:lstStyle/>
            <a:p>
              <a:pPr algn="ctr">
                <a:lnSpc>
                  <a:spcPts val="7820"/>
                </a:lnSpc>
              </a:pPr>
              <a:r>
                <a:rPr lang="en-US" sz="6516">
                  <a:solidFill>
                    <a:srgbClr val="FFFFFF"/>
                  </a:solidFill>
                  <a:latin typeface="Roboto"/>
                </a:rPr>
                <a:t>80%</a:t>
              </a:r>
            </a:p>
          </p:txBody>
        </p:sp>
      </p:grpSp>
      <p:grpSp>
        <p:nvGrpSpPr>
          <p:cNvPr name="Group 54" id="54"/>
          <p:cNvGrpSpPr/>
          <p:nvPr/>
        </p:nvGrpSpPr>
        <p:grpSpPr>
          <a:xfrm rot="-5400000">
            <a:off x="15483317" y="4901468"/>
            <a:ext cx="1419981" cy="255597"/>
            <a:chOff x="0" y="0"/>
            <a:chExt cx="1893308" cy="340796"/>
          </a:xfrm>
        </p:grpSpPr>
        <p:grpSp>
          <p:nvGrpSpPr>
            <p:cNvPr name="Group 55" id="55"/>
            <p:cNvGrpSpPr>
              <a:grpSpLocks noChangeAspect="true"/>
            </p:cNvGrpSpPr>
            <p:nvPr/>
          </p:nvGrpSpPr>
          <p:grpSpPr>
            <a:xfrm rot="0">
              <a:off x="0" y="0"/>
              <a:ext cx="1893308" cy="340796"/>
              <a:chOff x="0" y="0"/>
              <a:chExt cx="1270000" cy="228600"/>
            </a:xfrm>
          </p:grpSpPr>
          <p:sp>
            <p:nvSpPr>
              <p:cNvPr name="Freeform 56" id="56"/>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57" id="57"/>
              <p:cNvSpPr/>
              <p:nvPr/>
            </p:nvSpPr>
            <p:spPr>
              <a:xfrm>
                <a:off x="-5645" y="-183"/>
                <a:ext cx="1027290" cy="228966"/>
              </a:xfrm>
              <a:custGeom>
                <a:avLst/>
                <a:gdLst/>
                <a:ahLst/>
                <a:cxnLst/>
                <a:rect r="r" b="b" t="t" l="l"/>
                <a:pathLst>
                  <a:path h="228966" w="1027290">
                    <a:moveTo>
                      <a:pt x="119945" y="183"/>
                    </a:moveTo>
                    <a:lnTo>
                      <a:pt x="907345" y="183"/>
                    </a:lnTo>
                    <a:cubicBezTo>
                      <a:pt x="948302" y="0"/>
                      <a:pt x="986227" y="21745"/>
                      <a:pt x="1006759" y="57185"/>
                    </a:cubicBezTo>
                    <a:cubicBezTo>
                      <a:pt x="1027290" y="92625"/>
                      <a:pt x="1027290" y="136341"/>
                      <a:pt x="1006759" y="171781"/>
                    </a:cubicBezTo>
                    <a:cubicBezTo>
                      <a:pt x="986227" y="207221"/>
                      <a:pt x="948302" y="228966"/>
                      <a:pt x="907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DCC9BB"/>
              </a:solidFill>
            </p:spPr>
          </p:sp>
        </p:grpSp>
      </p:grpSp>
      <p:grpSp>
        <p:nvGrpSpPr>
          <p:cNvPr name="Group 58" id="58"/>
          <p:cNvGrpSpPr/>
          <p:nvPr/>
        </p:nvGrpSpPr>
        <p:grpSpPr>
          <a:xfrm rot="0">
            <a:off x="13567330" y="7439973"/>
            <a:ext cx="3338032" cy="1818327"/>
            <a:chOff x="0" y="0"/>
            <a:chExt cx="4450710" cy="2424436"/>
          </a:xfrm>
        </p:grpSpPr>
        <p:grpSp>
          <p:nvGrpSpPr>
            <p:cNvPr name="Group 59" id="59"/>
            <p:cNvGrpSpPr/>
            <p:nvPr/>
          </p:nvGrpSpPr>
          <p:grpSpPr>
            <a:xfrm rot="5400000">
              <a:off x="1013137" y="-1013137"/>
              <a:ext cx="2424436" cy="4450710"/>
              <a:chOff x="0" y="0"/>
              <a:chExt cx="3481132" cy="6390561"/>
            </a:xfrm>
          </p:grpSpPr>
          <p:sp>
            <p:nvSpPr>
              <p:cNvPr name="Freeform 60" id="60"/>
              <p:cNvSpPr/>
              <p:nvPr/>
            </p:nvSpPr>
            <p:spPr>
              <a:xfrm>
                <a:off x="0" y="0"/>
                <a:ext cx="3481132" cy="6390561"/>
              </a:xfrm>
              <a:custGeom>
                <a:avLst/>
                <a:gdLst/>
                <a:ahLst/>
                <a:cxnLst/>
                <a:rect r="r" b="b" t="t" l="l"/>
                <a:pathLst>
                  <a:path h="6390561" w="3481132">
                    <a:moveTo>
                      <a:pt x="3481132" y="279400"/>
                    </a:moveTo>
                    <a:lnTo>
                      <a:pt x="3481132" y="0"/>
                    </a:lnTo>
                    <a:lnTo>
                      <a:pt x="0" y="0"/>
                    </a:lnTo>
                    <a:lnTo>
                      <a:pt x="0" y="6390561"/>
                    </a:lnTo>
                    <a:lnTo>
                      <a:pt x="3481132" y="6390561"/>
                    </a:lnTo>
                    <a:lnTo>
                      <a:pt x="3481132" y="279400"/>
                    </a:lnTo>
                    <a:close/>
                    <a:moveTo>
                      <a:pt x="3402392" y="279400"/>
                    </a:moveTo>
                    <a:lnTo>
                      <a:pt x="3402392" y="6311821"/>
                    </a:lnTo>
                    <a:lnTo>
                      <a:pt x="78740" y="6311821"/>
                    </a:lnTo>
                    <a:lnTo>
                      <a:pt x="78740" y="78740"/>
                    </a:lnTo>
                    <a:lnTo>
                      <a:pt x="3402392" y="78740"/>
                    </a:lnTo>
                    <a:lnTo>
                      <a:pt x="3402392" y="279400"/>
                    </a:lnTo>
                    <a:close/>
                  </a:path>
                </a:pathLst>
              </a:custGeom>
              <a:solidFill>
                <a:srgbClr val="FFFFFF"/>
              </a:solidFill>
            </p:spPr>
          </p:sp>
        </p:grpSp>
        <p:sp>
          <p:nvSpPr>
            <p:cNvPr name="TextBox 61" id="61"/>
            <p:cNvSpPr txBox="true"/>
            <p:nvPr/>
          </p:nvSpPr>
          <p:spPr>
            <a:xfrm rot="0">
              <a:off x="771461" y="264753"/>
              <a:ext cx="2559445" cy="683472"/>
            </a:xfrm>
            <a:prstGeom prst="rect">
              <a:avLst/>
            </a:prstGeom>
          </p:spPr>
          <p:txBody>
            <a:bodyPr anchor="t" rtlCol="false" tIns="0" lIns="0" bIns="0" rIns="0">
              <a:spAutoFit/>
            </a:bodyPr>
            <a:lstStyle/>
            <a:p>
              <a:pPr algn="ctr">
                <a:lnSpc>
                  <a:spcPts val="4479"/>
                </a:lnSpc>
              </a:pPr>
              <a:r>
                <a:rPr lang="en-US" sz="2799">
                  <a:solidFill>
                    <a:srgbClr val="FFFFFF"/>
                  </a:solidFill>
                  <a:latin typeface="Roboto Bold"/>
                </a:rPr>
                <a:t>Single</a:t>
              </a:r>
            </a:p>
          </p:txBody>
        </p:sp>
        <p:sp>
          <p:nvSpPr>
            <p:cNvPr name="TextBox 62" id="62"/>
            <p:cNvSpPr txBox="true"/>
            <p:nvPr/>
          </p:nvSpPr>
          <p:spPr>
            <a:xfrm rot="0">
              <a:off x="744880" y="838142"/>
              <a:ext cx="2586026" cy="1334386"/>
            </a:xfrm>
            <a:prstGeom prst="rect">
              <a:avLst/>
            </a:prstGeom>
          </p:spPr>
          <p:txBody>
            <a:bodyPr anchor="t" rtlCol="false" tIns="0" lIns="0" bIns="0" rIns="0">
              <a:spAutoFit/>
            </a:bodyPr>
            <a:lstStyle/>
            <a:p>
              <a:pPr algn="ctr">
                <a:lnSpc>
                  <a:spcPts val="7820"/>
                </a:lnSpc>
              </a:pPr>
              <a:r>
                <a:rPr lang="en-US" sz="6516">
                  <a:solidFill>
                    <a:srgbClr val="FFFFFF"/>
                  </a:solidFill>
                  <a:latin typeface="Roboto"/>
                </a:rPr>
                <a:t>93%</a:t>
              </a:r>
            </a:p>
          </p:txBody>
        </p:sp>
      </p:grpSp>
      <p:grpSp>
        <p:nvGrpSpPr>
          <p:cNvPr name="Group 63" id="63"/>
          <p:cNvGrpSpPr/>
          <p:nvPr/>
        </p:nvGrpSpPr>
        <p:grpSpPr>
          <a:xfrm rot="-5400000">
            <a:off x="15483317" y="8166443"/>
            <a:ext cx="1419981" cy="255597"/>
            <a:chOff x="0" y="0"/>
            <a:chExt cx="1893308" cy="340796"/>
          </a:xfrm>
        </p:grpSpPr>
        <p:grpSp>
          <p:nvGrpSpPr>
            <p:cNvPr name="Group 64" id="64"/>
            <p:cNvGrpSpPr>
              <a:grpSpLocks noChangeAspect="true"/>
            </p:cNvGrpSpPr>
            <p:nvPr/>
          </p:nvGrpSpPr>
          <p:grpSpPr>
            <a:xfrm rot="0">
              <a:off x="0" y="0"/>
              <a:ext cx="1893308" cy="340796"/>
              <a:chOff x="0" y="0"/>
              <a:chExt cx="1270000" cy="228600"/>
            </a:xfrm>
          </p:grpSpPr>
          <p:sp>
            <p:nvSpPr>
              <p:cNvPr name="Freeform 65" id="65"/>
              <p:cNvSpPr/>
              <p:nvPr/>
            </p:nvSpPr>
            <p:spPr>
              <a:xfrm>
                <a:off x="-5645" y="-183"/>
                <a:ext cx="1281290" cy="228966"/>
              </a:xfrm>
              <a:custGeom>
                <a:avLst/>
                <a:gdLst/>
                <a:ahLst/>
                <a:cxnLst/>
                <a:rect r="r" b="b" t="t" l="l"/>
                <a:pathLst>
                  <a:path h="228966" w="1281290">
                    <a:moveTo>
                      <a:pt x="119945" y="183"/>
                    </a:moveTo>
                    <a:lnTo>
                      <a:pt x="1161345" y="183"/>
                    </a:lnTo>
                    <a:cubicBezTo>
                      <a:pt x="1202302" y="0"/>
                      <a:pt x="1240227" y="21745"/>
                      <a:pt x="1260759" y="57185"/>
                    </a:cubicBezTo>
                    <a:cubicBezTo>
                      <a:pt x="1281290" y="92625"/>
                      <a:pt x="1281290" y="136341"/>
                      <a:pt x="1260759" y="171781"/>
                    </a:cubicBezTo>
                    <a:cubicBezTo>
                      <a:pt x="1240227" y="207221"/>
                      <a:pt x="1202302" y="228966"/>
                      <a:pt x="11613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494F56"/>
              </a:solidFill>
            </p:spPr>
          </p:sp>
          <p:sp>
            <p:nvSpPr>
              <p:cNvPr name="Freeform 66" id="66"/>
              <p:cNvSpPr/>
              <p:nvPr/>
            </p:nvSpPr>
            <p:spPr>
              <a:xfrm>
                <a:off x="-5645" y="-183"/>
                <a:ext cx="1192390" cy="228966"/>
              </a:xfrm>
              <a:custGeom>
                <a:avLst/>
                <a:gdLst/>
                <a:ahLst/>
                <a:cxnLst/>
                <a:rect r="r" b="b" t="t" l="l"/>
                <a:pathLst>
                  <a:path h="228966" w="1192390">
                    <a:moveTo>
                      <a:pt x="119945" y="183"/>
                    </a:moveTo>
                    <a:lnTo>
                      <a:pt x="1072445" y="183"/>
                    </a:lnTo>
                    <a:cubicBezTo>
                      <a:pt x="1113402" y="0"/>
                      <a:pt x="1151327" y="21745"/>
                      <a:pt x="1171859" y="57185"/>
                    </a:cubicBezTo>
                    <a:cubicBezTo>
                      <a:pt x="1192390" y="92625"/>
                      <a:pt x="1192390" y="136341"/>
                      <a:pt x="1171859" y="171781"/>
                    </a:cubicBezTo>
                    <a:cubicBezTo>
                      <a:pt x="1151327" y="207221"/>
                      <a:pt x="1113402" y="228966"/>
                      <a:pt x="1072445" y="228783"/>
                    </a:cubicBezTo>
                    <a:lnTo>
                      <a:pt x="119945" y="228783"/>
                    </a:lnTo>
                    <a:cubicBezTo>
                      <a:pt x="78988" y="228966"/>
                      <a:pt x="41063" y="207221"/>
                      <a:pt x="20531" y="171781"/>
                    </a:cubicBezTo>
                    <a:cubicBezTo>
                      <a:pt x="0" y="136341"/>
                      <a:pt x="0" y="92625"/>
                      <a:pt x="20531" y="57185"/>
                    </a:cubicBezTo>
                    <a:cubicBezTo>
                      <a:pt x="41063" y="21745"/>
                      <a:pt x="78988" y="0"/>
                      <a:pt x="119945" y="183"/>
                    </a:cubicBezTo>
                    <a:close/>
                  </a:path>
                </a:pathLst>
              </a:custGeom>
              <a:solidFill>
                <a:srgbClr val="DCC9BB"/>
              </a:solidFill>
            </p:spPr>
          </p:sp>
        </p:grpSp>
      </p:grpSp>
      <p:sp>
        <p:nvSpPr>
          <p:cNvPr name="TextBox 67" id="67"/>
          <p:cNvSpPr txBox="true"/>
          <p:nvPr/>
        </p:nvSpPr>
        <p:spPr>
          <a:xfrm rot="0">
            <a:off x="10314157" y="5334815"/>
            <a:ext cx="688056" cy="472440"/>
          </a:xfrm>
          <a:prstGeom prst="rect">
            <a:avLst/>
          </a:prstGeom>
        </p:spPr>
        <p:txBody>
          <a:bodyPr anchor="t" rtlCol="false" tIns="0" lIns="0" bIns="0" rIns="0">
            <a:spAutoFit/>
          </a:bodyPr>
          <a:lstStyle/>
          <a:p>
            <a:pPr algn="ctr">
              <a:lnSpc>
                <a:spcPts val="1920"/>
              </a:lnSpc>
            </a:pPr>
            <a:r>
              <a:rPr lang="en-US" sz="1200">
                <a:solidFill>
                  <a:srgbClr val="FFFFFF"/>
                </a:solidFill>
                <a:latin typeface="Roboto"/>
              </a:rPr>
              <a:t>46-55</a:t>
            </a:r>
          </a:p>
          <a:p>
            <a:pPr algn="ctr">
              <a:lnSpc>
                <a:spcPts val="1920"/>
              </a:lnSpc>
            </a:pPr>
            <a:r>
              <a:rPr lang="en-US" sz="1200">
                <a:solidFill>
                  <a:srgbClr val="FFFFFF"/>
                </a:solidFill>
                <a:latin typeface="Roboto"/>
              </a:rPr>
              <a:t>0</a:t>
            </a:r>
          </a:p>
        </p:txBody>
      </p:sp>
      <p:sp>
        <p:nvSpPr>
          <p:cNvPr name="TextBox 68" id="68"/>
          <p:cNvSpPr txBox="true"/>
          <p:nvPr/>
        </p:nvSpPr>
        <p:spPr>
          <a:xfrm rot="0">
            <a:off x="358569" y="9182100"/>
            <a:ext cx="3420611" cy="556895"/>
          </a:xfrm>
          <a:prstGeom prst="rect">
            <a:avLst/>
          </a:prstGeom>
        </p:spPr>
        <p:txBody>
          <a:bodyPr anchor="t" rtlCol="false" tIns="0" lIns="0" bIns="0" rIns="0">
            <a:spAutoFit/>
          </a:bodyPr>
          <a:lstStyle/>
          <a:p>
            <a:pPr>
              <a:lnSpc>
                <a:spcPts val="4480"/>
              </a:lnSpc>
            </a:pPr>
            <a:r>
              <a:rPr lang="en-US" sz="3200" spc="64">
                <a:solidFill>
                  <a:srgbClr val="FFFFFF"/>
                </a:solidFill>
                <a:latin typeface="Roboto"/>
              </a:rPr>
              <a:t>//12</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717579" y="1028700"/>
            <a:ext cx="215196" cy="8229600"/>
            <a:chOff x="0" y="0"/>
            <a:chExt cx="286927" cy="10972800"/>
          </a:xfrm>
        </p:grpSpPr>
        <p:sp>
          <p:nvSpPr>
            <p:cNvPr name="AutoShape 3" id="3"/>
            <p:cNvSpPr/>
            <p:nvPr/>
          </p:nvSpPr>
          <p:spPr>
            <a:xfrm rot="0">
              <a:off x="128647" y="0"/>
              <a:ext cx="29633" cy="10972800"/>
            </a:xfrm>
            <a:prstGeom prst="rect">
              <a:avLst/>
            </a:prstGeom>
            <a:solidFill>
              <a:srgbClr val="FFFFFF"/>
            </a:solidFill>
          </p:spPr>
        </p:sp>
        <p:sp>
          <p:nvSpPr>
            <p:cNvPr name="AutoShape 4" id="4"/>
            <p:cNvSpPr/>
            <p:nvPr/>
          </p:nvSpPr>
          <p:spPr>
            <a:xfrm rot="-5400000">
              <a:off x="-163156" y="163156"/>
              <a:ext cx="613239" cy="286927"/>
            </a:xfrm>
            <a:prstGeom prst="rect">
              <a:avLst/>
            </a:prstGeom>
            <a:solidFill>
              <a:srgbClr val="FFFFFF"/>
            </a:solidFill>
          </p:spPr>
        </p:sp>
      </p:grpSp>
      <p:grpSp>
        <p:nvGrpSpPr>
          <p:cNvPr name="Group 5" id="5"/>
          <p:cNvGrpSpPr/>
          <p:nvPr/>
        </p:nvGrpSpPr>
        <p:grpSpPr>
          <a:xfrm rot="0">
            <a:off x="1046367" y="1094924"/>
            <a:ext cx="4543998" cy="3207836"/>
            <a:chOff x="0" y="0"/>
            <a:chExt cx="6058663" cy="4277114"/>
          </a:xfrm>
        </p:grpSpPr>
        <p:sp>
          <p:nvSpPr>
            <p:cNvPr name="AutoShape 6" id="6"/>
            <p:cNvSpPr/>
            <p:nvPr/>
          </p:nvSpPr>
          <p:spPr>
            <a:xfrm rot="-10800000">
              <a:off x="0" y="0"/>
              <a:ext cx="207353" cy="4277114"/>
            </a:xfrm>
            <a:prstGeom prst="rect">
              <a:avLst/>
            </a:prstGeom>
            <a:solidFill>
              <a:srgbClr val="FFFFFF"/>
            </a:solidFill>
          </p:spPr>
        </p:sp>
        <p:sp>
          <p:nvSpPr>
            <p:cNvPr name="TextBox 7" id="7"/>
            <p:cNvSpPr txBox="true"/>
            <p:nvPr/>
          </p:nvSpPr>
          <p:spPr>
            <a:xfrm rot="0">
              <a:off x="506382" y="317686"/>
              <a:ext cx="5552281" cy="2948093"/>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Consumer Profiling</a:t>
              </a:r>
            </a:p>
          </p:txBody>
        </p:sp>
        <p:sp>
          <p:nvSpPr>
            <p:cNvPr name="TextBox 8" id="8"/>
            <p:cNvSpPr txBox="true"/>
            <p:nvPr/>
          </p:nvSpPr>
          <p:spPr>
            <a:xfrm rot="0">
              <a:off x="506382" y="3268337"/>
              <a:ext cx="5552281" cy="609812"/>
            </a:xfrm>
            <a:prstGeom prst="rect">
              <a:avLst/>
            </a:prstGeom>
          </p:spPr>
          <p:txBody>
            <a:bodyPr anchor="t" rtlCol="false" tIns="0" lIns="0" bIns="0" rIns="0">
              <a:spAutoFit/>
            </a:bodyPr>
            <a:lstStyle/>
            <a:p>
              <a:pPr>
                <a:lnSpc>
                  <a:spcPts val="3639"/>
                </a:lnSpc>
              </a:pPr>
              <a:r>
                <a:rPr lang="en-US" sz="2799">
                  <a:solidFill>
                    <a:srgbClr val="FFFFFF"/>
                  </a:solidFill>
                  <a:latin typeface="Roboto Bold"/>
                </a:rPr>
                <a:t>Lifestyle</a:t>
              </a:r>
            </a:p>
          </p:txBody>
        </p:sp>
      </p:grpSp>
      <p:sp>
        <p:nvSpPr>
          <p:cNvPr name="TextBox 9" id="9"/>
          <p:cNvSpPr txBox="true"/>
          <p:nvPr/>
        </p:nvSpPr>
        <p:spPr>
          <a:xfrm rot="0">
            <a:off x="1028700" y="5849971"/>
            <a:ext cx="5500959" cy="1993900"/>
          </a:xfrm>
          <a:prstGeom prst="rect">
            <a:avLst/>
          </a:prstGeom>
        </p:spPr>
        <p:txBody>
          <a:bodyPr anchor="t" rtlCol="false" tIns="0" lIns="0" bIns="0" rIns="0">
            <a:spAutoFit/>
          </a:bodyPr>
          <a:lstStyle/>
          <a:p>
            <a:pPr>
              <a:lnSpc>
                <a:spcPts val="3200"/>
              </a:lnSpc>
            </a:pPr>
            <a:r>
              <a:rPr lang="en-US" sz="2000">
                <a:solidFill>
                  <a:srgbClr val="FFFFFF"/>
                </a:solidFill>
                <a:latin typeface="Roboto"/>
              </a:rPr>
              <a:t>Based on the findings, a typical consumer </a:t>
            </a:r>
          </a:p>
          <a:p>
            <a:pPr marL="431801" indent="-215900" lvl="1">
              <a:lnSpc>
                <a:spcPts val="3200"/>
              </a:lnSpc>
              <a:buFont typeface="Arial"/>
              <a:buChar char="•"/>
            </a:pPr>
            <a:r>
              <a:rPr lang="en-US" sz="2000">
                <a:solidFill>
                  <a:srgbClr val="FFFFFF"/>
                </a:solidFill>
                <a:latin typeface="Roboto"/>
              </a:rPr>
              <a:t>is on medium budget,</a:t>
            </a:r>
          </a:p>
          <a:p>
            <a:pPr marL="431801" indent="-215900" lvl="1">
              <a:lnSpc>
                <a:spcPts val="3200"/>
              </a:lnSpc>
              <a:buFont typeface="Arial"/>
              <a:buChar char="•"/>
            </a:pPr>
            <a:r>
              <a:rPr lang="en-US" sz="2000">
                <a:solidFill>
                  <a:srgbClr val="FFFFFF"/>
                </a:solidFill>
                <a:latin typeface="Roboto"/>
              </a:rPr>
              <a:t>commutes on public transport,</a:t>
            </a:r>
          </a:p>
          <a:p>
            <a:pPr marL="431801" indent="-215900" lvl="1">
              <a:lnSpc>
                <a:spcPts val="3200"/>
              </a:lnSpc>
              <a:buFont typeface="Arial"/>
              <a:buChar char="•"/>
            </a:pPr>
            <a:r>
              <a:rPr lang="en-US" sz="2000">
                <a:solidFill>
                  <a:srgbClr val="FFFFFF"/>
                </a:solidFill>
                <a:latin typeface="Roboto"/>
              </a:rPr>
              <a:t>non-smoker and</a:t>
            </a:r>
          </a:p>
          <a:p>
            <a:pPr marL="431801" indent="-215900" lvl="1">
              <a:lnSpc>
                <a:spcPts val="3200"/>
              </a:lnSpc>
              <a:buFont typeface="Arial"/>
              <a:buChar char="•"/>
            </a:pPr>
            <a:r>
              <a:rPr lang="en-US" sz="2000">
                <a:solidFill>
                  <a:srgbClr val="FFFFFF"/>
                </a:solidFill>
                <a:latin typeface="Roboto"/>
              </a:rPr>
              <a:t>drinks moderately.</a:t>
            </a:r>
          </a:p>
        </p:txBody>
      </p:sp>
      <p:grpSp>
        <p:nvGrpSpPr>
          <p:cNvPr name="Group 10" id="10"/>
          <p:cNvGrpSpPr/>
          <p:nvPr/>
        </p:nvGrpSpPr>
        <p:grpSpPr>
          <a:xfrm rot="0">
            <a:off x="7420994" y="1028700"/>
            <a:ext cx="4504945" cy="3977146"/>
            <a:chOff x="0" y="0"/>
            <a:chExt cx="3864459" cy="3411699"/>
          </a:xfrm>
        </p:grpSpPr>
        <p:sp>
          <p:nvSpPr>
            <p:cNvPr name="Freeform 11" id="11"/>
            <p:cNvSpPr/>
            <p:nvPr/>
          </p:nvSpPr>
          <p:spPr>
            <a:xfrm>
              <a:off x="0" y="0"/>
              <a:ext cx="3864459" cy="3411700"/>
            </a:xfrm>
            <a:custGeom>
              <a:avLst/>
              <a:gdLst/>
              <a:ahLst/>
              <a:cxnLst/>
              <a:rect r="r" b="b" t="t" l="l"/>
              <a:pathLst>
                <a:path h="3411700" w="3864459">
                  <a:moveTo>
                    <a:pt x="3739999" y="3411700"/>
                  </a:moveTo>
                  <a:lnTo>
                    <a:pt x="124460" y="3411700"/>
                  </a:lnTo>
                  <a:cubicBezTo>
                    <a:pt x="55880" y="3411700"/>
                    <a:pt x="0" y="3355819"/>
                    <a:pt x="0" y="3287239"/>
                  </a:cubicBezTo>
                  <a:lnTo>
                    <a:pt x="0" y="124460"/>
                  </a:lnTo>
                  <a:cubicBezTo>
                    <a:pt x="0" y="55880"/>
                    <a:pt x="55880" y="0"/>
                    <a:pt x="124460" y="0"/>
                  </a:cubicBezTo>
                  <a:lnTo>
                    <a:pt x="3739999" y="0"/>
                  </a:lnTo>
                  <a:cubicBezTo>
                    <a:pt x="3808579" y="0"/>
                    <a:pt x="3864459" y="55880"/>
                    <a:pt x="3864459" y="124460"/>
                  </a:cubicBezTo>
                  <a:lnTo>
                    <a:pt x="3864459" y="3287240"/>
                  </a:lnTo>
                  <a:cubicBezTo>
                    <a:pt x="3864459" y="3355820"/>
                    <a:pt x="3808579" y="3411700"/>
                    <a:pt x="3739999" y="3411700"/>
                  </a:cubicBezTo>
                  <a:close/>
                </a:path>
              </a:pathLst>
            </a:custGeom>
            <a:solidFill>
              <a:srgbClr val="D9D9D9"/>
            </a:solidFill>
          </p:spPr>
        </p:sp>
      </p:grpSp>
      <p:grpSp>
        <p:nvGrpSpPr>
          <p:cNvPr name="Group 12" id="12"/>
          <p:cNvGrpSpPr/>
          <p:nvPr/>
        </p:nvGrpSpPr>
        <p:grpSpPr>
          <a:xfrm rot="0">
            <a:off x="8232528" y="1692767"/>
            <a:ext cx="2881878" cy="3032693"/>
            <a:chOff x="0" y="0"/>
            <a:chExt cx="3842504" cy="4043590"/>
          </a:xfrm>
        </p:grpSpPr>
        <p:sp>
          <p:nvSpPr>
            <p:cNvPr name="TextBox 13" id="13"/>
            <p:cNvSpPr txBox="true"/>
            <p:nvPr/>
          </p:nvSpPr>
          <p:spPr>
            <a:xfrm rot="0">
              <a:off x="0" y="3658375"/>
              <a:ext cx="522194"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Medium</a:t>
              </a:r>
            </a:p>
            <a:p>
              <a:pPr algn="ctr">
                <a:lnSpc>
                  <a:spcPts val="1187"/>
                </a:lnSpc>
              </a:pPr>
              <a:r>
                <a:rPr lang="en-US" sz="848">
                  <a:solidFill>
                    <a:srgbClr val="000000"/>
                  </a:solidFill>
                  <a:latin typeface="Roboto"/>
                </a:rPr>
                <a:t>71%</a:t>
              </a:r>
            </a:p>
          </p:txBody>
        </p:sp>
        <p:sp>
          <p:nvSpPr>
            <p:cNvPr name="TextBox 14" id="14"/>
            <p:cNvSpPr txBox="true"/>
            <p:nvPr/>
          </p:nvSpPr>
          <p:spPr>
            <a:xfrm rot="0">
              <a:off x="3320310" y="593112"/>
              <a:ext cx="522194"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Low</a:t>
              </a:r>
            </a:p>
            <a:p>
              <a:pPr algn="ctr">
                <a:lnSpc>
                  <a:spcPts val="1187"/>
                </a:lnSpc>
              </a:pPr>
              <a:r>
                <a:rPr lang="en-US" sz="848">
                  <a:solidFill>
                    <a:srgbClr val="000000"/>
                  </a:solidFill>
                  <a:latin typeface="Roboto"/>
                </a:rPr>
                <a:t>25.4%</a:t>
              </a:r>
            </a:p>
          </p:txBody>
        </p:sp>
        <p:sp>
          <p:nvSpPr>
            <p:cNvPr name="TextBox 15" id="15"/>
            <p:cNvSpPr txBox="true"/>
            <p:nvPr/>
          </p:nvSpPr>
          <p:spPr>
            <a:xfrm rot="0">
              <a:off x="1336754" y="-19050"/>
              <a:ext cx="522194"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High</a:t>
              </a:r>
            </a:p>
            <a:p>
              <a:pPr algn="ctr">
                <a:lnSpc>
                  <a:spcPts val="1187"/>
                </a:lnSpc>
              </a:pPr>
              <a:r>
                <a:rPr lang="en-US" sz="848">
                  <a:solidFill>
                    <a:srgbClr val="000000"/>
                  </a:solidFill>
                  <a:latin typeface="Roboto"/>
                </a:rPr>
                <a:t>3.6%</a:t>
              </a:r>
            </a:p>
          </p:txBody>
        </p:sp>
        <p:grpSp>
          <p:nvGrpSpPr>
            <p:cNvPr name="Group 16" id="16"/>
            <p:cNvGrpSpPr>
              <a:grpSpLocks noChangeAspect="true"/>
            </p:cNvGrpSpPr>
            <p:nvPr/>
          </p:nvGrpSpPr>
          <p:grpSpPr>
            <a:xfrm rot="0">
              <a:off x="56951" y="471185"/>
              <a:ext cx="3553961" cy="3553961"/>
              <a:chOff x="0" y="0"/>
              <a:chExt cx="2540000" cy="2540000"/>
            </a:xfrm>
          </p:grpSpPr>
          <p:sp>
            <p:nvSpPr>
              <p:cNvPr name="Freeform 17" id="17"/>
              <p:cNvSpPr/>
              <p:nvPr/>
            </p:nvSpPr>
            <p:spPr>
              <a:xfrm>
                <a:off x="1270000" y="0"/>
                <a:ext cx="1292293" cy="1362330"/>
              </a:xfrm>
              <a:custGeom>
                <a:avLst/>
                <a:gdLst/>
                <a:ahLst/>
                <a:cxnLst/>
                <a:rect r="r" b="b" t="t" l="l"/>
                <a:pathLst>
                  <a:path h="1362330" w="1292293">
                    <a:moveTo>
                      <a:pt x="0" y="0"/>
                    </a:moveTo>
                    <a:lnTo>
                      <a:pt x="0" y="0"/>
                    </a:lnTo>
                    <a:cubicBezTo>
                      <a:pt x="352866" y="0"/>
                      <a:pt x="689824" y="146809"/>
                      <a:pt x="930097" y="405234"/>
                    </a:cubicBezTo>
                    <a:cubicBezTo>
                      <a:pt x="1170369" y="663659"/>
                      <a:pt x="1292293" y="1010398"/>
                      <a:pt x="1266639" y="1362330"/>
                    </a:cubicBezTo>
                    <a:lnTo>
                      <a:pt x="633320" y="1316165"/>
                    </a:lnTo>
                    <a:cubicBezTo>
                      <a:pt x="646147" y="1140199"/>
                      <a:pt x="585185" y="966829"/>
                      <a:pt x="465048" y="837617"/>
                    </a:cubicBezTo>
                    <a:cubicBezTo>
                      <a:pt x="344912" y="708405"/>
                      <a:pt x="176433" y="635000"/>
                      <a:pt x="0" y="635000"/>
                    </a:cubicBezTo>
                    <a:close/>
                  </a:path>
                </a:pathLst>
              </a:custGeom>
              <a:solidFill>
                <a:srgbClr val="DCC9BB"/>
              </a:solidFill>
            </p:spPr>
          </p:sp>
          <p:sp>
            <p:nvSpPr>
              <p:cNvPr name="Freeform 18" id="18"/>
              <p:cNvSpPr/>
              <p:nvPr/>
            </p:nvSpPr>
            <p:spPr>
              <a:xfrm>
                <a:off x="-66154" y="19988"/>
                <a:ext cx="2605825" cy="2548212"/>
              </a:xfrm>
              <a:custGeom>
                <a:avLst/>
                <a:gdLst/>
                <a:ahLst/>
                <a:cxnLst/>
                <a:rect r="r" b="b" t="t" l="l"/>
                <a:pathLst>
                  <a:path h="2548212" w="2605825">
                    <a:moveTo>
                      <a:pt x="2605825" y="1278921"/>
                    </a:moveTo>
                    <a:cubicBezTo>
                      <a:pt x="2590608" y="1947241"/>
                      <a:pt x="2059912" y="2489349"/>
                      <a:pt x="1392067" y="2518780"/>
                    </a:cubicBezTo>
                    <a:cubicBezTo>
                      <a:pt x="724223" y="2548212"/>
                      <a:pt x="147896" y="2054889"/>
                      <a:pt x="73948" y="1390498"/>
                    </a:cubicBezTo>
                    <a:cubicBezTo>
                      <a:pt x="0" y="726108"/>
                      <a:pt x="453750" y="118135"/>
                      <a:pt x="1111721" y="0"/>
                    </a:cubicBezTo>
                    <a:lnTo>
                      <a:pt x="1223938" y="625006"/>
                    </a:lnTo>
                    <a:cubicBezTo>
                      <a:pt x="894952" y="684074"/>
                      <a:pt x="668077" y="988060"/>
                      <a:pt x="705051" y="1320255"/>
                    </a:cubicBezTo>
                    <a:cubicBezTo>
                      <a:pt x="742025" y="1652450"/>
                      <a:pt x="1030188" y="1899112"/>
                      <a:pt x="1364111" y="1884396"/>
                    </a:cubicBezTo>
                    <a:cubicBezTo>
                      <a:pt x="1698033" y="1869681"/>
                      <a:pt x="1963381" y="1598626"/>
                      <a:pt x="1970989" y="1264467"/>
                    </a:cubicBezTo>
                    <a:close/>
                  </a:path>
                </a:pathLst>
              </a:custGeom>
              <a:solidFill>
                <a:srgbClr val="B1A192"/>
              </a:solidFill>
            </p:spPr>
          </p:sp>
          <p:sp>
            <p:nvSpPr>
              <p:cNvPr name="Freeform 19" id="19"/>
              <p:cNvSpPr/>
              <p:nvPr/>
            </p:nvSpPr>
            <p:spPr>
              <a:xfrm>
                <a:off x="983373" y="0"/>
                <a:ext cx="286563" cy="651384"/>
              </a:xfrm>
              <a:custGeom>
                <a:avLst/>
                <a:gdLst/>
                <a:ahLst/>
                <a:cxnLst/>
                <a:rect r="r" b="b" t="t" l="l"/>
                <a:pathLst>
                  <a:path h="651384" w="286563">
                    <a:moveTo>
                      <a:pt x="0" y="32767"/>
                    </a:moveTo>
                    <a:cubicBezTo>
                      <a:pt x="93946" y="11003"/>
                      <a:pt x="190066" y="10"/>
                      <a:pt x="286500" y="0"/>
                    </a:cubicBezTo>
                    <a:lnTo>
                      <a:pt x="286564" y="635000"/>
                    </a:lnTo>
                    <a:cubicBezTo>
                      <a:pt x="238346" y="635005"/>
                      <a:pt x="190287" y="640501"/>
                      <a:pt x="143314" y="651384"/>
                    </a:cubicBezTo>
                    <a:close/>
                  </a:path>
                </a:pathLst>
              </a:custGeom>
              <a:solidFill>
                <a:srgbClr val="877B6B"/>
              </a:solidFill>
            </p:spPr>
          </p:sp>
          <p:sp>
            <p:nvSpPr>
              <p:cNvPr name="Freeform 20" id="20"/>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5F5746"/>
              </a:solidFill>
            </p:spPr>
          </p:sp>
        </p:grpSp>
      </p:grpSp>
      <p:sp>
        <p:nvSpPr>
          <p:cNvPr name="TextBox 21" id="21"/>
          <p:cNvSpPr txBox="true"/>
          <p:nvPr/>
        </p:nvSpPr>
        <p:spPr>
          <a:xfrm rot="0">
            <a:off x="7958324" y="1100538"/>
            <a:ext cx="3430285" cy="390858"/>
          </a:xfrm>
          <a:prstGeom prst="rect">
            <a:avLst/>
          </a:prstGeom>
        </p:spPr>
        <p:txBody>
          <a:bodyPr anchor="t" rtlCol="false" tIns="0" lIns="0" bIns="0" rIns="0">
            <a:spAutoFit/>
          </a:bodyPr>
          <a:lstStyle/>
          <a:p>
            <a:pPr algn="ctr">
              <a:lnSpc>
                <a:spcPts val="3009"/>
              </a:lnSpc>
            </a:pPr>
            <a:r>
              <a:rPr lang="en-US" sz="2314">
                <a:solidFill>
                  <a:srgbClr val="1B1B1B"/>
                </a:solidFill>
                <a:latin typeface="Roboto Bold"/>
              </a:rPr>
              <a:t>Budget</a:t>
            </a:r>
          </a:p>
        </p:txBody>
      </p:sp>
      <p:grpSp>
        <p:nvGrpSpPr>
          <p:cNvPr name="Group 22" id="22"/>
          <p:cNvGrpSpPr/>
          <p:nvPr/>
        </p:nvGrpSpPr>
        <p:grpSpPr>
          <a:xfrm rot="0">
            <a:off x="12354536" y="1094924"/>
            <a:ext cx="4504945" cy="3977146"/>
            <a:chOff x="0" y="0"/>
            <a:chExt cx="3864459" cy="3411699"/>
          </a:xfrm>
        </p:grpSpPr>
        <p:sp>
          <p:nvSpPr>
            <p:cNvPr name="Freeform 23" id="23"/>
            <p:cNvSpPr/>
            <p:nvPr/>
          </p:nvSpPr>
          <p:spPr>
            <a:xfrm>
              <a:off x="0" y="0"/>
              <a:ext cx="3864459" cy="3411700"/>
            </a:xfrm>
            <a:custGeom>
              <a:avLst/>
              <a:gdLst/>
              <a:ahLst/>
              <a:cxnLst/>
              <a:rect r="r" b="b" t="t" l="l"/>
              <a:pathLst>
                <a:path h="3411700" w="3864459">
                  <a:moveTo>
                    <a:pt x="3739999" y="3411700"/>
                  </a:moveTo>
                  <a:lnTo>
                    <a:pt x="124460" y="3411700"/>
                  </a:lnTo>
                  <a:cubicBezTo>
                    <a:pt x="55880" y="3411700"/>
                    <a:pt x="0" y="3355819"/>
                    <a:pt x="0" y="3287239"/>
                  </a:cubicBezTo>
                  <a:lnTo>
                    <a:pt x="0" y="124460"/>
                  </a:lnTo>
                  <a:cubicBezTo>
                    <a:pt x="0" y="55880"/>
                    <a:pt x="55880" y="0"/>
                    <a:pt x="124460" y="0"/>
                  </a:cubicBezTo>
                  <a:lnTo>
                    <a:pt x="3739999" y="0"/>
                  </a:lnTo>
                  <a:cubicBezTo>
                    <a:pt x="3808579" y="0"/>
                    <a:pt x="3864459" y="55880"/>
                    <a:pt x="3864459" y="124460"/>
                  </a:cubicBezTo>
                  <a:lnTo>
                    <a:pt x="3864459" y="3287240"/>
                  </a:lnTo>
                  <a:cubicBezTo>
                    <a:pt x="3864459" y="3355820"/>
                    <a:pt x="3808579" y="3411700"/>
                    <a:pt x="3739999" y="3411700"/>
                  </a:cubicBezTo>
                  <a:close/>
                </a:path>
              </a:pathLst>
            </a:custGeom>
            <a:solidFill>
              <a:srgbClr val="D9D9D9"/>
            </a:solidFill>
          </p:spPr>
        </p:sp>
      </p:grpSp>
      <p:grpSp>
        <p:nvGrpSpPr>
          <p:cNvPr name="Group 24" id="24"/>
          <p:cNvGrpSpPr/>
          <p:nvPr/>
        </p:nvGrpSpPr>
        <p:grpSpPr>
          <a:xfrm rot="0">
            <a:off x="12957023" y="1775019"/>
            <a:ext cx="3299971" cy="2950441"/>
            <a:chOff x="0" y="0"/>
            <a:chExt cx="4399961" cy="3933921"/>
          </a:xfrm>
        </p:grpSpPr>
        <p:sp>
          <p:nvSpPr>
            <p:cNvPr name="TextBox 25" id="25"/>
            <p:cNvSpPr txBox="true"/>
            <p:nvPr/>
          </p:nvSpPr>
          <p:spPr>
            <a:xfrm rot="0">
              <a:off x="3925962" y="2868811"/>
              <a:ext cx="4739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Public</a:t>
              </a:r>
            </a:p>
            <a:p>
              <a:pPr algn="ctr">
                <a:lnSpc>
                  <a:spcPts val="1187"/>
                </a:lnSpc>
              </a:pPr>
              <a:r>
                <a:rPr lang="en-US" sz="848">
                  <a:solidFill>
                    <a:srgbClr val="000000"/>
                  </a:solidFill>
                  <a:latin typeface="Roboto"/>
                </a:rPr>
                <a:t>64.5%</a:t>
              </a:r>
            </a:p>
          </p:txBody>
        </p:sp>
        <p:sp>
          <p:nvSpPr>
            <p:cNvPr name="TextBox 26" id="26"/>
            <p:cNvSpPr txBox="true"/>
            <p:nvPr/>
          </p:nvSpPr>
          <p:spPr>
            <a:xfrm rot="0">
              <a:off x="0" y="1671781"/>
              <a:ext cx="4739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Car</a:t>
              </a:r>
            </a:p>
            <a:p>
              <a:pPr algn="ctr">
                <a:lnSpc>
                  <a:spcPts val="1187"/>
                </a:lnSpc>
              </a:pPr>
              <a:r>
                <a:rPr lang="en-US" sz="848">
                  <a:solidFill>
                    <a:srgbClr val="000000"/>
                  </a:solidFill>
                  <a:latin typeface="Roboto"/>
                </a:rPr>
                <a:t>25.4%</a:t>
              </a:r>
            </a:p>
          </p:txBody>
        </p:sp>
        <p:sp>
          <p:nvSpPr>
            <p:cNvPr name="TextBox 27" id="27"/>
            <p:cNvSpPr txBox="true"/>
            <p:nvPr/>
          </p:nvSpPr>
          <p:spPr>
            <a:xfrm rot="0">
              <a:off x="1407878" y="-19050"/>
              <a:ext cx="4739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On foot</a:t>
              </a:r>
            </a:p>
            <a:p>
              <a:pPr algn="ctr">
                <a:lnSpc>
                  <a:spcPts val="1187"/>
                </a:lnSpc>
              </a:pPr>
              <a:r>
                <a:rPr lang="en-US" sz="848">
                  <a:solidFill>
                    <a:srgbClr val="000000"/>
                  </a:solidFill>
                  <a:latin typeface="Roboto"/>
                </a:rPr>
                <a:t>10.1%</a:t>
              </a:r>
            </a:p>
          </p:txBody>
        </p:sp>
        <p:grpSp>
          <p:nvGrpSpPr>
            <p:cNvPr name="Group 28" id="28"/>
            <p:cNvGrpSpPr>
              <a:grpSpLocks noChangeAspect="true"/>
            </p:cNvGrpSpPr>
            <p:nvPr/>
          </p:nvGrpSpPr>
          <p:grpSpPr>
            <a:xfrm rot="0">
              <a:off x="519193" y="379960"/>
              <a:ext cx="3553961" cy="3553961"/>
              <a:chOff x="0" y="0"/>
              <a:chExt cx="2540000" cy="2540000"/>
            </a:xfrm>
          </p:grpSpPr>
          <p:sp>
            <p:nvSpPr>
              <p:cNvPr name="Freeform 29" id="29"/>
              <p:cNvSpPr/>
              <p:nvPr/>
            </p:nvSpPr>
            <p:spPr>
              <a:xfrm>
                <a:off x="229185" y="0"/>
                <a:ext cx="2406343" cy="2674758"/>
              </a:xfrm>
              <a:custGeom>
                <a:avLst/>
                <a:gdLst/>
                <a:ahLst/>
                <a:cxnLst/>
                <a:rect r="r" b="b" t="t" l="l"/>
                <a:pathLst>
                  <a:path h="2674758" w="2406343">
                    <a:moveTo>
                      <a:pt x="1040815" y="0"/>
                    </a:moveTo>
                    <a:cubicBezTo>
                      <a:pt x="1643336" y="0"/>
                      <a:pt x="2162928" y="423363"/>
                      <a:pt x="2284635" y="1013464"/>
                    </a:cubicBezTo>
                    <a:cubicBezTo>
                      <a:pt x="2406343" y="1603565"/>
                      <a:pt x="2096663" y="2197964"/>
                      <a:pt x="1543311" y="2436361"/>
                    </a:cubicBezTo>
                    <a:cubicBezTo>
                      <a:pt x="989959" y="2674758"/>
                      <a:pt x="345259" y="2491529"/>
                      <a:pt x="0" y="1997739"/>
                    </a:cubicBezTo>
                    <a:lnTo>
                      <a:pt x="520408" y="1633870"/>
                    </a:lnTo>
                    <a:cubicBezTo>
                      <a:pt x="693037" y="1880765"/>
                      <a:pt x="1015387" y="1972379"/>
                      <a:pt x="1292063" y="1853180"/>
                    </a:cubicBezTo>
                    <a:cubicBezTo>
                      <a:pt x="1568739" y="1733982"/>
                      <a:pt x="1723579" y="1436782"/>
                      <a:pt x="1662725" y="1141732"/>
                    </a:cubicBezTo>
                    <a:cubicBezTo>
                      <a:pt x="1601871" y="846681"/>
                      <a:pt x="1342076" y="635000"/>
                      <a:pt x="1040815" y="635000"/>
                    </a:cubicBezTo>
                    <a:close/>
                  </a:path>
                </a:pathLst>
              </a:custGeom>
              <a:solidFill>
                <a:srgbClr val="DCC9BB"/>
              </a:solidFill>
            </p:spPr>
          </p:sp>
          <p:sp>
            <p:nvSpPr>
              <p:cNvPr name="Freeform 30" id="30"/>
              <p:cNvSpPr/>
              <p:nvPr/>
            </p:nvSpPr>
            <p:spPr>
              <a:xfrm>
                <a:off x="-40227" y="212889"/>
                <a:ext cx="958298" cy="1835960"/>
              </a:xfrm>
              <a:custGeom>
                <a:avLst/>
                <a:gdLst/>
                <a:ahLst/>
                <a:cxnLst/>
                <a:rect r="r" b="b" t="t" l="l"/>
                <a:pathLst>
                  <a:path h="1835960" w="958298">
                    <a:moveTo>
                      <a:pt x="307085" y="1835960"/>
                    </a:moveTo>
                    <a:cubicBezTo>
                      <a:pt x="90684" y="1557240"/>
                      <a:pt x="0" y="1201051"/>
                      <a:pt x="56772" y="852782"/>
                    </a:cubicBezTo>
                    <a:cubicBezTo>
                      <a:pt x="113544" y="504514"/>
                      <a:pt x="312654" y="195565"/>
                      <a:pt x="606369" y="0"/>
                    </a:cubicBezTo>
                    <a:lnTo>
                      <a:pt x="958298" y="528556"/>
                    </a:lnTo>
                    <a:cubicBezTo>
                      <a:pt x="811440" y="626338"/>
                      <a:pt x="711885" y="780812"/>
                      <a:pt x="683499" y="954947"/>
                    </a:cubicBezTo>
                    <a:cubicBezTo>
                      <a:pt x="655113" y="1129081"/>
                      <a:pt x="700455" y="1307175"/>
                      <a:pt x="808656" y="1446535"/>
                    </a:cubicBezTo>
                    <a:close/>
                  </a:path>
                </a:pathLst>
              </a:custGeom>
              <a:solidFill>
                <a:srgbClr val="B1A192"/>
              </a:solidFill>
            </p:spPr>
          </p:sp>
          <p:sp>
            <p:nvSpPr>
              <p:cNvPr name="Freeform 31" id="31"/>
              <p:cNvSpPr/>
              <p:nvPr/>
            </p:nvSpPr>
            <p:spPr>
              <a:xfrm>
                <a:off x="514188" y="0"/>
                <a:ext cx="755749" cy="759694"/>
              </a:xfrm>
              <a:custGeom>
                <a:avLst/>
                <a:gdLst/>
                <a:ahLst/>
                <a:cxnLst/>
                <a:rect r="r" b="b" t="t" l="l"/>
                <a:pathLst>
                  <a:path h="759694" w="755749">
                    <a:moveTo>
                      <a:pt x="0" y="249388"/>
                    </a:moveTo>
                    <a:cubicBezTo>
                      <a:pt x="218674" y="87450"/>
                      <a:pt x="483578" y="27"/>
                      <a:pt x="755685" y="0"/>
                    </a:cubicBezTo>
                    <a:lnTo>
                      <a:pt x="755749" y="635000"/>
                    </a:lnTo>
                    <a:cubicBezTo>
                      <a:pt x="619695" y="635014"/>
                      <a:pt x="487243" y="678725"/>
                      <a:pt x="377906" y="759694"/>
                    </a:cubicBezTo>
                    <a:close/>
                  </a:path>
                </a:pathLst>
              </a:custGeom>
              <a:solidFill>
                <a:srgbClr val="877B6B"/>
              </a:solidFill>
            </p:spPr>
          </p:sp>
          <p:sp>
            <p:nvSpPr>
              <p:cNvPr name="Freeform 32" id="32"/>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5F5746"/>
              </a:solidFill>
            </p:spPr>
          </p:sp>
        </p:grpSp>
      </p:grpSp>
      <p:sp>
        <p:nvSpPr>
          <p:cNvPr name="TextBox 33" id="33"/>
          <p:cNvSpPr txBox="true"/>
          <p:nvPr/>
        </p:nvSpPr>
        <p:spPr>
          <a:xfrm rot="0">
            <a:off x="12891866" y="1166763"/>
            <a:ext cx="3430285" cy="386659"/>
          </a:xfrm>
          <a:prstGeom prst="rect">
            <a:avLst/>
          </a:prstGeom>
        </p:spPr>
        <p:txBody>
          <a:bodyPr anchor="t" rtlCol="false" tIns="0" lIns="0" bIns="0" rIns="0">
            <a:spAutoFit/>
          </a:bodyPr>
          <a:lstStyle/>
          <a:p>
            <a:pPr algn="ctr">
              <a:lnSpc>
                <a:spcPts val="3009"/>
              </a:lnSpc>
            </a:pPr>
            <a:r>
              <a:rPr lang="en-US" sz="2314">
                <a:solidFill>
                  <a:srgbClr val="1B1B1B"/>
                </a:solidFill>
                <a:latin typeface="Roboto Bold"/>
              </a:rPr>
              <a:t>Type of commute</a:t>
            </a:r>
          </a:p>
        </p:txBody>
      </p:sp>
      <p:grpSp>
        <p:nvGrpSpPr>
          <p:cNvPr name="Group 34" id="34"/>
          <p:cNvGrpSpPr/>
          <p:nvPr/>
        </p:nvGrpSpPr>
        <p:grpSpPr>
          <a:xfrm rot="0">
            <a:off x="7420994" y="5281154"/>
            <a:ext cx="4504945" cy="3977146"/>
            <a:chOff x="0" y="0"/>
            <a:chExt cx="3864459" cy="3411699"/>
          </a:xfrm>
        </p:grpSpPr>
        <p:sp>
          <p:nvSpPr>
            <p:cNvPr name="Freeform 35" id="35"/>
            <p:cNvSpPr/>
            <p:nvPr/>
          </p:nvSpPr>
          <p:spPr>
            <a:xfrm>
              <a:off x="0" y="0"/>
              <a:ext cx="3864459" cy="3411700"/>
            </a:xfrm>
            <a:custGeom>
              <a:avLst/>
              <a:gdLst/>
              <a:ahLst/>
              <a:cxnLst/>
              <a:rect r="r" b="b" t="t" l="l"/>
              <a:pathLst>
                <a:path h="3411700" w="3864459">
                  <a:moveTo>
                    <a:pt x="3739999" y="3411700"/>
                  </a:moveTo>
                  <a:lnTo>
                    <a:pt x="124460" y="3411700"/>
                  </a:lnTo>
                  <a:cubicBezTo>
                    <a:pt x="55880" y="3411700"/>
                    <a:pt x="0" y="3355819"/>
                    <a:pt x="0" y="3287239"/>
                  </a:cubicBezTo>
                  <a:lnTo>
                    <a:pt x="0" y="124460"/>
                  </a:lnTo>
                  <a:cubicBezTo>
                    <a:pt x="0" y="55880"/>
                    <a:pt x="55880" y="0"/>
                    <a:pt x="124460" y="0"/>
                  </a:cubicBezTo>
                  <a:lnTo>
                    <a:pt x="3739999" y="0"/>
                  </a:lnTo>
                  <a:cubicBezTo>
                    <a:pt x="3808579" y="0"/>
                    <a:pt x="3864459" y="55880"/>
                    <a:pt x="3864459" y="124460"/>
                  </a:cubicBezTo>
                  <a:lnTo>
                    <a:pt x="3864459" y="3287240"/>
                  </a:lnTo>
                  <a:cubicBezTo>
                    <a:pt x="3864459" y="3355820"/>
                    <a:pt x="3808579" y="3411700"/>
                    <a:pt x="3739999" y="3411700"/>
                  </a:cubicBezTo>
                  <a:close/>
                </a:path>
              </a:pathLst>
            </a:custGeom>
            <a:solidFill>
              <a:srgbClr val="D9D9D9"/>
            </a:solidFill>
          </p:spPr>
        </p:sp>
      </p:grpSp>
      <p:grpSp>
        <p:nvGrpSpPr>
          <p:cNvPr name="Group 36" id="36"/>
          <p:cNvGrpSpPr/>
          <p:nvPr/>
        </p:nvGrpSpPr>
        <p:grpSpPr>
          <a:xfrm rot="0">
            <a:off x="8217032" y="6147933"/>
            <a:ext cx="2912869" cy="2862040"/>
            <a:chOff x="0" y="0"/>
            <a:chExt cx="3883825" cy="3816054"/>
          </a:xfrm>
        </p:grpSpPr>
        <p:sp>
          <p:nvSpPr>
            <p:cNvPr name="TextBox 37" id="37"/>
            <p:cNvSpPr txBox="true"/>
            <p:nvPr/>
          </p:nvSpPr>
          <p:spPr>
            <a:xfrm rot="0">
              <a:off x="3101597" y="3430839"/>
              <a:ext cx="782228"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Non-smoker</a:t>
              </a:r>
            </a:p>
            <a:p>
              <a:pPr algn="ctr">
                <a:lnSpc>
                  <a:spcPts val="1187"/>
                </a:lnSpc>
              </a:pPr>
              <a:r>
                <a:rPr lang="en-US" sz="848">
                  <a:solidFill>
                    <a:srgbClr val="000000"/>
                  </a:solidFill>
                  <a:latin typeface="Roboto"/>
                </a:rPr>
                <a:t>81.2%</a:t>
              </a:r>
            </a:p>
          </p:txBody>
        </p:sp>
        <p:sp>
          <p:nvSpPr>
            <p:cNvPr name="TextBox 38" id="38"/>
            <p:cNvSpPr txBox="true"/>
            <p:nvPr/>
          </p:nvSpPr>
          <p:spPr>
            <a:xfrm rot="0">
              <a:off x="0" y="-19050"/>
              <a:ext cx="782228"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Smoker</a:t>
              </a:r>
            </a:p>
            <a:p>
              <a:pPr algn="ctr">
                <a:lnSpc>
                  <a:spcPts val="1187"/>
                </a:lnSpc>
              </a:pPr>
              <a:r>
                <a:rPr lang="en-US" sz="848">
                  <a:solidFill>
                    <a:srgbClr val="000000"/>
                  </a:solidFill>
                  <a:latin typeface="Roboto"/>
                </a:rPr>
                <a:t>18.8%</a:t>
              </a:r>
            </a:p>
          </p:txBody>
        </p:sp>
        <p:grpSp>
          <p:nvGrpSpPr>
            <p:cNvPr name="Group 39" id="39"/>
            <p:cNvGrpSpPr>
              <a:grpSpLocks noChangeAspect="true"/>
            </p:cNvGrpSpPr>
            <p:nvPr/>
          </p:nvGrpSpPr>
          <p:grpSpPr>
            <a:xfrm rot="0">
              <a:off x="164932" y="131047"/>
              <a:ext cx="3553961" cy="3553961"/>
              <a:chOff x="0" y="0"/>
              <a:chExt cx="2540000" cy="2540000"/>
            </a:xfrm>
          </p:grpSpPr>
          <p:sp>
            <p:nvSpPr>
              <p:cNvPr name="Freeform 40" id="40"/>
              <p:cNvSpPr/>
              <p:nvPr/>
            </p:nvSpPr>
            <p:spPr>
              <a:xfrm>
                <a:off x="-119607" y="0"/>
                <a:ext cx="2766833" cy="2644540"/>
              </a:xfrm>
              <a:custGeom>
                <a:avLst/>
                <a:gdLst/>
                <a:ahLst/>
                <a:cxnLst/>
                <a:rect r="r" b="b" t="t" l="l"/>
                <a:pathLst>
                  <a:path h="2644540" w="2766833">
                    <a:moveTo>
                      <a:pt x="1389607" y="0"/>
                    </a:moveTo>
                    <a:cubicBezTo>
                      <a:pt x="1954215" y="0"/>
                      <a:pt x="2451028" y="372745"/>
                      <a:pt x="2608930" y="914823"/>
                    </a:cubicBezTo>
                    <a:cubicBezTo>
                      <a:pt x="2766832" y="1456901"/>
                      <a:pt x="2547903" y="2038135"/>
                      <a:pt x="2071616" y="2341338"/>
                    </a:cubicBezTo>
                    <a:cubicBezTo>
                      <a:pt x="1595328" y="2644540"/>
                      <a:pt x="976060" y="2596899"/>
                      <a:pt x="551754" y="2224412"/>
                    </a:cubicBezTo>
                    <a:cubicBezTo>
                      <a:pt x="127448" y="1851926"/>
                      <a:pt x="0" y="1244044"/>
                      <a:pt x="238959" y="732497"/>
                    </a:cubicBezTo>
                    <a:lnTo>
                      <a:pt x="814283" y="1001249"/>
                    </a:lnTo>
                    <a:cubicBezTo>
                      <a:pt x="694803" y="1257022"/>
                      <a:pt x="758528" y="1560963"/>
                      <a:pt x="970681" y="1747206"/>
                    </a:cubicBezTo>
                    <a:cubicBezTo>
                      <a:pt x="1182834" y="1933449"/>
                      <a:pt x="1492468" y="1957270"/>
                      <a:pt x="1730611" y="1805669"/>
                    </a:cubicBezTo>
                    <a:cubicBezTo>
                      <a:pt x="1968755" y="1654067"/>
                      <a:pt x="2078220" y="1363451"/>
                      <a:pt x="1999269" y="1092412"/>
                    </a:cubicBezTo>
                    <a:cubicBezTo>
                      <a:pt x="1920318" y="821372"/>
                      <a:pt x="1671911" y="635000"/>
                      <a:pt x="1389607" y="635000"/>
                    </a:cubicBezTo>
                    <a:close/>
                  </a:path>
                </a:pathLst>
              </a:custGeom>
              <a:solidFill>
                <a:srgbClr val="DCC9BB"/>
              </a:solidFill>
            </p:spPr>
          </p:sp>
          <p:sp>
            <p:nvSpPr>
              <p:cNvPr name="Freeform 41" id="41"/>
              <p:cNvSpPr/>
              <p:nvPr/>
            </p:nvSpPr>
            <p:spPr>
              <a:xfrm>
                <a:off x="93926" y="0"/>
                <a:ext cx="1176011" cy="1030339"/>
              </a:xfrm>
              <a:custGeom>
                <a:avLst/>
                <a:gdLst/>
                <a:ahLst/>
                <a:cxnLst/>
                <a:rect r="r" b="b" t="t" l="l"/>
                <a:pathLst>
                  <a:path h="1030339" w="1176011">
                    <a:moveTo>
                      <a:pt x="0" y="790678"/>
                    </a:moveTo>
                    <a:cubicBezTo>
                      <a:pt x="194844" y="312605"/>
                      <a:pt x="659694" y="52"/>
                      <a:pt x="1175947" y="0"/>
                    </a:cubicBezTo>
                    <a:lnTo>
                      <a:pt x="1176011" y="635000"/>
                    </a:lnTo>
                    <a:cubicBezTo>
                      <a:pt x="917884" y="635026"/>
                      <a:pt x="685459" y="791303"/>
                      <a:pt x="588037" y="1030339"/>
                    </a:cubicBezTo>
                    <a:close/>
                  </a:path>
                </a:pathLst>
              </a:custGeom>
              <a:solidFill>
                <a:srgbClr val="B1A192"/>
              </a:solidFill>
            </p:spPr>
          </p:sp>
          <p:sp>
            <p:nvSpPr>
              <p:cNvPr name="Freeform 42" id="42"/>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877B6B"/>
              </a:solidFill>
            </p:spPr>
          </p:sp>
        </p:grpSp>
      </p:grpSp>
      <p:sp>
        <p:nvSpPr>
          <p:cNvPr name="TextBox 43" id="43"/>
          <p:cNvSpPr txBox="true"/>
          <p:nvPr/>
        </p:nvSpPr>
        <p:spPr>
          <a:xfrm rot="0">
            <a:off x="7958324" y="5352992"/>
            <a:ext cx="3430285" cy="386659"/>
          </a:xfrm>
          <a:prstGeom prst="rect">
            <a:avLst/>
          </a:prstGeom>
        </p:spPr>
        <p:txBody>
          <a:bodyPr anchor="t" rtlCol="false" tIns="0" lIns="0" bIns="0" rIns="0">
            <a:spAutoFit/>
          </a:bodyPr>
          <a:lstStyle/>
          <a:p>
            <a:pPr algn="ctr">
              <a:lnSpc>
                <a:spcPts val="3009"/>
              </a:lnSpc>
            </a:pPr>
            <a:r>
              <a:rPr lang="en-US" sz="2314">
                <a:solidFill>
                  <a:srgbClr val="1B1B1B"/>
                </a:solidFill>
                <a:latin typeface="Roboto Bold"/>
              </a:rPr>
              <a:t>Smoker</a:t>
            </a:r>
          </a:p>
        </p:txBody>
      </p:sp>
      <p:grpSp>
        <p:nvGrpSpPr>
          <p:cNvPr name="Group 44" id="44"/>
          <p:cNvGrpSpPr/>
          <p:nvPr/>
        </p:nvGrpSpPr>
        <p:grpSpPr>
          <a:xfrm rot="0">
            <a:off x="12354536" y="5281154"/>
            <a:ext cx="4504945" cy="3977146"/>
            <a:chOff x="0" y="0"/>
            <a:chExt cx="3864459" cy="3411699"/>
          </a:xfrm>
        </p:grpSpPr>
        <p:sp>
          <p:nvSpPr>
            <p:cNvPr name="Freeform 45" id="45"/>
            <p:cNvSpPr/>
            <p:nvPr/>
          </p:nvSpPr>
          <p:spPr>
            <a:xfrm>
              <a:off x="0" y="0"/>
              <a:ext cx="3864459" cy="3411700"/>
            </a:xfrm>
            <a:custGeom>
              <a:avLst/>
              <a:gdLst/>
              <a:ahLst/>
              <a:cxnLst/>
              <a:rect r="r" b="b" t="t" l="l"/>
              <a:pathLst>
                <a:path h="3411700" w="3864459">
                  <a:moveTo>
                    <a:pt x="3739999" y="3411700"/>
                  </a:moveTo>
                  <a:lnTo>
                    <a:pt x="124460" y="3411700"/>
                  </a:lnTo>
                  <a:cubicBezTo>
                    <a:pt x="55880" y="3411700"/>
                    <a:pt x="0" y="3355819"/>
                    <a:pt x="0" y="3287239"/>
                  </a:cubicBezTo>
                  <a:lnTo>
                    <a:pt x="0" y="124460"/>
                  </a:lnTo>
                  <a:cubicBezTo>
                    <a:pt x="0" y="55880"/>
                    <a:pt x="55880" y="0"/>
                    <a:pt x="124460" y="0"/>
                  </a:cubicBezTo>
                  <a:lnTo>
                    <a:pt x="3739999" y="0"/>
                  </a:lnTo>
                  <a:cubicBezTo>
                    <a:pt x="3808579" y="0"/>
                    <a:pt x="3864459" y="55880"/>
                    <a:pt x="3864459" y="124460"/>
                  </a:cubicBezTo>
                  <a:lnTo>
                    <a:pt x="3864459" y="3287240"/>
                  </a:lnTo>
                  <a:cubicBezTo>
                    <a:pt x="3864459" y="3355820"/>
                    <a:pt x="3808579" y="3411700"/>
                    <a:pt x="3739999" y="3411700"/>
                  </a:cubicBezTo>
                  <a:close/>
                </a:path>
              </a:pathLst>
            </a:custGeom>
            <a:solidFill>
              <a:srgbClr val="D9D9D9"/>
            </a:solidFill>
          </p:spPr>
        </p:sp>
      </p:grpSp>
      <p:grpSp>
        <p:nvGrpSpPr>
          <p:cNvPr name="Group 46" id="46"/>
          <p:cNvGrpSpPr/>
          <p:nvPr/>
        </p:nvGrpSpPr>
        <p:grpSpPr>
          <a:xfrm rot="0">
            <a:off x="12590770" y="6088792"/>
            <a:ext cx="4032477" cy="2980324"/>
            <a:chOff x="0" y="0"/>
            <a:chExt cx="5376636" cy="3973765"/>
          </a:xfrm>
        </p:grpSpPr>
        <p:sp>
          <p:nvSpPr>
            <p:cNvPr name="TextBox 47" id="47"/>
            <p:cNvSpPr txBox="true"/>
            <p:nvPr/>
          </p:nvSpPr>
          <p:spPr>
            <a:xfrm rot="0">
              <a:off x="4462437" y="746758"/>
              <a:ext cx="9141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Abstemious</a:t>
              </a:r>
            </a:p>
            <a:p>
              <a:pPr algn="ctr">
                <a:lnSpc>
                  <a:spcPts val="1187"/>
                </a:lnSpc>
              </a:pPr>
              <a:r>
                <a:rPr lang="en-US" sz="848">
                  <a:solidFill>
                    <a:srgbClr val="000000"/>
                  </a:solidFill>
                  <a:latin typeface="Roboto"/>
                </a:rPr>
                <a:t>37%</a:t>
              </a:r>
            </a:p>
          </p:txBody>
        </p:sp>
        <p:sp>
          <p:nvSpPr>
            <p:cNvPr name="TextBox 48" id="48"/>
            <p:cNvSpPr txBox="true"/>
            <p:nvPr/>
          </p:nvSpPr>
          <p:spPr>
            <a:xfrm rot="0">
              <a:off x="1583806" y="3588550"/>
              <a:ext cx="9141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Casual drinker</a:t>
              </a:r>
            </a:p>
            <a:p>
              <a:pPr algn="ctr">
                <a:lnSpc>
                  <a:spcPts val="1187"/>
                </a:lnSpc>
              </a:pPr>
              <a:r>
                <a:rPr lang="en-US" sz="848">
                  <a:solidFill>
                    <a:srgbClr val="000000"/>
                  </a:solidFill>
                  <a:latin typeface="Roboto"/>
                </a:rPr>
                <a:t>34.1%</a:t>
              </a:r>
            </a:p>
          </p:txBody>
        </p:sp>
        <p:sp>
          <p:nvSpPr>
            <p:cNvPr name="TextBox 49" id="49"/>
            <p:cNvSpPr txBox="true"/>
            <p:nvPr/>
          </p:nvSpPr>
          <p:spPr>
            <a:xfrm rot="0">
              <a:off x="0" y="300152"/>
              <a:ext cx="914199" cy="385215"/>
            </a:xfrm>
            <a:prstGeom prst="rect">
              <a:avLst/>
            </a:prstGeom>
          </p:spPr>
          <p:txBody>
            <a:bodyPr anchor="t" rtlCol="false" tIns="0" lIns="0" bIns="0" rIns="0">
              <a:spAutoFit/>
            </a:bodyPr>
            <a:lstStyle/>
            <a:p>
              <a:pPr algn="ctr">
                <a:lnSpc>
                  <a:spcPts val="1187"/>
                </a:lnSpc>
              </a:pPr>
              <a:r>
                <a:rPr lang="en-US" sz="848">
                  <a:solidFill>
                    <a:srgbClr val="000000"/>
                  </a:solidFill>
                  <a:latin typeface="Roboto"/>
                </a:rPr>
                <a:t>Social drinker</a:t>
              </a:r>
            </a:p>
            <a:p>
              <a:pPr algn="ctr">
                <a:lnSpc>
                  <a:spcPts val="1187"/>
                </a:lnSpc>
              </a:pPr>
              <a:r>
                <a:rPr lang="en-US" sz="848">
                  <a:solidFill>
                    <a:srgbClr val="000000"/>
                  </a:solidFill>
                  <a:latin typeface="Roboto"/>
                </a:rPr>
                <a:t>29%</a:t>
              </a:r>
            </a:p>
          </p:txBody>
        </p:sp>
        <p:grpSp>
          <p:nvGrpSpPr>
            <p:cNvPr name="Group 50" id="50"/>
            <p:cNvGrpSpPr>
              <a:grpSpLocks noChangeAspect="true"/>
            </p:cNvGrpSpPr>
            <p:nvPr/>
          </p:nvGrpSpPr>
          <p:grpSpPr>
            <a:xfrm rot="0">
              <a:off x="779002" y="0"/>
              <a:ext cx="3553961" cy="3553961"/>
              <a:chOff x="0" y="0"/>
              <a:chExt cx="2540000" cy="2540000"/>
            </a:xfrm>
          </p:grpSpPr>
          <p:sp>
            <p:nvSpPr>
              <p:cNvPr name="Freeform 51" id="51"/>
              <p:cNvSpPr/>
              <p:nvPr/>
            </p:nvSpPr>
            <p:spPr>
              <a:xfrm>
                <a:off x="1270000" y="0"/>
                <a:ext cx="1371323" cy="2182148"/>
              </a:xfrm>
              <a:custGeom>
                <a:avLst/>
                <a:gdLst/>
                <a:ahLst/>
                <a:cxnLst/>
                <a:rect r="r" b="b" t="t" l="l"/>
                <a:pathLst>
                  <a:path h="2182148" w="1371323">
                    <a:moveTo>
                      <a:pt x="0" y="0"/>
                    </a:moveTo>
                    <a:cubicBezTo>
                      <a:pt x="517334" y="0"/>
                      <a:pt x="982962" y="313799"/>
                      <a:pt x="1177142" y="793307"/>
                    </a:cubicBezTo>
                    <a:cubicBezTo>
                      <a:pt x="1371323" y="1272815"/>
                      <a:pt x="1255240" y="1822183"/>
                      <a:pt x="883678" y="2182148"/>
                    </a:cubicBezTo>
                    <a:lnTo>
                      <a:pt x="441839" y="1726074"/>
                    </a:lnTo>
                    <a:cubicBezTo>
                      <a:pt x="627620" y="1546091"/>
                      <a:pt x="685661" y="1271407"/>
                      <a:pt x="588571" y="1031654"/>
                    </a:cubicBezTo>
                    <a:cubicBezTo>
                      <a:pt x="491481" y="791900"/>
                      <a:pt x="258667" y="635000"/>
                      <a:pt x="0" y="635000"/>
                    </a:cubicBezTo>
                    <a:close/>
                  </a:path>
                </a:pathLst>
              </a:custGeom>
              <a:solidFill>
                <a:srgbClr val="DCC9BB"/>
              </a:solidFill>
            </p:spPr>
          </p:sp>
          <p:sp>
            <p:nvSpPr>
              <p:cNvPr name="Freeform 52" id="52"/>
              <p:cNvSpPr/>
              <p:nvPr/>
            </p:nvSpPr>
            <p:spPr>
              <a:xfrm>
                <a:off x="25421" y="1396414"/>
                <a:ext cx="2172741" cy="1225025"/>
              </a:xfrm>
              <a:custGeom>
                <a:avLst/>
                <a:gdLst/>
                <a:ahLst/>
                <a:cxnLst/>
                <a:rect r="r" b="b" t="t" l="l"/>
                <a:pathLst>
                  <a:path h="1225025" w="2172741">
                    <a:moveTo>
                      <a:pt x="2172741" y="740428"/>
                    </a:moveTo>
                    <a:cubicBezTo>
                      <a:pt x="1848207" y="1087919"/>
                      <a:pt x="1356756" y="1225025"/>
                      <a:pt x="899205" y="1095722"/>
                    </a:cubicBezTo>
                    <a:cubicBezTo>
                      <a:pt x="441654" y="966419"/>
                      <a:pt x="94655" y="592368"/>
                      <a:pt x="0" y="126415"/>
                    </a:cubicBezTo>
                    <a:lnTo>
                      <a:pt x="622289" y="0"/>
                    </a:lnTo>
                    <a:cubicBezTo>
                      <a:pt x="669617" y="232977"/>
                      <a:pt x="843117" y="420002"/>
                      <a:pt x="1071892" y="484654"/>
                    </a:cubicBezTo>
                    <a:cubicBezTo>
                      <a:pt x="1300667" y="549306"/>
                      <a:pt x="1546393" y="480753"/>
                      <a:pt x="1708660" y="307007"/>
                    </a:cubicBezTo>
                    <a:close/>
                  </a:path>
                </a:pathLst>
              </a:custGeom>
              <a:solidFill>
                <a:srgbClr val="B1A192"/>
              </a:solidFill>
            </p:spPr>
          </p:sp>
          <p:sp>
            <p:nvSpPr>
              <p:cNvPr name="Freeform 53" id="53"/>
              <p:cNvSpPr/>
              <p:nvPr/>
            </p:nvSpPr>
            <p:spPr>
              <a:xfrm>
                <a:off x="-57595" y="0"/>
                <a:ext cx="1327531" cy="1584716"/>
              </a:xfrm>
              <a:custGeom>
                <a:avLst/>
                <a:gdLst/>
                <a:ahLst/>
                <a:cxnLst/>
                <a:rect r="r" b="b" t="t" l="l"/>
                <a:pathLst>
                  <a:path h="1584716" w="1327531">
                    <a:moveTo>
                      <a:pt x="97207" y="1584716"/>
                    </a:moveTo>
                    <a:cubicBezTo>
                      <a:pt x="0" y="1204683"/>
                      <a:pt x="83864" y="801057"/>
                      <a:pt x="324414" y="491201"/>
                    </a:cubicBezTo>
                    <a:cubicBezTo>
                      <a:pt x="564963" y="181346"/>
                      <a:pt x="935200" y="39"/>
                      <a:pt x="1327468" y="0"/>
                    </a:cubicBezTo>
                    <a:lnTo>
                      <a:pt x="1327532" y="635000"/>
                    </a:lnTo>
                    <a:cubicBezTo>
                      <a:pt x="1131397" y="635020"/>
                      <a:pt x="946279" y="725673"/>
                      <a:pt x="826004" y="880601"/>
                    </a:cubicBezTo>
                    <a:cubicBezTo>
                      <a:pt x="705730" y="1035528"/>
                      <a:pt x="663798" y="1237341"/>
                      <a:pt x="712401" y="1427358"/>
                    </a:cubicBezTo>
                    <a:close/>
                  </a:path>
                </a:pathLst>
              </a:custGeom>
              <a:solidFill>
                <a:srgbClr val="877B6B"/>
              </a:solidFill>
            </p:spPr>
          </p:sp>
          <p:sp>
            <p:nvSpPr>
              <p:cNvPr name="Freeform 54" id="54"/>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5F5746"/>
              </a:solidFill>
            </p:spPr>
          </p:sp>
        </p:grpSp>
      </p:grpSp>
      <p:sp>
        <p:nvSpPr>
          <p:cNvPr name="TextBox 55" id="55"/>
          <p:cNvSpPr txBox="true"/>
          <p:nvPr/>
        </p:nvSpPr>
        <p:spPr>
          <a:xfrm rot="0">
            <a:off x="12891866" y="5352992"/>
            <a:ext cx="3430285" cy="386659"/>
          </a:xfrm>
          <a:prstGeom prst="rect">
            <a:avLst/>
          </a:prstGeom>
        </p:spPr>
        <p:txBody>
          <a:bodyPr anchor="t" rtlCol="false" tIns="0" lIns="0" bIns="0" rIns="0">
            <a:spAutoFit/>
          </a:bodyPr>
          <a:lstStyle/>
          <a:p>
            <a:pPr algn="ctr">
              <a:lnSpc>
                <a:spcPts val="3009"/>
              </a:lnSpc>
            </a:pPr>
            <a:r>
              <a:rPr lang="en-US" sz="2314">
                <a:solidFill>
                  <a:srgbClr val="1B1B1B"/>
                </a:solidFill>
                <a:latin typeface="Roboto Bold"/>
              </a:rPr>
              <a:t>Drink level</a:t>
            </a:r>
          </a:p>
        </p:txBody>
      </p:sp>
      <p:sp>
        <p:nvSpPr>
          <p:cNvPr name="TextBox 56" id="56"/>
          <p:cNvSpPr txBox="true"/>
          <p:nvPr/>
        </p:nvSpPr>
        <p:spPr>
          <a:xfrm rot="0">
            <a:off x="358569" y="9182100"/>
            <a:ext cx="3420611" cy="556895"/>
          </a:xfrm>
          <a:prstGeom prst="rect">
            <a:avLst/>
          </a:prstGeom>
        </p:spPr>
        <p:txBody>
          <a:bodyPr anchor="t" rtlCol="false" tIns="0" lIns="0" bIns="0" rIns="0">
            <a:spAutoFit/>
          </a:bodyPr>
          <a:lstStyle/>
          <a:p>
            <a:pPr>
              <a:lnSpc>
                <a:spcPts val="4480"/>
              </a:lnSpc>
            </a:pPr>
            <a:r>
              <a:rPr lang="en-US" sz="3200" spc="64">
                <a:solidFill>
                  <a:srgbClr val="FFFFFF"/>
                </a:solidFill>
                <a:latin typeface="Roboto"/>
              </a:rPr>
              <a:t>//13</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AutoShape 2" id="2"/>
          <p:cNvSpPr/>
          <p:nvPr/>
        </p:nvSpPr>
        <p:spPr>
          <a:xfrm rot="-10800000">
            <a:off x="1046367" y="1094924"/>
            <a:ext cx="155515" cy="3207836"/>
          </a:xfrm>
          <a:prstGeom prst="rect">
            <a:avLst/>
          </a:prstGeom>
          <a:solidFill>
            <a:srgbClr val="FFFFFF"/>
          </a:solidFill>
        </p:spPr>
      </p:sp>
      <p:sp>
        <p:nvSpPr>
          <p:cNvPr name="TextBox 3" id="3"/>
          <p:cNvSpPr txBox="true"/>
          <p:nvPr/>
        </p:nvSpPr>
        <p:spPr>
          <a:xfrm rot="0">
            <a:off x="1124125" y="5805942"/>
            <a:ext cx="4466240" cy="2112645"/>
          </a:xfrm>
          <a:prstGeom prst="rect">
            <a:avLst/>
          </a:prstGeom>
        </p:spPr>
        <p:txBody>
          <a:bodyPr anchor="t" rtlCol="false" tIns="0" lIns="0" bIns="0" rIns="0">
            <a:spAutoFit/>
          </a:bodyPr>
          <a:lstStyle/>
          <a:p>
            <a:pPr>
              <a:lnSpc>
                <a:spcPts val="3360"/>
              </a:lnSpc>
            </a:pPr>
            <a:r>
              <a:rPr lang="en-US" sz="2100">
                <a:solidFill>
                  <a:srgbClr val="FFFFFF"/>
                </a:solidFill>
                <a:latin typeface="Roboto"/>
              </a:rPr>
              <a:t>Consumer population is at where the restaurants are. Both charts that mapped no of consumers and no of restaurants by state are almost identical.  </a:t>
            </a:r>
          </a:p>
        </p:txBody>
      </p:sp>
      <p:grpSp>
        <p:nvGrpSpPr>
          <p:cNvPr name="Group 4" id="4"/>
          <p:cNvGrpSpPr/>
          <p:nvPr/>
        </p:nvGrpSpPr>
        <p:grpSpPr>
          <a:xfrm rot="0">
            <a:off x="1426154" y="1390339"/>
            <a:ext cx="4164211" cy="2617007"/>
            <a:chOff x="0" y="0"/>
            <a:chExt cx="5552281" cy="3489342"/>
          </a:xfrm>
        </p:grpSpPr>
        <p:sp>
          <p:nvSpPr>
            <p:cNvPr name="TextBox 5" id="5"/>
            <p:cNvSpPr txBox="true"/>
            <p:nvPr/>
          </p:nvSpPr>
          <p:spPr>
            <a:xfrm rot="0">
              <a:off x="0" y="-76200"/>
              <a:ext cx="5552281" cy="2948093"/>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Consumer Profiling</a:t>
              </a:r>
            </a:p>
          </p:txBody>
        </p:sp>
        <p:sp>
          <p:nvSpPr>
            <p:cNvPr name="TextBox 6" id="6"/>
            <p:cNvSpPr txBox="true"/>
            <p:nvPr/>
          </p:nvSpPr>
          <p:spPr>
            <a:xfrm rot="0">
              <a:off x="0" y="2874451"/>
              <a:ext cx="5552281" cy="614892"/>
            </a:xfrm>
            <a:prstGeom prst="rect">
              <a:avLst/>
            </a:prstGeom>
          </p:spPr>
          <p:txBody>
            <a:bodyPr anchor="t" rtlCol="false" tIns="0" lIns="0" bIns="0" rIns="0">
              <a:spAutoFit/>
            </a:bodyPr>
            <a:lstStyle/>
            <a:p>
              <a:pPr>
                <a:lnSpc>
                  <a:spcPts val="3639"/>
                </a:lnSpc>
              </a:pPr>
              <a:r>
                <a:rPr lang="en-US" sz="2799">
                  <a:solidFill>
                    <a:srgbClr val="FFFFFF"/>
                  </a:solidFill>
                  <a:latin typeface="Roboto Bold"/>
                </a:rPr>
                <a:t>Geographic</a:t>
              </a:r>
            </a:p>
          </p:txBody>
        </p:sp>
      </p:grpSp>
      <p:grpSp>
        <p:nvGrpSpPr>
          <p:cNvPr name="Group 7" id="7"/>
          <p:cNvGrpSpPr/>
          <p:nvPr/>
        </p:nvGrpSpPr>
        <p:grpSpPr>
          <a:xfrm rot="0">
            <a:off x="7294725" y="2336153"/>
            <a:ext cx="4667878" cy="5306275"/>
            <a:chOff x="0" y="0"/>
            <a:chExt cx="6223837" cy="7075034"/>
          </a:xfrm>
        </p:grpSpPr>
        <p:grpSp>
          <p:nvGrpSpPr>
            <p:cNvPr name="Group 8" id="8"/>
            <p:cNvGrpSpPr>
              <a:grpSpLocks noChangeAspect="true"/>
            </p:cNvGrpSpPr>
            <p:nvPr/>
          </p:nvGrpSpPr>
          <p:grpSpPr>
            <a:xfrm rot="0">
              <a:off x="0" y="0"/>
              <a:ext cx="6223837" cy="7075034"/>
              <a:chOff x="0" y="0"/>
              <a:chExt cx="7952474" cy="9040085"/>
            </a:xfrm>
          </p:grpSpPr>
          <p:sp>
            <p:nvSpPr>
              <p:cNvPr name="Freeform 9" id="9"/>
              <p:cNvSpPr/>
              <p:nvPr/>
            </p:nvSpPr>
            <p:spPr>
              <a:xfrm>
                <a:off x="0" y="6592912"/>
                <a:ext cx="2385742" cy="2447173"/>
              </a:xfrm>
              <a:custGeom>
                <a:avLst/>
                <a:gdLst/>
                <a:ahLst/>
                <a:cxnLst/>
                <a:rect r="r" b="b" t="t" l="l"/>
                <a:pathLst>
                  <a:path h="2447173" w="2385742">
                    <a:moveTo>
                      <a:pt x="0" y="2447173"/>
                    </a:moveTo>
                    <a:lnTo>
                      <a:pt x="0" y="190860"/>
                    </a:lnTo>
                    <a:cubicBezTo>
                      <a:pt x="0" y="140241"/>
                      <a:pt x="20108" y="91695"/>
                      <a:pt x="55901" y="55902"/>
                    </a:cubicBezTo>
                    <a:cubicBezTo>
                      <a:pt x="91694" y="20108"/>
                      <a:pt x="140240" y="0"/>
                      <a:pt x="190859" y="0"/>
                    </a:cubicBezTo>
                    <a:lnTo>
                      <a:pt x="2194883" y="0"/>
                    </a:lnTo>
                    <a:cubicBezTo>
                      <a:pt x="2245502" y="0"/>
                      <a:pt x="2294048" y="20108"/>
                      <a:pt x="2329841" y="55902"/>
                    </a:cubicBezTo>
                    <a:cubicBezTo>
                      <a:pt x="2365634" y="91695"/>
                      <a:pt x="2385742" y="140241"/>
                      <a:pt x="2385742" y="190860"/>
                    </a:cubicBezTo>
                    <a:lnTo>
                      <a:pt x="2385742" y="2447173"/>
                    </a:lnTo>
                    <a:close/>
                  </a:path>
                </a:pathLst>
              </a:custGeom>
              <a:solidFill>
                <a:srgbClr val="DCC9BB"/>
              </a:solidFill>
            </p:spPr>
          </p:sp>
          <p:sp>
            <p:nvSpPr>
              <p:cNvPr name="Freeform 10" id="10"/>
              <p:cNvSpPr/>
              <p:nvPr/>
            </p:nvSpPr>
            <p:spPr>
              <a:xfrm>
                <a:off x="2783366" y="1259262"/>
                <a:ext cx="2385742" cy="7780823"/>
              </a:xfrm>
              <a:custGeom>
                <a:avLst/>
                <a:gdLst/>
                <a:ahLst/>
                <a:cxnLst/>
                <a:rect r="r" b="b" t="t" l="l"/>
                <a:pathLst>
                  <a:path h="7780823" w="2385742">
                    <a:moveTo>
                      <a:pt x="0" y="7780823"/>
                    </a:moveTo>
                    <a:lnTo>
                      <a:pt x="0" y="190859"/>
                    </a:lnTo>
                    <a:cubicBezTo>
                      <a:pt x="0" y="85451"/>
                      <a:pt x="85450" y="0"/>
                      <a:pt x="190859" y="0"/>
                    </a:cubicBezTo>
                    <a:lnTo>
                      <a:pt x="2194882" y="0"/>
                    </a:lnTo>
                    <a:cubicBezTo>
                      <a:pt x="2300291" y="0"/>
                      <a:pt x="2385742" y="85451"/>
                      <a:pt x="2385742" y="190859"/>
                    </a:cubicBezTo>
                    <a:lnTo>
                      <a:pt x="2385742" y="7780823"/>
                    </a:lnTo>
                    <a:close/>
                  </a:path>
                </a:pathLst>
              </a:custGeom>
              <a:solidFill>
                <a:srgbClr val="DCC9BB"/>
              </a:solidFill>
            </p:spPr>
          </p:sp>
          <p:sp>
            <p:nvSpPr>
              <p:cNvPr name="Freeform 11" id="11"/>
              <p:cNvSpPr/>
              <p:nvPr/>
            </p:nvSpPr>
            <p:spPr>
              <a:xfrm>
                <a:off x="5566732" y="6773714"/>
                <a:ext cx="2385742" cy="2266372"/>
              </a:xfrm>
              <a:custGeom>
                <a:avLst/>
                <a:gdLst/>
                <a:ahLst/>
                <a:cxnLst/>
                <a:rect r="r" b="b" t="t" l="l"/>
                <a:pathLst>
                  <a:path h="2266372" w="2385742">
                    <a:moveTo>
                      <a:pt x="0" y="2266371"/>
                    </a:moveTo>
                    <a:lnTo>
                      <a:pt x="0" y="190859"/>
                    </a:lnTo>
                    <a:cubicBezTo>
                      <a:pt x="0" y="140240"/>
                      <a:pt x="20108" y="91694"/>
                      <a:pt x="55901" y="55901"/>
                    </a:cubicBezTo>
                    <a:cubicBezTo>
                      <a:pt x="91694" y="20108"/>
                      <a:pt x="140240" y="0"/>
                      <a:pt x="190859" y="0"/>
                    </a:cubicBezTo>
                    <a:lnTo>
                      <a:pt x="2194882" y="0"/>
                    </a:lnTo>
                    <a:cubicBezTo>
                      <a:pt x="2245501" y="0"/>
                      <a:pt x="2294047" y="20108"/>
                      <a:pt x="2329840" y="55901"/>
                    </a:cubicBezTo>
                    <a:cubicBezTo>
                      <a:pt x="2365633" y="91694"/>
                      <a:pt x="2385742" y="140240"/>
                      <a:pt x="2385742" y="190859"/>
                    </a:cubicBezTo>
                    <a:lnTo>
                      <a:pt x="2385742" y="2266371"/>
                    </a:lnTo>
                    <a:close/>
                  </a:path>
                </a:pathLst>
              </a:custGeom>
              <a:solidFill>
                <a:srgbClr val="DCC9BB"/>
              </a:solidFill>
            </p:spPr>
          </p:sp>
        </p:grpSp>
      </p:grpSp>
      <p:sp>
        <p:nvSpPr>
          <p:cNvPr name="TextBox 12" id="12"/>
          <p:cNvSpPr txBox="true"/>
          <p:nvPr/>
        </p:nvSpPr>
        <p:spPr>
          <a:xfrm rot="0">
            <a:off x="7294725" y="6204335"/>
            <a:ext cx="1317413" cy="74768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Morelos</a:t>
            </a:r>
          </a:p>
          <a:p>
            <a:pPr algn="ctr">
              <a:lnSpc>
                <a:spcPts val="3005"/>
              </a:lnSpc>
            </a:pPr>
            <a:r>
              <a:rPr lang="en-US" sz="1878">
                <a:solidFill>
                  <a:srgbClr val="1B1B1B"/>
                </a:solidFill>
                <a:latin typeface="Roboto"/>
              </a:rPr>
              <a:t>27</a:t>
            </a:r>
          </a:p>
        </p:txBody>
      </p:sp>
      <p:sp>
        <p:nvSpPr>
          <p:cNvPr name="TextBox 13" id="13"/>
          <p:cNvSpPr txBox="true"/>
          <p:nvPr/>
        </p:nvSpPr>
        <p:spPr>
          <a:xfrm rot="0">
            <a:off x="8969957" y="3116172"/>
            <a:ext cx="1317413" cy="112637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San Luis Potosi</a:t>
            </a:r>
          </a:p>
          <a:p>
            <a:pPr algn="ctr">
              <a:lnSpc>
                <a:spcPts val="3005"/>
              </a:lnSpc>
            </a:pPr>
            <a:r>
              <a:rPr lang="en-US" sz="1878">
                <a:solidFill>
                  <a:srgbClr val="1B1B1B"/>
                </a:solidFill>
                <a:latin typeface="Roboto"/>
              </a:rPr>
              <a:t>86</a:t>
            </a:r>
          </a:p>
        </p:txBody>
      </p:sp>
      <p:sp>
        <p:nvSpPr>
          <p:cNvPr name="TextBox 14" id="14"/>
          <p:cNvSpPr txBox="true"/>
          <p:nvPr/>
        </p:nvSpPr>
        <p:spPr>
          <a:xfrm rot="0">
            <a:off x="10592357" y="6316831"/>
            <a:ext cx="1317413" cy="74768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Tamaulipas</a:t>
            </a:r>
          </a:p>
          <a:p>
            <a:pPr algn="ctr">
              <a:lnSpc>
                <a:spcPts val="3005"/>
              </a:lnSpc>
            </a:pPr>
            <a:r>
              <a:rPr lang="en-US" sz="1878">
                <a:solidFill>
                  <a:srgbClr val="1B1B1B"/>
                </a:solidFill>
                <a:latin typeface="Roboto"/>
              </a:rPr>
              <a:t>25</a:t>
            </a:r>
          </a:p>
        </p:txBody>
      </p:sp>
      <p:grpSp>
        <p:nvGrpSpPr>
          <p:cNvPr name="Group 15" id="15"/>
          <p:cNvGrpSpPr/>
          <p:nvPr/>
        </p:nvGrpSpPr>
        <p:grpSpPr>
          <a:xfrm rot="0">
            <a:off x="12562847" y="2336153"/>
            <a:ext cx="4667878" cy="5306275"/>
            <a:chOff x="0" y="0"/>
            <a:chExt cx="6223837" cy="7075034"/>
          </a:xfrm>
        </p:grpSpPr>
        <p:grpSp>
          <p:nvGrpSpPr>
            <p:cNvPr name="Group 16" id="16"/>
            <p:cNvGrpSpPr>
              <a:grpSpLocks noChangeAspect="true"/>
            </p:cNvGrpSpPr>
            <p:nvPr/>
          </p:nvGrpSpPr>
          <p:grpSpPr>
            <a:xfrm rot="0">
              <a:off x="0" y="0"/>
              <a:ext cx="6223837" cy="7075034"/>
              <a:chOff x="0" y="0"/>
              <a:chExt cx="7952474" cy="9040085"/>
            </a:xfrm>
          </p:grpSpPr>
          <p:sp>
            <p:nvSpPr>
              <p:cNvPr name="Freeform 17" id="17"/>
              <p:cNvSpPr/>
              <p:nvPr/>
            </p:nvSpPr>
            <p:spPr>
              <a:xfrm>
                <a:off x="0" y="6954516"/>
                <a:ext cx="2385742" cy="2085570"/>
              </a:xfrm>
              <a:custGeom>
                <a:avLst/>
                <a:gdLst/>
                <a:ahLst/>
                <a:cxnLst/>
                <a:rect r="r" b="b" t="t" l="l"/>
                <a:pathLst>
                  <a:path h="2085570" w="2385742">
                    <a:moveTo>
                      <a:pt x="0" y="2085569"/>
                    </a:moveTo>
                    <a:lnTo>
                      <a:pt x="0" y="190859"/>
                    </a:lnTo>
                    <a:cubicBezTo>
                      <a:pt x="0" y="140240"/>
                      <a:pt x="20108" y="91694"/>
                      <a:pt x="55901" y="55901"/>
                    </a:cubicBezTo>
                    <a:cubicBezTo>
                      <a:pt x="91694" y="20108"/>
                      <a:pt x="140240" y="0"/>
                      <a:pt x="190859" y="0"/>
                    </a:cubicBezTo>
                    <a:lnTo>
                      <a:pt x="2194883" y="0"/>
                    </a:lnTo>
                    <a:cubicBezTo>
                      <a:pt x="2245502" y="0"/>
                      <a:pt x="2294048" y="20108"/>
                      <a:pt x="2329841" y="55901"/>
                    </a:cubicBezTo>
                    <a:cubicBezTo>
                      <a:pt x="2365634" y="91694"/>
                      <a:pt x="2385742" y="140240"/>
                      <a:pt x="2385742" y="190859"/>
                    </a:cubicBezTo>
                    <a:lnTo>
                      <a:pt x="2385742" y="2085569"/>
                    </a:lnTo>
                    <a:close/>
                  </a:path>
                </a:pathLst>
              </a:custGeom>
              <a:solidFill>
                <a:srgbClr val="DCC9BB"/>
              </a:solidFill>
            </p:spPr>
          </p:sp>
          <p:sp>
            <p:nvSpPr>
              <p:cNvPr name="Freeform 18" id="18"/>
              <p:cNvSpPr/>
              <p:nvPr/>
            </p:nvSpPr>
            <p:spPr>
              <a:xfrm>
                <a:off x="2783366" y="1440064"/>
                <a:ext cx="2385742" cy="7600022"/>
              </a:xfrm>
              <a:custGeom>
                <a:avLst/>
                <a:gdLst/>
                <a:ahLst/>
                <a:cxnLst/>
                <a:rect r="r" b="b" t="t" l="l"/>
                <a:pathLst>
                  <a:path h="7600022" w="2385742">
                    <a:moveTo>
                      <a:pt x="0" y="7600021"/>
                    </a:moveTo>
                    <a:lnTo>
                      <a:pt x="0" y="190859"/>
                    </a:lnTo>
                    <a:cubicBezTo>
                      <a:pt x="0" y="85450"/>
                      <a:pt x="85450" y="0"/>
                      <a:pt x="190859" y="0"/>
                    </a:cubicBezTo>
                    <a:lnTo>
                      <a:pt x="2194882" y="0"/>
                    </a:lnTo>
                    <a:cubicBezTo>
                      <a:pt x="2300291" y="0"/>
                      <a:pt x="2385742" y="85450"/>
                      <a:pt x="2385742" y="190859"/>
                    </a:cubicBezTo>
                    <a:lnTo>
                      <a:pt x="2385742" y="7600021"/>
                    </a:lnTo>
                    <a:close/>
                  </a:path>
                </a:pathLst>
              </a:custGeom>
              <a:solidFill>
                <a:srgbClr val="DCC9BB"/>
              </a:solidFill>
            </p:spPr>
          </p:sp>
          <p:sp>
            <p:nvSpPr>
              <p:cNvPr name="Freeform 19" id="19"/>
              <p:cNvSpPr/>
              <p:nvPr/>
            </p:nvSpPr>
            <p:spPr>
              <a:xfrm>
                <a:off x="5566732" y="6954516"/>
                <a:ext cx="2385742" cy="2085570"/>
              </a:xfrm>
              <a:custGeom>
                <a:avLst/>
                <a:gdLst/>
                <a:ahLst/>
                <a:cxnLst/>
                <a:rect r="r" b="b" t="t" l="l"/>
                <a:pathLst>
                  <a:path h="2085570" w="2385742">
                    <a:moveTo>
                      <a:pt x="0" y="2085569"/>
                    </a:moveTo>
                    <a:lnTo>
                      <a:pt x="0" y="190859"/>
                    </a:lnTo>
                    <a:cubicBezTo>
                      <a:pt x="0" y="140240"/>
                      <a:pt x="20108" y="91694"/>
                      <a:pt x="55901" y="55901"/>
                    </a:cubicBezTo>
                    <a:cubicBezTo>
                      <a:pt x="91694" y="20108"/>
                      <a:pt x="140240" y="0"/>
                      <a:pt x="190859" y="0"/>
                    </a:cubicBezTo>
                    <a:lnTo>
                      <a:pt x="2194882" y="0"/>
                    </a:lnTo>
                    <a:cubicBezTo>
                      <a:pt x="2245501" y="0"/>
                      <a:pt x="2294047" y="20108"/>
                      <a:pt x="2329840" y="55901"/>
                    </a:cubicBezTo>
                    <a:cubicBezTo>
                      <a:pt x="2365633" y="91694"/>
                      <a:pt x="2385742" y="140240"/>
                      <a:pt x="2385742" y="190859"/>
                    </a:cubicBezTo>
                    <a:lnTo>
                      <a:pt x="2385742" y="2085569"/>
                    </a:lnTo>
                    <a:close/>
                  </a:path>
                </a:pathLst>
              </a:custGeom>
              <a:solidFill>
                <a:srgbClr val="DCC9BB"/>
              </a:solidFill>
            </p:spPr>
          </p:sp>
        </p:grpSp>
      </p:grpSp>
      <p:sp>
        <p:nvSpPr>
          <p:cNvPr name="TextBox 20" id="20"/>
          <p:cNvSpPr txBox="true"/>
          <p:nvPr/>
        </p:nvSpPr>
        <p:spPr>
          <a:xfrm rot="0">
            <a:off x="12591422" y="6431131"/>
            <a:ext cx="1317413" cy="74768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Morelos</a:t>
            </a:r>
          </a:p>
          <a:p>
            <a:pPr algn="ctr">
              <a:lnSpc>
                <a:spcPts val="3005"/>
              </a:lnSpc>
            </a:pPr>
            <a:r>
              <a:rPr lang="en-US" sz="1878">
                <a:solidFill>
                  <a:srgbClr val="1B1B1B"/>
                </a:solidFill>
                <a:latin typeface="Roboto"/>
              </a:rPr>
              <a:t>23</a:t>
            </a:r>
          </a:p>
        </p:txBody>
      </p:sp>
      <p:sp>
        <p:nvSpPr>
          <p:cNvPr name="TextBox 21" id="21"/>
          <p:cNvSpPr txBox="true"/>
          <p:nvPr/>
        </p:nvSpPr>
        <p:spPr>
          <a:xfrm rot="0">
            <a:off x="14238080" y="3154272"/>
            <a:ext cx="1317413" cy="112637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San Luis Potosi</a:t>
            </a:r>
          </a:p>
          <a:p>
            <a:pPr algn="ctr">
              <a:lnSpc>
                <a:spcPts val="3005"/>
              </a:lnSpc>
            </a:pPr>
            <a:r>
              <a:rPr lang="en-US" sz="1878">
                <a:solidFill>
                  <a:srgbClr val="1B1B1B"/>
                </a:solidFill>
                <a:latin typeface="Roboto"/>
              </a:rPr>
              <a:t>84</a:t>
            </a:r>
          </a:p>
        </p:txBody>
      </p:sp>
      <p:sp>
        <p:nvSpPr>
          <p:cNvPr name="TextBox 22" id="22"/>
          <p:cNvSpPr txBox="true"/>
          <p:nvPr/>
        </p:nvSpPr>
        <p:spPr>
          <a:xfrm rot="0">
            <a:off x="15870004" y="6437856"/>
            <a:ext cx="1317413" cy="747689"/>
          </a:xfrm>
          <a:prstGeom prst="rect">
            <a:avLst/>
          </a:prstGeom>
        </p:spPr>
        <p:txBody>
          <a:bodyPr anchor="t" rtlCol="false" tIns="0" lIns="0" bIns="0" rIns="0">
            <a:spAutoFit/>
          </a:bodyPr>
          <a:lstStyle/>
          <a:p>
            <a:pPr algn="ctr">
              <a:lnSpc>
                <a:spcPts val="3005"/>
              </a:lnSpc>
            </a:pPr>
            <a:r>
              <a:rPr lang="en-US" sz="1878">
                <a:solidFill>
                  <a:srgbClr val="1B1B1B"/>
                </a:solidFill>
                <a:latin typeface="Roboto"/>
              </a:rPr>
              <a:t>Tamaulipas</a:t>
            </a:r>
          </a:p>
          <a:p>
            <a:pPr algn="ctr">
              <a:lnSpc>
                <a:spcPts val="3005"/>
              </a:lnSpc>
            </a:pPr>
            <a:r>
              <a:rPr lang="en-US" sz="1878">
                <a:solidFill>
                  <a:srgbClr val="1B1B1B"/>
                </a:solidFill>
                <a:latin typeface="Roboto"/>
              </a:rPr>
              <a:t>23</a:t>
            </a:r>
          </a:p>
        </p:txBody>
      </p:sp>
      <p:sp>
        <p:nvSpPr>
          <p:cNvPr name="TextBox 23" id="23"/>
          <p:cNvSpPr txBox="true"/>
          <p:nvPr/>
        </p:nvSpPr>
        <p:spPr>
          <a:xfrm rot="0">
            <a:off x="7294725" y="7917903"/>
            <a:ext cx="4667878" cy="466725"/>
          </a:xfrm>
          <a:prstGeom prst="rect">
            <a:avLst/>
          </a:prstGeom>
        </p:spPr>
        <p:txBody>
          <a:bodyPr anchor="t" rtlCol="false" tIns="0" lIns="0" bIns="0" rIns="0">
            <a:spAutoFit/>
          </a:bodyPr>
          <a:lstStyle/>
          <a:p>
            <a:pPr algn="ctr">
              <a:lnSpc>
                <a:spcPts val="3839"/>
              </a:lnSpc>
            </a:pPr>
            <a:r>
              <a:rPr lang="en-US" sz="2399">
                <a:solidFill>
                  <a:srgbClr val="FFFFFF"/>
                </a:solidFill>
                <a:latin typeface="Roboto Bold"/>
              </a:rPr>
              <a:t>No of consumers by state</a:t>
            </a:r>
          </a:p>
        </p:txBody>
      </p:sp>
      <p:sp>
        <p:nvSpPr>
          <p:cNvPr name="TextBox 24" id="24"/>
          <p:cNvSpPr txBox="true"/>
          <p:nvPr/>
        </p:nvSpPr>
        <p:spPr>
          <a:xfrm rot="0">
            <a:off x="12591422" y="7917903"/>
            <a:ext cx="4667878" cy="466725"/>
          </a:xfrm>
          <a:prstGeom prst="rect">
            <a:avLst/>
          </a:prstGeom>
        </p:spPr>
        <p:txBody>
          <a:bodyPr anchor="t" rtlCol="false" tIns="0" lIns="0" bIns="0" rIns="0">
            <a:spAutoFit/>
          </a:bodyPr>
          <a:lstStyle/>
          <a:p>
            <a:pPr algn="ctr">
              <a:lnSpc>
                <a:spcPts val="3839"/>
              </a:lnSpc>
            </a:pPr>
            <a:r>
              <a:rPr lang="en-US" sz="2399">
                <a:solidFill>
                  <a:srgbClr val="FFFFFF"/>
                </a:solidFill>
                <a:latin typeface="Roboto Bold"/>
              </a:rPr>
              <a:t>No of restaurants by state</a:t>
            </a:r>
          </a:p>
        </p:txBody>
      </p:sp>
      <p:grpSp>
        <p:nvGrpSpPr>
          <p:cNvPr name="Group 25" id="25"/>
          <p:cNvGrpSpPr/>
          <p:nvPr/>
        </p:nvGrpSpPr>
        <p:grpSpPr>
          <a:xfrm rot="0">
            <a:off x="6717579" y="1028700"/>
            <a:ext cx="215196" cy="8229600"/>
            <a:chOff x="0" y="0"/>
            <a:chExt cx="286927" cy="10972800"/>
          </a:xfrm>
        </p:grpSpPr>
        <p:sp>
          <p:nvSpPr>
            <p:cNvPr name="AutoShape 26" id="26"/>
            <p:cNvSpPr/>
            <p:nvPr/>
          </p:nvSpPr>
          <p:spPr>
            <a:xfrm rot="0">
              <a:off x="128647" y="0"/>
              <a:ext cx="29633" cy="10972800"/>
            </a:xfrm>
            <a:prstGeom prst="rect">
              <a:avLst/>
            </a:prstGeom>
            <a:solidFill>
              <a:srgbClr val="FFFFFF"/>
            </a:solidFill>
          </p:spPr>
        </p:sp>
        <p:sp>
          <p:nvSpPr>
            <p:cNvPr name="AutoShape 27" id="27"/>
            <p:cNvSpPr/>
            <p:nvPr/>
          </p:nvSpPr>
          <p:spPr>
            <a:xfrm rot="-5400000">
              <a:off x="-163156" y="163156"/>
              <a:ext cx="613239" cy="286927"/>
            </a:xfrm>
            <a:prstGeom prst="rect">
              <a:avLst/>
            </a:prstGeom>
            <a:solidFill>
              <a:srgbClr val="FFFFFF"/>
            </a:solidFill>
          </p:spPr>
        </p:sp>
      </p:grpSp>
      <p:sp>
        <p:nvSpPr>
          <p:cNvPr name="TextBox 28" id="28"/>
          <p:cNvSpPr txBox="true"/>
          <p:nvPr/>
        </p:nvSpPr>
        <p:spPr>
          <a:xfrm rot="0">
            <a:off x="14139723" y="234196"/>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//14</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717579" y="1028700"/>
            <a:ext cx="215196" cy="8229600"/>
            <a:chOff x="0" y="0"/>
            <a:chExt cx="286927" cy="10972800"/>
          </a:xfrm>
        </p:grpSpPr>
        <p:sp>
          <p:nvSpPr>
            <p:cNvPr name="AutoShape 3" id="3"/>
            <p:cNvSpPr/>
            <p:nvPr/>
          </p:nvSpPr>
          <p:spPr>
            <a:xfrm rot="0">
              <a:off x="128647" y="0"/>
              <a:ext cx="29633" cy="10972800"/>
            </a:xfrm>
            <a:prstGeom prst="rect">
              <a:avLst/>
            </a:prstGeom>
            <a:solidFill>
              <a:srgbClr val="FFFFFF"/>
            </a:solidFill>
          </p:spPr>
        </p:sp>
        <p:sp>
          <p:nvSpPr>
            <p:cNvPr name="AutoShape 4" id="4"/>
            <p:cNvSpPr/>
            <p:nvPr/>
          </p:nvSpPr>
          <p:spPr>
            <a:xfrm rot="-5400000">
              <a:off x="-163156" y="163156"/>
              <a:ext cx="613239" cy="286927"/>
            </a:xfrm>
            <a:prstGeom prst="rect">
              <a:avLst/>
            </a:prstGeom>
            <a:solidFill>
              <a:srgbClr val="FFFFFF"/>
            </a:solidFill>
          </p:spPr>
        </p:sp>
      </p:grpSp>
      <p:grpSp>
        <p:nvGrpSpPr>
          <p:cNvPr name="Group 5" id="5"/>
          <p:cNvGrpSpPr/>
          <p:nvPr/>
        </p:nvGrpSpPr>
        <p:grpSpPr>
          <a:xfrm rot="0">
            <a:off x="1046367" y="1094924"/>
            <a:ext cx="4543998" cy="3207836"/>
            <a:chOff x="0" y="0"/>
            <a:chExt cx="6058663" cy="4277114"/>
          </a:xfrm>
        </p:grpSpPr>
        <p:sp>
          <p:nvSpPr>
            <p:cNvPr name="AutoShape 6" id="6"/>
            <p:cNvSpPr/>
            <p:nvPr/>
          </p:nvSpPr>
          <p:spPr>
            <a:xfrm rot="-10800000">
              <a:off x="0" y="0"/>
              <a:ext cx="207353" cy="4277114"/>
            </a:xfrm>
            <a:prstGeom prst="rect">
              <a:avLst/>
            </a:prstGeom>
            <a:solidFill>
              <a:srgbClr val="FFFFFF"/>
            </a:solidFill>
          </p:spPr>
        </p:sp>
        <p:sp>
          <p:nvSpPr>
            <p:cNvPr name="TextBox 7" id="7"/>
            <p:cNvSpPr txBox="true"/>
            <p:nvPr/>
          </p:nvSpPr>
          <p:spPr>
            <a:xfrm rot="0">
              <a:off x="506382" y="317686"/>
              <a:ext cx="5552281" cy="2948093"/>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Consumer Profiling</a:t>
              </a:r>
            </a:p>
          </p:txBody>
        </p:sp>
        <p:sp>
          <p:nvSpPr>
            <p:cNvPr name="TextBox 8" id="8"/>
            <p:cNvSpPr txBox="true"/>
            <p:nvPr/>
          </p:nvSpPr>
          <p:spPr>
            <a:xfrm rot="0">
              <a:off x="506382" y="3268337"/>
              <a:ext cx="5552281" cy="609812"/>
            </a:xfrm>
            <a:prstGeom prst="rect">
              <a:avLst/>
            </a:prstGeom>
          </p:spPr>
          <p:txBody>
            <a:bodyPr anchor="t" rtlCol="false" tIns="0" lIns="0" bIns="0" rIns="0">
              <a:spAutoFit/>
            </a:bodyPr>
            <a:lstStyle/>
            <a:p>
              <a:pPr>
                <a:lnSpc>
                  <a:spcPts val="3639"/>
                </a:lnSpc>
              </a:pPr>
              <a:r>
                <a:rPr lang="en-US" sz="2799">
                  <a:solidFill>
                    <a:srgbClr val="FFFFFF"/>
                  </a:solidFill>
                  <a:latin typeface="Roboto Bold"/>
                </a:rPr>
                <a:t>Preferences</a:t>
              </a:r>
            </a:p>
          </p:txBody>
        </p:sp>
      </p:grpSp>
      <p:grpSp>
        <p:nvGrpSpPr>
          <p:cNvPr name="Group 9" id="9"/>
          <p:cNvGrpSpPr/>
          <p:nvPr/>
        </p:nvGrpSpPr>
        <p:grpSpPr>
          <a:xfrm rot="0">
            <a:off x="12518119" y="2698842"/>
            <a:ext cx="4296709" cy="3542767"/>
            <a:chOff x="0" y="0"/>
            <a:chExt cx="5728946" cy="4723689"/>
          </a:xfrm>
        </p:grpSpPr>
        <p:sp>
          <p:nvSpPr>
            <p:cNvPr name="TextBox 10" id="10"/>
            <p:cNvSpPr txBox="true"/>
            <p:nvPr/>
          </p:nvSpPr>
          <p:spPr>
            <a:xfrm rot="0">
              <a:off x="0" y="1498581"/>
              <a:ext cx="686588" cy="439998"/>
            </a:xfrm>
            <a:prstGeom prst="rect">
              <a:avLst/>
            </a:prstGeom>
          </p:spPr>
          <p:txBody>
            <a:bodyPr anchor="t" rtlCol="false" tIns="0" lIns="0" bIns="0" rIns="0">
              <a:spAutoFit/>
            </a:bodyPr>
            <a:lstStyle/>
            <a:p>
              <a:pPr algn="ctr">
                <a:lnSpc>
                  <a:spcPts val="1364"/>
                </a:lnSpc>
              </a:pPr>
              <a:r>
                <a:rPr lang="en-US" sz="974">
                  <a:solidFill>
                    <a:srgbClr val="FFFFFF"/>
                  </a:solidFill>
                  <a:latin typeface="Open Sans Light"/>
                </a:rPr>
                <a:t>Other</a:t>
              </a:r>
            </a:p>
            <a:p>
              <a:pPr algn="ctr">
                <a:lnSpc>
                  <a:spcPts val="1364"/>
                </a:lnSpc>
              </a:pPr>
              <a:r>
                <a:rPr lang="en-US" sz="974">
                  <a:solidFill>
                    <a:srgbClr val="FFFFFF"/>
                  </a:solidFill>
                  <a:latin typeface="Open Sans Light"/>
                </a:rPr>
                <a:t>45.3%</a:t>
              </a:r>
            </a:p>
          </p:txBody>
        </p:sp>
        <p:sp>
          <p:nvSpPr>
            <p:cNvPr name="TextBox 11" id="11"/>
            <p:cNvSpPr txBox="true"/>
            <p:nvPr/>
          </p:nvSpPr>
          <p:spPr>
            <a:xfrm rot="0">
              <a:off x="4992882" y="331984"/>
              <a:ext cx="686588" cy="439998"/>
            </a:xfrm>
            <a:prstGeom prst="rect">
              <a:avLst/>
            </a:prstGeom>
          </p:spPr>
          <p:txBody>
            <a:bodyPr anchor="t" rtlCol="false" tIns="0" lIns="0" bIns="0" rIns="0">
              <a:spAutoFit/>
            </a:bodyPr>
            <a:lstStyle/>
            <a:p>
              <a:pPr algn="ctr">
                <a:lnSpc>
                  <a:spcPts val="1364"/>
                </a:lnSpc>
              </a:pPr>
              <a:r>
                <a:rPr lang="en-US" sz="974">
                  <a:solidFill>
                    <a:srgbClr val="FFFFFF"/>
                  </a:solidFill>
                  <a:latin typeface="Open Sans Light"/>
                </a:rPr>
                <a:t>Mexican</a:t>
              </a:r>
            </a:p>
            <a:p>
              <a:pPr algn="ctr">
                <a:lnSpc>
                  <a:spcPts val="1364"/>
                </a:lnSpc>
              </a:pPr>
              <a:r>
                <a:rPr lang="en-US" sz="974">
                  <a:solidFill>
                    <a:srgbClr val="FFFFFF"/>
                  </a:solidFill>
                  <a:latin typeface="Open Sans Light"/>
                </a:rPr>
                <a:t>28.4%</a:t>
              </a:r>
            </a:p>
          </p:txBody>
        </p:sp>
        <p:sp>
          <p:nvSpPr>
            <p:cNvPr name="TextBox 12" id="12"/>
            <p:cNvSpPr txBox="true"/>
            <p:nvPr/>
          </p:nvSpPr>
          <p:spPr>
            <a:xfrm rot="0">
              <a:off x="5042358" y="3323931"/>
              <a:ext cx="686588" cy="439998"/>
            </a:xfrm>
            <a:prstGeom prst="rect">
              <a:avLst/>
            </a:prstGeom>
          </p:spPr>
          <p:txBody>
            <a:bodyPr anchor="t" rtlCol="false" tIns="0" lIns="0" bIns="0" rIns="0">
              <a:spAutoFit/>
            </a:bodyPr>
            <a:lstStyle/>
            <a:p>
              <a:pPr algn="ctr">
                <a:lnSpc>
                  <a:spcPts val="1364"/>
                </a:lnSpc>
              </a:pPr>
              <a:r>
                <a:rPr lang="en-US" sz="974">
                  <a:solidFill>
                    <a:srgbClr val="FFFFFF"/>
                  </a:solidFill>
                  <a:latin typeface="Open Sans Light"/>
                </a:rPr>
                <a:t>Bar</a:t>
              </a:r>
            </a:p>
            <a:p>
              <a:pPr algn="ctr">
                <a:lnSpc>
                  <a:spcPts val="1364"/>
                </a:lnSpc>
              </a:pPr>
              <a:r>
                <a:rPr lang="en-US" sz="974">
                  <a:solidFill>
                    <a:srgbClr val="FFFFFF"/>
                  </a:solidFill>
                  <a:latin typeface="Open Sans Light"/>
                </a:rPr>
                <a:t>13.7%</a:t>
              </a:r>
            </a:p>
          </p:txBody>
        </p:sp>
        <p:sp>
          <p:nvSpPr>
            <p:cNvPr name="TextBox 13" id="13"/>
            <p:cNvSpPr txBox="true"/>
            <p:nvPr/>
          </p:nvSpPr>
          <p:spPr>
            <a:xfrm rot="0">
              <a:off x="3466635" y="4188575"/>
              <a:ext cx="686588" cy="439998"/>
            </a:xfrm>
            <a:prstGeom prst="rect">
              <a:avLst/>
            </a:prstGeom>
          </p:spPr>
          <p:txBody>
            <a:bodyPr anchor="t" rtlCol="false" tIns="0" lIns="0" bIns="0" rIns="0">
              <a:spAutoFit/>
            </a:bodyPr>
            <a:lstStyle/>
            <a:p>
              <a:pPr algn="ctr">
                <a:lnSpc>
                  <a:spcPts val="1364"/>
                </a:lnSpc>
              </a:pPr>
              <a:r>
                <a:rPr lang="en-US" sz="974">
                  <a:solidFill>
                    <a:srgbClr val="FFFFFF"/>
                  </a:solidFill>
                  <a:latin typeface="Open Sans Light"/>
                </a:rPr>
                <a:t>Cafeteria</a:t>
              </a:r>
            </a:p>
            <a:p>
              <a:pPr algn="ctr">
                <a:lnSpc>
                  <a:spcPts val="1364"/>
                </a:lnSpc>
              </a:pPr>
              <a:r>
                <a:rPr lang="en-US" sz="974">
                  <a:solidFill>
                    <a:srgbClr val="FFFFFF"/>
                  </a:solidFill>
                  <a:latin typeface="Open Sans Light"/>
                </a:rPr>
                <a:t>6.3%</a:t>
              </a:r>
            </a:p>
          </p:txBody>
        </p:sp>
        <p:sp>
          <p:nvSpPr>
            <p:cNvPr name="TextBox 14" id="14"/>
            <p:cNvSpPr txBox="true"/>
            <p:nvPr/>
          </p:nvSpPr>
          <p:spPr>
            <a:xfrm rot="0">
              <a:off x="2511032" y="4283691"/>
              <a:ext cx="686588" cy="439998"/>
            </a:xfrm>
            <a:prstGeom prst="rect">
              <a:avLst/>
            </a:prstGeom>
          </p:spPr>
          <p:txBody>
            <a:bodyPr anchor="t" rtlCol="false" tIns="0" lIns="0" bIns="0" rIns="0">
              <a:spAutoFit/>
            </a:bodyPr>
            <a:lstStyle/>
            <a:p>
              <a:pPr algn="ctr">
                <a:lnSpc>
                  <a:spcPts val="1364"/>
                </a:lnSpc>
              </a:pPr>
              <a:r>
                <a:rPr lang="en-US" sz="974">
                  <a:solidFill>
                    <a:srgbClr val="FFFFFF"/>
                  </a:solidFill>
                  <a:latin typeface="Open Sans Light"/>
                </a:rPr>
                <a:t>Fast food</a:t>
              </a:r>
            </a:p>
            <a:p>
              <a:pPr algn="ctr">
                <a:lnSpc>
                  <a:spcPts val="1364"/>
                </a:lnSpc>
              </a:pPr>
              <a:r>
                <a:rPr lang="en-US" sz="974">
                  <a:solidFill>
                    <a:srgbClr val="FFFFFF"/>
                  </a:solidFill>
                  <a:latin typeface="Open Sans Light"/>
                </a:rPr>
                <a:t>6.3%</a:t>
              </a:r>
            </a:p>
          </p:txBody>
        </p:sp>
        <p:grpSp>
          <p:nvGrpSpPr>
            <p:cNvPr name="Group 15" id="15"/>
            <p:cNvGrpSpPr>
              <a:grpSpLocks noChangeAspect="true"/>
            </p:cNvGrpSpPr>
            <p:nvPr/>
          </p:nvGrpSpPr>
          <p:grpSpPr>
            <a:xfrm rot="0">
              <a:off x="1006329" y="0"/>
              <a:ext cx="4178529" cy="4178529"/>
              <a:chOff x="0" y="0"/>
              <a:chExt cx="2540000" cy="2540000"/>
            </a:xfrm>
          </p:grpSpPr>
          <p:sp>
            <p:nvSpPr>
              <p:cNvPr name="Freeform 16" id="16"/>
              <p:cNvSpPr/>
              <p:nvPr/>
            </p:nvSpPr>
            <p:spPr>
              <a:xfrm>
                <a:off x="1270000" y="0"/>
                <a:ext cx="1329259" cy="1602565"/>
              </a:xfrm>
              <a:custGeom>
                <a:avLst/>
                <a:gdLst/>
                <a:ahLst/>
                <a:cxnLst/>
                <a:rect r="r" b="b" t="t" l="l"/>
                <a:pathLst>
                  <a:path h="1602565" w="1329259">
                    <a:moveTo>
                      <a:pt x="0" y="0"/>
                    </a:moveTo>
                    <a:cubicBezTo>
                      <a:pt x="395533" y="0"/>
                      <a:pt x="768485" y="184285"/>
                      <a:pt x="1008776" y="498462"/>
                    </a:cubicBezTo>
                    <a:cubicBezTo>
                      <a:pt x="1249066" y="812638"/>
                      <a:pt x="1329259" y="1220833"/>
                      <a:pt x="1225684" y="1602565"/>
                    </a:cubicBezTo>
                    <a:lnTo>
                      <a:pt x="612842" y="1436282"/>
                    </a:lnTo>
                    <a:cubicBezTo>
                      <a:pt x="664629" y="1245417"/>
                      <a:pt x="624533" y="1041319"/>
                      <a:pt x="504388" y="884231"/>
                    </a:cubicBezTo>
                    <a:cubicBezTo>
                      <a:pt x="384243" y="727142"/>
                      <a:pt x="197767" y="635000"/>
                      <a:pt x="0" y="635000"/>
                    </a:cubicBezTo>
                    <a:close/>
                  </a:path>
                </a:pathLst>
              </a:custGeom>
              <a:solidFill>
                <a:srgbClr val="DCC9BB"/>
              </a:solidFill>
            </p:spPr>
          </p:sp>
          <p:sp>
            <p:nvSpPr>
              <p:cNvPr name="Freeform 17" id="17"/>
              <p:cNvSpPr/>
              <p:nvPr/>
            </p:nvSpPr>
            <p:spPr>
              <a:xfrm>
                <a:off x="1543937" y="1405445"/>
                <a:ext cx="966836" cy="1010301"/>
              </a:xfrm>
              <a:custGeom>
                <a:avLst/>
                <a:gdLst/>
                <a:ahLst/>
                <a:cxnLst/>
                <a:rect r="r" b="b" t="t" l="l"/>
                <a:pathLst>
                  <a:path h="1010301" w="966836">
                    <a:moveTo>
                      <a:pt x="966836" y="135446"/>
                    </a:moveTo>
                    <a:cubicBezTo>
                      <a:pt x="883237" y="518359"/>
                      <a:pt x="627524" y="841222"/>
                      <a:pt x="273938" y="1010301"/>
                    </a:cubicBezTo>
                    <a:lnTo>
                      <a:pt x="0" y="437428"/>
                    </a:lnTo>
                    <a:cubicBezTo>
                      <a:pt x="176794" y="352889"/>
                      <a:pt x="304650" y="191457"/>
                      <a:pt x="346450" y="0"/>
                    </a:cubicBezTo>
                    <a:close/>
                  </a:path>
                </a:pathLst>
              </a:custGeom>
              <a:solidFill>
                <a:srgbClr val="B1A192"/>
              </a:solidFill>
            </p:spPr>
          </p:sp>
          <p:sp>
            <p:nvSpPr>
              <p:cNvPr name="Freeform 18" id="18"/>
              <p:cNvSpPr/>
              <p:nvPr/>
            </p:nvSpPr>
            <p:spPr>
              <a:xfrm>
                <a:off x="1301235" y="1828466"/>
                <a:ext cx="573219" cy="709997"/>
              </a:xfrm>
              <a:custGeom>
                <a:avLst/>
                <a:gdLst/>
                <a:ahLst/>
                <a:cxnLst/>
                <a:rect r="r" b="b" t="t" l="l"/>
                <a:pathLst>
                  <a:path h="709997" w="573219">
                    <a:moveTo>
                      <a:pt x="573218" y="558466"/>
                    </a:moveTo>
                    <a:cubicBezTo>
                      <a:pt x="406162" y="648872"/>
                      <a:pt x="220954" y="700653"/>
                      <a:pt x="31234" y="709997"/>
                    </a:cubicBezTo>
                    <a:lnTo>
                      <a:pt x="0" y="75765"/>
                    </a:lnTo>
                    <a:cubicBezTo>
                      <a:pt x="94860" y="71094"/>
                      <a:pt x="187464" y="45203"/>
                      <a:pt x="270992" y="0"/>
                    </a:cubicBezTo>
                    <a:close/>
                  </a:path>
                </a:pathLst>
              </a:custGeom>
              <a:solidFill>
                <a:srgbClr val="877B6B"/>
              </a:solidFill>
            </p:spPr>
          </p:sp>
          <p:sp>
            <p:nvSpPr>
              <p:cNvPr name="Freeform 19" id="19"/>
              <p:cNvSpPr/>
              <p:nvPr/>
            </p:nvSpPr>
            <p:spPr>
              <a:xfrm>
                <a:off x="837355" y="1867017"/>
                <a:ext cx="558433" cy="685552"/>
              </a:xfrm>
              <a:custGeom>
                <a:avLst/>
                <a:gdLst/>
                <a:ahLst/>
                <a:cxnLst/>
                <a:rect r="r" b="b" t="t" l="l"/>
                <a:pathLst>
                  <a:path h="685552" w="558433">
                    <a:moveTo>
                      <a:pt x="558433" y="666738"/>
                    </a:moveTo>
                    <a:cubicBezTo>
                      <a:pt x="369417" y="685552"/>
                      <a:pt x="178588" y="661727"/>
                      <a:pt x="0" y="597017"/>
                    </a:cubicBezTo>
                    <a:lnTo>
                      <a:pt x="216322" y="0"/>
                    </a:lnTo>
                    <a:cubicBezTo>
                      <a:pt x="305617" y="32355"/>
                      <a:pt x="401031" y="44268"/>
                      <a:pt x="495539" y="34861"/>
                    </a:cubicBezTo>
                    <a:close/>
                  </a:path>
                </a:pathLst>
              </a:custGeom>
              <a:solidFill>
                <a:srgbClr val="5F5746"/>
              </a:solidFill>
            </p:spPr>
          </p:sp>
          <p:sp>
            <p:nvSpPr>
              <p:cNvPr name="Freeform 20" id="20"/>
              <p:cNvSpPr/>
              <p:nvPr/>
            </p:nvSpPr>
            <p:spPr>
              <a:xfrm>
                <a:off x="-79149" y="0"/>
                <a:ext cx="1349086" cy="2484165"/>
              </a:xfrm>
              <a:custGeom>
                <a:avLst/>
                <a:gdLst/>
                <a:ahLst/>
                <a:cxnLst/>
                <a:rect r="r" b="b" t="t" l="l"/>
                <a:pathLst>
                  <a:path h="2484165" w="1349086">
                    <a:moveTo>
                      <a:pt x="976721" y="2484165"/>
                    </a:moveTo>
                    <a:cubicBezTo>
                      <a:pt x="375701" y="2299811"/>
                      <a:pt x="0" y="1703483"/>
                      <a:pt x="93176" y="1081768"/>
                    </a:cubicBezTo>
                    <a:cubicBezTo>
                      <a:pt x="186352" y="460053"/>
                      <a:pt x="720363" y="63"/>
                      <a:pt x="1349022" y="0"/>
                    </a:cubicBezTo>
                    <a:lnTo>
                      <a:pt x="1349086" y="635000"/>
                    </a:lnTo>
                    <a:cubicBezTo>
                      <a:pt x="1034756" y="635031"/>
                      <a:pt x="767751" y="865026"/>
                      <a:pt x="721162" y="1175884"/>
                    </a:cubicBezTo>
                    <a:cubicBezTo>
                      <a:pt x="674574" y="1486742"/>
                      <a:pt x="862425" y="1784906"/>
                      <a:pt x="1162935" y="1877083"/>
                    </a:cubicBezTo>
                    <a:close/>
                  </a:path>
                </a:pathLst>
              </a:custGeom>
              <a:solidFill>
                <a:srgbClr val="3A3525"/>
              </a:solidFill>
            </p:spPr>
          </p:sp>
          <p:sp>
            <p:nvSpPr>
              <p:cNvPr name="Freeform 21" id="21"/>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565A47"/>
              </a:solidFill>
            </p:spPr>
          </p:sp>
        </p:grpSp>
      </p:grpSp>
      <p:grpSp>
        <p:nvGrpSpPr>
          <p:cNvPr name="Group 22" id="22"/>
          <p:cNvGrpSpPr/>
          <p:nvPr/>
        </p:nvGrpSpPr>
        <p:grpSpPr>
          <a:xfrm rot="0">
            <a:off x="7122043" y="2698842"/>
            <a:ext cx="4609471" cy="3189011"/>
            <a:chOff x="0" y="0"/>
            <a:chExt cx="6145962" cy="4252015"/>
          </a:xfrm>
        </p:grpSpPr>
        <p:sp>
          <p:nvSpPr>
            <p:cNvPr name="TextBox 23" id="23"/>
            <p:cNvSpPr txBox="true"/>
            <p:nvPr/>
          </p:nvSpPr>
          <p:spPr>
            <a:xfrm rot="0">
              <a:off x="5433437" y="2880325"/>
              <a:ext cx="712524" cy="447401"/>
            </a:xfrm>
            <a:prstGeom prst="rect">
              <a:avLst/>
            </a:prstGeom>
          </p:spPr>
          <p:txBody>
            <a:bodyPr anchor="t" rtlCol="false" tIns="0" lIns="0" bIns="0" rIns="0">
              <a:spAutoFit/>
            </a:bodyPr>
            <a:lstStyle/>
            <a:p>
              <a:pPr algn="ctr">
                <a:lnSpc>
                  <a:spcPts val="1388"/>
                </a:lnSpc>
              </a:pPr>
              <a:r>
                <a:rPr lang="en-US" sz="992">
                  <a:solidFill>
                    <a:srgbClr val="FFFFFF"/>
                  </a:solidFill>
                  <a:latin typeface="Open Sans Light"/>
                </a:rPr>
                <a:t>Mexican</a:t>
              </a:r>
            </a:p>
            <a:p>
              <a:pPr algn="ctr">
                <a:lnSpc>
                  <a:spcPts val="1388"/>
                </a:lnSpc>
              </a:pPr>
              <a:r>
                <a:rPr lang="en-US" sz="992">
                  <a:solidFill>
                    <a:srgbClr val="FFFFFF"/>
                  </a:solidFill>
                  <a:latin typeface="Open Sans Light"/>
                </a:rPr>
                <a:t>63%</a:t>
              </a:r>
            </a:p>
          </p:txBody>
        </p:sp>
        <p:sp>
          <p:nvSpPr>
            <p:cNvPr name="TextBox 24" id="24"/>
            <p:cNvSpPr txBox="true"/>
            <p:nvPr/>
          </p:nvSpPr>
          <p:spPr>
            <a:xfrm rot="0">
              <a:off x="635788" y="200892"/>
              <a:ext cx="712524" cy="447401"/>
            </a:xfrm>
            <a:prstGeom prst="rect">
              <a:avLst/>
            </a:prstGeom>
          </p:spPr>
          <p:txBody>
            <a:bodyPr anchor="t" rtlCol="false" tIns="0" lIns="0" bIns="0" rIns="0">
              <a:spAutoFit/>
            </a:bodyPr>
            <a:lstStyle/>
            <a:p>
              <a:pPr algn="ctr">
                <a:lnSpc>
                  <a:spcPts val="1388"/>
                </a:lnSpc>
              </a:pPr>
              <a:r>
                <a:rPr lang="en-US" sz="992">
                  <a:solidFill>
                    <a:srgbClr val="FFFFFF"/>
                  </a:solidFill>
                  <a:latin typeface="Open Sans Light"/>
                </a:rPr>
                <a:t>Other</a:t>
              </a:r>
            </a:p>
            <a:p>
              <a:pPr algn="ctr">
                <a:lnSpc>
                  <a:spcPts val="1388"/>
                </a:lnSpc>
              </a:pPr>
              <a:r>
                <a:rPr lang="en-US" sz="992">
                  <a:solidFill>
                    <a:srgbClr val="FFFFFF"/>
                  </a:solidFill>
                  <a:latin typeface="Open Sans Light"/>
                </a:rPr>
                <a:t>26.1%</a:t>
              </a:r>
            </a:p>
          </p:txBody>
        </p:sp>
        <p:sp>
          <p:nvSpPr>
            <p:cNvPr name="TextBox 25" id="25"/>
            <p:cNvSpPr txBox="true"/>
            <p:nvPr/>
          </p:nvSpPr>
          <p:spPr>
            <a:xfrm rot="0">
              <a:off x="422282" y="3322238"/>
              <a:ext cx="712524" cy="447401"/>
            </a:xfrm>
            <a:prstGeom prst="rect">
              <a:avLst/>
            </a:prstGeom>
          </p:spPr>
          <p:txBody>
            <a:bodyPr anchor="t" rtlCol="false" tIns="0" lIns="0" bIns="0" rIns="0">
              <a:spAutoFit/>
            </a:bodyPr>
            <a:lstStyle/>
            <a:p>
              <a:pPr algn="ctr">
                <a:lnSpc>
                  <a:spcPts val="1388"/>
                </a:lnSpc>
              </a:pPr>
              <a:r>
                <a:rPr lang="en-US" sz="992">
                  <a:solidFill>
                    <a:srgbClr val="FFFFFF"/>
                  </a:solidFill>
                  <a:latin typeface="Open Sans Light"/>
                </a:rPr>
                <a:t>American</a:t>
              </a:r>
            </a:p>
            <a:p>
              <a:pPr algn="ctr">
                <a:lnSpc>
                  <a:spcPts val="1388"/>
                </a:lnSpc>
              </a:pPr>
              <a:r>
                <a:rPr lang="en-US" sz="992">
                  <a:solidFill>
                    <a:srgbClr val="FFFFFF"/>
                  </a:solidFill>
                  <a:latin typeface="Open Sans Light"/>
                </a:rPr>
                <a:t>4.3%</a:t>
              </a:r>
            </a:p>
          </p:txBody>
        </p:sp>
        <p:sp>
          <p:nvSpPr>
            <p:cNvPr name="TextBox 26" id="26"/>
            <p:cNvSpPr txBox="true"/>
            <p:nvPr/>
          </p:nvSpPr>
          <p:spPr>
            <a:xfrm rot="0">
              <a:off x="131216" y="2775822"/>
              <a:ext cx="712524" cy="447401"/>
            </a:xfrm>
            <a:prstGeom prst="rect">
              <a:avLst/>
            </a:prstGeom>
          </p:spPr>
          <p:txBody>
            <a:bodyPr anchor="t" rtlCol="false" tIns="0" lIns="0" bIns="0" rIns="0">
              <a:spAutoFit/>
            </a:bodyPr>
            <a:lstStyle/>
            <a:p>
              <a:pPr algn="ctr">
                <a:lnSpc>
                  <a:spcPts val="1388"/>
                </a:lnSpc>
              </a:pPr>
              <a:r>
                <a:rPr lang="en-US" sz="992">
                  <a:solidFill>
                    <a:srgbClr val="FFFFFF"/>
                  </a:solidFill>
                  <a:latin typeface="Open Sans Light"/>
                </a:rPr>
                <a:t>Pizzeria</a:t>
              </a:r>
            </a:p>
            <a:p>
              <a:pPr algn="ctr">
                <a:lnSpc>
                  <a:spcPts val="1388"/>
                </a:lnSpc>
              </a:pPr>
              <a:r>
                <a:rPr lang="en-US" sz="992">
                  <a:solidFill>
                    <a:srgbClr val="FFFFFF"/>
                  </a:solidFill>
                  <a:latin typeface="Open Sans Light"/>
                </a:rPr>
                <a:t>3.6%</a:t>
              </a:r>
            </a:p>
          </p:txBody>
        </p:sp>
        <p:sp>
          <p:nvSpPr>
            <p:cNvPr name="TextBox 27" id="27"/>
            <p:cNvSpPr txBox="true"/>
            <p:nvPr/>
          </p:nvSpPr>
          <p:spPr>
            <a:xfrm rot="0">
              <a:off x="0" y="2286119"/>
              <a:ext cx="712524" cy="447401"/>
            </a:xfrm>
            <a:prstGeom prst="rect">
              <a:avLst/>
            </a:prstGeom>
          </p:spPr>
          <p:txBody>
            <a:bodyPr anchor="t" rtlCol="false" tIns="0" lIns="0" bIns="0" rIns="0">
              <a:spAutoFit/>
            </a:bodyPr>
            <a:lstStyle/>
            <a:p>
              <a:pPr algn="ctr">
                <a:lnSpc>
                  <a:spcPts val="1388"/>
                </a:lnSpc>
              </a:pPr>
              <a:r>
                <a:rPr lang="en-US" sz="992">
                  <a:solidFill>
                    <a:srgbClr val="FFFFFF"/>
                  </a:solidFill>
                  <a:latin typeface="Open Sans Light"/>
                </a:rPr>
                <a:t>Family</a:t>
              </a:r>
            </a:p>
            <a:p>
              <a:pPr algn="ctr">
                <a:lnSpc>
                  <a:spcPts val="1388"/>
                </a:lnSpc>
              </a:pPr>
              <a:r>
                <a:rPr lang="en-US" sz="992">
                  <a:solidFill>
                    <a:srgbClr val="FFFFFF"/>
                  </a:solidFill>
                  <a:latin typeface="Open Sans Light"/>
                </a:rPr>
                <a:t>2.9%</a:t>
              </a:r>
            </a:p>
          </p:txBody>
        </p:sp>
        <p:grpSp>
          <p:nvGrpSpPr>
            <p:cNvPr name="Group 28" id="28"/>
            <p:cNvGrpSpPr>
              <a:grpSpLocks noChangeAspect="true"/>
            </p:cNvGrpSpPr>
            <p:nvPr/>
          </p:nvGrpSpPr>
          <p:grpSpPr>
            <a:xfrm rot="0">
              <a:off x="1033877" y="0"/>
              <a:ext cx="4252015" cy="4252015"/>
              <a:chOff x="0" y="0"/>
              <a:chExt cx="2540000" cy="2540000"/>
            </a:xfrm>
          </p:grpSpPr>
          <p:sp>
            <p:nvSpPr>
              <p:cNvPr name="Freeform 29" id="29"/>
              <p:cNvSpPr/>
              <p:nvPr/>
            </p:nvSpPr>
            <p:spPr>
              <a:xfrm>
                <a:off x="299674" y="0"/>
                <a:ext cx="2342004" cy="2668750"/>
              </a:xfrm>
              <a:custGeom>
                <a:avLst/>
                <a:gdLst/>
                <a:ahLst/>
                <a:cxnLst/>
                <a:rect r="r" b="b" t="t" l="l"/>
                <a:pathLst>
                  <a:path h="2668750" w="2342004">
                    <a:moveTo>
                      <a:pt x="970326" y="0"/>
                    </a:moveTo>
                    <a:cubicBezTo>
                      <a:pt x="1558409" y="0"/>
                      <a:pt x="2069572" y="403743"/>
                      <a:pt x="2205788" y="975833"/>
                    </a:cubicBezTo>
                    <a:cubicBezTo>
                      <a:pt x="2342004" y="1547924"/>
                      <a:pt x="2067640" y="2138703"/>
                      <a:pt x="1542659" y="2403726"/>
                    </a:cubicBezTo>
                    <a:cubicBezTo>
                      <a:pt x="1017679" y="2668750"/>
                      <a:pt x="379416" y="2538687"/>
                      <a:pt x="0" y="2089370"/>
                    </a:cubicBezTo>
                    <a:lnTo>
                      <a:pt x="485163" y="1679685"/>
                    </a:lnTo>
                    <a:cubicBezTo>
                      <a:pt x="674871" y="1904344"/>
                      <a:pt x="994002" y="1969375"/>
                      <a:pt x="1256493" y="1836863"/>
                    </a:cubicBezTo>
                    <a:cubicBezTo>
                      <a:pt x="1518983" y="1704351"/>
                      <a:pt x="1656165" y="1408962"/>
                      <a:pt x="1588057" y="1122917"/>
                    </a:cubicBezTo>
                    <a:cubicBezTo>
                      <a:pt x="1519949" y="836871"/>
                      <a:pt x="1264368" y="635000"/>
                      <a:pt x="970326" y="635000"/>
                    </a:cubicBezTo>
                    <a:close/>
                  </a:path>
                </a:pathLst>
              </a:custGeom>
              <a:solidFill>
                <a:srgbClr val="DCC9BB"/>
              </a:solidFill>
            </p:spPr>
          </p:sp>
          <p:sp>
            <p:nvSpPr>
              <p:cNvPr name="Freeform 30" id="30"/>
              <p:cNvSpPr/>
              <p:nvPr/>
            </p:nvSpPr>
            <p:spPr>
              <a:xfrm>
                <a:off x="114593" y="1533598"/>
                <a:ext cx="691326" cy="603245"/>
              </a:xfrm>
              <a:custGeom>
                <a:avLst/>
                <a:gdLst/>
                <a:ahLst/>
                <a:cxnLst/>
                <a:rect r="r" b="b" t="t" l="l"/>
                <a:pathLst>
                  <a:path h="603245" w="691326">
                    <a:moveTo>
                      <a:pt x="227245" y="603244"/>
                    </a:moveTo>
                    <a:cubicBezTo>
                      <a:pt x="133659" y="503038"/>
                      <a:pt x="56917" y="388338"/>
                      <a:pt x="0" y="263597"/>
                    </a:cubicBezTo>
                    <a:lnTo>
                      <a:pt x="577704" y="0"/>
                    </a:lnTo>
                    <a:cubicBezTo>
                      <a:pt x="606162" y="62370"/>
                      <a:pt x="644533" y="119720"/>
                      <a:pt x="691326" y="169823"/>
                    </a:cubicBezTo>
                    <a:close/>
                  </a:path>
                </a:pathLst>
              </a:custGeom>
              <a:solidFill>
                <a:srgbClr val="B1A192"/>
              </a:solidFill>
            </p:spPr>
          </p:sp>
          <p:sp>
            <p:nvSpPr>
              <p:cNvPr name="Freeform 31" id="31"/>
              <p:cNvSpPr/>
              <p:nvPr/>
            </p:nvSpPr>
            <p:spPr>
              <a:xfrm>
                <a:off x="25421" y="1396414"/>
                <a:ext cx="680772" cy="457868"/>
              </a:xfrm>
              <a:custGeom>
                <a:avLst/>
                <a:gdLst/>
                <a:ahLst/>
                <a:cxnLst/>
                <a:rect r="r" b="b" t="t" l="l"/>
                <a:pathLst>
                  <a:path h="457868" w="680772">
                    <a:moveTo>
                      <a:pt x="116965" y="457869"/>
                    </a:moveTo>
                    <a:cubicBezTo>
                      <a:pt x="62802" y="353339"/>
                      <a:pt x="23437" y="241787"/>
                      <a:pt x="0" y="126415"/>
                    </a:cubicBezTo>
                    <a:lnTo>
                      <a:pt x="622289" y="0"/>
                    </a:lnTo>
                    <a:cubicBezTo>
                      <a:pt x="634008" y="57686"/>
                      <a:pt x="653691" y="113463"/>
                      <a:pt x="680772" y="165727"/>
                    </a:cubicBezTo>
                    <a:close/>
                  </a:path>
                </a:pathLst>
              </a:custGeom>
              <a:solidFill>
                <a:srgbClr val="877B6B"/>
              </a:solidFill>
            </p:spPr>
          </p:sp>
          <p:sp>
            <p:nvSpPr>
              <p:cNvPr name="Freeform 32" id="32"/>
              <p:cNvSpPr/>
              <p:nvPr/>
            </p:nvSpPr>
            <p:spPr>
              <a:xfrm>
                <a:off x="213" y="1281617"/>
                <a:ext cx="654594" cy="303099"/>
              </a:xfrm>
              <a:custGeom>
                <a:avLst/>
                <a:gdLst/>
                <a:ahLst/>
                <a:cxnLst/>
                <a:rect r="r" b="b" t="t" l="l"/>
                <a:pathLst>
                  <a:path h="303099" w="654594">
                    <a:moveTo>
                      <a:pt x="39399" y="303099"/>
                    </a:moveTo>
                    <a:cubicBezTo>
                      <a:pt x="15021" y="207792"/>
                      <a:pt x="1799" y="109976"/>
                      <a:pt x="0" y="11617"/>
                    </a:cubicBezTo>
                    <a:lnTo>
                      <a:pt x="634893" y="0"/>
                    </a:lnTo>
                    <a:cubicBezTo>
                      <a:pt x="635793" y="49179"/>
                      <a:pt x="642404" y="98088"/>
                      <a:pt x="654593" y="145741"/>
                    </a:cubicBezTo>
                    <a:close/>
                  </a:path>
                </a:pathLst>
              </a:custGeom>
              <a:solidFill>
                <a:srgbClr val="5F5746"/>
              </a:solidFill>
            </p:spPr>
          </p:sp>
          <p:sp>
            <p:nvSpPr>
              <p:cNvPr name="Freeform 33" id="33"/>
              <p:cNvSpPr/>
              <p:nvPr/>
            </p:nvSpPr>
            <p:spPr>
              <a:xfrm>
                <a:off x="-21051" y="0"/>
                <a:ext cx="1290987" cy="1356668"/>
              </a:xfrm>
              <a:custGeom>
                <a:avLst/>
                <a:gdLst/>
                <a:ahLst/>
                <a:cxnLst/>
                <a:rect r="r" b="b" t="t" l="l"/>
                <a:pathLst>
                  <a:path h="1356668" w="1290987">
                    <a:moveTo>
                      <a:pt x="24012" y="1356668"/>
                    </a:moveTo>
                    <a:cubicBezTo>
                      <a:pt x="0" y="1005632"/>
                      <a:pt x="122698" y="660365"/>
                      <a:pt x="362846" y="403204"/>
                    </a:cubicBezTo>
                    <a:cubicBezTo>
                      <a:pt x="602994" y="146042"/>
                      <a:pt x="939067" y="35"/>
                      <a:pt x="1290924" y="0"/>
                    </a:cubicBezTo>
                    <a:lnTo>
                      <a:pt x="1290988" y="635000"/>
                    </a:lnTo>
                    <a:cubicBezTo>
                      <a:pt x="1115059" y="635018"/>
                      <a:pt x="947022" y="708021"/>
                      <a:pt x="826948" y="836602"/>
                    </a:cubicBezTo>
                    <a:cubicBezTo>
                      <a:pt x="706874" y="965183"/>
                      <a:pt x="645526" y="1137816"/>
                      <a:pt x="657531" y="1313334"/>
                    </a:cubicBezTo>
                    <a:close/>
                  </a:path>
                </a:pathLst>
              </a:custGeom>
              <a:solidFill>
                <a:srgbClr val="3A3525"/>
              </a:solidFill>
            </p:spPr>
          </p:sp>
          <p:sp>
            <p:nvSpPr>
              <p:cNvPr name="Freeform 34" id="34"/>
              <p:cNvSpPr/>
              <p:nvPr/>
            </p:nvSpPr>
            <p:spPr>
              <a:xfrm>
                <a:off x="1270000" y="0"/>
                <a:ext cx="127" cy="635000"/>
              </a:xfrm>
              <a:custGeom>
                <a:avLst/>
                <a:gdLst/>
                <a:ahLst/>
                <a:cxnLst/>
                <a:rect r="r" b="b" t="t" l="l"/>
                <a:pathLst>
                  <a:path h="635000" w="127">
                    <a:moveTo>
                      <a:pt x="0" y="0"/>
                    </a:moveTo>
                    <a:cubicBezTo>
                      <a:pt x="42" y="0"/>
                      <a:pt x="85" y="0"/>
                      <a:pt x="127" y="0"/>
                    </a:cubicBezTo>
                    <a:lnTo>
                      <a:pt x="63" y="635000"/>
                    </a:lnTo>
                    <a:cubicBezTo>
                      <a:pt x="42" y="635000"/>
                      <a:pt x="21" y="635000"/>
                      <a:pt x="0" y="635000"/>
                    </a:cubicBezTo>
                    <a:close/>
                  </a:path>
                </a:pathLst>
              </a:custGeom>
              <a:solidFill>
                <a:srgbClr val="565A47"/>
              </a:solidFill>
            </p:spPr>
          </p:sp>
        </p:grpSp>
      </p:grpSp>
      <p:grpSp>
        <p:nvGrpSpPr>
          <p:cNvPr name="Group 35" id="35"/>
          <p:cNvGrpSpPr/>
          <p:nvPr/>
        </p:nvGrpSpPr>
        <p:grpSpPr>
          <a:xfrm rot="0">
            <a:off x="7311433" y="7325792"/>
            <a:ext cx="9947867" cy="1924888"/>
            <a:chOff x="0" y="0"/>
            <a:chExt cx="13263822" cy="2566518"/>
          </a:xfrm>
        </p:grpSpPr>
        <p:sp>
          <p:nvSpPr>
            <p:cNvPr name="TextBox 36" id="36"/>
            <p:cNvSpPr txBox="true"/>
            <p:nvPr/>
          </p:nvSpPr>
          <p:spPr>
            <a:xfrm rot="0">
              <a:off x="1101328"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American</a:t>
              </a:r>
            </a:p>
          </p:txBody>
        </p:sp>
        <p:sp>
          <p:nvSpPr>
            <p:cNvPr name="TextBox 37" id="37"/>
            <p:cNvSpPr txBox="true"/>
            <p:nvPr/>
          </p:nvSpPr>
          <p:spPr>
            <a:xfrm rot="0">
              <a:off x="3168952"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Bar</a:t>
              </a:r>
            </a:p>
          </p:txBody>
        </p:sp>
        <p:sp>
          <p:nvSpPr>
            <p:cNvPr name="TextBox 38" id="38"/>
            <p:cNvSpPr txBox="true"/>
            <p:nvPr/>
          </p:nvSpPr>
          <p:spPr>
            <a:xfrm rot="0">
              <a:off x="5236576"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Cafeteria</a:t>
              </a:r>
            </a:p>
          </p:txBody>
        </p:sp>
        <p:sp>
          <p:nvSpPr>
            <p:cNvPr name="TextBox 39" id="39"/>
            <p:cNvSpPr txBox="true"/>
            <p:nvPr/>
          </p:nvSpPr>
          <p:spPr>
            <a:xfrm rot="0">
              <a:off x="7304200"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Fast Food</a:t>
              </a:r>
            </a:p>
          </p:txBody>
        </p:sp>
        <p:sp>
          <p:nvSpPr>
            <p:cNvPr name="TextBox 40" id="40"/>
            <p:cNvSpPr txBox="true"/>
            <p:nvPr/>
          </p:nvSpPr>
          <p:spPr>
            <a:xfrm rot="0">
              <a:off x="9371824"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Mexican</a:t>
              </a:r>
            </a:p>
          </p:txBody>
        </p:sp>
        <p:sp>
          <p:nvSpPr>
            <p:cNvPr name="TextBox 41" id="41"/>
            <p:cNvSpPr txBox="true"/>
            <p:nvPr/>
          </p:nvSpPr>
          <p:spPr>
            <a:xfrm rot="0">
              <a:off x="11439448" y="2050898"/>
              <a:ext cx="1824374" cy="515620"/>
            </a:xfrm>
            <a:prstGeom prst="rect">
              <a:avLst/>
            </a:prstGeom>
          </p:spPr>
          <p:txBody>
            <a:bodyPr anchor="t" rtlCol="false" tIns="0" lIns="0" bIns="0" rIns="0">
              <a:spAutoFit/>
            </a:bodyPr>
            <a:lstStyle/>
            <a:p>
              <a:pPr algn="ctr">
                <a:lnSpc>
                  <a:spcPts val="3359"/>
                </a:lnSpc>
              </a:pPr>
              <a:r>
                <a:rPr lang="en-US" sz="2400">
                  <a:solidFill>
                    <a:srgbClr val="FFFFFF"/>
                  </a:solidFill>
                  <a:latin typeface="Open Sans Light"/>
                </a:rPr>
                <a:t>Pizzeria</a:t>
              </a:r>
            </a:p>
          </p:txBody>
        </p:sp>
        <p:sp>
          <p:nvSpPr>
            <p:cNvPr name="TextBox 42" id="42"/>
            <p:cNvSpPr txBox="true"/>
            <p:nvPr/>
          </p:nvSpPr>
          <p:spPr>
            <a:xfrm rot="0">
              <a:off x="0" y="-38100"/>
              <a:ext cx="898128" cy="515620"/>
            </a:xfrm>
            <a:prstGeom prst="rect">
              <a:avLst/>
            </a:prstGeom>
          </p:spPr>
          <p:txBody>
            <a:bodyPr anchor="t" rtlCol="false" tIns="0" lIns="0" bIns="0" rIns="0">
              <a:spAutoFit/>
            </a:bodyPr>
            <a:lstStyle/>
            <a:p>
              <a:pPr algn="r">
                <a:lnSpc>
                  <a:spcPts val="3359"/>
                </a:lnSpc>
              </a:pPr>
              <a:r>
                <a:rPr lang="en-US" sz="2400">
                  <a:solidFill>
                    <a:srgbClr val="FFFFFF"/>
                  </a:solidFill>
                  <a:latin typeface="Open Sans Light"/>
                </a:rPr>
                <a:t>1 </a:t>
              </a:r>
            </a:p>
          </p:txBody>
        </p:sp>
        <p:sp>
          <p:nvSpPr>
            <p:cNvPr name="TextBox 43" id="43"/>
            <p:cNvSpPr txBox="true"/>
            <p:nvPr/>
          </p:nvSpPr>
          <p:spPr>
            <a:xfrm rot="0">
              <a:off x="0" y="373659"/>
              <a:ext cx="898128" cy="515620"/>
            </a:xfrm>
            <a:prstGeom prst="rect">
              <a:avLst/>
            </a:prstGeom>
          </p:spPr>
          <p:txBody>
            <a:bodyPr anchor="t" rtlCol="false" tIns="0" lIns="0" bIns="0" rIns="0">
              <a:spAutoFit/>
            </a:bodyPr>
            <a:lstStyle/>
            <a:p>
              <a:pPr algn="r">
                <a:lnSpc>
                  <a:spcPts val="3359"/>
                </a:lnSpc>
              </a:pPr>
              <a:r>
                <a:rPr lang="en-US" sz="2400">
                  <a:solidFill>
                    <a:srgbClr val="FFFFFF"/>
                  </a:solidFill>
                  <a:latin typeface="Open Sans Light"/>
                </a:rPr>
                <a:t>0.75 </a:t>
              </a:r>
            </a:p>
          </p:txBody>
        </p:sp>
        <p:sp>
          <p:nvSpPr>
            <p:cNvPr name="TextBox 44" id="44"/>
            <p:cNvSpPr txBox="true"/>
            <p:nvPr/>
          </p:nvSpPr>
          <p:spPr>
            <a:xfrm rot="0">
              <a:off x="0" y="785419"/>
              <a:ext cx="898128" cy="515620"/>
            </a:xfrm>
            <a:prstGeom prst="rect">
              <a:avLst/>
            </a:prstGeom>
          </p:spPr>
          <p:txBody>
            <a:bodyPr anchor="t" rtlCol="false" tIns="0" lIns="0" bIns="0" rIns="0">
              <a:spAutoFit/>
            </a:bodyPr>
            <a:lstStyle/>
            <a:p>
              <a:pPr algn="r">
                <a:lnSpc>
                  <a:spcPts val="3359"/>
                </a:lnSpc>
              </a:pPr>
              <a:r>
                <a:rPr lang="en-US" sz="2400">
                  <a:solidFill>
                    <a:srgbClr val="FFFFFF"/>
                  </a:solidFill>
                  <a:latin typeface="Open Sans Light"/>
                </a:rPr>
                <a:t>0.5 </a:t>
              </a:r>
            </a:p>
          </p:txBody>
        </p:sp>
        <p:sp>
          <p:nvSpPr>
            <p:cNvPr name="TextBox 45" id="45"/>
            <p:cNvSpPr txBox="true"/>
            <p:nvPr/>
          </p:nvSpPr>
          <p:spPr>
            <a:xfrm rot="0">
              <a:off x="0" y="1197178"/>
              <a:ext cx="898128" cy="515620"/>
            </a:xfrm>
            <a:prstGeom prst="rect">
              <a:avLst/>
            </a:prstGeom>
          </p:spPr>
          <p:txBody>
            <a:bodyPr anchor="t" rtlCol="false" tIns="0" lIns="0" bIns="0" rIns="0">
              <a:spAutoFit/>
            </a:bodyPr>
            <a:lstStyle/>
            <a:p>
              <a:pPr algn="r">
                <a:lnSpc>
                  <a:spcPts val="3359"/>
                </a:lnSpc>
              </a:pPr>
              <a:r>
                <a:rPr lang="en-US" sz="2400">
                  <a:solidFill>
                    <a:srgbClr val="FFFFFF"/>
                  </a:solidFill>
                  <a:latin typeface="Open Sans Light"/>
                </a:rPr>
                <a:t>0.25 </a:t>
              </a:r>
            </a:p>
          </p:txBody>
        </p:sp>
        <p:sp>
          <p:nvSpPr>
            <p:cNvPr name="TextBox 46" id="46"/>
            <p:cNvSpPr txBox="true"/>
            <p:nvPr/>
          </p:nvSpPr>
          <p:spPr>
            <a:xfrm rot="0">
              <a:off x="0" y="1608938"/>
              <a:ext cx="898128" cy="515620"/>
            </a:xfrm>
            <a:prstGeom prst="rect">
              <a:avLst/>
            </a:prstGeom>
          </p:spPr>
          <p:txBody>
            <a:bodyPr anchor="t" rtlCol="false" tIns="0" lIns="0" bIns="0" rIns="0">
              <a:spAutoFit/>
            </a:bodyPr>
            <a:lstStyle/>
            <a:p>
              <a:pPr algn="r">
                <a:lnSpc>
                  <a:spcPts val="3359"/>
                </a:lnSpc>
              </a:pPr>
              <a:r>
                <a:rPr lang="en-US" sz="2400">
                  <a:solidFill>
                    <a:srgbClr val="FFFFFF"/>
                  </a:solidFill>
                  <a:latin typeface="Open Sans Light"/>
                </a:rPr>
                <a:t>0 </a:t>
              </a:r>
            </a:p>
          </p:txBody>
        </p:sp>
        <p:grpSp>
          <p:nvGrpSpPr>
            <p:cNvPr name="Group 47" id="47"/>
            <p:cNvGrpSpPr>
              <a:grpSpLocks noChangeAspect="true"/>
            </p:cNvGrpSpPr>
            <p:nvPr/>
          </p:nvGrpSpPr>
          <p:grpSpPr>
            <a:xfrm rot="0">
              <a:off x="1101328" y="238760"/>
              <a:ext cx="12162494" cy="1647038"/>
              <a:chOff x="0" y="0"/>
              <a:chExt cx="12162494" cy="1647038"/>
            </a:xfrm>
          </p:grpSpPr>
          <p:sp>
            <p:nvSpPr>
              <p:cNvPr name="Freeform 48" id="48"/>
              <p:cNvSpPr/>
              <p:nvPr/>
            </p:nvSpPr>
            <p:spPr>
              <a:xfrm>
                <a:off x="0" y="-6350"/>
                <a:ext cx="1824374" cy="1653388"/>
              </a:xfrm>
              <a:custGeom>
                <a:avLst/>
                <a:gdLst/>
                <a:ahLst/>
                <a:cxnLst/>
                <a:rect r="r" b="b" t="t" l="l"/>
                <a:pathLst>
                  <a:path h="1653388" w="1824374">
                    <a:moveTo>
                      <a:pt x="0" y="1653388"/>
                    </a:moveTo>
                    <a:lnTo>
                      <a:pt x="0" y="145950"/>
                    </a:lnTo>
                    <a:cubicBezTo>
                      <a:pt x="0" y="65344"/>
                      <a:pt x="65344" y="0"/>
                      <a:pt x="145950" y="0"/>
                    </a:cubicBezTo>
                    <a:lnTo>
                      <a:pt x="1678424" y="0"/>
                    </a:lnTo>
                    <a:cubicBezTo>
                      <a:pt x="1717132" y="0"/>
                      <a:pt x="1754255" y="15377"/>
                      <a:pt x="1781626" y="42748"/>
                    </a:cubicBezTo>
                    <a:cubicBezTo>
                      <a:pt x="1808997" y="70119"/>
                      <a:pt x="1824374" y="107242"/>
                      <a:pt x="1824374" y="145950"/>
                    </a:cubicBezTo>
                    <a:lnTo>
                      <a:pt x="1824374" y="1653388"/>
                    </a:lnTo>
                    <a:close/>
                  </a:path>
                </a:pathLst>
              </a:custGeom>
              <a:solidFill>
                <a:srgbClr val="DCC9BB"/>
              </a:solidFill>
            </p:spPr>
          </p:sp>
          <p:sp>
            <p:nvSpPr>
              <p:cNvPr name="Freeform 49" id="49"/>
              <p:cNvSpPr/>
              <p:nvPr/>
            </p:nvSpPr>
            <p:spPr>
              <a:xfrm>
                <a:off x="2067624" y="-6350"/>
                <a:ext cx="1824374" cy="1653388"/>
              </a:xfrm>
              <a:custGeom>
                <a:avLst/>
                <a:gdLst/>
                <a:ahLst/>
                <a:cxnLst/>
                <a:rect r="r" b="b" t="t" l="l"/>
                <a:pathLst>
                  <a:path h="1653388" w="1824374">
                    <a:moveTo>
                      <a:pt x="0" y="1653388"/>
                    </a:moveTo>
                    <a:lnTo>
                      <a:pt x="0" y="145950"/>
                    </a:lnTo>
                    <a:cubicBezTo>
                      <a:pt x="0" y="65344"/>
                      <a:pt x="65344" y="0"/>
                      <a:pt x="145950" y="0"/>
                    </a:cubicBezTo>
                    <a:lnTo>
                      <a:pt x="1678424" y="0"/>
                    </a:lnTo>
                    <a:cubicBezTo>
                      <a:pt x="1717133" y="0"/>
                      <a:pt x="1754256" y="15377"/>
                      <a:pt x="1781626" y="42748"/>
                    </a:cubicBezTo>
                    <a:cubicBezTo>
                      <a:pt x="1808997" y="70119"/>
                      <a:pt x="1824374" y="107242"/>
                      <a:pt x="1824374" y="145950"/>
                    </a:cubicBezTo>
                    <a:lnTo>
                      <a:pt x="1824374" y="1653388"/>
                    </a:lnTo>
                    <a:close/>
                  </a:path>
                </a:pathLst>
              </a:custGeom>
              <a:solidFill>
                <a:srgbClr val="DCC9BB"/>
              </a:solidFill>
            </p:spPr>
          </p:sp>
          <p:sp>
            <p:nvSpPr>
              <p:cNvPr name="Freeform 50" id="50"/>
              <p:cNvSpPr/>
              <p:nvPr/>
            </p:nvSpPr>
            <p:spPr>
              <a:xfrm>
                <a:off x="4135248" y="-6350"/>
                <a:ext cx="1824374" cy="1653388"/>
              </a:xfrm>
              <a:custGeom>
                <a:avLst/>
                <a:gdLst/>
                <a:ahLst/>
                <a:cxnLst/>
                <a:rect r="r" b="b" t="t" l="l"/>
                <a:pathLst>
                  <a:path h="1653388" w="1824374">
                    <a:moveTo>
                      <a:pt x="0" y="1653388"/>
                    </a:moveTo>
                    <a:lnTo>
                      <a:pt x="0" y="145950"/>
                    </a:lnTo>
                    <a:cubicBezTo>
                      <a:pt x="0" y="107242"/>
                      <a:pt x="15377" y="70119"/>
                      <a:pt x="42748" y="42748"/>
                    </a:cubicBezTo>
                    <a:cubicBezTo>
                      <a:pt x="70119" y="15377"/>
                      <a:pt x="107241" y="0"/>
                      <a:pt x="145950" y="0"/>
                    </a:cubicBezTo>
                    <a:lnTo>
                      <a:pt x="1678424" y="0"/>
                    </a:lnTo>
                    <a:cubicBezTo>
                      <a:pt x="1759030" y="0"/>
                      <a:pt x="1824374" y="65344"/>
                      <a:pt x="1824374" y="145950"/>
                    </a:cubicBezTo>
                    <a:lnTo>
                      <a:pt x="1824374" y="1653388"/>
                    </a:lnTo>
                    <a:close/>
                  </a:path>
                </a:pathLst>
              </a:custGeom>
              <a:solidFill>
                <a:srgbClr val="DCC9BB"/>
              </a:solidFill>
            </p:spPr>
          </p:sp>
          <p:sp>
            <p:nvSpPr>
              <p:cNvPr name="Freeform 51" id="51"/>
              <p:cNvSpPr/>
              <p:nvPr/>
            </p:nvSpPr>
            <p:spPr>
              <a:xfrm>
                <a:off x="6202872" y="-6350"/>
                <a:ext cx="1824374" cy="1653388"/>
              </a:xfrm>
              <a:custGeom>
                <a:avLst/>
                <a:gdLst/>
                <a:ahLst/>
                <a:cxnLst/>
                <a:rect r="r" b="b" t="t" l="l"/>
                <a:pathLst>
                  <a:path h="1653388" w="1824374">
                    <a:moveTo>
                      <a:pt x="0" y="1653388"/>
                    </a:moveTo>
                    <a:lnTo>
                      <a:pt x="0" y="145950"/>
                    </a:lnTo>
                    <a:cubicBezTo>
                      <a:pt x="0" y="107242"/>
                      <a:pt x="15377" y="70119"/>
                      <a:pt x="42748" y="42748"/>
                    </a:cubicBezTo>
                    <a:cubicBezTo>
                      <a:pt x="70118" y="15377"/>
                      <a:pt x="107241" y="0"/>
                      <a:pt x="145950" y="0"/>
                    </a:cubicBezTo>
                    <a:lnTo>
                      <a:pt x="1678424" y="0"/>
                    </a:lnTo>
                    <a:cubicBezTo>
                      <a:pt x="1717132" y="0"/>
                      <a:pt x="1754255" y="15377"/>
                      <a:pt x="1781626" y="42748"/>
                    </a:cubicBezTo>
                    <a:cubicBezTo>
                      <a:pt x="1808997" y="70119"/>
                      <a:pt x="1824374" y="107242"/>
                      <a:pt x="1824374" y="145950"/>
                    </a:cubicBezTo>
                    <a:lnTo>
                      <a:pt x="1824374" y="1653388"/>
                    </a:lnTo>
                    <a:close/>
                  </a:path>
                </a:pathLst>
              </a:custGeom>
              <a:solidFill>
                <a:srgbClr val="DCC9BB"/>
              </a:solidFill>
            </p:spPr>
          </p:sp>
          <p:sp>
            <p:nvSpPr>
              <p:cNvPr name="Freeform 52" id="52"/>
              <p:cNvSpPr/>
              <p:nvPr/>
            </p:nvSpPr>
            <p:spPr>
              <a:xfrm>
                <a:off x="8270496" y="-6350"/>
                <a:ext cx="1824374" cy="1653388"/>
              </a:xfrm>
              <a:custGeom>
                <a:avLst/>
                <a:gdLst/>
                <a:ahLst/>
                <a:cxnLst/>
                <a:rect r="r" b="b" t="t" l="l"/>
                <a:pathLst>
                  <a:path h="1653388" w="1824374">
                    <a:moveTo>
                      <a:pt x="0" y="1653388"/>
                    </a:moveTo>
                    <a:lnTo>
                      <a:pt x="0" y="145950"/>
                    </a:lnTo>
                    <a:cubicBezTo>
                      <a:pt x="0" y="107242"/>
                      <a:pt x="15377" y="70119"/>
                      <a:pt x="42748" y="42748"/>
                    </a:cubicBezTo>
                    <a:cubicBezTo>
                      <a:pt x="70119" y="15377"/>
                      <a:pt x="107241" y="0"/>
                      <a:pt x="145950" y="0"/>
                    </a:cubicBezTo>
                    <a:lnTo>
                      <a:pt x="1678424" y="0"/>
                    </a:lnTo>
                    <a:cubicBezTo>
                      <a:pt x="1717132" y="0"/>
                      <a:pt x="1754255" y="15377"/>
                      <a:pt x="1781626" y="42748"/>
                    </a:cubicBezTo>
                    <a:cubicBezTo>
                      <a:pt x="1808997" y="70119"/>
                      <a:pt x="1824374" y="107242"/>
                      <a:pt x="1824374" y="145950"/>
                    </a:cubicBezTo>
                    <a:lnTo>
                      <a:pt x="1824374" y="1653388"/>
                    </a:lnTo>
                    <a:close/>
                  </a:path>
                </a:pathLst>
              </a:custGeom>
              <a:solidFill>
                <a:srgbClr val="DCC9BB"/>
              </a:solidFill>
            </p:spPr>
          </p:sp>
          <p:sp>
            <p:nvSpPr>
              <p:cNvPr name="Freeform 53" id="53"/>
              <p:cNvSpPr/>
              <p:nvPr/>
            </p:nvSpPr>
            <p:spPr>
              <a:xfrm>
                <a:off x="10338120" y="-6350"/>
                <a:ext cx="1824374" cy="1653388"/>
              </a:xfrm>
              <a:custGeom>
                <a:avLst/>
                <a:gdLst/>
                <a:ahLst/>
                <a:cxnLst/>
                <a:rect r="r" b="b" t="t" l="l"/>
                <a:pathLst>
                  <a:path h="1653388" w="1824374">
                    <a:moveTo>
                      <a:pt x="0" y="1653388"/>
                    </a:moveTo>
                    <a:lnTo>
                      <a:pt x="0" y="145950"/>
                    </a:lnTo>
                    <a:cubicBezTo>
                      <a:pt x="0" y="107242"/>
                      <a:pt x="15377" y="70119"/>
                      <a:pt x="42748" y="42748"/>
                    </a:cubicBezTo>
                    <a:cubicBezTo>
                      <a:pt x="70119" y="15377"/>
                      <a:pt x="107242" y="0"/>
                      <a:pt x="145950" y="0"/>
                    </a:cubicBezTo>
                    <a:lnTo>
                      <a:pt x="1678424" y="0"/>
                    </a:lnTo>
                    <a:cubicBezTo>
                      <a:pt x="1717133" y="0"/>
                      <a:pt x="1754255" y="15377"/>
                      <a:pt x="1781626" y="42748"/>
                    </a:cubicBezTo>
                    <a:cubicBezTo>
                      <a:pt x="1808997" y="70119"/>
                      <a:pt x="1824374" y="107242"/>
                      <a:pt x="1824374" y="145950"/>
                    </a:cubicBezTo>
                    <a:lnTo>
                      <a:pt x="1824374" y="1653388"/>
                    </a:lnTo>
                    <a:close/>
                  </a:path>
                </a:pathLst>
              </a:custGeom>
              <a:solidFill>
                <a:srgbClr val="DCC9BB"/>
              </a:solidFill>
            </p:spPr>
          </p:sp>
        </p:grpSp>
      </p:grpSp>
      <p:grpSp>
        <p:nvGrpSpPr>
          <p:cNvPr name="Group 54" id="54"/>
          <p:cNvGrpSpPr/>
          <p:nvPr/>
        </p:nvGrpSpPr>
        <p:grpSpPr>
          <a:xfrm rot="0">
            <a:off x="7122043" y="7658903"/>
            <a:ext cx="929676" cy="935161"/>
            <a:chOff x="0" y="0"/>
            <a:chExt cx="314483" cy="316338"/>
          </a:xfrm>
        </p:grpSpPr>
        <p:sp>
          <p:nvSpPr>
            <p:cNvPr name="Freeform 55" id="55"/>
            <p:cNvSpPr/>
            <p:nvPr/>
          </p:nvSpPr>
          <p:spPr>
            <a:xfrm>
              <a:off x="0" y="0"/>
              <a:ext cx="314483" cy="316338"/>
            </a:xfrm>
            <a:custGeom>
              <a:avLst/>
              <a:gdLst/>
              <a:ahLst/>
              <a:cxnLst/>
              <a:rect r="r" b="b" t="t" l="l"/>
              <a:pathLst>
                <a:path h="316338" w="314483">
                  <a:moveTo>
                    <a:pt x="0" y="0"/>
                  </a:moveTo>
                  <a:lnTo>
                    <a:pt x="314483" y="0"/>
                  </a:lnTo>
                  <a:lnTo>
                    <a:pt x="314483" y="316338"/>
                  </a:lnTo>
                  <a:lnTo>
                    <a:pt x="0" y="316338"/>
                  </a:lnTo>
                  <a:close/>
                </a:path>
              </a:pathLst>
            </a:custGeom>
            <a:solidFill>
              <a:srgbClr val="1B1B1B"/>
            </a:solidFill>
          </p:spPr>
        </p:sp>
      </p:grpSp>
      <p:sp>
        <p:nvSpPr>
          <p:cNvPr name="TextBox 56" id="56"/>
          <p:cNvSpPr txBox="true"/>
          <p:nvPr/>
        </p:nvSpPr>
        <p:spPr>
          <a:xfrm rot="0">
            <a:off x="1028700" y="5849971"/>
            <a:ext cx="5500959" cy="2416810"/>
          </a:xfrm>
          <a:prstGeom prst="rect">
            <a:avLst/>
          </a:prstGeom>
        </p:spPr>
        <p:txBody>
          <a:bodyPr anchor="t" rtlCol="false" tIns="0" lIns="0" bIns="0" rIns="0">
            <a:spAutoFit/>
          </a:bodyPr>
          <a:lstStyle/>
          <a:p>
            <a:pPr>
              <a:lnSpc>
                <a:spcPts val="3200"/>
              </a:lnSpc>
            </a:pPr>
            <a:r>
              <a:rPr lang="en-US" sz="2000">
                <a:solidFill>
                  <a:srgbClr val="FFFFFF"/>
                </a:solidFill>
                <a:latin typeface="Roboto"/>
              </a:rPr>
              <a:t>Majority of consumers said to prefer Mexican cuisine whereas only a quarter of the restaurants serves Mexican. On average, the restaurants that serve Mexican, American, fast food are rated average (0=Unsatisfactory, 1=Satisfactory, 2=Highly Satisfactory). </a:t>
            </a:r>
          </a:p>
        </p:txBody>
      </p:sp>
      <p:sp>
        <p:nvSpPr>
          <p:cNvPr name="TextBox 57" id="57"/>
          <p:cNvSpPr txBox="true"/>
          <p:nvPr/>
        </p:nvSpPr>
        <p:spPr>
          <a:xfrm rot="0">
            <a:off x="8120126" y="1345746"/>
            <a:ext cx="2704227" cy="733425"/>
          </a:xfrm>
          <a:prstGeom prst="rect">
            <a:avLst/>
          </a:prstGeom>
        </p:spPr>
        <p:txBody>
          <a:bodyPr anchor="t" rtlCol="false" tIns="0" lIns="0" bIns="0" rIns="0">
            <a:spAutoFit/>
          </a:bodyPr>
          <a:lstStyle/>
          <a:p>
            <a:pPr algn="ctr">
              <a:lnSpc>
                <a:spcPts val="2879"/>
              </a:lnSpc>
            </a:pPr>
            <a:r>
              <a:rPr lang="en-US" sz="2400">
                <a:solidFill>
                  <a:srgbClr val="FFFFFF"/>
                </a:solidFill>
                <a:latin typeface="Roboto Bold"/>
              </a:rPr>
              <a:t>Consumer Preferences</a:t>
            </a:r>
          </a:p>
        </p:txBody>
      </p:sp>
      <p:sp>
        <p:nvSpPr>
          <p:cNvPr name="TextBox 58" id="58"/>
          <p:cNvSpPr txBox="true"/>
          <p:nvPr/>
        </p:nvSpPr>
        <p:spPr>
          <a:xfrm rot="0">
            <a:off x="13551387" y="1345746"/>
            <a:ext cx="2704227" cy="733425"/>
          </a:xfrm>
          <a:prstGeom prst="rect">
            <a:avLst/>
          </a:prstGeom>
        </p:spPr>
        <p:txBody>
          <a:bodyPr anchor="t" rtlCol="false" tIns="0" lIns="0" bIns="0" rIns="0">
            <a:spAutoFit/>
          </a:bodyPr>
          <a:lstStyle/>
          <a:p>
            <a:pPr algn="ctr">
              <a:lnSpc>
                <a:spcPts val="2879"/>
              </a:lnSpc>
            </a:pPr>
            <a:r>
              <a:rPr lang="en-US" sz="2400">
                <a:solidFill>
                  <a:srgbClr val="FFFFFF"/>
                </a:solidFill>
                <a:latin typeface="Roboto Bold"/>
              </a:rPr>
              <a:t>Restaurant </a:t>
            </a:r>
          </a:p>
          <a:p>
            <a:pPr algn="ctr">
              <a:lnSpc>
                <a:spcPts val="2879"/>
              </a:lnSpc>
            </a:pPr>
            <a:r>
              <a:rPr lang="en-US" sz="2400">
                <a:solidFill>
                  <a:srgbClr val="FFFFFF"/>
                </a:solidFill>
                <a:latin typeface="Roboto Bold"/>
              </a:rPr>
              <a:t>Cuisine</a:t>
            </a:r>
          </a:p>
        </p:txBody>
      </p:sp>
      <p:sp>
        <p:nvSpPr>
          <p:cNvPr name="TextBox 59" id="59"/>
          <p:cNvSpPr txBox="true"/>
          <p:nvPr/>
        </p:nvSpPr>
        <p:spPr>
          <a:xfrm rot="0">
            <a:off x="14139723" y="234196"/>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//15</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827520" y="164402"/>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05</a:t>
              </a:r>
            </a:p>
          </p:txBody>
        </p:sp>
        <p:sp>
          <p:nvSpPr>
            <p:cNvPr name="TextBox 6" id="6"/>
            <p:cNvSpPr txBox="true"/>
            <p:nvPr/>
          </p:nvSpPr>
          <p:spPr>
            <a:xfrm rot="0">
              <a:off x="8091535" y="6584114"/>
              <a:ext cx="6150934" cy="1724025"/>
            </a:xfrm>
            <a:prstGeom prst="rect">
              <a:avLst/>
            </a:prstGeom>
          </p:spPr>
          <p:txBody>
            <a:bodyPr anchor="t" rtlCol="false" tIns="0" lIns="0" bIns="0" rIns="0">
              <a:spAutoFit/>
            </a:bodyPr>
            <a:lstStyle/>
            <a:p>
              <a:pPr algn="r">
                <a:lnSpc>
                  <a:spcPts val="5160"/>
                </a:lnSpc>
              </a:pPr>
            </a:p>
            <a:p>
              <a:pPr algn="r">
                <a:lnSpc>
                  <a:spcPts val="5040"/>
                </a:lnSpc>
              </a:pPr>
              <a:r>
                <a:rPr lang="en-US" sz="4200">
                  <a:solidFill>
                    <a:srgbClr val="FFFFFF"/>
                  </a:solidFill>
                  <a:latin typeface="Roboto"/>
                </a:rPr>
                <a:t>Recommendations</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7776323" y="8904062"/>
            <a:ext cx="9037643" cy="814070"/>
          </a:xfrm>
          <a:prstGeom prst="rect">
            <a:avLst/>
          </a:prstGeom>
        </p:spPr>
        <p:txBody>
          <a:bodyPr anchor="t" rtlCol="false" tIns="0" lIns="0" bIns="0" rIns="0">
            <a:spAutoFit/>
          </a:bodyPr>
          <a:lstStyle/>
          <a:p>
            <a:pPr algn="r" marL="0" indent="0" lvl="0">
              <a:lnSpc>
                <a:spcPts val="6160"/>
              </a:lnSpc>
            </a:pPr>
            <a:r>
              <a:rPr lang="en-US" sz="5600">
                <a:solidFill>
                  <a:srgbClr val="FFFFFF"/>
                </a:solidFill>
                <a:latin typeface="Roboto Bold"/>
              </a:rPr>
              <a:t>Recommendations</a:t>
            </a:r>
          </a:p>
        </p:txBody>
      </p:sp>
      <p:grpSp>
        <p:nvGrpSpPr>
          <p:cNvPr name="Group 3" id="3"/>
          <p:cNvGrpSpPr/>
          <p:nvPr/>
        </p:nvGrpSpPr>
        <p:grpSpPr>
          <a:xfrm rot="0">
            <a:off x="1028700" y="806515"/>
            <a:ext cx="7192957" cy="1390883"/>
            <a:chOff x="0" y="0"/>
            <a:chExt cx="9590610" cy="1854511"/>
          </a:xfrm>
        </p:grpSpPr>
        <p:sp>
          <p:nvSpPr>
            <p:cNvPr name="TextBox 4" id="4"/>
            <p:cNvSpPr txBox="true"/>
            <p:nvPr/>
          </p:nvSpPr>
          <p:spPr>
            <a:xfrm rot="0">
              <a:off x="0" y="-38100"/>
              <a:ext cx="9511360" cy="881380"/>
            </a:xfrm>
            <a:prstGeom prst="rect">
              <a:avLst/>
            </a:prstGeom>
          </p:spPr>
          <p:txBody>
            <a:bodyPr anchor="t" rtlCol="false" tIns="0" lIns="0" bIns="0" rIns="0">
              <a:spAutoFit/>
            </a:bodyPr>
            <a:lstStyle/>
            <a:p>
              <a:pPr>
                <a:lnSpc>
                  <a:spcPts val="5460"/>
                </a:lnSpc>
              </a:pPr>
              <a:r>
                <a:rPr lang="en-US" sz="4200">
                  <a:solidFill>
                    <a:srgbClr val="FFFFFF"/>
                  </a:solidFill>
                  <a:latin typeface="Open Sauce SemiBold"/>
                </a:rPr>
                <a:t>Who?</a:t>
              </a:r>
            </a:p>
          </p:txBody>
        </p:sp>
        <p:sp>
          <p:nvSpPr>
            <p:cNvPr name="TextBox 5" id="5"/>
            <p:cNvSpPr txBox="true"/>
            <p:nvPr/>
          </p:nvSpPr>
          <p:spPr>
            <a:xfrm rot="0">
              <a:off x="0" y="1042134"/>
              <a:ext cx="9590610" cy="812377"/>
            </a:xfrm>
            <a:prstGeom prst="rect">
              <a:avLst/>
            </a:prstGeom>
          </p:spPr>
          <p:txBody>
            <a:bodyPr anchor="t" rtlCol="false" tIns="0" lIns="0" bIns="0" rIns="0">
              <a:spAutoFit/>
            </a:bodyPr>
            <a:lstStyle/>
            <a:p>
              <a:pPr marL="0" indent="0" lvl="0">
                <a:lnSpc>
                  <a:spcPts val="2560"/>
                </a:lnSpc>
                <a:spcBef>
                  <a:spcPct val="0"/>
                </a:spcBef>
              </a:pPr>
              <a:r>
                <a:rPr lang="en-US" sz="1599">
                  <a:solidFill>
                    <a:srgbClr val="FFFFFF"/>
                  </a:solidFill>
                  <a:latin typeface="Open Sauce Light"/>
                </a:rPr>
                <a:t>Target segment is students, age between 18-25, not married, on a medium to low budget.</a:t>
              </a:r>
            </a:p>
          </p:txBody>
        </p:sp>
      </p:grpSp>
      <p:grpSp>
        <p:nvGrpSpPr>
          <p:cNvPr name="Group 6" id="6"/>
          <p:cNvGrpSpPr/>
          <p:nvPr/>
        </p:nvGrpSpPr>
        <p:grpSpPr>
          <a:xfrm rot="-10800000">
            <a:off x="1028700" y="9179796"/>
            <a:ext cx="9382236" cy="280693"/>
            <a:chOff x="0" y="0"/>
            <a:chExt cx="12509648" cy="374258"/>
          </a:xfrm>
        </p:grpSpPr>
        <p:sp>
          <p:nvSpPr>
            <p:cNvPr name="AutoShape 7" id="7"/>
            <p:cNvSpPr/>
            <p:nvPr/>
          </p:nvSpPr>
          <p:spPr>
            <a:xfrm rot="0">
              <a:off x="0" y="167803"/>
              <a:ext cx="12509648" cy="38653"/>
            </a:xfrm>
            <a:prstGeom prst="rect">
              <a:avLst/>
            </a:prstGeom>
            <a:solidFill>
              <a:srgbClr val="FFFFFF"/>
            </a:solidFill>
          </p:spPr>
        </p:sp>
        <p:sp>
          <p:nvSpPr>
            <p:cNvPr name="AutoShape 8" id="8"/>
            <p:cNvSpPr/>
            <p:nvPr/>
          </p:nvSpPr>
          <p:spPr>
            <a:xfrm rot="0">
              <a:off x="11709761" y="0"/>
              <a:ext cx="799887" cy="374258"/>
            </a:xfrm>
            <a:prstGeom prst="rect">
              <a:avLst/>
            </a:prstGeom>
            <a:solidFill>
              <a:srgbClr val="FFFFFF"/>
            </a:solidFill>
          </p:spPr>
        </p:sp>
      </p:grpSp>
      <p:grpSp>
        <p:nvGrpSpPr>
          <p:cNvPr name="Group 9" id="9"/>
          <p:cNvGrpSpPr/>
          <p:nvPr/>
        </p:nvGrpSpPr>
        <p:grpSpPr>
          <a:xfrm rot="0">
            <a:off x="1028700" y="3019387"/>
            <a:ext cx="7310388" cy="1369389"/>
            <a:chOff x="0" y="0"/>
            <a:chExt cx="9747184" cy="1825852"/>
          </a:xfrm>
        </p:grpSpPr>
        <p:sp>
          <p:nvSpPr>
            <p:cNvPr name="TextBox 10" id="10"/>
            <p:cNvSpPr txBox="true"/>
            <p:nvPr/>
          </p:nvSpPr>
          <p:spPr>
            <a:xfrm rot="0">
              <a:off x="80543" y="-38100"/>
              <a:ext cx="9666641" cy="881380"/>
            </a:xfrm>
            <a:prstGeom prst="rect">
              <a:avLst/>
            </a:prstGeom>
          </p:spPr>
          <p:txBody>
            <a:bodyPr anchor="t" rtlCol="false" tIns="0" lIns="0" bIns="0" rIns="0">
              <a:spAutoFit/>
            </a:bodyPr>
            <a:lstStyle/>
            <a:p>
              <a:pPr>
                <a:lnSpc>
                  <a:spcPts val="5460"/>
                </a:lnSpc>
              </a:pPr>
              <a:r>
                <a:rPr lang="en-US" sz="4200">
                  <a:solidFill>
                    <a:srgbClr val="FFFFFF"/>
                  </a:solidFill>
                  <a:latin typeface="Open Sauce SemiBold"/>
                </a:rPr>
                <a:t>Where?</a:t>
              </a:r>
            </a:p>
          </p:txBody>
        </p:sp>
        <p:sp>
          <p:nvSpPr>
            <p:cNvPr name="TextBox 11" id="11"/>
            <p:cNvSpPr txBox="true"/>
            <p:nvPr/>
          </p:nvSpPr>
          <p:spPr>
            <a:xfrm rot="0">
              <a:off x="0" y="1013475"/>
              <a:ext cx="9747184" cy="812377"/>
            </a:xfrm>
            <a:prstGeom prst="rect">
              <a:avLst/>
            </a:prstGeom>
          </p:spPr>
          <p:txBody>
            <a:bodyPr anchor="t" rtlCol="false" tIns="0" lIns="0" bIns="0" rIns="0">
              <a:spAutoFit/>
            </a:bodyPr>
            <a:lstStyle/>
            <a:p>
              <a:pPr marL="0" indent="0" lvl="0">
                <a:lnSpc>
                  <a:spcPts val="2560"/>
                </a:lnSpc>
                <a:spcBef>
                  <a:spcPct val="0"/>
                </a:spcBef>
              </a:pPr>
              <a:r>
                <a:rPr lang="en-US" sz="1599">
                  <a:solidFill>
                    <a:srgbClr val="FFFFFF"/>
                  </a:solidFill>
                  <a:latin typeface="Open Sauce Light"/>
                </a:rPr>
                <a:t>It's recommended to focus on Tamaulipas where both the population and the number of high institutions are the highest amongst the three states.</a:t>
              </a:r>
            </a:p>
          </p:txBody>
        </p:sp>
      </p:grpSp>
      <p:grpSp>
        <p:nvGrpSpPr>
          <p:cNvPr name="Group 12" id="12"/>
          <p:cNvGrpSpPr/>
          <p:nvPr/>
        </p:nvGrpSpPr>
        <p:grpSpPr>
          <a:xfrm rot="0">
            <a:off x="1028700" y="5628550"/>
            <a:ext cx="9220277" cy="2977476"/>
            <a:chOff x="0" y="0"/>
            <a:chExt cx="12293703" cy="3969968"/>
          </a:xfrm>
        </p:grpSpPr>
        <p:sp>
          <p:nvSpPr>
            <p:cNvPr name="TextBox 13" id="13"/>
            <p:cNvSpPr txBox="true"/>
            <p:nvPr/>
          </p:nvSpPr>
          <p:spPr>
            <a:xfrm rot="0">
              <a:off x="0" y="-38100"/>
              <a:ext cx="12192117" cy="881380"/>
            </a:xfrm>
            <a:prstGeom prst="rect">
              <a:avLst/>
            </a:prstGeom>
          </p:spPr>
          <p:txBody>
            <a:bodyPr anchor="t" rtlCol="false" tIns="0" lIns="0" bIns="0" rIns="0">
              <a:spAutoFit/>
            </a:bodyPr>
            <a:lstStyle/>
            <a:p>
              <a:pPr>
                <a:lnSpc>
                  <a:spcPts val="5460"/>
                </a:lnSpc>
              </a:pPr>
              <a:r>
                <a:rPr lang="en-US" sz="4200">
                  <a:solidFill>
                    <a:srgbClr val="FFFFFF"/>
                  </a:solidFill>
                  <a:latin typeface="Open Sauce SemiBold"/>
                </a:rPr>
                <a:t>What?</a:t>
              </a:r>
            </a:p>
          </p:txBody>
        </p:sp>
        <p:sp>
          <p:nvSpPr>
            <p:cNvPr name="TextBox 14" id="14"/>
            <p:cNvSpPr txBox="true"/>
            <p:nvPr/>
          </p:nvSpPr>
          <p:spPr>
            <a:xfrm rot="0">
              <a:off x="0" y="989066"/>
              <a:ext cx="12293703" cy="2980902"/>
            </a:xfrm>
            <a:prstGeom prst="rect">
              <a:avLst/>
            </a:prstGeom>
          </p:spPr>
          <p:txBody>
            <a:bodyPr anchor="t" rtlCol="false" tIns="0" lIns="0" bIns="0" rIns="0">
              <a:spAutoFit/>
            </a:bodyPr>
            <a:lstStyle/>
            <a:p>
              <a:pPr marL="345439" indent="-172720" lvl="1">
                <a:lnSpc>
                  <a:spcPts val="2559"/>
                </a:lnSpc>
                <a:buFont typeface="Arial"/>
                <a:buChar char="•"/>
              </a:pPr>
              <a:r>
                <a:rPr lang="en-US" sz="1599">
                  <a:solidFill>
                    <a:srgbClr val="FFFFFF"/>
                  </a:solidFill>
                  <a:latin typeface="Open Sauce Light"/>
                </a:rPr>
                <a:t>Mexican is the preferred cuisine of the consumer. </a:t>
              </a:r>
            </a:p>
            <a:p>
              <a:pPr marL="345439" indent="-172720" lvl="1">
                <a:lnSpc>
                  <a:spcPts val="2559"/>
                </a:lnSpc>
                <a:buFont typeface="Arial"/>
                <a:buChar char="•"/>
              </a:pPr>
              <a:r>
                <a:rPr lang="en-US" sz="1599">
                  <a:solidFill>
                    <a:srgbClr val="FFFFFF"/>
                  </a:solidFill>
                  <a:latin typeface="Open Sauce Light"/>
                </a:rPr>
                <a:t>Fast food franchise chains including Mexican, as well as burger and pizza are recommended as they are generally popular amongst students. Especially, there isn't any low-priced pizzeria and that could be fairly low hanging fruit.</a:t>
              </a:r>
            </a:p>
            <a:p>
              <a:pPr marL="345439" indent="-172720" lvl="1">
                <a:lnSpc>
                  <a:spcPts val="2559"/>
                </a:lnSpc>
                <a:buFont typeface="Arial"/>
                <a:buChar char="•"/>
              </a:pPr>
              <a:r>
                <a:rPr lang="en-US" sz="1599">
                  <a:solidFill>
                    <a:srgbClr val="FFFFFF"/>
                  </a:solidFill>
                  <a:latin typeface="Open Sauce Light"/>
                </a:rPr>
                <a:t>The presence of open area seating is recommended to accommodate this pandemic age. </a:t>
              </a:r>
            </a:p>
            <a:p>
              <a:pPr marL="345440" indent="-172720" lvl="1">
                <a:lnSpc>
                  <a:spcPts val="2560"/>
                </a:lnSpc>
                <a:buFont typeface="Arial"/>
                <a:buChar char="•"/>
              </a:pPr>
              <a:r>
                <a:rPr lang="en-US" sz="1599">
                  <a:solidFill>
                    <a:srgbClr val="FFFFFF"/>
                  </a:solidFill>
                  <a:latin typeface="Open Sauce Light"/>
                </a:rPr>
                <a:t>Parking area is good to have although it's not essential, however it's important to be in area easily accessible by the public transport..</a:t>
              </a:r>
            </a:p>
          </p:txBody>
        </p:sp>
      </p:grpSp>
      <p:grpSp>
        <p:nvGrpSpPr>
          <p:cNvPr name="Group 15" id="15"/>
          <p:cNvGrpSpPr/>
          <p:nvPr/>
        </p:nvGrpSpPr>
        <p:grpSpPr>
          <a:xfrm rot="0">
            <a:off x="9088761" y="1128140"/>
            <a:ext cx="1160216" cy="804466"/>
            <a:chOff x="0" y="0"/>
            <a:chExt cx="1546955" cy="1072622"/>
          </a:xfrm>
        </p:grpSpPr>
        <p:grpSp>
          <p:nvGrpSpPr>
            <p:cNvPr name="Group 16" id="16"/>
            <p:cNvGrpSpPr>
              <a:grpSpLocks noChangeAspect="true"/>
            </p:cNvGrpSpPr>
            <p:nvPr/>
          </p:nvGrpSpPr>
          <p:grpSpPr>
            <a:xfrm rot="0">
              <a:off x="0" y="0"/>
              <a:ext cx="1546955" cy="1072622"/>
              <a:chOff x="0" y="0"/>
              <a:chExt cx="6604000" cy="4579056"/>
            </a:xfrm>
          </p:grpSpPr>
          <p:sp>
            <p:nvSpPr>
              <p:cNvPr name="Freeform 17" id="17"/>
              <p:cNvSpPr/>
              <p:nvPr/>
            </p:nvSpPr>
            <p:spPr>
              <a:xfrm>
                <a:off x="16351" y="0"/>
                <a:ext cx="6571228" cy="4579098"/>
              </a:xfrm>
              <a:custGeom>
                <a:avLst/>
                <a:gdLst/>
                <a:ahLst/>
                <a:cxnLst/>
                <a:rect r="r" b="b" t="t" l="l"/>
                <a:pathLst>
                  <a:path h="4579098" w="6571228">
                    <a:moveTo>
                      <a:pt x="618649" y="0"/>
                    </a:moveTo>
                    <a:lnTo>
                      <a:pt x="618649" y="0"/>
                    </a:lnTo>
                    <a:cubicBezTo>
                      <a:pt x="562511" y="0"/>
                      <a:pt x="508673" y="22301"/>
                      <a:pt x="468978" y="61996"/>
                    </a:cubicBezTo>
                    <a:cubicBezTo>
                      <a:pt x="429283" y="101691"/>
                      <a:pt x="406982" y="155529"/>
                      <a:pt x="406982" y="211667"/>
                    </a:cubicBezTo>
                    <a:lnTo>
                      <a:pt x="406982" y="282222"/>
                    </a:lnTo>
                    <a:cubicBezTo>
                      <a:pt x="407503" y="398753"/>
                      <a:pt x="502117" y="492944"/>
                      <a:pt x="618649" y="492944"/>
                    </a:cubicBezTo>
                    <a:cubicBezTo>
                      <a:pt x="735181" y="492944"/>
                      <a:pt x="829794" y="398753"/>
                      <a:pt x="830316" y="282222"/>
                    </a:cubicBezTo>
                    <a:lnTo>
                      <a:pt x="830316" y="211667"/>
                    </a:lnTo>
                    <a:cubicBezTo>
                      <a:pt x="830316" y="94766"/>
                      <a:pt x="735549" y="0"/>
                      <a:pt x="618649" y="0"/>
                    </a:cubicBezTo>
                    <a:close/>
                    <a:moveTo>
                      <a:pt x="399433" y="969998"/>
                    </a:moveTo>
                    <a:cubicBezTo>
                      <a:pt x="400632" y="961884"/>
                      <a:pt x="389202" y="958709"/>
                      <a:pt x="386027" y="966258"/>
                    </a:cubicBez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5"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6" y="958709"/>
                      <a:pt x="836736" y="961884"/>
                      <a:pt x="837865" y="969998"/>
                    </a:cubicBezTo>
                    <a:lnTo>
                      <a:pt x="900871" y="1411111"/>
                    </a:lnTo>
                    <a:lnTo>
                      <a:pt x="968252" y="2219607"/>
                    </a:lnTo>
                    <a:cubicBezTo>
                      <a:pt x="969060" y="2229429"/>
                      <a:pt x="965723" y="2239141"/>
                      <a:pt x="959048" y="2246392"/>
                    </a:cubicBezTo>
                    <a:cubicBezTo>
                      <a:pt x="952374" y="2253643"/>
                      <a:pt x="942970" y="2257771"/>
                      <a:pt x="933115" y="2257778"/>
                    </a:cubicBezTo>
                    <a:lnTo>
                      <a:pt x="879281" y="2257778"/>
                    </a:lnTo>
                    <a:cubicBezTo>
                      <a:pt x="810300" y="2257786"/>
                      <a:pt x="751423" y="2207921"/>
                      <a:pt x="740075" y="2139879"/>
                    </a:cubicBezTo>
                    <a:lnTo>
                      <a:pt x="625705" y="1452880"/>
                    </a:lnTo>
                    <a:cubicBezTo>
                      <a:pt x="624364" y="1444978"/>
                      <a:pt x="613075" y="1444978"/>
                      <a:pt x="611735" y="1452880"/>
                    </a:cubicBezTo>
                    <a:lnTo>
                      <a:pt x="497293" y="2139879"/>
                    </a:lnTo>
                    <a:cubicBezTo>
                      <a:pt x="485941" y="2207948"/>
                      <a:pt x="427025" y="2257821"/>
                      <a:pt x="358017" y="2257778"/>
                    </a:cubicBezTo>
                    <a:lnTo>
                      <a:pt x="304183" y="2257778"/>
                    </a:lnTo>
                    <a:cubicBezTo>
                      <a:pt x="294328" y="2257771"/>
                      <a:pt x="284924" y="2253643"/>
                      <a:pt x="278250" y="2246392"/>
                    </a:cubicBezTo>
                    <a:cubicBezTo>
                      <a:pt x="271575" y="2239141"/>
                      <a:pt x="268238" y="2229429"/>
                      <a:pt x="269046" y="2219607"/>
                    </a:cubicBezTo>
                    <a:lnTo>
                      <a:pt x="336427" y="1411111"/>
                    </a:lnTo>
                    <a:lnTo>
                      <a:pt x="399433" y="969998"/>
                    </a:lnTo>
                    <a:close/>
                    <a:moveTo>
                      <a:pt x="1952149" y="0"/>
                    </a:moveTo>
                    <a:lnTo>
                      <a:pt x="1952149" y="0"/>
                    </a:lnTo>
                    <a:cubicBezTo>
                      <a:pt x="1896012" y="0"/>
                      <a:pt x="1842173" y="22301"/>
                      <a:pt x="1802478" y="61996"/>
                    </a:cubicBezTo>
                    <a:cubicBezTo>
                      <a:pt x="1762783" y="101691"/>
                      <a:pt x="1740482" y="155529"/>
                      <a:pt x="1740482" y="211667"/>
                    </a:cubicBezTo>
                    <a:lnTo>
                      <a:pt x="1740482" y="282222"/>
                    </a:lnTo>
                    <a:cubicBezTo>
                      <a:pt x="1741003" y="398753"/>
                      <a:pt x="1835617" y="492944"/>
                      <a:pt x="1952149" y="492944"/>
                    </a:cubicBezTo>
                    <a:cubicBezTo>
                      <a:pt x="2068681" y="492944"/>
                      <a:pt x="2163295" y="398753"/>
                      <a:pt x="2163816" y="282222"/>
                    </a:cubicBezTo>
                    <a:lnTo>
                      <a:pt x="2163816" y="211667"/>
                    </a:lnTo>
                    <a:cubicBezTo>
                      <a:pt x="2163816" y="155529"/>
                      <a:pt x="2141515" y="101691"/>
                      <a:pt x="2101820" y="61996"/>
                    </a:cubicBezTo>
                    <a:cubicBezTo>
                      <a:pt x="2062125" y="22301"/>
                      <a:pt x="2008286" y="0"/>
                      <a:pt x="1952149" y="0"/>
                    </a:cubicBezTo>
                    <a:close/>
                    <a:moveTo>
                      <a:pt x="1732933" y="969998"/>
                    </a:moveTo>
                    <a:cubicBezTo>
                      <a:pt x="1734132" y="961884"/>
                      <a:pt x="1722702" y="958709"/>
                      <a:pt x="1719527" y="966258"/>
                    </a:cubicBezTo>
                    <a:lnTo>
                      <a:pt x="1565505" y="1325598"/>
                    </a:lnTo>
                    <a:cubicBezTo>
                      <a:pt x="1543248" y="1377518"/>
                      <a:pt x="1492172" y="1411161"/>
                      <a:pt x="1435682" y="1411111"/>
                    </a:cubicBezTo>
                    <a:lnTo>
                      <a:pt x="1370630" y="1411111"/>
                    </a:lnTo>
                    <a:cubicBezTo>
                      <a:pt x="1358766" y="1411122"/>
                      <a:pt x="1347690" y="1405168"/>
                      <a:pt x="1341155" y="1395265"/>
                    </a:cubicBezTo>
                    <a:cubicBezTo>
                      <a:pt x="1334620" y="1385363"/>
                      <a:pt x="1333500" y="1372839"/>
                      <a:pt x="1338175" y="1361934"/>
                    </a:cubicBezTo>
                    <a:lnTo>
                      <a:pt x="1528816" y="917222"/>
                    </a:lnTo>
                    <a:lnTo>
                      <a:pt x="1598948" y="741821"/>
                    </a:lnTo>
                    <a:cubicBezTo>
                      <a:pt x="1641818" y="634683"/>
                      <a:pt x="1745594" y="564437"/>
                      <a:pt x="1860991" y="564444"/>
                    </a:cubicBezTo>
                    <a:lnTo>
                      <a:pt x="2043307" y="564444"/>
                    </a:lnTo>
                    <a:cubicBezTo>
                      <a:pt x="2158704" y="564437"/>
                      <a:pt x="2262480" y="634683"/>
                      <a:pt x="2305350" y="741821"/>
                    </a:cubicBezTo>
                    <a:lnTo>
                      <a:pt x="2375482" y="917222"/>
                    </a:lnTo>
                    <a:lnTo>
                      <a:pt x="2566053" y="1361934"/>
                    </a:lnTo>
                    <a:cubicBezTo>
                      <a:pt x="2570727" y="1372839"/>
                      <a:pt x="2569607" y="1385363"/>
                      <a:pt x="2563072" y="1395265"/>
                    </a:cubicBezTo>
                    <a:cubicBezTo>
                      <a:pt x="2556537" y="1405168"/>
                      <a:pt x="2545462" y="1411122"/>
                      <a:pt x="2533597" y="1411111"/>
                    </a:cubicBezTo>
                    <a:lnTo>
                      <a:pt x="2468545" y="1411111"/>
                    </a:lnTo>
                    <a:cubicBezTo>
                      <a:pt x="2412107" y="1411105"/>
                      <a:pt x="2361101" y="1377471"/>
                      <a:pt x="2338864" y="1325598"/>
                    </a:cubicBezTo>
                    <a:lnTo>
                      <a:pt x="2184841" y="966258"/>
                    </a:lnTo>
                    <a:cubicBezTo>
                      <a:pt x="2181596" y="958709"/>
                      <a:pt x="2170236" y="961884"/>
                      <a:pt x="2171365" y="969998"/>
                    </a:cubicBezTo>
                    <a:lnTo>
                      <a:pt x="2234371" y="1411111"/>
                    </a:lnTo>
                    <a:lnTo>
                      <a:pt x="2301752" y="2219607"/>
                    </a:lnTo>
                    <a:cubicBezTo>
                      <a:pt x="2302560" y="2229429"/>
                      <a:pt x="2299223" y="2239141"/>
                      <a:pt x="2292548" y="2246392"/>
                    </a:cubicBezTo>
                    <a:cubicBezTo>
                      <a:pt x="2285874" y="2253643"/>
                      <a:pt x="2276470" y="2257771"/>
                      <a:pt x="2266615" y="2257778"/>
                    </a:cubicBezTo>
                    <a:lnTo>
                      <a:pt x="2212781" y="2257778"/>
                    </a:lnTo>
                    <a:cubicBezTo>
                      <a:pt x="2143800" y="2257786"/>
                      <a:pt x="2084923" y="2207921"/>
                      <a:pt x="2073575" y="2139879"/>
                    </a:cubicBezTo>
                    <a:lnTo>
                      <a:pt x="1959205" y="1452880"/>
                    </a:lnTo>
                    <a:cubicBezTo>
                      <a:pt x="1957864" y="1444978"/>
                      <a:pt x="1946575" y="1444978"/>
                      <a:pt x="1945234" y="1452880"/>
                    </a:cubicBezTo>
                    <a:lnTo>
                      <a:pt x="1830793" y="2139879"/>
                    </a:lnTo>
                    <a:cubicBezTo>
                      <a:pt x="1819442" y="2207948"/>
                      <a:pt x="1760525" y="2257821"/>
                      <a:pt x="1691517" y="2257778"/>
                    </a:cubicBezTo>
                    <a:lnTo>
                      <a:pt x="1637683" y="2257778"/>
                    </a:lnTo>
                    <a:cubicBezTo>
                      <a:pt x="1627828" y="2257771"/>
                      <a:pt x="1618424" y="2253643"/>
                      <a:pt x="1611750" y="2246392"/>
                    </a:cubicBezTo>
                    <a:cubicBezTo>
                      <a:pt x="1605075" y="2239141"/>
                      <a:pt x="1601738" y="2229429"/>
                      <a:pt x="1602546" y="2219607"/>
                    </a:cubicBezTo>
                    <a:lnTo>
                      <a:pt x="1669927" y="1411111"/>
                    </a:lnTo>
                    <a:lnTo>
                      <a:pt x="1732933" y="969998"/>
                    </a:lnTo>
                    <a:close/>
                    <a:moveTo>
                      <a:pt x="3285649" y="0"/>
                    </a:moveTo>
                    <a:lnTo>
                      <a:pt x="3285649" y="0"/>
                    </a:lnTo>
                    <a:cubicBezTo>
                      <a:pt x="3229512" y="0"/>
                      <a:pt x="3175673" y="22301"/>
                      <a:pt x="3135978" y="61996"/>
                    </a:cubicBezTo>
                    <a:cubicBezTo>
                      <a:pt x="3096283" y="101691"/>
                      <a:pt x="3073982" y="155529"/>
                      <a:pt x="3073982" y="211667"/>
                    </a:cubicBezTo>
                    <a:lnTo>
                      <a:pt x="3073982" y="282222"/>
                    </a:lnTo>
                    <a:cubicBezTo>
                      <a:pt x="3074503" y="398753"/>
                      <a:pt x="3169117" y="492944"/>
                      <a:pt x="3285649" y="492944"/>
                    </a:cubicBezTo>
                    <a:cubicBezTo>
                      <a:pt x="3402181" y="492944"/>
                      <a:pt x="3496794" y="398753"/>
                      <a:pt x="3497316" y="282222"/>
                    </a:cubicBezTo>
                    <a:lnTo>
                      <a:pt x="3497316" y="211667"/>
                    </a:lnTo>
                    <a:cubicBezTo>
                      <a:pt x="3497316" y="94766"/>
                      <a:pt x="3402549" y="0"/>
                      <a:pt x="3285649" y="0"/>
                    </a:cubicBezTo>
                    <a:close/>
                    <a:moveTo>
                      <a:pt x="3066433" y="969998"/>
                    </a:moveTo>
                    <a:cubicBezTo>
                      <a:pt x="3067632" y="961884"/>
                      <a:pt x="3056202" y="958709"/>
                      <a:pt x="3053027" y="966258"/>
                    </a:cubicBezTo>
                    <a:lnTo>
                      <a:pt x="2899005" y="1325598"/>
                    </a:lnTo>
                    <a:cubicBezTo>
                      <a:pt x="2876748" y="1377518"/>
                      <a:pt x="2825672" y="1411161"/>
                      <a:pt x="2769182" y="1411111"/>
                    </a:cubicBezTo>
                    <a:lnTo>
                      <a:pt x="2704130" y="1411111"/>
                    </a:lnTo>
                    <a:cubicBezTo>
                      <a:pt x="2692266" y="1411122"/>
                      <a:pt x="2681190" y="1405168"/>
                      <a:pt x="2674655" y="1395265"/>
                    </a:cubicBezTo>
                    <a:cubicBezTo>
                      <a:pt x="2668120" y="1385363"/>
                      <a:pt x="2667000" y="1372839"/>
                      <a:pt x="2671675" y="1361934"/>
                    </a:cubicBezTo>
                    <a:lnTo>
                      <a:pt x="2862316" y="917222"/>
                    </a:lnTo>
                    <a:lnTo>
                      <a:pt x="2932448" y="741821"/>
                    </a:lnTo>
                    <a:cubicBezTo>
                      <a:pt x="2975318" y="634683"/>
                      <a:pt x="3079094" y="564437"/>
                      <a:pt x="3194491" y="564444"/>
                    </a:cubicBezTo>
                    <a:lnTo>
                      <a:pt x="3376807" y="564444"/>
                    </a:lnTo>
                    <a:cubicBezTo>
                      <a:pt x="3492203" y="564437"/>
                      <a:pt x="3595980" y="634683"/>
                      <a:pt x="3638850" y="741821"/>
                    </a:cubicBezTo>
                    <a:lnTo>
                      <a:pt x="3708982" y="917222"/>
                    </a:lnTo>
                    <a:lnTo>
                      <a:pt x="3899553" y="1361934"/>
                    </a:lnTo>
                    <a:cubicBezTo>
                      <a:pt x="3904228" y="1372839"/>
                      <a:pt x="3903108" y="1385363"/>
                      <a:pt x="3896572" y="1395265"/>
                    </a:cubicBezTo>
                    <a:cubicBezTo>
                      <a:pt x="3890037" y="1405168"/>
                      <a:pt x="3878962" y="1411122"/>
                      <a:pt x="3867097" y="1411111"/>
                    </a:cubicBezTo>
                    <a:lnTo>
                      <a:pt x="3802045" y="1411111"/>
                    </a:lnTo>
                    <a:cubicBezTo>
                      <a:pt x="3745607" y="1411105"/>
                      <a:pt x="3694601" y="1377471"/>
                      <a:pt x="3672364" y="1325598"/>
                    </a:cubicBezTo>
                    <a:lnTo>
                      <a:pt x="3518341" y="966258"/>
                    </a:lnTo>
                    <a:cubicBezTo>
                      <a:pt x="3515096" y="958709"/>
                      <a:pt x="3503736" y="961884"/>
                      <a:pt x="3504865" y="969998"/>
                    </a:cubicBezTo>
                    <a:lnTo>
                      <a:pt x="3567871" y="1411111"/>
                    </a:lnTo>
                    <a:lnTo>
                      <a:pt x="3635252" y="2219607"/>
                    </a:lnTo>
                    <a:cubicBezTo>
                      <a:pt x="3636060" y="2229429"/>
                      <a:pt x="3632722" y="2239141"/>
                      <a:pt x="3626048" y="2246392"/>
                    </a:cubicBezTo>
                    <a:cubicBezTo>
                      <a:pt x="3619374" y="2253643"/>
                      <a:pt x="3609970" y="2257771"/>
                      <a:pt x="3600115" y="2257778"/>
                    </a:cubicBezTo>
                    <a:lnTo>
                      <a:pt x="3546281" y="2257778"/>
                    </a:lnTo>
                    <a:cubicBezTo>
                      <a:pt x="3477300" y="2257786"/>
                      <a:pt x="3418423" y="2207921"/>
                      <a:pt x="3407075" y="2139879"/>
                    </a:cubicBezTo>
                    <a:lnTo>
                      <a:pt x="3292704" y="1452880"/>
                    </a:lnTo>
                    <a:cubicBezTo>
                      <a:pt x="3291364" y="1444978"/>
                      <a:pt x="3280075" y="1444978"/>
                      <a:pt x="3278735" y="1452880"/>
                    </a:cubicBezTo>
                    <a:lnTo>
                      <a:pt x="3164293" y="2139879"/>
                    </a:lnTo>
                    <a:cubicBezTo>
                      <a:pt x="3152942" y="2207948"/>
                      <a:pt x="3094025" y="2257821"/>
                      <a:pt x="3025017" y="2257778"/>
                    </a:cubicBezTo>
                    <a:lnTo>
                      <a:pt x="2971183" y="2257778"/>
                    </a:lnTo>
                    <a:cubicBezTo>
                      <a:pt x="2961328" y="2257771"/>
                      <a:pt x="2951924" y="2253643"/>
                      <a:pt x="2945250" y="2246392"/>
                    </a:cubicBezTo>
                    <a:cubicBezTo>
                      <a:pt x="2938575" y="2239141"/>
                      <a:pt x="2935238" y="2229429"/>
                      <a:pt x="2936046" y="2219607"/>
                    </a:cubicBezTo>
                    <a:lnTo>
                      <a:pt x="3003427" y="1411111"/>
                    </a:lnTo>
                    <a:lnTo>
                      <a:pt x="3066433" y="969998"/>
                    </a:lnTo>
                    <a:close/>
                    <a:moveTo>
                      <a:pt x="4619149" y="0"/>
                    </a:moveTo>
                    <a:cubicBezTo>
                      <a:pt x="4502249" y="0"/>
                      <a:pt x="4407482" y="94766"/>
                      <a:pt x="4407482" y="211667"/>
                    </a:cubicBezTo>
                    <a:lnTo>
                      <a:pt x="4407482" y="282222"/>
                    </a:lnTo>
                    <a:cubicBezTo>
                      <a:pt x="4408004" y="398753"/>
                      <a:pt x="4502617" y="492944"/>
                      <a:pt x="4619149" y="492944"/>
                    </a:cubicBezTo>
                    <a:cubicBezTo>
                      <a:pt x="4735681" y="492944"/>
                      <a:pt x="4830294" y="398753"/>
                      <a:pt x="4830816" y="282222"/>
                    </a:cubicBezTo>
                    <a:lnTo>
                      <a:pt x="4830816" y="211667"/>
                    </a:lnTo>
                    <a:cubicBezTo>
                      <a:pt x="4830816" y="94766"/>
                      <a:pt x="4736049" y="0"/>
                      <a:pt x="4619149" y="0"/>
                    </a:cubicBezTo>
                    <a:close/>
                    <a:moveTo>
                      <a:pt x="4399933" y="969998"/>
                    </a:moveTo>
                    <a:cubicBezTo>
                      <a:pt x="4401132" y="961884"/>
                      <a:pt x="4389702" y="958709"/>
                      <a:pt x="4386527" y="966258"/>
                    </a:cubicBezTo>
                    <a:lnTo>
                      <a:pt x="4232504" y="1325598"/>
                    </a:lnTo>
                    <a:cubicBezTo>
                      <a:pt x="4210248" y="1377518"/>
                      <a:pt x="4159172" y="1411161"/>
                      <a:pt x="4102682" y="1411111"/>
                    </a:cubicBezTo>
                    <a:lnTo>
                      <a:pt x="4037630" y="1411111"/>
                    </a:lnTo>
                    <a:cubicBezTo>
                      <a:pt x="4025766" y="1411122"/>
                      <a:pt x="4014691" y="1405168"/>
                      <a:pt x="4008155" y="1395265"/>
                    </a:cubicBezTo>
                    <a:cubicBezTo>
                      <a:pt x="4001620" y="1385363"/>
                      <a:pt x="4000500" y="1372839"/>
                      <a:pt x="4005174" y="1361934"/>
                    </a:cubicBezTo>
                    <a:lnTo>
                      <a:pt x="4195816" y="917222"/>
                    </a:lnTo>
                    <a:lnTo>
                      <a:pt x="4265948" y="741821"/>
                    </a:lnTo>
                    <a:cubicBezTo>
                      <a:pt x="4308818" y="634683"/>
                      <a:pt x="4412595" y="564437"/>
                      <a:pt x="4527991" y="564444"/>
                    </a:cubicBezTo>
                    <a:lnTo>
                      <a:pt x="4710307" y="564444"/>
                    </a:lnTo>
                    <a:cubicBezTo>
                      <a:pt x="4825703" y="564437"/>
                      <a:pt x="4929480" y="634683"/>
                      <a:pt x="4972350" y="741821"/>
                    </a:cubicBezTo>
                    <a:lnTo>
                      <a:pt x="5042482" y="917222"/>
                    </a:lnTo>
                    <a:lnTo>
                      <a:pt x="5233053" y="1361934"/>
                    </a:lnTo>
                    <a:cubicBezTo>
                      <a:pt x="5237728" y="1372839"/>
                      <a:pt x="5236608" y="1385363"/>
                      <a:pt x="5230072" y="1395265"/>
                    </a:cubicBezTo>
                    <a:cubicBezTo>
                      <a:pt x="5223537" y="1405168"/>
                      <a:pt x="5212462" y="1411122"/>
                      <a:pt x="5200597" y="1411111"/>
                    </a:cubicBezTo>
                    <a:lnTo>
                      <a:pt x="5135545" y="1411111"/>
                    </a:lnTo>
                    <a:cubicBezTo>
                      <a:pt x="5079107" y="1411105"/>
                      <a:pt x="5028101" y="1377471"/>
                      <a:pt x="5005864" y="1325598"/>
                    </a:cubicBezTo>
                    <a:lnTo>
                      <a:pt x="4851841" y="966258"/>
                    </a:lnTo>
                    <a:cubicBezTo>
                      <a:pt x="4848596" y="958709"/>
                      <a:pt x="4837236" y="961884"/>
                      <a:pt x="4838365" y="969998"/>
                    </a:cubicBezTo>
                    <a:lnTo>
                      <a:pt x="4901371" y="1411111"/>
                    </a:lnTo>
                    <a:lnTo>
                      <a:pt x="4968752" y="2219607"/>
                    </a:lnTo>
                    <a:cubicBezTo>
                      <a:pt x="4969560" y="2229429"/>
                      <a:pt x="4966222" y="2239141"/>
                      <a:pt x="4959548" y="2246392"/>
                    </a:cubicBezTo>
                    <a:cubicBezTo>
                      <a:pt x="4952874" y="2253643"/>
                      <a:pt x="4943470" y="2257771"/>
                      <a:pt x="4933615" y="2257778"/>
                    </a:cubicBezTo>
                    <a:lnTo>
                      <a:pt x="4879781" y="2257778"/>
                    </a:lnTo>
                    <a:cubicBezTo>
                      <a:pt x="4810800" y="2257786"/>
                      <a:pt x="4751923" y="2207921"/>
                      <a:pt x="4740575" y="2139879"/>
                    </a:cubicBezTo>
                    <a:lnTo>
                      <a:pt x="4626204" y="1452880"/>
                    </a:lnTo>
                    <a:cubicBezTo>
                      <a:pt x="4624864" y="1444978"/>
                      <a:pt x="4613575" y="1444978"/>
                      <a:pt x="4612235" y="1452880"/>
                    </a:cubicBezTo>
                    <a:lnTo>
                      <a:pt x="4497794" y="2139879"/>
                    </a:lnTo>
                    <a:cubicBezTo>
                      <a:pt x="4486442" y="2207948"/>
                      <a:pt x="4427525" y="2257821"/>
                      <a:pt x="4358517" y="2257778"/>
                    </a:cubicBezTo>
                    <a:lnTo>
                      <a:pt x="4304683" y="2257778"/>
                    </a:lnTo>
                    <a:cubicBezTo>
                      <a:pt x="4294828" y="2257771"/>
                      <a:pt x="4285424" y="2253643"/>
                      <a:pt x="4278750" y="2246392"/>
                    </a:cubicBezTo>
                    <a:cubicBezTo>
                      <a:pt x="4272076" y="2239141"/>
                      <a:pt x="4268738" y="2229429"/>
                      <a:pt x="4269546" y="2219607"/>
                    </a:cubicBezTo>
                    <a:lnTo>
                      <a:pt x="4336927" y="1411111"/>
                    </a:lnTo>
                    <a:lnTo>
                      <a:pt x="4399933" y="969998"/>
                    </a:lnTo>
                    <a:close/>
                    <a:moveTo>
                      <a:pt x="5952649" y="0"/>
                    </a:moveTo>
                    <a:cubicBezTo>
                      <a:pt x="5835749" y="0"/>
                      <a:pt x="5740982" y="94766"/>
                      <a:pt x="5740982" y="211667"/>
                    </a:cubicBezTo>
                    <a:lnTo>
                      <a:pt x="5740982" y="282222"/>
                    </a:lnTo>
                    <a:cubicBezTo>
                      <a:pt x="5741504" y="398753"/>
                      <a:pt x="5836117" y="492944"/>
                      <a:pt x="5952649" y="492944"/>
                    </a:cubicBezTo>
                    <a:cubicBezTo>
                      <a:pt x="6069181" y="492944"/>
                      <a:pt x="6163794" y="398753"/>
                      <a:pt x="6164316" y="282222"/>
                    </a:cubicBezTo>
                    <a:lnTo>
                      <a:pt x="6164316" y="211667"/>
                    </a:lnTo>
                    <a:cubicBezTo>
                      <a:pt x="6164316" y="94766"/>
                      <a:pt x="6069549" y="0"/>
                      <a:pt x="5952649" y="0"/>
                    </a:cubicBezTo>
                    <a:close/>
                    <a:moveTo>
                      <a:pt x="5733433" y="969998"/>
                    </a:moveTo>
                    <a:cubicBezTo>
                      <a:pt x="5734632" y="961884"/>
                      <a:pt x="5723202" y="958709"/>
                      <a:pt x="5720027" y="966258"/>
                    </a:cubicBezTo>
                    <a:lnTo>
                      <a:pt x="5566004" y="1325598"/>
                    </a:lnTo>
                    <a:cubicBezTo>
                      <a:pt x="5543748" y="1377518"/>
                      <a:pt x="5492672" y="1411161"/>
                      <a:pt x="5436182" y="1411111"/>
                    </a:cubicBezTo>
                    <a:lnTo>
                      <a:pt x="5371130" y="1411111"/>
                    </a:lnTo>
                    <a:cubicBezTo>
                      <a:pt x="5359266" y="1411122"/>
                      <a:pt x="5348191" y="1405168"/>
                      <a:pt x="5341655" y="1395265"/>
                    </a:cubicBezTo>
                    <a:cubicBezTo>
                      <a:pt x="5335120" y="1385363"/>
                      <a:pt x="5334000" y="1372839"/>
                      <a:pt x="5338674" y="1361934"/>
                    </a:cubicBezTo>
                    <a:lnTo>
                      <a:pt x="5529316" y="917222"/>
                    </a:lnTo>
                    <a:lnTo>
                      <a:pt x="5599448" y="741821"/>
                    </a:lnTo>
                    <a:cubicBezTo>
                      <a:pt x="5642318" y="634683"/>
                      <a:pt x="5746095" y="564437"/>
                      <a:pt x="5861491" y="564444"/>
                    </a:cubicBezTo>
                    <a:lnTo>
                      <a:pt x="6043807" y="564444"/>
                    </a:lnTo>
                    <a:cubicBezTo>
                      <a:pt x="6159203" y="564437"/>
                      <a:pt x="6262980" y="634683"/>
                      <a:pt x="6305850" y="741821"/>
                    </a:cubicBezTo>
                    <a:lnTo>
                      <a:pt x="6375982" y="917222"/>
                    </a:lnTo>
                    <a:lnTo>
                      <a:pt x="6566553" y="1361934"/>
                    </a:lnTo>
                    <a:cubicBezTo>
                      <a:pt x="6571228" y="1372839"/>
                      <a:pt x="6570107" y="1385363"/>
                      <a:pt x="6563572" y="1395265"/>
                    </a:cubicBezTo>
                    <a:cubicBezTo>
                      <a:pt x="6557037" y="1405168"/>
                      <a:pt x="6545962" y="1411122"/>
                      <a:pt x="6534097" y="1411111"/>
                    </a:cubicBezTo>
                    <a:lnTo>
                      <a:pt x="6469045" y="1411111"/>
                    </a:lnTo>
                    <a:cubicBezTo>
                      <a:pt x="6412607" y="1411105"/>
                      <a:pt x="6361601" y="1377471"/>
                      <a:pt x="6339364" y="1325598"/>
                    </a:cubicBezTo>
                    <a:lnTo>
                      <a:pt x="6185341" y="966258"/>
                    </a:lnTo>
                    <a:cubicBezTo>
                      <a:pt x="6182096" y="958709"/>
                      <a:pt x="6170736" y="961884"/>
                      <a:pt x="6171865" y="969998"/>
                    </a:cubicBezTo>
                    <a:lnTo>
                      <a:pt x="6234871" y="1411111"/>
                    </a:lnTo>
                    <a:lnTo>
                      <a:pt x="6302252" y="2219607"/>
                    </a:lnTo>
                    <a:cubicBezTo>
                      <a:pt x="6303060" y="2229429"/>
                      <a:pt x="6299722" y="2239141"/>
                      <a:pt x="6293048" y="2246392"/>
                    </a:cubicBezTo>
                    <a:cubicBezTo>
                      <a:pt x="6286374" y="2253643"/>
                      <a:pt x="6276970" y="2257771"/>
                      <a:pt x="6267115" y="2257778"/>
                    </a:cubicBezTo>
                    <a:lnTo>
                      <a:pt x="6213281" y="2257778"/>
                    </a:lnTo>
                    <a:cubicBezTo>
                      <a:pt x="6144300" y="2257786"/>
                      <a:pt x="6085423" y="2207921"/>
                      <a:pt x="6074075" y="2139879"/>
                    </a:cubicBezTo>
                    <a:lnTo>
                      <a:pt x="5959704" y="1452880"/>
                    </a:lnTo>
                    <a:cubicBezTo>
                      <a:pt x="5958364" y="1444978"/>
                      <a:pt x="5947075" y="1444978"/>
                      <a:pt x="5945735" y="1452880"/>
                    </a:cubicBezTo>
                    <a:lnTo>
                      <a:pt x="5831294" y="2139879"/>
                    </a:lnTo>
                    <a:cubicBezTo>
                      <a:pt x="5819942" y="2207948"/>
                      <a:pt x="5761025" y="2257821"/>
                      <a:pt x="5692017" y="2257778"/>
                    </a:cubicBezTo>
                    <a:lnTo>
                      <a:pt x="5638183" y="2257778"/>
                    </a:lnTo>
                    <a:cubicBezTo>
                      <a:pt x="5628328" y="2257771"/>
                      <a:pt x="5618924" y="2253643"/>
                      <a:pt x="5612250" y="2246392"/>
                    </a:cubicBezTo>
                    <a:cubicBezTo>
                      <a:pt x="5605576" y="2239141"/>
                      <a:pt x="5602238" y="2229429"/>
                      <a:pt x="5603046" y="2219607"/>
                    </a:cubicBezTo>
                    <a:lnTo>
                      <a:pt x="5670427" y="1411111"/>
                    </a:lnTo>
                    <a:lnTo>
                      <a:pt x="5733433" y="969998"/>
                    </a:lnTo>
                    <a:close/>
                    <a:moveTo>
                      <a:pt x="618649" y="2321278"/>
                    </a:moveTo>
                    <a:cubicBezTo>
                      <a:pt x="562511" y="2321278"/>
                      <a:pt x="508673" y="2343578"/>
                      <a:pt x="468978" y="2383274"/>
                    </a:cubicBezTo>
                    <a:cubicBezTo>
                      <a:pt x="429283" y="2422969"/>
                      <a:pt x="406982" y="2476807"/>
                      <a:pt x="406982" y="2532944"/>
                    </a:cubicBezTo>
                    <a:lnTo>
                      <a:pt x="406982" y="2603500"/>
                    </a:lnTo>
                    <a:cubicBezTo>
                      <a:pt x="407503" y="2720031"/>
                      <a:pt x="502117" y="2814222"/>
                      <a:pt x="618649" y="2814222"/>
                    </a:cubicBezTo>
                    <a:cubicBezTo>
                      <a:pt x="735181" y="2814222"/>
                      <a:pt x="829794" y="2720031"/>
                      <a:pt x="830316" y="2603500"/>
                    </a:cubicBezTo>
                    <a:lnTo>
                      <a:pt x="830316" y="2532944"/>
                    </a:lnTo>
                    <a:cubicBezTo>
                      <a:pt x="830316" y="2476807"/>
                      <a:pt x="808015" y="2422969"/>
                      <a:pt x="768320" y="2383274"/>
                    </a:cubicBezTo>
                    <a:cubicBezTo>
                      <a:pt x="728625" y="2343578"/>
                      <a:pt x="674787" y="2321278"/>
                      <a:pt x="618649" y="2321278"/>
                    </a:cubicBezTo>
                    <a:close/>
                    <a:moveTo>
                      <a:pt x="399433" y="3291275"/>
                    </a:moveTo>
                    <a:cubicBezTo>
                      <a:pt x="400632" y="3283162"/>
                      <a:pt x="389202" y="3279987"/>
                      <a:pt x="386027" y="3287536"/>
                    </a:cubicBezTo>
                    <a:lnTo>
                      <a:pt x="232005" y="3646875"/>
                    </a:lnTo>
                    <a:cubicBezTo>
                      <a:pt x="209748" y="3698796"/>
                      <a:pt x="158672" y="3732439"/>
                      <a:pt x="102182" y="3732389"/>
                    </a:cubicBezTo>
                    <a:lnTo>
                      <a:pt x="37130" y="3732389"/>
                    </a:lnTo>
                    <a:cubicBezTo>
                      <a:pt x="25266" y="3732399"/>
                      <a:pt x="14190" y="3726445"/>
                      <a:pt x="7655" y="3716543"/>
                    </a:cubicBezTo>
                    <a:cubicBezTo>
                      <a:pt x="1120" y="3706641"/>
                      <a:pt x="0" y="3694116"/>
                      <a:pt x="4675" y="3683212"/>
                    </a:cubicBezTo>
                    <a:lnTo>
                      <a:pt x="195316" y="3238500"/>
                    </a:lnTo>
                    <a:lnTo>
                      <a:pt x="265448" y="3063099"/>
                    </a:lnTo>
                    <a:cubicBezTo>
                      <a:pt x="308318" y="2955961"/>
                      <a:pt x="412095" y="2885715"/>
                      <a:pt x="527491" y="2885722"/>
                    </a:cubicBezTo>
                    <a:lnTo>
                      <a:pt x="709807" y="2885722"/>
                    </a:lnTo>
                    <a:cubicBezTo>
                      <a:pt x="825203" y="2885715"/>
                      <a:pt x="928980" y="2955961"/>
                      <a:pt x="971850" y="3063099"/>
                    </a:cubicBezTo>
                    <a:lnTo>
                      <a:pt x="1041982" y="3238500"/>
                    </a:lnTo>
                    <a:lnTo>
                      <a:pt x="1232553" y="3683212"/>
                    </a:lnTo>
                    <a:cubicBezTo>
                      <a:pt x="1237228" y="3694116"/>
                      <a:pt x="1236108" y="3706641"/>
                      <a:pt x="1229572" y="3716543"/>
                    </a:cubicBezTo>
                    <a:cubicBezTo>
                      <a:pt x="1223037" y="3726445"/>
                      <a:pt x="1211962" y="3732399"/>
                      <a:pt x="1200097" y="3732389"/>
                    </a:cubicBezTo>
                    <a:lnTo>
                      <a:pt x="1135045" y="3732389"/>
                    </a:lnTo>
                    <a:cubicBezTo>
                      <a:pt x="1078607" y="3732383"/>
                      <a:pt x="1027601" y="3698749"/>
                      <a:pt x="1005364" y="3646875"/>
                    </a:cubicBezTo>
                    <a:lnTo>
                      <a:pt x="851341" y="3287536"/>
                    </a:lnTo>
                    <a:cubicBezTo>
                      <a:pt x="848096" y="3279987"/>
                      <a:pt x="836736" y="3283162"/>
                      <a:pt x="837865" y="3291275"/>
                    </a:cubicBezTo>
                    <a:lnTo>
                      <a:pt x="900871" y="3732389"/>
                    </a:lnTo>
                    <a:lnTo>
                      <a:pt x="968252" y="4540885"/>
                    </a:lnTo>
                    <a:cubicBezTo>
                      <a:pt x="969060" y="4550707"/>
                      <a:pt x="965723" y="4560419"/>
                      <a:pt x="959048" y="4567670"/>
                    </a:cubicBezTo>
                    <a:cubicBezTo>
                      <a:pt x="952374" y="4574921"/>
                      <a:pt x="942970" y="4579049"/>
                      <a:pt x="933115" y="4579055"/>
                    </a:cubicBezTo>
                    <a:lnTo>
                      <a:pt x="879281" y="4579055"/>
                    </a:lnTo>
                    <a:cubicBezTo>
                      <a:pt x="810300" y="4579064"/>
                      <a:pt x="751423" y="4529199"/>
                      <a:pt x="740075" y="4461157"/>
                    </a:cubicBezTo>
                    <a:lnTo>
                      <a:pt x="625705" y="3774158"/>
                    </a:lnTo>
                    <a:cubicBezTo>
                      <a:pt x="624364" y="3766255"/>
                      <a:pt x="613075" y="3766255"/>
                      <a:pt x="611735" y="3774158"/>
                    </a:cubicBezTo>
                    <a:lnTo>
                      <a:pt x="497293" y="4461157"/>
                    </a:lnTo>
                    <a:cubicBezTo>
                      <a:pt x="485941" y="4529225"/>
                      <a:pt x="427025" y="4579098"/>
                      <a:pt x="358017" y="4579055"/>
                    </a:cubicBezTo>
                    <a:lnTo>
                      <a:pt x="304183" y="4579055"/>
                    </a:lnTo>
                    <a:cubicBezTo>
                      <a:pt x="294328" y="4579049"/>
                      <a:pt x="284924" y="4574921"/>
                      <a:pt x="278250" y="4567670"/>
                    </a:cubicBezTo>
                    <a:cubicBezTo>
                      <a:pt x="271575" y="4560419"/>
                      <a:pt x="268238" y="4550707"/>
                      <a:pt x="269046" y="4540885"/>
                    </a:cubicBezTo>
                    <a:lnTo>
                      <a:pt x="336427" y="3732389"/>
                    </a:lnTo>
                    <a:lnTo>
                      <a:pt x="399433" y="3291275"/>
                    </a:lnTo>
                    <a:close/>
                    <a:moveTo>
                      <a:pt x="1952149" y="2321278"/>
                    </a:moveTo>
                    <a:cubicBezTo>
                      <a:pt x="1896012" y="2321278"/>
                      <a:pt x="1842173" y="2343578"/>
                      <a:pt x="1802478" y="2383273"/>
                    </a:cubicBezTo>
                    <a:cubicBezTo>
                      <a:pt x="1762783" y="2422969"/>
                      <a:pt x="1740482" y="2476807"/>
                      <a:pt x="1740482" y="2532944"/>
                    </a:cubicBezTo>
                    <a:lnTo>
                      <a:pt x="1740482" y="2603500"/>
                    </a:lnTo>
                    <a:cubicBezTo>
                      <a:pt x="1741003" y="2720031"/>
                      <a:pt x="1835617" y="2814222"/>
                      <a:pt x="1952149" y="2814222"/>
                    </a:cubicBezTo>
                    <a:cubicBezTo>
                      <a:pt x="2068681" y="2814222"/>
                      <a:pt x="2163295" y="2720031"/>
                      <a:pt x="2163816" y="2603500"/>
                    </a:cubicBezTo>
                    <a:lnTo>
                      <a:pt x="2163816" y="2532944"/>
                    </a:lnTo>
                    <a:cubicBezTo>
                      <a:pt x="2163816" y="2476807"/>
                      <a:pt x="2141515" y="2422969"/>
                      <a:pt x="2101820" y="2383273"/>
                    </a:cubicBezTo>
                    <a:cubicBezTo>
                      <a:pt x="2062125" y="2343578"/>
                      <a:pt x="2008286" y="2321278"/>
                      <a:pt x="1952149" y="2321278"/>
                    </a:cubicBezTo>
                    <a:close/>
                    <a:moveTo>
                      <a:pt x="1732933" y="3291275"/>
                    </a:moveTo>
                    <a:cubicBezTo>
                      <a:pt x="1734132" y="3283162"/>
                      <a:pt x="1722702" y="3279987"/>
                      <a:pt x="1719527" y="3287536"/>
                    </a:cubicBezTo>
                    <a:lnTo>
                      <a:pt x="1565505" y="3646875"/>
                    </a:lnTo>
                    <a:cubicBezTo>
                      <a:pt x="1543248" y="3698796"/>
                      <a:pt x="1492172" y="3732439"/>
                      <a:pt x="1435682" y="3732389"/>
                    </a:cubicBezTo>
                    <a:lnTo>
                      <a:pt x="1370630" y="3732389"/>
                    </a:lnTo>
                    <a:cubicBezTo>
                      <a:pt x="1358766" y="3732399"/>
                      <a:pt x="1347690" y="3726445"/>
                      <a:pt x="1341155" y="3716543"/>
                    </a:cubicBezTo>
                    <a:cubicBezTo>
                      <a:pt x="1334620" y="3706641"/>
                      <a:pt x="1333500" y="3694116"/>
                      <a:pt x="1338175" y="3683212"/>
                    </a:cubicBezTo>
                    <a:lnTo>
                      <a:pt x="1528816" y="3238500"/>
                    </a:lnTo>
                    <a:lnTo>
                      <a:pt x="1598948" y="3063099"/>
                    </a:lnTo>
                    <a:cubicBezTo>
                      <a:pt x="1641818" y="2955961"/>
                      <a:pt x="1745595" y="2885715"/>
                      <a:pt x="1860991" y="2885722"/>
                    </a:cubicBezTo>
                    <a:lnTo>
                      <a:pt x="2043307" y="2885722"/>
                    </a:lnTo>
                    <a:cubicBezTo>
                      <a:pt x="2158703" y="2885715"/>
                      <a:pt x="2262480" y="2955961"/>
                      <a:pt x="2305350" y="3063099"/>
                    </a:cubicBezTo>
                    <a:lnTo>
                      <a:pt x="2375482" y="3238500"/>
                    </a:lnTo>
                    <a:lnTo>
                      <a:pt x="2566053" y="3683212"/>
                    </a:lnTo>
                    <a:cubicBezTo>
                      <a:pt x="2570727" y="3694116"/>
                      <a:pt x="2569607" y="3706640"/>
                      <a:pt x="2563072" y="3716543"/>
                    </a:cubicBezTo>
                    <a:cubicBezTo>
                      <a:pt x="2556537" y="3726445"/>
                      <a:pt x="2545462" y="3732399"/>
                      <a:pt x="2533597" y="3732389"/>
                    </a:cubicBezTo>
                    <a:lnTo>
                      <a:pt x="2468545" y="3732389"/>
                    </a:lnTo>
                    <a:cubicBezTo>
                      <a:pt x="2412107" y="3732383"/>
                      <a:pt x="2361101" y="3698749"/>
                      <a:pt x="2338864" y="3646875"/>
                    </a:cubicBezTo>
                    <a:lnTo>
                      <a:pt x="2184841" y="3287536"/>
                    </a:lnTo>
                    <a:cubicBezTo>
                      <a:pt x="2181596" y="3279987"/>
                      <a:pt x="2170236" y="3283162"/>
                      <a:pt x="2171365" y="3291275"/>
                    </a:cubicBezTo>
                    <a:lnTo>
                      <a:pt x="2234371" y="3732389"/>
                    </a:lnTo>
                    <a:lnTo>
                      <a:pt x="2301752" y="4540885"/>
                    </a:lnTo>
                    <a:cubicBezTo>
                      <a:pt x="2302560" y="4550707"/>
                      <a:pt x="2299223" y="4560419"/>
                      <a:pt x="2292548" y="4567670"/>
                    </a:cubicBezTo>
                    <a:cubicBezTo>
                      <a:pt x="2285874" y="4574921"/>
                      <a:pt x="2276470" y="4579049"/>
                      <a:pt x="2266615" y="4579055"/>
                    </a:cubicBezTo>
                    <a:lnTo>
                      <a:pt x="2212781" y="4579055"/>
                    </a:lnTo>
                    <a:cubicBezTo>
                      <a:pt x="2143800" y="4579064"/>
                      <a:pt x="2084923" y="4529199"/>
                      <a:pt x="2073575" y="4461157"/>
                    </a:cubicBezTo>
                    <a:lnTo>
                      <a:pt x="1959205" y="3774158"/>
                    </a:lnTo>
                    <a:cubicBezTo>
                      <a:pt x="1957864" y="3766255"/>
                      <a:pt x="1946575" y="3766255"/>
                      <a:pt x="1945234" y="3774158"/>
                    </a:cubicBezTo>
                    <a:lnTo>
                      <a:pt x="1830793" y="4461157"/>
                    </a:lnTo>
                    <a:cubicBezTo>
                      <a:pt x="1819442" y="4529225"/>
                      <a:pt x="1760525" y="4579098"/>
                      <a:pt x="1691517" y="4579055"/>
                    </a:cubicBezTo>
                    <a:lnTo>
                      <a:pt x="1637683" y="4579055"/>
                    </a:lnTo>
                    <a:cubicBezTo>
                      <a:pt x="1627828" y="4579049"/>
                      <a:pt x="1618424" y="4574921"/>
                      <a:pt x="1611750" y="4567670"/>
                    </a:cubicBezTo>
                    <a:cubicBezTo>
                      <a:pt x="1605075" y="4560419"/>
                      <a:pt x="1601738" y="4550707"/>
                      <a:pt x="1602546" y="4540885"/>
                    </a:cubicBezTo>
                    <a:lnTo>
                      <a:pt x="1669927" y="3732389"/>
                    </a:lnTo>
                    <a:lnTo>
                      <a:pt x="1732933" y="3291275"/>
                    </a:lnTo>
                    <a:close/>
                    <a:moveTo>
                      <a:pt x="3285649" y="2321278"/>
                    </a:moveTo>
                    <a:cubicBezTo>
                      <a:pt x="3229512" y="2321278"/>
                      <a:pt x="3175673" y="2343578"/>
                      <a:pt x="3135978" y="2383273"/>
                    </a:cubicBezTo>
                    <a:cubicBezTo>
                      <a:pt x="3096283" y="2422969"/>
                      <a:pt x="3073982" y="2476807"/>
                      <a:pt x="3073982" y="2532944"/>
                    </a:cubicBezTo>
                    <a:lnTo>
                      <a:pt x="3073982" y="2603500"/>
                    </a:lnTo>
                    <a:cubicBezTo>
                      <a:pt x="3074503" y="2720031"/>
                      <a:pt x="3169117" y="2814222"/>
                      <a:pt x="3285649" y="2814222"/>
                    </a:cubicBezTo>
                    <a:cubicBezTo>
                      <a:pt x="3402181" y="2814222"/>
                      <a:pt x="3496794" y="2720031"/>
                      <a:pt x="3497316" y="2603500"/>
                    </a:cubicBezTo>
                    <a:lnTo>
                      <a:pt x="3497316" y="2532944"/>
                    </a:lnTo>
                    <a:cubicBezTo>
                      <a:pt x="3497316" y="2416044"/>
                      <a:pt x="3402549" y="2321278"/>
                      <a:pt x="3285649" y="2321278"/>
                    </a:cubicBezTo>
                    <a:close/>
                    <a:moveTo>
                      <a:pt x="3066433" y="3291275"/>
                    </a:moveTo>
                    <a:cubicBezTo>
                      <a:pt x="3067632" y="3283162"/>
                      <a:pt x="3056202" y="3279987"/>
                      <a:pt x="3053027" y="3287536"/>
                    </a:cubicBezTo>
                    <a:lnTo>
                      <a:pt x="2899005" y="3646875"/>
                    </a:lnTo>
                    <a:cubicBezTo>
                      <a:pt x="2876748" y="3698796"/>
                      <a:pt x="2825672" y="3732439"/>
                      <a:pt x="2769182" y="3732389"/>
                    </a:cubicBezTo>
                    <a:lnTo>
                      <a:pt x="2704130" y="3732389"/>
                    </a:lnTo>
                    <a:cubicBezTo>
                      <a:pt x="2692266" y="3732399"/>
                      <a:pt x="2681190" y="3726445"/>
                      <a:pt x="2674655" y="3716543"/>
                    </a:cubicBezTo>
                    <a:cubicBezTo>
                      <a:pt x="2668120" y="3706640"/>
                      <a:pt x="2667000" y="3694116"/>
                      <a:pt x="2671675" y="3683212"/>
                    </a:cubicBezTo>
                    <a:lnTo>
                      <a:pt x="2862316" y="3238500"/>
                    </a:lnTo>
                    <a:lnTo>
                      <a:pt x="2932448" y="3063099"/>
                    </a:lnTo>
                    <a:cubicBezTo>
                      <a:pt x="2975318" y="2955961"/>
                      <a:pt x="3079095" y="2885715"/>
                      <a:pt x="3194491" y="2885722"/>
                    </a:cubicBezTo>
                    <a:lnTo>
                      <a:pt x="3376807" y="2885722"/>
                    </a:lnTo>
                    <a:cubicBezTo>
                      <a:pt x="3492203" y="2885714"/>
                      <a:pt x="3595980" y="2955961"/>
                      <a:pt x="3638850" y="3063099"/>
                    </a:cubicBezTo>
                    <a:lnTo>
                      <a:pt x="3708982" y="3238500"/>
                    </a:lnTo>
                    <a:lnTo>
                      <a:pt x="3899553" y="3683212"/>
                    </a:lnTo>
                    <a:cubicBezTo>
                      <a:pt x="3904228" y="3694116"/>
                      <a:pt x="3903108" y="3706641"/>
                      <a:pt x="3896572" y="3716543"/>
                    </a:cubicBezTo>
                    <a:cubicBezTo>
                      <a:pt x="3890037" y="3726445"/>
                      <a:pt x="3878962" y="3732399"/>
                      <a:pt x="3867097" y="3732389"/>
                    </a:cubicBezTo>
                    <a:lnTo>
                      <a:pt x="3802045" y="3732389"/>
                    </a:lnTo>
                    <a:cubicBezTo>
                      <a:pt x="3745607" y="3732383"/>
                      <a:pt x="3694601" y="3698748"/>
                      <a:pt x="3672364" y="3646875"/>
                    </a:cubicBezTo>
                    <a:lnTo>
                      <a:pt x="3518341" y="3287536"/>
                    </a:lnTo>
                    <a:cubicBezTo>
                      <a:pt x="3515096" y="3279987"/>
                      <a:pt x="3503736" y="3283162"/>
                      <a:pt x="3504865" y="3291275"/>
                    </a:cubicBezTo>
                    <a:lnTo>
                      <a:pt x="3567871" y="3732389"/>
                    </a:lnTo>
                    <a:lnTo>
                      <a:pt x="3635252" y="4540885"/>
                    </a:lnTo>
                    <a:cubicBezTo>
                      <a:pt x="3636060" y="4550707"/>
                      <a:pt x="3632722" y="4560419"/>
                      <a:pt x="3626048" y="4567670"/>
                    </a:cubicBezTo>
                    <a:cubicBezTo>
                      <a:pt x="3619374" y="4574921"/>
                      <a:pt x="3609970" y="4579049"/>
                      <a:pt x="3600115" y="4579055"/>
                    </a:cubicBezTo>
                    <a:lnTo>
                      <a:pt x="3546281" y="4579055"/>
                    </a:lnTo>
                    <a:cubicBezTo>
                      <a:pt x="3477300" y="4579064"/>
                      <a:pt x="3418423" y="4529199"/>
                      <a:pt x="3407075" y="4461157"/>
                    </a:cubicBezTo>
                    <a:lnTo>
                      <a:pt x="3292704" y="3774158"/>
                    </a:lnTo>
                    <a:cubicBezTo>
                      <a:pt x="3291364" y="3766255"/>
                      <a:pt x="3280075" y="3766255"/>
                      <a:pt x="3278735" y="3774158"/>
                    </a:cubicBezTo>
                    <a:lnTo>
                      <a:pt x="3164293" y="4461157"/>
                    </a:lnTo>
                    <a:cubicBezTo>
                      <a:pt x="3152942" y="4529225"/>
                      <a:pt x="3094025" y="4579098"/>
                      <a:pt x="3025017" y="4579055"/>
                    </a:cubicBezTo>
                    <a:lnTo>
                      <a:pt x="2971183" y="4579055"/>
                    </a:lnTo>
                    <a:cubicBezTo>
                      <a:pt x="2961328" y="4579049"/>
                      <a:pt x="2951924" y="4574921"/>
                      <a:pt x="2945250" y="4567670"/>
                    </a:cubicBezTo>
                    <a:cubicBezTo>
                      <a:pt x="2938575" y="4560419"/>
                      <a:pt x="2935238" y="4550707"/>
                      <a:pt x="2936046" y="4540885"/>
                    </a:cubicBezTo>
                    <a:lnTo>
                      <a:pt x="3003427" y="3732389"/>
                    </a:lnTo>
                    <a:lnTo>
                      <a:pt x="3066433" y="3291275"/>
                    </a:lnTo>
                    <a:close/>
                    <a:moveTo>
                      <a:pt x="4619149" y="2321278"/>
                    </a:moveTo>
                    <a:cubicBezTo>
                      <a:pt x="4502249" y="2321278"/>
                      <a:pt x="4407482" y="2416044"/>
                      <a:pt x="4407482" y="2532944"/>
                    </a:cubicBezTo>
                    <a:lnTo>
                      <a:pt x="4407482" y="2603500"/>
                    </a:lnTo>
                    <a:cubicBezTo>
                      <a:pt x="4408004" y="2720031"/>
                      <a:pt x="4502617" y="2814222"/>
                      <a:pt x="4619149" y="2814222"/>
                    </a:cubicBezTo>
                    <a:cubicBezTo>
                      <a:pt x="4735681" y="2814222"/>
                      <a:pt x="4830294" y="2720031"/>
                      <a:pt x="4830816" y="2603500"/>
                    </a:cubicBezTo>
                    <a:lnTo>
                      <a:pt x="4830816" y="2532944"/>
                    </a:lnTo>
                    <a:cubicBezTo>
                      <a:pt x="4830816" y="2416044"/>
                      <a:pt x="4736049" y="2321278"/>
                      <a:pt x="4619149" y="2321278"/>
                    </a:cubicBezTo>
                    <a:close/>
                    <a:moveTo>
                      <a:pt x="4399933" y="3291275"/>
                    </a:moveTo>
                    <a:cubicBezTo>
                      <a:pt x="4401132" y="3283162"/>
                      <a:pt x="4389702" y="3279987"/>
                      <a:pt x="4386527" y="3287536"/>
                    </a:cubicBezTo>
                    <a:lnTo>
                      <a:pt x="4232504" y="3646875"/>
                    </a:lnTo>
                    <a:cubicBezTo>
                      <a:pt x="4210248" y="3698796"/>
                      <a:pt x="4159172" y="3732439"/>
                      <a:pt x="4102682" y="3732389"/>
                    </a:cubicBezTo>
                    <a:lnTo>
                      <a:pt x="4037630" y="3732389"/>
                    </a:lnTo>
                    <a:cubicBezTo>
                      <a:pt x="4025766" y="3732399"/>
                      <a:pt x="4014691" y="3726445"/>
                      <a:pt x="4008155" y="3716543"/>
                    </a:cubicBezTo>
                    <a:cubicBezTo>
                      <a:pt x="4001620" y="3706641"/>
                      <a:pt x="4000500" y="3694116"/>
                      <a:pt x="4005174" y="3683212"/>
                    </a:cubicBezTo>
                    <a:lnTo>
                      <a:pt x="4195816" y="3238500"/>
                    </a:lnTo>
                    <a:lnTo>
                      <a:pt x="4265948" y="3063099"/>
                    </a:lnTo>
                    <a:cubicBezTo>
                      <a:pt x="4308818" y="2955961"/>
                      <a:pt x="4412595" y="2885715"/>
                      <a:pt x="4527991" y="2885722"/>
                    </a:cubicBezTo>
                    <a:lnTo>
                      <a:pt x="4710307" y="2885722"/>
                    </a:lnTo>
                    <a:cubicBezTo>
                      <a:pt x="4825703" y="2885714"/>
                      <a:pt x="4929480" y="2955961"/>
                      <a:pt x="4972350" y="3063099"/>
                    </a:cubicBezTo>
                    <a:lnTo>
                      <a:pt x="5042482" y="3238500"/>
                    </a:lnTo>
                    <a:lnTo>
                      <a:pt x="5233053" y="3683212"/>
                    </a:lnTo>
                    <a:cubicBezTo>
                      <a:pt x="5237728" y="3694116"/>
                      <a:pt x="5236608" y="3706641"/>
                      <a:pt x="5230072" y="3716543"/>
                    </a:cubicBezTo>
                    <a:cubicBezTo>
                      <a:pt x="5223537" y="3726445"/>
                      <a:pt x="5212462" y="3732399"/>
                      <a:pt x="5200597" y="3732389"/>
                    </a:cubicBezTo>
                    <a:lnTo>
                      <a:pt x="5135545" y="3732389"/>
                    </a:lnTo>
                    <a:cubicBezTo>
                      <a:pt x="5079107" y="3732383"/>
                      <a:pt x="5028101" y="3698748"/>
                      <a:pt x="5005864" y="3646875"/>
                    </a:cubicBezTo>
                    <a:lnTo>
                      <a:pt x="4851841" y="3287536"/>
                    </a:lnTo>
                    <a:cubicBezTo>
                      <a:pt x="4848596" y="3279987"/>
                      <a:pt x="4837236" y="3283162"/>
                      <a:pt x="4838365" y="3291275"/>
                    </a:cubicBezTo>
                    <a:lnTo>
                      <a:pt x="4901371" y="3732389"/>
                    </a:lnTo>
                    <a:lnTo>
                      <a:pt x="4968752" y="4540885"/>
                    </a:lnTo>
                    <a:cubicBezTo>
                      <a:pt x="4969560" y="4550707"/>
                      <a:pt x="4966222" y="4560419"/>
                      <a:pt x="4959548" y="4567670"/>
                    </a:cubicBezTo>
                    <a:cubicBezTo>
                      <a:pt x="4952874" y="4574921"/>
                      <a:pt x="4943470" y="4579049"/>
                      <a:pt x="4933615" y="4579055"/>
                    </a:cubicBezTo>
                    <a:lnTo>
                      <a:pt x="4879781" y="4579055"/>
                    </a:lnTo>
                    <a:cubicBezTo>
                      <a:pt x="4810800" y="4579064"/>
                      <a:pt x="4751923" y="4529199"/>
                      <a:pt x="4740575" y="4461157"/>
                    </a:cubicBezTo>
                    <a:lnTo>
                      <a:pt x="4626204" y="3774158"/>
                    </a:lnTo>
                    <a:cubicBezTo>
                      <a:pt x="4624864" y="3766255"/>
                      <a:pt x="4613575" y="3766255"/>
                      <a:pt x="4612235" y="3774158"/>
                    </a:cubicBezTo>
                    <a:lnTo>
                      <a:pt x="4497794" y="4461157"/>
                    </a:lnTo>
                    <a:cubicBezTo>
                      <a:pt x="4486442" y="4529225"/>
                      <a:pt x="4427525" y="4579098"/>
                      <a:pt x="4358517" y="4579055"/>
                    </a:cubicBezTo>
                    <a:lnTo>
                      <a:pt x="4304683" y="4579055"/>
                    </a:lnTo>
                    <a:cubicBezTo>
                      <a:pt x="4294828" y="4579049"/>
                      <a:pt x="4285424" y="4574921"/>
                      <a:pt x="4278750" y="4567670"/>
                    </a:cubicBezTo>
                    <a:cubicBezTo>
                      <a:pt x="4272076" y="4560419"/>
                      <a:pt x="4268738" y="4550707"/>
                      <a:pt x="4269546" y="4540885"/>
                    </a:cubicBezTo>
                    <a:lnTo>
                      <a:pt x="4336927" y="3732389"/>
                    </a:lnTo>
                    <a:lnTo>
                      <a:pt x="4399933" y="3291275"/>
                    </a:lnTo>
                    <a:close/>
                  </a:path>
                </a:pathLst>
              </a:custGeom>
              <a:solidFill>
                <a:srgbClr val="DCC9BB"/>
              </a:solidFill>
            </p:spPr>
          </p:sp>
          <p:sp>
            <p:nvSpPr>
              <p:cNvPr name="Freeform 18" id="18"/>
              <p:cNvSpPr/>
              <p:nvPr/>
            </p:nvSpPr>
            <p:spPr>
              <a:xfrm>
                <a:off x="5350351" y="2321278"/>
                <a:ext cx="1237228" cy="2257821"/>
              </a:xfrm>
              <a:custGeom>
                <a:avLst/>
                <a:gdLst/>
                <a:ahLst/>
                <a:cxnLst/>
                <a:rect r="r" b="b" t="t" l="l"/>
                <a:pathLst>
                  <a:path h="2257821" w="1237228">
                    <a:moveTo>
                      <a:pt x="618649" y="0"/>
                    </a:moveTo>
                    <a:cubicBezTo>
                      <a:pt x="501749" y="0"/>
                      <a:pt x="406982" y="94766"/>
                      <a:pt x="406982" y="211666"/>
                    </a:cubicBezTo>
                    <a:lnTo>
                      <a:pt x="406982" y="282222"/>
                    </a:lnTo>
                    <a:cubicBezTo>
                      <a:pt x="407504" y="398753"/>
                      <a:pt x="502117" y="492944"/>
                      <a:pt x="618649" y="492944"/>
                    </a:cubicBezTo>
                    <a:cubicBezTo>
                      <a:pt x="735181" y="492944"/>
                      <a:pt x="829794" y="398753"/>
                      <a:pt x="830316" y="282222"/>
                    </a:cubicBezTo>
                    <a:lnTo>
                      <a:pt x="830316" y="211666"/>
                    </a:lnTo>
                    <a:cubicBezTo>
                      <a:pt x="830316" y="94766"/>
                      <a:pt x="735549" y="0"/>
                      <a:pt x="618649" y="0"/>
                    </a:cubicBezTo>
                    <a:close/>
                    <a:moveTo>
                      <a:pt x="399433" y="969997"/>
                    </a:moveTo>
                    <a:cubicBezTo>
                      <a:pt x="400632" y="961884"/>
                      <a:pt x="389202" y="958709"/>
                      <a:pt x="386027" y="966258"/>
                    </a:cubicBezTo>
                    <a:lnTo>
                      <a:pt x="232004" y="1325597"/>
                    </a:lnTo>
                    <a:cubicBezTo>
                      <a:pt x="209748" y="1377518"/>
                      <a:pt x="158672" y="1411161"/>
                      <a:pt x="102182" y="1411111"/>
                    </a:cubicBezTo>
                    <a:lnTo>
                      <a:pt x="37130" y="1411111"/>
                    </a:lnTo>
                    <a:cubicBezTo>
                      <a:pt x="25266" y="1411121"/>
                      <a:pt x="14191" y="1405167"/>
                      <a:pt x="7655" y="1395265"/>
                    </a:cubicBezTo>
                    <a:cubicBezTo>
                      <a:pt x="1120" y="1385363"/>
                      <a:pt x="0" y="1372838"/>
                      <a:pt x="4674" y="1361934"/>
                    </a:cubicBezTo>
                    <a:lnTo>
                      <a:pt x="195316" y="917222"/>
                    </a:lnTo>
                    <a:lnTo>
                      <a:pt x="265448" y="741821"/>
                    </a:lnTo>
                    <a:cubicBezTo>
                      <a:pt x="308318" y="634683"/>
                      <a:pt x="412095" y="564437"/>
                      <a:pt x="527491" y="564444"/>
                    </a:cubicBezTo>
                    <a:lnTo>
                      <a:pt x="709807" y="564444"/>
                    </a:lnTo>
                    <a:cubicBezTo>
                      <a:pt x="825203" y="564436"/>
                      <a:pt x="928980" y="634683"/>
                      <a:pt x="971850" y="741821"/>
                    </a:cubicBezTo>
                    <a:lnTo>
                      <a:pt x="1041982" y="917222"/>
                    </a:lnTo>
                    <a:lnTo>
                      <a:pt x="1232553" y="1361934"/>
                    </a:lnTo>
                    <a:cubicBezTo>
                      <a:pt x="1237228" y="1372838"/>
                      <a:pt x="1236107" y="1385362"/>
                      <a:pt x="1229572" y="1395265"/>
                    </a:cubicBezTo>
                    <a:cubicBezTo>
                      <a:pt x="1223037" y="1405167"/>
                      <a:pt x="1211962" y="1411121"/>
                      <a:pt x="1200097" y="1411111"/>
                    </a:cubicBezTo>
                    <a:lnTo>
                      <a:pt x="1135045" y="1411111"/>
                    </a:lnTo>
                    <a:cubicBezTo>
                      <a:pt x="1078607" y="1411105"/>
                      <a:pt x="1027601" y="1377470"/>
                      <a:pt x="1005364" y="1325597"/>
                    </a:cubicBezTo>
                    <a:lnTo>
                      <a:pt x="851341" y="966258"/>
                    </a:lnTo>
                    <a:cubicBezTo>
                      <a:pt x="848096" y="958709"/>
                      <a:pt x="836736" y="961884"/>
                      <a:pt x="837865" y="969997"/>
                    </a:cubicBezTo>
                    <a:lnTo>
                      <a:pt x="900871" y="1411111"/>
                    </a:lnTo>
                    <a:lnTo>
                      <a:pt x="968252" y="2219607"/>
                    </a:lnTo>
                    <a:cubicBezTo>
                      <a:pt x="969060" y="2229429"/>
                      <a:pt x="965722" y="2239141"/>
                      <a:pt x="959048" y="2246392"/>
                    </a:cubicBezTo>
                    <a:cubicBezTo>
                      <a:pt x="952374" y="2253643"/>
                      <a:pt x="942970" y="2257771"/>
                      <a:pt x="933115" y="2257777"/>
                    </a:cubicBezTo>
                    <a:lnTo>
                      <a:pt x="879281" y="2257777"/>
                    </a:lnTo>
                    <a:cubicBezTo>
                      <a:pt x="810300" y="2257786"/>
                      <a:pt x="751423" y="2207921"/>
                      <a:pt x="740075" y="2139879"/>
                    </a:cubicBezTo>
                    <a:lnTo>
                      <a:pt x="625704" y="1452880"/>
                    </a:lnTo>
                    <a:cubicBezTo>
                      <a:pt x="624364" y="1444977"/>
                      <a:pt x="613075" y="1444977"/>
                      <a:pt x="611735" y="1452880"/>
                    </a:cubicBezTo>
                    <a:lnTo>
                      <a:pt x="497294" y="2139879"/>
                    </a:lnTo>
                    <a:cubicBezTo>
                      <a:pt x="485942" y="2207947"/>
                      <a:pt x="427025" y="2257820"/>
                      <a:pt x="358017" y="2257777"/>
                    </a:cubicBezTo>
                    <a:lnTo>
                      <a:pt x="304183" y="2257777"/>
                    </a:lnTo>
                    <a:cubicBezTo>
                      <a:pt x="294328" y="2257771"/>
                      <a:pt x="284924" y="2253643"/>
                      <a:pt x="278250" y="2246392"/>
                    </a:cubicBezTo>
                    <a:cubicBezTo>
                      <a:pt x="271576" y="2239141"/>
                      <a:pt x="268238" y="2229429"/>
                      <a:pt x="269046" y="2219607"/>
                    </a:cubicBezTo>
                    <a:lnTo>
                      <a:pt x="336427" y="1411111"/>
                    </a:lnTo>
                    <a:lnTo>
                      <a:pt x="399433" y="969997"/>
                    </a:lnTo>
                    <a:close/>
                  </a:path>
                </a:pathLst>
              </a:custGeom>
              <a:solidFill>
                <a:srgbClr val="494F56"/>
              </a:solidFill>
            </p:spPr>
          </p:sp>
        </p:grpSp>
      </p:grpSp>
      <p:grpSp>
        <p:nvGrpSpPr>
          <p:cNvPr name="Group 19" id="19"/>
          <p:cNvGrpSpPr/>
          <p:nvPr/>
        </p:nvGrpSpPr>
        <p:grpSpPr>
          <a:xfrm rot="0">
            <a:off x="11134928" y="1128140"/>
            <a:ext cx="1160216" cy="804466"/>
            <a:chOff x="0" y="0"/>
            <a:chExt cx="1546955" cy="1072622"/>
          </a:xfrm>
        </p:grpSpPr>
        <p:grpSp>
          <p:nvGrpSpPr>
            <p:cNvPr name="Group 20" id="20"/>
            <p:cNvGrpSpPr>
              <a:grpSpLocks noChangeAspect="true"/>
            </p:cNvGrpSpPr>
            <p:nvPr/>
          </p:nvGrpSpPr>
          <p:grpSpPr>
            <a:xfrm rot="0">
              <a:off x="0" y="0"/>
              <a:ext cx="1546955" cy="1072622"/>
              <a:chOff x="0" y="0"/>
              <a:chExt cx="6604000" cy="4579056"/>
            </a:xfrm>
          </p:grpSpPr>
          <p:sp>
            <p:nvSpPr>
              <p:cNvPr name="Freeform 21" id="21"/>
              <p:cNvSpPr/>
              <p:nvPr/>
            </p:nvSpPr>
            <p:spPr>
              <a:xfrm>
                <a:off x="16351" y="0"/>
                <a:ext cx="6571228" cy="4579098"/>
              </a:xfrm>
              <a:custGeom>
                <a:avLst/>
                <a:gdLst/>
                <a:ahLst/>
                <a:cxnLst/>
                <a:rect r="r" b="b" t="t" l="l"/>
                <a:pathLst>
                  <a:path h="4579098" w="6571228">
                    <a:moveTo>
                      <a:pt x="618649" y="0"/>
                    </a:moveTo>
                    <a:lnTo>
                      <a:pt x="618649" y="0"/>
                    </a:lnTo>
                    <a:cubicBezTo>
                      <a:pt x="562511" y="0"/>
                      <a:pt x="508673" y="22301"/>
                      <a:pt x="468978" y="61996"/>
                    </a:cubicBezTo>
                    <a:cubicBezTo>
                      <a:pt x="429283" y="101691"/>
                      <a:pt x="406982" y="155529"/>
                      <a:pt x="406982" y="211667"/>
                    </a:cubicBezTo>
                    <a:lnTo>
                      <a:pt x="406982" y="282222"/>
                    </a:lnTo>
                    <a:cubicBezTo>
                      <a:pt x="407503" y="398753"/>
                      <a:pt x="502117" y="492944"/>
                      <a:pt x="618649" y="492944"/>
                    </a:cubicBezTo>
                    <a:cubicBezTo>
                      <a:pt x="735181" y="492944"/>
                      <a:pt x="829794" y="398753"/>
                      <a:pt x="830316" y="282222"/>
                    </a:cubicBezTo>
                    <a:lnTo>
                      <a:pt x="830316" y="211667"/>
                    </a:lnTo>
                    <a:cubicBezTo>
                      <a:pt x="830316" y="94766"/>
                      <a:pt x="735549" y="0"/>
                      <a:pt x="618649" y="0"/>
                    </a:cubicBezTo>
                    <a:close/>
                    <a:moveTo>
                      <a:pt x="399433" y="969998"/>
                    </a:moveTo>
                    <a:cubicBezTo>
                      <a:pt x="400632" y="961884"/>
                      <a:pt x="389202" y="958709"/>
                      <a:pt x="386027" y="966258"/>
                    </a:cubicBez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5"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6" y="958709"/>
                      <a:pt x="836736" y="961884"/>
                      <a:pt x="837865" y="969998"/>
                    </a:cubicBezTo>
                    <a:lnTo>
                      <a:pt x="900871" y="1411111"/>
                    </a:lnTo>
                    <a:lnTo>
                      <a:pt x="968252" y="2219607"/>
                    </a:lnTo>
                    <a:cubicBezTo>
                      <a:pt x="969060" y="2229429"/>
                      <a:pt x="965723" y="2239141"/>
                      <a:pt x="959048" y="2246392"/>
                    </a:cubicBezTo>
                    <a:cubicBezTo>
                      <a:pt x="952374" y="2253643"/>
                      <a:pt x="942970" y="2257771"/>
                      <a:pt x="933115" y="2257778"/>
                    </a:cubicBezTo>
                    <a:lnTo>
                      <a:pt x="879281" y="2257778"/>
                    </a:lnTo>
                    <a:cubicBezTo>
                      <a:pt x="810300" y="2257786"/>
                      <a:pt x="751423" y="2207921"/>
                      <a:pt x="740075" y="2139879"/>
                    </a:cubicBezTo>
                    <a:lnTo>
                      <a:pt x="625705" y="1452880"/>
                    </a:lnTo>
                    <a:cubicBezTo>
                      <a:pt x="624364" y="1444978"/>
                      <a:pt x="613075" y="1444978"/>
                      <a:pt x="611735" y="1452880"/>
                    </a:cubicBezTo>
                    <a:lnTo>
                      <a:pt x="497293" y="2139879"/>
                    </a:lnTo>
                    <a:cubicBezTo>
                      <a:pt x="485941" y="2207948"/>
                      <a:pt x="427025" y="2257821"/>
                      <a:pt x="358017" y="2257778"/>
                    </a:cubicBezTo>
                    <a:lnTo>
                      <a:pt x="304183" y="2257778"/>
                    </a:lnTo>
                    <a:cubicBezTo>
                      <a:pt x="294328" y="2257771"/>
                      <a:pt x="284924" y="2253643"/>
                      <a:pt x="278250" y="2246392"/>
                    </a:cubicBezTo>
                    <a:cubicBezTo>
                      <a:pt x="271575" y="2239141"/>
                      <a:pt x="268238" y="2229429"/>
                      <a:pt x="269046" y="2219607"/>
                    </a:cubicBezTo>
                    <a:lnTo>
                      <a:pt x="336427" y="1411111"/>
                    </a:lnTo>
                    <a:lnTo>
                      <a:pt x="399433" y="969998"/>
                    </a:lnTo>
                    <a:close/>
                    <a:moveTo>
                      <a:pt x="1952149" y="0"/>
                    </a:moveTo>
                    <a:lnTo>
                      <a:pt x="1952149" y="0"/>
                    </a:lnTo>
                    <a:cubicBezTo>
                      <a:pt x="1896012" y="0"/>
                      <a:pt x="1842173" y="22301"/>
                      <a:pt x="1802478" y="61996"/>
                    </a:cubicBezTo>
                    <a:cubicBezTo>
                      <a:pt x="1762783" y="101691"/>
                      <a:pt x="1740482" y="155529"/>
                      <a:pt x="1740482" y="211667"/>
                    </a:cubicBezTo>
                    <a:lnTo>
                      <a:pt x="1740482" y="282222"/>
                    </a:lnTo>
                    <a:cubicBezTo>
                      <a:pt x="1741003" y="398753"/>
                      <a:pt x="1835617" y="492944"/>
                      <a:pt x="1952149" y="492944"/>
                    </a:cubicBezTo>
                    <a:cubicBezTo>
                      <a:pt x="2068681" y="492944"/>
                      <a:pt x="2163295" y="398753"/>
                      <a:pt x="2163816" y="282222"/>
                    </a:cubicBezTo>
                    <a:lnTo>
                      <a:pt x="2163816" y="211667"/>
                    </a:lnTo>
                    <a:cubicBezTo>
                      <a:pt x="2163816" y="155529"/>
                      <a:pt x="2141515" y="101691"/>
                      <a:pt x="2101820" y="61996"/>
                    </a:cubicBezTo>
                    <a:cubicBezTo>
                      <a:pt x="2062125" y="22301"/>
                      <a:pt x="2008286" y="0"/>
                      <a:pt x="1952149" y="0"/>
                    </a:cubicBezTo>
                    <a:close/>
                    <a:moveTo>
                      <a:pt x="1732933" y="969998"/>
                    </a:moveTo>
                    <a:cubicBezTo>
                      <a:pt x="1734132" y="961884"/>
                      <a:pt x="1722702" y="958709"/>
                      <a:pt x="1719527" y="966258"/>
                    </a:cubicBezTo>
                    <a:lnTo>
                      <a:pt x="1565505" y="1325598"/>
                    </a:lnTo>
                    <a:cubicBezTo>
                      <a:pt x="1543248" y="1377518"/>
                      <a:pt x="1492172" y="1411161"/>
                      <a:pt x="1435682" y="1411111"/>
                    </a:cubicBezTo>
                    <a:lnTo>
                      <a:pt x="1370630" y="1411111"/>
                    </a:lnTo>
                    <a:cubicBezTo>
                      <a:pt x="1358766" y="1411122"/>
                      <a:pt x="1347690" y="1405168"/>
                      <a:pt x="1341155" y="1395265"/>
                    </a:cubicBezTo>
                    <a:cubicBezTo>
                      <a:pt x="1334620" y="1385363"/>
                      <a:pt x="1333500" y="1372839"/>
                      <a:pt x="1338175" y="1361934"/>
                    </a:cubicBezTo>
                    <a:lnTo>
                      <a:pt x="1528816" y="917222"/>
                    </a:lnTo>
                    <a:lnTo>
                      <a:pt x="1598948" y="741821"/>
                    </a:lnTo>
                    <a:cubicBezTo>
                      <a:pt x="1641818" y="634683"/>
                      <a:pt x="1745594" y="564437"/>
                      <a:pt x="1860991" y="564444"/>
                    </a:cubicBezTo>
                    <a:lnTo>
                      <a:pt x="2043307" y="564444"/>
                    </a:lnTo>
                    <a:cubicBezTo>
                      <a:pt x="2158704" y="564437"/>
                      <a:pt x="2262480" y="634683"/>
                      <a:pt x="2305350" y="741821"/>
                    </a:cubicBezTo>
                    <a:lnTo>
                      <a:pt x="2375482" y="917222"/>
                    </a:lnTo>
                    <a:lnTo>
                      <a:pt x="2566053" y="1361934"/>
                    </a:lnTo>
                    <a:cubicBezTo>
                      <a:pt x="2570727" y="1372839"/>
                      <a:pt x="2569607" y="1385363"/>
                      <a:pt x="2563072" y="1395265"/>
                    </a:cubicBezTo>
                    <a:cubicBezTo>
                      <a:pt x="2556537" y="1405168"/>
                      <a:pt x="2545462" y="1411122"/>
                      <a:pt x="2533597" y="1411111"/>
                    </a:cubicBezTo>
                    <a:lnTo>
                      <a:pt x="2468545" y="1411111"/>
                    </a:lnTo>
                    <a:cubicBezTo>
                      <a:pt x="2412107" y="1411105"/>
                      <a:pt x="2361101" y="1377471"/>
                      <a:pt x="2338864" y="1325598"/>
                    </a:cubicBezTo>
                    <a:lnTo>
                      <a:pt x="2184841" y="966258"/>
                    </a:lnTo>
                    <a:cubicBezTo>
                      <a:pt x="2181596" y="958709"/>
                      <a:pt x="2170236" y="961884"/>
                      <a:pt x="2171365" y="969998"/>
                    </a:cubicBezTo>
                    <a:lnTo>
                      <a:pt x="2234371" y="1411111"/>
                    </a:lnTo>
                    <a:lnTo>
                      <a:pt x="2301752" y="2219607"/>
                    </a:lnTo>
                    <a:cubicBezTo>
                      <a:pt x="2302560" y="2229429"/>
                      <a:pt x="2299223" y="2239141"/>
                      <a:pt x="2292548" y="2246392"/>
                    </a:cubicBezTo>
                    <a:cubicBezTo>
                      <a:pt x="2285874" y="2253643"/>
                      <a:pt x="2276470" y="2257771"/>
                      <a:pt x="2266615" y="2257778"/>
                    </a:cubicBezTo>
                    <a:lnTo>
                      <a:pt x="2212781" y="2257778"/>
                    </a:lnTo>
                    <a:cubicBezTo>
                      <a:pt x="2143800" y="2257786"/>
                      <a:pt x="2084923" y="2207921"/>
                      <a:pt x="2073575" y="2139879"/>
                    </a:cubicBezTo>
                    <a:lnTo>
                      <a:pt x="1959205" y="1452880"/>
                    </a:lnTo>
                    <a:cubicBezTo>
                      <a:pt x="1957864" y="1444978"/>
                      <a:pt x="1946575" y="1444978"/>
                      <a:pt x="1945234" y="1452880"/>
                    </a:cubicBezTo>
                    <a:lnTo>
                      <a:pt x="1830793" y="2139879"/>
                    </a:lnTo>
                    <a:cubicBezTo>
                      <a:pt x="1819442" y="2207948"/>
                      <a:pt x="1760525" y="2257821"/>
                      <a:pt x="1691517" y="2257778"/>
                    </a:cubicBezTo>
                    <a:lnTo>
                      <a:pt x="1637683" y="2257778"/>
                    </a:lnTo>
                    <a:cubicBezTo>
                      <a:pt x="1627828" y="2257771"/>
                      <a:pt x="1618424" y="2253643"/>
                      <a:pt x="1611750" y="2246392"/>
                    </a:cubicBezTo>
                    <a:cubicBezTo>
                      <a:pt x="1605075" y="2239141"/>
                      <a:pt x="1601738" y="2229429"/>
                      <a:pt x="1602546" y="2219607"/>
                    </a:cubicBezTo>
                    <a:lnTo>
                      <a:pt x="1669927" y="1411111"/>
                    </a:lnTo>
                    <a:lnTo>
                      <a:pt x="1732933" y="969998"/>
                    </a:lnTo>
                    <a:close/>
                    <a:moveTo>
                      <a:pt x="3285649" y="0"/>
                    </a:moveTo>
                    <a:lnTo>
                      <a:pt x="3285649" y="0"/>
                    </a:lnTo>
                    <a:cubicBezTo>
                      <a:pt x="3229512" y="0"/>
                      <a:pt x="3175673" y="22301"/>
                      <a:pt x="3135978" y="61996"/>
                    </a:cubicBezTo>
                    <a:cubicBezTo>
                      <a:pt x="3096283" y="101691"/>
                      <a:pt x="3073982" y="155529"/>
                      <a:pt x="3073982" y="211667"/>
                    </a:cubicBezTo>
                    <a:lnTo>
                      <a:pt x="3073982" y="282222"/>
                    </a:lnTo>
                    <a:cubicBezTo>
                      <a:pt x="3074503" y="398753"/>
                      <a:pt x="3169117" y="492944"/>
                      <a:pt x="3285649" y="492944"/>
                    </a:cubicBezTo>
                    <a:cubicBezTo>
                      <a:pt x="3402181" y="492944"/>
                      <a:pt x="3496794" y="398753"/>
                      <a:pt x="3497316" y="282222"/>
                    </a:cubicBezTo>
                    <a:lnTo>
                      <a:pt x="3497316" y="211667"/>
                    </a:lnTo>
                    <a:cubicBezTo>
                      <a:pt x="3497316" y="94766"/>
                      <a:pt x="3402549" y="0"/>
                      <a:pt x="3285649" y="0"/>
                    </a:cubicBezTo>
                    <a:close/>
                    <a:moveTo>
                      <a:pt x="3066433" y="969998"/>
                    </a:moveTo>
                    <a:cubicBezTo>
                      <a:pt x="3067632" y="961884"/>
                      <a:pt x="3056202" y="958709"/>
                      <a:pt x="3053027" y="966258"/>
                    </a:cubicBezTo>
                    <a:lnTo>
                      <a:pt x="2899005" y="1325598"/>
                    </a:lnTo>
                    <a:cubicBezTo>
                      <a:pt x="2876748" y="1377518"/>
                      <a:pt x="2825672" y="1411161"/>
                      <a:pt x="2769182" y="1411111"/>
                    </a:cubicBezTo>
                    <a:lnTo>
                      <a:pt x="2704130" y="1411111"/>
                    </a:lnTo>
                    <a:cubicBezTo>
                      <a:pt x="2692266" y="1411122"/>
                      <a:pt x="2681190" y="1405168"/>
                      <a:pt x="2674655" y="1395265"/>
                    </a:cubicBezTo>
                    <a:cubicBezTo>
                      <a:pt x="2668120" y="1385363"/>
                      <a:pt x="2667000" y="1372839"/>
                      <a:pt x="2671675" y="1361934"/>
                    </a:cubicBezTo>
                    <a:lnTo>
                      <a:pt x="2862316" y="917222"/>
                    </a:lnTo>
                    <a:lnTo>
                      <a:pt x="2932448" y="741821"/>
                    </a:lnTo>
                    <a:cubicBezTo>
                      <a:pt x="2975318" y="634683"/>
                      <a:pt x="3079094" y="564437"/>
                      <a:pt x="3194491" y="564444"/>
                    </a:cubicBezTo>
                    <a:lnTo>
                      <a:pt x="3376807" y="564444"/>
                    </a:lnTo>
                    <a:cubicBezTo>
                      <a:pt x="3492203" y="564437"/>
                      <a:pt x="3595980" y="634683"/>
                      <a:pt x="3638850" y="741821"/>
                    </a:cubicBezTo>
                    <a:lnTo>
                      <a:pt x="3708982" y="917222"/>
                    </a:lnTo>
                    <a:lnTo>
                      <a:pt x="3899553" y="1361934"/>
                    </a:lnTo>
                    <a:cubicBezTo>
                      <a:pt x="3904228" y="1372839"/>
                      <a:pt x="3903108" y="1385363"/>
                      <a:pt x="3896572" y="1395265"/>
                    </a:cubicBezTo>
                    <a:cubicBezTo>
                      <a:pt x="3890037" y="1405168"/>
                      <a:pt x="3878962" y="1411122"/>
                      <a:pt x="3867097" y="1411111"/>
                    </a:cubicBezTo>
                    <a:lnTo>
                      <a:pt x="3802045" y="1411111"/>
                    </a:lnTo>
                    <a:cubicBezTo>
                      <a:pt x="3745607" y="1411105"/>
                      <a:pt x="3694601" y="1377471"/>
                      <a:pt x="3672364" y="1325598"/>
                    </a:cubicBezTo>
                    <a:lnTo>
                      <a:pt x="3518341" y="966258"/>
                    </a:lnTo>
                    <a:cubicBezTo>
                      <a:pt x="3515096" y="958709"/>
                      <a:pt x="3503736" y="961884"/>
                      <a:pt x="3504865" y="969998"/>
                    </a:cubicBezTo>
                    <a:lnTo>
                      <a:pt x="3567871" y="1411111"/>
                    </a:lnTo>
                    <a:lnTo>
                      <a:pt x="3635252" y="2219607"/>
                    </a:lnTo>
                    <a:cubicBezTo>
                      <a:pt x="3636060" y="2229429"/>
                      <a:pt x="3632722" y="2239141"/>
                      <a:pt x="3626048" y="2246392"/>
                    </a:cubicBezTo>
                    <a:cubicBezTo>
                      <a:pt x="3619374" y="2253643"/>
                      <a:pt x="3609970" y="2257771"/>
                      <a:pt x="3600115" y="2257778"/>
                    </a:cubicBezTo>
                    <a:lnTo>
                      <a:pt x="3546281" y="2257778"/>
                    </a:lnTo>
                    <a:cubicBezTo>
                      <a:pt x="3477300" y="2257786"/>
                      <a:pt x="3418423" y="2207921"/>
                      <a:pt x="3407075" y="2139879"/>
                    </a:cubicBezTo>
                    <a:lnTo>
                      <a:pt x="3292704" y="1452880"/>
                    </a:lnTo>
                    <a:cubicBezTo>
                      <a:pt x="3291364" y="1444978"/>
                      <a:pt x="3280075" y="1444978"/>
                      <a:pt x="3278735" y="1452880"/>
                    </a:cubicBezTo>
                    <a:lnTo>
                      <a:pt x="3164293" y="2139879"/>
                    </a:lnTo>
                    <a:cubicBezTo>
                      <a:pt x="3152942" y="2207948"/>
                      <a:pt x="3094025" y="2257821"/>
                      <a:pt x="3025017" y="2257778"/>
                    </a:cubicBezTo>
                    <a:lnTo>
                      <a:pt x="2971183" y="2257778"/>
                    </a:lnTo>
                    <a:cubicBezTo>
                      <a:pt x="2961328" y="2257771"/>
                      <a:pt x="2951924" y="2253643"/>
                      <a:pt x="2945250" y="2246392"/>
                    </a:cubicBezTo>
                    <a:cubicBezTo>
                      <a:pt x="2938575" y="2239141"/>
                      <a:pt x="2935238" y="2229429"/>
                      <a:pt x="2936046" y="2219607"/>
                    </a:cubicBezTo>
                    <a:lnTo>
                      <a:pt x="3003427" y="1411111"/>
                    </a:lnTo>
                    <a:lnTo>
                      <a:pt x="3066433" y="969998"/>
                    </a:lnTo>
                    <a:close/>
                    <a:moveTo>
                      <a:pt x="4619149" y="0"/>
                    </a:moveTo>
                    <a:cubicBezTo>
                      <a:pt x="4502249" y="0"/>
                      <a:pt x="4407482" y="94766"/>
                      <a:pt x="4407482" y="211667"/>
                    </a:cubicBezTo>
                    <a:lnTo>
                      <a:pt x="4407482" y="282222"/>
                    </a:lnTo>
                    <a:cubicBezTo>
                      <a:pt x="4408004" y="398753"/>
                      <a:pt x="4502617" y="492944"/>
                      <a:pt x="4619149" y="492944"/>
                    </a:cubicBezTo>
                    <a:cubicBezTo>
                      <a:pt x="4735681" y="492944"/>
                      <a:pt x="4830294" y="398753"/>
                      <a:pt x="4830816" y="282222"/>
                    </a:cubicBezTo>
                    <a:lnTo>
                      <a:pt x="4830816" y="211667"/>
                    </a:lnTo>
                    <a:cubicBezTo>
                      <a:pt x="4830816" y="94766"/>
                      <a:pt x="4736049" y="0"/>
                      <a:pt x="4619149" y="0"/>
                    </a:cubicBezTo>
                    <a:close/>
                    <a:moveTo>
                      <a:pt x="4399933" y="969998"/>
                    </a:moveTo>
                    <a:cubicBezTo>
                      <a:pt x="4401132" y="961884"/>
                      <a:pt x="4389702" y="958709"/>
                      <a:pt x="4386527" y="966258"/>
                    </a:cubicBezTo>
                    <a:lnTo>
                      <a:pt x="4232504" y="1325598"/>
                    </a:lnTo>
                    <a:cubicBezTo>
                      <a:pt x="4210248" y="1377518"/>
                      <a:pt x="4159172" y="1411161"/>
                      <a:pt x="4102682" y="1411111"/>
                    </a:cubicBezTo>
                    <a:lnTo>
                      <a:pt x="4037630" y="1411111"/>
                    </a:lnTo>
                    <a:cubicBezTo>
                      <a:pt x="4025766" y="1411122"/>
                      <a:pt x="4014691" y="1405168"/>
                      <a:pt x="4008155" y="1395265"/>
                    </a:cubicBezTo>
                    <a:cubicBezTo>
                      <a:pt x="4001620" y="1385363"/>
                      <a:pt x="4000500" y="1372839"/>
                      <a:pt x="4005174" y="1361934"/>
                    </a:cubicBezTo>
                    <a:lnTo>
                      <a:pt x="4195816" y="917222"/>
                    </a:lnTo>
                    <a:lnTo>
                      <a:pt x="4265948" y="741821"/>
                    </a:lnTo>
                    <a:cubicBezTo>
                      <a:pt x="4308818" y="634683"/>
                      <a:pt x="4412595" y="564437"/>
                      <a:pt x="4527991" y="564444"/>
                    </a:cubicBezTo>
                    <a:lnTo>
                      <a:pt x="4710307" y="564444"/>
                    </a:lnTo>
                    <a:cubicBezTo>
                      <a:pt x="4825703" y="564437"/>
                      <a:pt x="4929480" y="634683"/>
                      <a:pt x="4972350" y="741821"/>
                    </a:cubicBezTo>
                    <a:lnTo>
                      <a:pt x="5042482" y="917222"/>
                    </a:lnTo>
                    <a:lnTo>
                      <a:pt x="5233053" y="1361934"/>
                    </a:lnTo>
                    <a:cubicBezTo>
                      <a:pt x="5237728" y="1372839"/>
                      <a:pt x="5236608" y="1385363"/>
                      <a:pt x="5230072" y="1395265"/>
                    </a:cubicBezTo>
                    <a:cubicBezTo>
                      <a:pt x="5223537" y="1405168"/>
                      <a:pt x="5212462" y="1411122"/>
                      <a:pt x="5200597" y="1411111"/>
                    </a:cubicBezTo>
                    <a:lnTo>
                      <a:pt x="5135545" y="1411111"/>
                    </a:lnTo>
                    <a:cubicBezTo>
                      <a:pt x="5079107" y="1411105"/>
                      <a:pt x="5028101" y="1377471"/>
                      <a:pt x="5005864" y="1325598"/>
                    </a:cubicBezTo>
                    <a:lnTo>
                      <a:pt x="4851841" y="966258"/>
                    </a:lnTo>
                    <a:cubicBezTo>
                      <a:pt x="4848596" y="958709"/>
                      <a:pt x="4837236" y="961884"/>
                      <a:pt x="4838365" y="969998"/>
                    </a:cubicBezTo>
                    <a:lnTo>
                      <a:pt x="4901371" y="1411111"/>
                    </a:lnTo>
                    <a:lnTo>
                      <a:pt x="4968752" y="2219607"/>
                    </a:lnTo>
                    <a:cubicBezTo>
                      <a:pt x="4969560" y="2229429"/>
                      <a:pt x="4966222" y="2239141"/>
                      <a:pt x="4959548" y="2246392"/>
                    </a:cubicBezTo>
                    <a:cubicBezTo>
                      <a:pt x="4952874" y="2253643"/>
                      <a:pt x="4943470" y="2257771"/>
                      <a:pt x="4933615" y="2257778"/>
                    </a:cubicBezTo>
                    <a:lnTo>
                      <a:pt x="4879781" y="2257778"/>
                    </a:lnTo>
                    <a:cubicBezTo>
                      <a:pt x="4810800" y="2257786"/>
                      <a:pt x="4751923" y="2207921"/>
                      <a:pt x="4740575" y="2139879"/>
                    </a:cubicBezTo>
                    <a:lnTo>
                      <a:pt x="4626204" y="1452880"/>
                    </a:lnTo>
                    <a:cubicBezTo>
                      <a:pt x="4624864" y="1444978"/>
                      <a:pt x="4613575" y="1444978"/>
                      <a:pt x="4612235" y="1452880"/>
                    </a:cubicBezTo>
                    <a:lnTo>
                      <a:pt x="4497794" y="2139879"/>
                    </a:lnTo>
                    <a:cubicBezTo>
                      <a:pt x="4486442" y="2207948"/>
                      <a:pt x="4427525" y="2257821"/>
                      <a:pt x="4358517" y="2257778"/>
                    </a:cubicBezTo>
                    <a:lnTo>
                      <a:pt x="4304683" y="2257778"/>
                    </a:lnTo>
                    <a:cubicBezTo>
                      <a:pt x="4294828" y="2257771"/>
                      <a:pt x="4285424" y="2253643"/>
                      <a:pt x="4278750" y="2246392"/>
                    </a:cubicBezTo>
                    <a:cubicBezTo>
                      <a:pt x="4272076" y="2239141"/>
                      <a:pt x="4268738" y="2229429"/>
                      <a:pt x="4269546" y="2219607"/>
                    </a:cubicBezTo>
                    <a:lnTo>
                      <a:pt x="4336927" y="1411111"/>
                    </a:lnTo>
                    <a:lnTo>
                      <a:pt x="4399933" y="969998"/>
                    </a:lnTo>
                    <a:close/>
                    <a:moveTo>
                      <a:pt x="5952649" y="0"/>
                    </a:moveTo>
                    <a:cubicBezTo>
                      <a:pt x="5835749" y="0"/>
                      <a:pt x="5740982" y="94766"/>
                      <a:pt x="5740982" y="211667"/>
                    </a:cubicBezTo>
                    <a:lnTo>
                      <a:pt x="5740982" y="282222"/>
                    </a:lnTo>
                    <a:cubicBezTo>
                      <a:pt x="5741504" y="398753"/>
                      <a:pt x="5836117" y="492944"/>
                      <a:pt x="5952649" y="492944"/>
                    </a:cubicBezTo>
                    <a:cubicBezTo>
                      <a:pt x="6069181" y="492944"/>
                      <a:pt x="6163794" y="398753"/>
                      <a:pt x="6164316" y="282222"/>
                    </a:cubicBezTo>
                    <a:lnTo>
                      <a:pt x="6164316" y="211667"/>
                    </a:lnTo>
                    <a:cubicBezTo>
                      <a:pt x="6164316" y="94766"/>
                      <a:pt x="6069549" y="0"/>
                      <a:pt x="5952649" y="0"/>
                    </a:cubicBezTo>
                    <a:close/>
                    <a:moveTo>
                      <a:pt x="5733433" y="969998"/>
                    </a:moveTo>
                    <a:cubicBezTo>
                      <a:pt x="5734632" y="961884"/>
                      <a:pt x="5723202" y="958709"/>
                      <a:pt x="5720027" y="966258"/>
                    </a:cubicBezTo>
                    <a:lnTo>
                      <a:pt x="5566004" y="1325598"/>
                    </a:lnTo>
                    <a:cubicBezTo>
                      <a:pt x="5543748" y="1377518"/>
                      <a:pt x="5492672" y="1411161"/>
                      <a:pt x="5436182" y="1411111"/>
                    </a:cubicBezTo>
                    <a:lnTo>
                      <a:pt x="5371130" y="1411111"/>
                    </a:lnTo>
                    <a:cubicBezTo>
                      <a:pt x="5359266" y="1411122"/>
                      <a:pt x="5348191" y="1405168"/>
                      <a:pt x="5341655" y="1395265"/>
                    </a:cubicBezTo>
                    <a:cubicBezTo>
                      <a:pt x="5335120" y="1385363"/>
                      <a:pt x="5334000" y="1372839"/>
                      <a:pt x="5338674" y="1361934"/>
                    </a:cubicBezTo>
                    <a:lnTo>
                      <a:pt x="5529316" y="917222"/>
                    </a:lnTo>
                    <a:lnTo>
                      <a:pt x="5599448" y="741821"/>
                    </a:lnTo>
                    <a:cubicBezTo>
                      <a:pt x="5642318" y="634683"/>
                      <a:pt x="5746095" y="564437"/>
                      <a:pt x="5861491" y="564444"/>
                    </a:cubicBezTo>
                    <a:lnTo>
                      <a:pt x="6043807" y="564444"/>
                    </a:lnTo>
                    <a:cubicBezTo>
                      <a:pt x="6159203" y="564437"/>
                      <a:pt x="6262980" y="634683"/>
                      <a:pt x="6305850" y="741821"/>
                    </a:cubicBezTo>
                    <a:lnTo>
                      <a:pt x="6375982" y="917222"/>
                    </a:lnTo>
                    <a:lnTo>
                      <a:pt x="6566553" y="1361934"/>
                    </a:lnTo>
                    <a:cubicBezTo>
                      <a:pt x="6571228" y="1372839"/>
                      <a:pt x="6570107" y="1385363"/>
                      <a:pt x="6563572" y="1395265"/>
                    </a:cubicBezTo>
                    <a:cubicBezTo>
                      <a:pt x="6557037" y="1405168"/>
                      <a:pt x="6545962" y="1411122"/>
                      <a:pt x="6534097" y="1411111"/>
                    </a:cubicBezTo>
                    <a:lnTo>
                      <a:pt x="6469045" y="1411111"/>
                    </a:lnTo>
                    <a:cubicBezTo>
                      <a:pt x="6412607" y="1411105"/>
                      <a:pt x="6361601" y="1377471"/>
                      <a:pt x="6339364" y="1325598"/>
                    </a:cubicBezTo>
                    <a:lnTo>
                      <a:pt x="6185341" y="966258"/>
                    </a:lnTo>
                    <a:cubicBezTo>
                      <a:pt x="6182096" y="958709"/>
                      <a:pt x="6170736" y="961884"/>
                      <a:pt x="6171865" y="969998"/>
                    </a:cubicBezTo>
                    <a:lnTo>
                      <a:pt x="6234871" y="1411111"/>
                    </a:lnTo>
                    <a:lnTo>
                      <a:pt x="6302252" y="2219607"/>
                    </a:lnTo>
                    <a:cubicBezTo>
                      <a:pt x="6303060" y="2229429"/>
                      <a:pt x="6299722" y="2239141"/>
                      <a:pt x="6293048" y="2246392"/>
                    </a:cubicBezTo>
                    <a:cubicBezTo>
                      <a:pt x="6286374" y="2253643"/>
                      <a:pt x="6276970" y="2257771"/>
                      <a:pt x="6267115" y="2257778"/>
                    </a:cubicBezTo>
                    <a:lnTo>
                      <a:pt x="6213281" y="2257778"/>
                    </a:lnTo>
                    <a:cubicBezTo>
                      <a:pt x="6144300" y="2257786"/>
                      <a:pt x="6085423" y="2207921"/>
                      <a:pt x="6074075" y="2139879"/>
                    </a:cubicBezTo>
                    <a:lnTo>
                      <a:pt x="5959704" y="1452880"/>
                    </a:lnTo>
                    <a:cubicBezTo>
                      <a:pt x="5958364" y="1444978"/>
                      <a:pt x="5947075" y="1444978"/>
                      <a:pt x="5945735" y="1452880"/>
                    </a:cubicBezTo>
                    <a:lnTo>
                      <a:pt x="5831294" y="2139879"/>
                    </a:lnTo>
                    <a:cubicBezTo>
                      <a:pt x="5819942" y="2207948"/>
                      <a:pt x="5761025" y="2257821"/>
                      <a:pt x="5692017" y="2257778"/>
                    </a:cubicBezTo>
                    <a:lnTo>
                      <a:pt x="5638183" y="2257778"/>
                    </a:lnTo>
                    <a:cubicBezTo>
                      <a:pt x="5628328" y="2257771"/>
                      <a:pt x="5618924" y="2253643"/>
                      <a:pt x="5612250" y="2246392"/>
                    </a:cubicBezTo>
                    <a:cubicBezTo>
                      <a:pt x="5605576" y="2239141"/>
                      <a:pt x="5602238" y="2229429"/>
                      <a:pt x="5603046" y="2219607"/>
                    </a:cubicBezTo>
                    <a:lnTo>
                      <a:pt x="5670427" y="1411111"/>
                    </a:lnTo>
                    <a:lnTo>
                      <a:pt x="5733433" y="969998"/>
                    </a:lnTo>
                    <a:close/>
                    <a:moveTo>
                      <a:pt x="618649" y="2321278"/>
                    </a:moveTo>
                    <a:cubicBezTo>
                      <a:pt x="562511" y="2321278"/>
                      <a:pt x="508673" y="2343578"/>
                      <a:pt x="468978" y="2383274"/>
                    </a:cubicBezTo>
                    <a:cubicBezTo>
                      <a:pt x="429283" y="2422969"/>
                      <a:pt x="406982" y="2476807"/>
                      <a:pt x="406982" y="2532944"/>
                    </a:cubicBezTo>
                    <a:lnTo>
                      <a:pt x="406982" y="2603500"/>
                    </a:lnTo>
                    <a:cubicBezTo>
                      <a:pt x="407503" y="2720031"/>
                      <a:pt x="502117" y="2814222"/>
                      <a:pt x="618649" y="2814222"/>
                    </a:cubicBezTo>
                    <a:cubicBezTo>
                      <a:pt x="735181" y="2814222"/>
                      <a:pt x="829794" y="2720031"/>
                      <a:pt x="830316" y="2603500"/>
                    </a:cubicBezTo>
                    <a:lnTo>
                      <a:pt x="830316" y="2532944"/>
                    </a:lnTo>
                    <a:cubicBezTo>
                      <a:pt x="830316" y="2476807"/>
                      <a:pt x="808015" y="2422969"/>
                      <a:pt x="768320" y="2383274"/>
                    </a:cubicBezTo>
                    <a:cubicBezTo>
                      <a:pt x="728625" y="2343578"/>
                      <a:pt x="674787" y="2321278"/>
                      <a:pt x="618649" y="2321278"/>
                    </a:cubicBezTo>
                    <a:close/>
                    <a:moveTo>
                      <a:pt x="399433" y="3291275"/>
                    </a:moveTo>
                    <a:cubicBezTo>
                      <a:pt x="400632" y="3283162"/>
                      <a:pt x="389202" y="3279987"/>
                      <a:pt x="386027" y="3287536"/>
                    </a:cubicBezTo>
                    <a:lnTo>
                      <a:pt x="232005" y="3646875"/>
                    </a:lnTo>
                    <a:cubicBezTo>
                      <a:pt x="209748" y="3698796"/>
                      <a:pt x="158672" y="3732439"/>
                      <a:pt x="102182" y="3732389"/>
                    </a:cubicBezTo>
                    <a:lnTo>
                      <a:pt x="37130" y="3732389"/>
                    </a:lnTo>
                    <a:cubicBezTo>
                      <a:pt x="25266" y="3732399"/>
                      <a:pt x="14190" y="3726445"/>
                      <a:pt x="7655" y="3716543"/>
                    </a:cubicBezTo>
                    <a:cubicBezTo>
                      <a:pt x="1120" y="3706641"/>
                      <a:pt x="0" y="3694116"/>
                      <a:pt x="4675" y="3683212"/>
                    </a:cubicBezTo>
                    <a:lnTo>
                      <a:pt x="195316" y="3238500"/>
                    </a:lnTo>
                    <a:lnTo>
                      <a:pt x="265448" y="3063099"/>
                    </a:lnTo>
                    <a:cubicBezTo>
                      <a:pt x="308318" y="2955961"/>
                      <a:pt x="412095" y="2885715"/>
                      <a:pt x="527491" y="2885722"/>
                    </a:cubicBezTo>
                    <a:lnTo>
                      <a:pt x="709807" y="2885722"/>
                    </a:lnTo>
                    <a:cubicBezTo>
                      <a:pt x="825203" y="2885715"/>
                      <a:pt x="928980" y="2955961"/>
                      <a:pt x="971850" y="3063099"/>
                    </a:cubicBezTo>
                    <a:lnTo>
                      <a:pt x="1041982" y="3238500"/>
                    </a:lnTo>
                    <a:lnTo>
                      <a:pt x="1232553" y="3683212"/>
                    </a:lnTo>
                    <a:cubicBezTo>
                      <a:pt x="1237228" y="3694116"/>
                      <a:pt x="1236108" y="3706641"/>
                      <a:pt x="1229572" y="3716543"/>
                    </a:cubicBezTo>
                    <a:cubicBezTo>
                      <a:pt x="1223037" y="3726445"/>
                      <a:pt x="1211962" y="3732399"/>
                      <a:pt x="1200097" y="3732389"/>
                    </a:cubicBezTo>
                    <a:lnTo>
                      <a:pt x="1135045" y="3732389"/>
                    </a:lnTo>
                    <a:cubicBezTo>
                      <a:pt x="1078607" y="3732383"/>
                      <a:pt x="1027601" y="3698749"/>
                      <a:pt x="1005364" y="3646875"/>
                    </a:cubicBezTo>
                    <a:lnTo>
                      <a:pt x="851341" y="3287536"/>
                    </a:lnTo>
                    <a:cubicBezTo>
                      <a:pt x="848096" y="3279987"/>
                      <a:pt x="836736" y="3283162"/>
                      <a:pt x="837865" y="3291275"/>
                    </a:cubicBezTo>
                    <a:lnTo>
                      <a:pt x="900871" y="3732389"/>
                    </a:lnTo>
                    <a:lnTo>
                      <a:pt x="968252" y="4540885"/>
                    </a:lnTo>
                    <a:cubicBezTo>
                      <a:pt x="969060" y="4550707"/>
                      <a:pt x="965723" y="4560419"/>
                      <a:pt x="959048" y="4567670"/>
                    </a:cubicBezTo>
                    <a:cubicBezTo>
                      <a:pt x="952374" y="4574921"/>
                      <a:pt x="942970" y="4579049"/>
                      <a:pt x="933115" y="4579055"/>
                    </a:cubicBezTo>
                    <a:lnTo>
                      <a:pt x="879281" y="4579055"/>
                    </a:lnTo>
                    <a:cubicBezTo>
                      <a:pt x="810300" y="4579064"/>
                      <a:pt x="751423" y="4529199"/>
                      <a:pt x="740075" y="4461157"/>
                    </a:cubicBezTo>
                    <a:lnTo>
                      <a:pt x="625705" y="3774158"/>
                    </a:lnTo>
                    <a:cubicBezTo>
                      <a:pt x="624364" y="3766255"/>
                      <a:pt x="613075" y="3766255"/>
                      <a:pt x="611735" y="3774158"/>
                    </a:cubicBezTo>
                    <a:lnTo>
                      <a:pt x="497293" y="4461157"/>
                    </a:lnTo>
                    <a:cubicBezTo>
                      <a:pt x="485941" y="4529225"/>
                      <a:pt x="427025" y="4579098"/>
                      <a:pt x="358017" y="4579055"/>
                    </a:cubicBezTo>
                    <a:lnTo>
                      <a:pt x="304183" y="4579055"/>
                    </a:lnTo>
                    <a:cubicBezTo>
                      <a:pt x="294328" y="4579049"/>
                      <a:pt x="284924" y="4574921"/>
                      <a:pt x="278250" y="4567670"/>
                    </a:cubicBezTo>
                    <a:cubicBezTo>
                      <a:pt x="271575" y="4560419"/>
                      <a:pt x="268238" y="4550707"/>
                      <a:pt x="269046" y="4540885"/>
                    </a:cubicBezTo>
                    <a:lnTo>
                      <a:pt x="336427" y="3732389"/>
                    </a:lnTo>
                    <a:lnTo>
                      <a:pt x="399433" y="3291275"/>
                    </a:lnTo>
                    <a:close/>
                    <a:moveTo>
                      <a:pt x="1952149" y="2321278"/>
                    </a:moveTo>
                    <a:cubicBezTo>
                      <a:pt x="1896012" y="2321278"/>
                      <a:pt x="1842173" y="2343578"/>
                      <a:pt x="1802478" y="2383273"/>
                    </a:cubicBezTo>
                    <a:cubicBezTo>
                      <a:pt x="1762783" y="2422969"/>
                      <a:pt x="1740482" y="2476807"/>
                      <a:pt x="1740482" y="2532944"/>
                    </a:cubicBezTo>
                    <a:lnTo>
                      <a:pt x="1740482" y="2603500"/>
                    </a:lnTo>
                    <a:cubicBezTo>
                      <a:pt x="1741003" y="2720031"/>
                      <a:pt x="1835617" y="2814222"/>
                      <a:pt x="1952149" y="2814222"/>
                    </a:cubicBezTo>
                    <a:cubicBezTo>
                      <a:pt x="2068681" y="2814222"/>
                      <a:pt x="2163295" y="2720031"/>
                      <a:pt x="2163816" y="2603500"/>
                    </a:cubicBezTo>
                    <a:lnTo>
                      <a:pt x="2163816" y="2532944"/>
                    </a:lnTo>
                    <a:cubicBezTo>
                      <a:pt x="2163816" y="2476807"/>
                      <a:pt x="2141515" y="2422969"/>
                      <a:pt x="2101820" y="2383273"/>
                    </a:cubicBezTo>
                    <a:cubicBezTo>
                      <a:pt x="2062125" y="2343578"/>
                      <a:pt x="2008286" y="2321278"/>
                      <a:pt x="1952149" y="2321278"/>
                    </a:cubicBezTo>
                    <a:close/>
                    <a:moveTo>
                      <a:pt x="1732933" y="3291275"/>
                    </a:moveTo>
                    <a:cubicBezTo>
                      <a:pt x="1734132" y="3283162"/>
                      <a:pt x="1722702" y="3279987"/>
                      <a:pt x="1719527" y="3287536"/>
                    </a:cubicBezTo>
                    <a:lnTo>
                      <a:pt x="1565505" y="3646875"/>
                    </a:lnTo>
                    <a:cubicBezTo>
                      <a:pt x="1543248" y="3698796"/>
                      <a:pt x="1492172" y="3732439"/>
                      <a:pt x="1435682" y="3732389"/>
                    </a:cubicBezTo>
                    <a:lnTo>
                      <a:pt x="1370630" y="3732389"/>
                    </a:lnTo>
                    <a:cubicBezTo>
                      <a:pt x="1358766" y="3732399"/>
                      <a:pt x="1347690" y="3726445"/>
                      <a:pt x="1341155" y="3716543"/>
                    </a:cubicBezTo>
                    <a:cubicBezTo>
                      <a:pt x="1334620" y="3706641"/>
                      <a:pt x="1333500" y="3694116"/>
                      <a:pt x="1338175" y="3683212"/>
                    </a:cubicBezTo>
                    <a:lnTo>
                      <a:pt x="1528816" y="3238500"/>
                    </a:lnTo>
                    <a:lnTo>
                      <a:pt x="1598948" y="3063099"/>
                    </a:lnTo>
                    <a:cubicBezTo>
                      <a:pt x="1641818" y="2955961"/>
                      <a:pt x="1745595" y="2885715"/>
                      <a:pt x="1860991" y="2885722"/>
                    </a:cubicBezTo>
                    <a:lnTo>
                      <a:pt x="2043307" y="2885722"/>
                    </a:lnTo>
                    <a:cubicBezTo>
                      <a:pt x="2158703" y="2885715"/>
                      <a:pt x="2262480" y="2955961"/>
                      <a:pt x="2305350" y="3063099"/>
                    </a:cubicBezTo>
                    <a:lnTo>
                      <a:pt x="2375482" y="3238500"/>
                    </a:lnTo>
                    <a:lnTo>
                      <a:pt x="2566053" y="3683212"/>
                    </a:lnTo>
                    <a:cubicBezTo>
                      <a:pt x="2570727" y="3694116"/>
                      <a:pt x="2569607" y="3706640"/>
                      <a:pt x="2563072" y="3716543"/>
                    </a:cubicBezTo>
                    <a:cubicBezTo>
                      <a:pt x="2556537" y="3726445"/>
                      <a:pt x="2545462" y="3732399"/>
                      <a:pt x="2533597" y="3732389"/>
                    </a:cubicBezTo>
                    <a:lnTo>
                      <a:pt x="2468545" y="3732389"/>
                    </a:lnTo>
                    <a:cubicBezTo>
                      <a:pt x="2412107" y="3732383"/>
                      <a:pt x="2361101" y="3698749"/>
                      <a:pt x="2338864" y="3646875"/>
                    </a:cubicBezTo>
                    <a:lnTo>
                      <a:pt x="2184841" y="3287536"/>
                    </a:lnTo>
                    <a:cubicBezTo>
                      <a:pt x="2181596" y="3279987"/>
                      <a:pt x="2170236" y="3283162"/>
                      <a:pt x="2171365" y="3291275"/>
                    </a:cubicBezTo>
                    <a:lnTo>
                      <a:pt x="2234371" y="3732389"/>
                    </a:lnTo>
                    <a:lnTo>
                      <a:pt x="2301752" y="4540885"/>
                    </a:lnTo>
                    <a:cubicBezTo>
                      <a:pt x="2302560" y="4550707"/>
                      <a:pt x="2299223" y="4560419"/>
                      <a:pt x="2292548" y="4567670"/>
                    </a:cubicBezTo>
                    <a:cubicBezTo>
                      <a:pt x="2285874" y="4574921"/>
                      <a:pt x="2276470" y="4579049"/>
                      <a:pt x="2266615" y="4579055"/>
                    </a:cubicBezTo>
                    <a:lnTo>
                      <a:pt x="2212781" y="4579055"/>
                    </a:lnTo>
                    <a:cubicBezTo>
                      <a:pt x="2143800" y="4579064"/>
                      <a:pt x="2084923" y="4529199"/>
                      <a:pt x="2073575" y="4461157"/>
                    </a:cubicBezTo>
                    <a:lnTo>
                      <a:pt x="1959205" y="3774158"/>
                    </a:lnTo>
                    <a:cubicBezTo>
                      <a:pt x="1957864" y="3766255"/>
                      <a:pt x="1946575" y="3766255"/>
                      <a:pt x="1945234" y="3774158"/>
                    </a:cubicBezTo>
                    <a:lnTo>
                      <a:pt x="1830793" y="4461157"/>
                    </a:lnTo>
                    <a:cubicBezTo>
                      <a:pt x="1819442" y="4529225"/>
                      <a:pt x="1760525" y="4579098"/>
                      <a:pt x="1691517" y="4579055"/>
                    </a:cubicBezTo>
                    <a:lnTo>
                      <a:pt x="1637683" y="4579055"/>
                    </a:lnTo>
                    <a:cubicBezTo>
                      <a:pt x="1627828" y="4579049"/>
                      <a:pt x="1618424" y="4574921"/>
                      <a:pt x="1611750" y="4567670"/>
                    </a:cubicBezTo>
                    <a:cubicBezTo>
                      <a:pt x="1605075" y="4560419"/>
                      <a:pt x="1601738" y="4550707"/>
                      <a:pt x="1602546" y="4540885"/>
                    </a:cubicBezTo>
                    <a:lnTo>
                      <a:pt x="1669927" y="3732389"/>
                    </a:lnTo>
                    <a:lnTo>
                      <a:pt x="1732933" y="3291275"/>
                    </a:lnTo>
                    <a:close/>
                    <a:moveTo>
                      <a:pt x="3285649" y="2321278"/>
                    </a:moveTo>
                    <a:cubicBezTo>
                      <a:pt x="3229512" y="2321278"/>
                      <a:pt x="3175673" y="2343578"/>
                      <a:pt x="3135978" y="2383273"/>
                    </a:cubicBezTo>
                    <a:cubicBezTo>
                      <a:pt x="3096283" y="2422969"/>
                      <a:pt x="3073982" y="2476807"/>
                      <a:pt x="3073982" y="2532944"/>
                    </a:cubicBezTo>
                    <a:lnTo>
                      <a:pt x="3073982" y="2603500"/>
                    </a:lnTo>
                    <a:cubicBezTo>
                      <a:pt x="3074503" y="2720031"/>
                      <a:pt x="3169117" y="2814222"/>
                      <a:pt x="3285649" y="2814222"/>
                    </a:cubicBezTo>
                    <a:cubicBezTo>
                      <a:pt x="3402181" y="2814222"/>
                      <a:pt x="3496794" y="2720031"/>
                      <a:pt x="3497316" y="2603500"/>
                    </a:cubicBezTo>
                    <a:lnTo>
                      <a:pt x="3497316" y="2532944"/>
                    </a:lnTo>
                    <a:cubicBezTo>
                      <a:pt x="3497316" y="2416044"/>
                      <a:pt x="3402549" y="2321278"/>
                      <a:pt x="3285649" y="2321278"/>
                    </a:cubicBezTo>
                    <a:close/>
                    <a:moveTo>
                      <a:pt x="3066433" y="3291275"/>
                    </a:moveTo>
                    <a:cubicBezTo>
                      <a:pt x="3067632" y="3283162"/>
                      <a:pt x="3056202" y="3279987"/>
                      <a:pt x="3053027" y="3287536"/>
                    </a:cubicBezTo>
                    <a:lnTo>
                      <a:pt x="2899005" y="3646875"/>
                    </a:lnTo>
                    <a:cubicBezTo>
                      <a:pt x="2876748" y="3698796"/>
                      <a:pt x="2825672" y="3732439"/>
                      <a:pt x="2769182" y="3732389"/>
                    </a:cubicBezTo>
                    <a:lnTo>
                      <a:pt x="2704130" y="3732389"/>
                    </a:lnTo>
                    <a:cubicBezTo>
                      <a:pt x="2692266" y="3732399"/>
                      <a:pt x="2681190" y="3726445"/>
                      <a:pt x="2674655" y="3716543"/>
                    </a:cubicBezTo>
                    <a:cubicBezTo>
                      <a:pt x="2668120" y="3706640"/>
                      <a:pt x="2667000" y="3694116"/>
                      <a:pt x="2671675" y="3683212"/>
                    </a:cubicBezTo>
                    <a:lnTo>
                      <a:pt x="2862316" y="3238500"/>
                    </a:lnTo>
                    <a:lnTo>
                      <a:pt x="2932448" y="3063099"/>
                    </a:lnTo>
                    <a:cubicBezTo>
                      <a:pt x="2975318" y="2955961"/>
                      <a:pt x="3079095" y="2885715"/>
                      <a:pt x="3194491" y="2885722"/>
                    </a:cubicBezTo>
                    <a:lnTo>
                      <a:pt x="3376807" y="2885722"/>
                    </a:lnTo>
                    <a:cubicBezTo>
                      <a:pt x="3492203" y="2885714"/>
                      <a:pt x="3595980" y="2955961"/>
                      <a:pt x="3638850" y="3063099"/>
                    </a:cubicBezTo>
                    <a:lnTo>
                      <a:pt x="3708982" y="3238500"/>
                    </a:lnTo>
                    <a:lnTo>
                      <a:pt x="3899553" y="3683212"/>
                    </a:lnTo>
                    <a:cubicBezTo>
                      <a:pt x="3904228" y="3694116"/>
                      <a:pt x="3903108" y="3706641"/>
                      <a:pt x="3896572" y="3716543"/>
                    </a:cubicBezTo>
                    <a:cubicBezTo>
                      <a:pt x="3890037" y="3726445"/>
                      <a:pt x="3878962" y="3732399"/>
                      <a:pt x="3867097" y="3732389"/>
                    </a:cubicBezTo>
                    <a:lnTo>
                      <a:pt x="3802045" y="3732389"/>
                    </a:lnTo>
                    <a:cubicBezTo>
                      <a:pt x="3745607" y="3732383"/>
                      <a:pt x="3694601" y="3698748"/>
                      <a:pt x="3672364" y="3646875"/>
                    </a:cubicBezTo>
                    <a:lnTo>
                      <a:pt x="3518341" y="3287536"/>
                    </a:lnTo>
                    <a:cubicBezTo>
                      <a:pt x="3515096" y="3279987"/>
                      <a:pt x="3503736" y="3283162"/>
                      <a:pt x="3504865" y="3291275"/>
                    </a:cubicBezTo>
                    <a:lnTo>
                      <a:pt x="3567871" y="3732389"/>
                    </a:lnTo>
                    <a:lnTo>
                      <a:pt x="3635252" y="4540885"/>
                    </a:lnTo>
                    <a:cubicBezTo>
                      <a:pt x="3636060" y="4550707"/>
                      <a:pt x="3632722" y="4560419"/>
                      <a:pt x="3626048" y="4567670"/>
                    </a:cubicBezTo>
                    <a:cubicBezTo>
                      <a:pt x="3619374" y="4574921"/>
                      <a:pt x="3609970" y="4579049"/>
                      <a:pt x="3600115" y="4579055"/>
                    </a:cubicBezTo>
                    <a:lnTo>
                      <a:pt x="3546281" y="4579055"/>
                    </a:lnTo>
                    <a:cubicBezTo>
                      <a:pt x="3477300" y="4579064"/>
                      <a:pt x="3418423" y="4529199"/>
                      <a:pt x="3407075" y="4461157"/>
                    </a:cubicBezTo>
                    <a:lnTo>
                      <a:pt x="3292704" y="3774158"/>
                    </a:lnTo>
                    <a:cubicBezTo>
                      <a:pt x="3291364" y="3766255"/>
                      <a:pt x="3280075" y="3766255"/>
                      <a:pt x="3278735" y="3774158"/>
                    </a:cubicBezTo>
                    <a:lnTo>
                      <a:pt x="3164293" y="4461157"/>
                    </a:lnTo>
                    <a:cubicBezTo>
                      <a:pt x="3152942" y="4529225"/>
                      <a:pt x="3094025" y="4579098"/>
                      <a:pt x="3025017" y="4579055"/>
                    </a:cubicBezTo>
                    <a:lnTo>
                      <a:pt x="2971183" y="4579055"/>
                    </a:lnTo>
                    <a:cubicBezTo>
                      <a:pt x="2961328" y="4579049"/>
                      <a:pt x="2951924" y="4574921"/>
                      <a:pt x="2945250" y="4567670"/>
                    </a:cubicBezTo>
                    <a:cubicBezTo>
                      <a:pt x="2938575" y="4560419"/>
                      <a:pt x="2935238" y="4550707"/>
                      <a:pt x="2936046" y="4540885"/>
                    </a:cubicBezTo>
                    <a:lnTo>
                      <a:pt x="3003427" y="3732389"/>
                    </a:lnTo>
                    <a:lnTo>
                      <a:pt x="3066433" y="3291275"/>
                    </a:lnTo>
                    <a:close/>
                  </a:path>
                </a:pathLst>
              </a:custGeom>
              <a:solidFill>
                <a:srgbClr val="DCC9BB"/>
              </a:solidFill>
            </p:spPr>
          </p:sp>
          <p:sp>
            <p:nvSpPr>
              <p:cNvPr name="Freeform 22" id="22"/>
              <p:cNvSpPr/>
              <p:nvPr/>
            </p:nvSpPr>
            <p:spPr>
              <a:xfrm>
                <a:off x="4016851" y="2321278"/>
                <a:ext cx="2570728" cy="2257821"/>
              </a:xfrm>
              <a:custGeom>
                <a:avLst/>
                <a:gdLst/>
                <a:ahLst/>
                <a:cxnLst/>
                <a:rect r="r" b="b" t="t" l="l"/>
                <a:pathLst>
                  <a:path h="2257821" w="2570728">
                    <a:moveTo>
                      <a:pt x="618649" y="0"/>
                    </a:moveTo>
                    <a:cubicBezTo>
                      <a:pt x="501749" y="0"/>
                      <a:pt x="406982" y="94766"/>
                      <a:pt x="406982" y="211666"/>
                    </a:cubicBezTo>
                    <a:lnTo>
                      <a:pt x="406982" y="282222"/>
                    </a:lnTo>
                    <a:cubicBezTo>
                      <a:pt x="407504" y="398753"/>
                      <a:pt x="502117" y="492944"/>
                      <a:pt x="618649" y="492944"/>
                    </a:cubicBezTo>
                    <a:cubicBezTo>
                      <a:pt x="735181" y="492944"/>
                      <a:pt x="829794" y="398753"/>
                      <a:pt x="830316" y="282222"/>
                    </a:cubicBezTo>
                    <a:lnTo>
                      <a:pt x="830316" y="211666"/>
                    </a:lnTo>
                    <a:cubicBezTo>
                      <a:pt x="830316" y="94766"/>
                      <a:pt x="735549" y="0"/>
                      <a:pt x="618649" y="0"/>
                    </a:cubicBezTo>
                    <a:close/>
                    <a:moveTo>
                      <a:pt x="399433" y="969997"/>
                    </a:moveTo>
                    <a:cubicBezTo>
                      <a:pt x="400632" y="961884"/>
                      <a:pt x="389202" y="958709"/>
                      <a:pt x="386027" y="966258"/>
                    </a:cubicBezTo>
                    <a:lnTo>
                      <a:pt x="232004" y="1325597"/>
                    </a:lnTo>
                    <a:cubicBezTo>
                      <a:pt x="209748" y="1377518"/>
                      <a:pt x="158672" y="1411161"/>
                      <a:pt x="102182" y="1411111"/>
                    </a:cubicBezTo>
                    <a:lnTo>
                      <a:pt x="37130" y="1411111"/>
                    </a:lnTo>
                    <a:cubicBezTo>
                      <a:pt x="25266" y="1411121"/>
                      <a:pt x="14191" y="1405167"/>
                      <a:pt x="7655" y="1395265"/>
                    </a:cubicBezTo>
                    <a:cubicBezTo>
                      <a:pt x="1120" y="1385363"/>
                      <a:pt x="0" y="1372838"/>
                      <a:pt x="4674" y="1361934"/>
                    </a:cubicBezTo>
                    <a:lnTo>
                      <a:pt x="195316" y="917222"/>
                    </a:lnTo>
                    <a:lnTo>
                      <a:pt x="265448" y="741821"/>
                    </a:lnTo>
                    <a:cubicBezTo>
                      <a:pt x="308318" y="634683"/>
                      <a:pt x="412095" y="564437"/>
                      <a:pt x="527491" y="564444"/>
                    </a:cubicBezTo>
                    <a:lnTo>
                      <a:pt x="709807" y="564444"/>
                    </a:lnTo>
                    <a:cubicBezTo>
                      <a:pt x="825203" y="564436"/>
                      <a:pt x="928980" y="634683"/>
                      <a:pt x="971850" y="741821"/>
                    </a:cubicBezTo>
                    <a:lnTo>
                      <a:pt x="1041982" y="917222"/>
                    </a:lnTo>
                    <a:lnTo>
                      <a:pt x="1232553" y="1361934"/>
                    </a:lnTo>
                    <a:cubicBezTo>
                      <a:pt x="1237228" y="1372838"/>
                      <a:pt x="1236108" y="1385363"/>
                      <a:pt x="1229572" y="1395265"/>
                    </a:cubicBezTo>
                    <a:cubicBezTo>
                      <a:pt x="1223037" y="1405167"/>
                      <a:pt x="1211962" y="1411121"/>
                      <a:pt x="1200097" y="1411111"/>
                    </a:cubicBezTo>
                    <a:lnTo>
                      <a:pt x="1135045" y="1411111"/>
                    </a:lnTo>
                    <a:cubicBezTo>
                      <a:pt x="1078607" y="1411105"/>
                      <a:pt x="1027601" y="1377470"/>
                      <a:pt x="1005364" y="1325597"/>
                    </a:cubicBezTo>
                    <a:lnTo>
                      <a:pt x="851341" y="966258"/>
                    </a:lnTo>
                    <a:cubicBezTo>
                      <a:pt x="848096" y="958709"/>
                      <a:pt x="836736" y="961884"/>
                      <a:pt x="837865" y="969997"/>
                    </a:cubicBezTo>
                    <a:lnTo>
                      <a:pt x="900871" y="1411111"/>
                    </a:lnTo>
                    <a:lnTo>
                      <a:pt x="968252" y="2219607"/>
                    </a:lnTo>
                    <a:cubicBezTo>
                      <a:pt x="969060" y="2229429"/>
                      <a:pt x="965722" y="2239141"/>
                      <a:pt x="959048" y="2246392"/>
                    </a:cubicBezTo>
                    <a:cubicBezTo>
                      <a:pt x="952374" y="2253643"/>
                      <a:pt x="942970" y="2257771"/>
                      <a:pt x="933115" y="2257777"/>
                    </a:cubicBezTo>
                    <a:lnTo>
                      <a:pt x="879281" y="2257777"/>
                    </a:lnTo>
                    <a:cubicBezTo>
                      <a:pt x="810300" y="2257786"/>
                      <a:pt x="751423" y="2207921"/>
                      <a:pt x="740075" y="2139879"/>
                    </a:cubicBezTo>
                    <a:lnTo>
                      <a:pt x="625704" y="1452880"/>
                    </a:lnTo>
                    <a:cubicBezTo>
                      <a:pt x="624364" y="1444977"/>
                      <a:pt x="613075" y="1444977"/>
                      <a:pt x="611735" y="1452880"/>
                    </a:cubicBezTo>
                    <a:lnTo>
                      <a:pt x="497294" y="2139879"/>
                    </a:lnTo>
                    <a:cubicBezTo>
                      <a:pt x="485942" y="2207947"/>
                      <a:pt x="427025" y="2257820"/>
                      <a:pt x="358017" y="2257777"/>
                    </a:cubicBezTo>
                    <a:lnTo>
                      <a:pt x="304183" y="2257777"/>
                    </a:lnTo>
                    <a:cubicBezTo>
                      <a:pt x="294328" y="2257771"/>
                      <a:pt x="284924" y="2253643"/>
                      <a:pt x="278250" y="2246392"/>
                    </a:cubicBezTo>
                    <a:cubicBezTo>
                      <a:pt x="271576" y="2239141"/>
                      <a:pt x="268238" y="2229429"/>
                      <a:pt x="269046" y="2219607"/>
                    </a:cubicBezTo>
                    <a:lnTo>
                      <a:pt x="336427" y="1411111"/>
                    </a:lnTo>
                    <a:lnTo>
                      <a:pt x="399433" y="969997"/>
                    </a:lnTo>
                    <a:close/>
                    <a:moveTo>
                      <a:pt x="1952149" y="0"/>
                    </a:moveTo>
                    <a:cubicBezTo>
                      <a:pt x="1835249" y="0"/>
                      <a:pt x="1740482" y="94766"/>
                      <a:pt x="1740482" y="211666"/>
                    </a:cubicBezTo>
                    <a:lnTo>
                      <a:pt x="1740482" y="282222"/>
                    </a:lnTo>
                    <a:cubicBezTo>
                      <a:pt x="1741004" y="398753"/>
                      <a:pt x="1835617" y="492944"/>
                      <a:pt x="1952149" y="492944"/>
                    </a:cubicBezTo>
                    <a:cubicBezTo>
                      <a:pt x="2068681" y="492944"/>
                      <a:pt x="2163294" y="398753"/>
                      <a:pt x="2163816" y="282222"/>
                    </a:cubicBezTo>
                    <a:lnTo>
                      <a:pt x="2163816" y="211666"/>
                    </a:lnTo>
                    <a:cubicBezTo>
                      <a:pt x="2163816" y="94766"/>
                      <a:pt x="2069049" y="0"/>
                      <a:pt x="1952149" y="0"/>
                    </a:cubicBezTo>
                    <a:close/>
                    <a:moveTo>
                      <a:pt x="1732933" y="969997"/>
                    </a:moveTo>
                    <a:cubicBezTo>
                      <a:pt x="1734132" y="961884"/>
                      <a:pt x="1722702" y="958709"/>
                      <a:pt x="1719527" y="966258"/>
                    </a:cubicBezTo>
                    <a:lnTo>
                      <a:pt x="1565504" y="1325597"/>
                    </a:lnTo>
                    <a:cubicBezTo>
                      <a:pt x="1543248" y="1377518"/>
                      <a:pt x="1492172" y="1411161"/>
                      <a:pt x="1435682" y="1411111"/>
                    </a:cubicBezTo>
                    <a:lnTo>
                      <a:pt x="1370630" y="1411111"/>
                    </a:lnTo>
                    <a:cubicBezTo>
                      <a:pt x="1358766" y="1411121"/>
                      <a:pt x="1347691" y="1405167"/>
                      <a:pt x="1341155" y="1395265"/>
                    </a:cubicBezTo>
                    <a:cubicBezTo>
                      <a:pt x="1334620" y="1385363"/>
                      <a:pt x="1333500" y="1372838"/>
                      <a:pt x="1338174" y="1361934"/>
                    </a:cubicBezTo>
                    <a:lnTo>
                      <a:pt x="1528816" y="917222"/>
                    </a:lnTo>
                    <a:lnTo>
                      <a:pt x="1598948" y="741821"/>
                    </a:lnTo>
                    <a:cubicBezTo>
                      <a:pt x="1641818" y="634683"/>
                      <a:pt x="1745595" y="564437"/>
                      <a:pt x="1860991" y="564444"/>
                    </a:cubicBezTo>
                    <a:lnTo>
                      <a:pt x="2043307" y="564444"/>
                    </a:lnTo>
                    <a:cubicBezTo>
                      <a:pt x="2158703" y="564436"/>
                      <a:pt x="2262480" y="634683"/>
                      <a:pt x="2305350" y="741821"/>
                    </a:cubicBezTo>
                    <a:lnTo>
                      <a:pt x="2375482" y="917222"/>
                    </a:lnTo>
                    <a:lnTo>
                      <a:pt x="2566053" y="1361934"/>
                    </a:lnTo>
                    <a:cubicBezTo>
                      <a:pt x="2570728" y="1372838"/>
                      <a:pt x="2569607" y="1385362"/>
                      <a:pt x="2563072" y="1395265"/>
                    </a:cubicBezTo>
                    <a:cubicBezTo>
                      <a:pt x="2556537" y="1405167"/>
                      <a:pt x="2545462" y="1411121"/>
                      <a:pt x="2533597" y="1411111"/>
                    </a:cubicBezTo>
                    <a:lnTo>
                      <a:pt x="2468545" y="1411111"/>
                    </a:lnTo>
                    <a:cubicBezTo>
                      <a:pt x="2412107" y="1411105"/>
                      <a:pt x="2361101" y="1377470"/>
                      <a:pt x="2338864" y="1325597"/>
                    </a:cubicBezTo>
                    <a:lnTo>
                      <a:pt x="2184841" y="966258"/>
                    </a:lnTo>
                    <a:cubicBezTo>
                      <a:pt x="2181596" y="958709"/>
                      <a:pt x="2170236" y="961884"/>
                      <a:pt x="2171365" y="969997"/>
                    </a:cubicBezTo>
                    <a:lnTo>
                      <a:pt x="2234371" y="1411111"/>
                    </a:lnTo>
                    <a:lnTo>
                      <a:pt x="2301752" y="2219607"/>
                    </a:lnTo>
                    <a:cubicBezTo>
                      <a:pt x="2302560" y="2229429"/>
                      <a:pt x="2299222" y="2239141"/>
                      <a:pt x="2292548" y="2246392"/>
                    </a:cubicBezTo>
                    <a:cubicBezTo>
                      <a:pt x="2285874" y="2253643"/>
                      <a:pt x="2276470" y="2257771"/>
                      <a:pt x="2266615" y="2257777"/>
                    </a:cubicBezTo>
                    <a:lnTo>
                      <a:pt x="2212781" y="2257777"/>
                    </a:lnTo>
                    <a:cubicBezTo>
                      <a:pt x="2143800" y="2257786"/>
                      <a:pt x="2084923" y="2207921"/>
                      <a:pt x="2073575" y="2139879"/>
                    </a:cubicBezTo>
                    <a:lnTo>
                      <a:pt x="1959204" y="1452880"/>
                    </a:lnTo>
                    <a:cubicBezTo>
                      <a:pt x="1957864" y="1444977"/>
                      <a:pt x="1946575" y="1444977"/>
                      <a:pt x="1945235" y="1452880"/>
                    </a:cubicBezTo>
                    <a:lnTo>
                      <a:pt x="1830794" y="2139879"/>
                    </a:lnTo>
                    <a:cubicBezTo>
                      <a:pt x="1819442" y="2207947"/>
                      <a:pt x="1760525" y="2257820"/>
                      <a:pt x="1691517" y="2257777"/>
                    </a:cubicBezTo>
                    <a:lnTo>
                      <a:pt x="1637683" y="2257777"/>
                    </a:lnTo>
                    <a:cubicBezTo>
                      <a:pt x="1627828" y="2257771"/>
                      <a:pt x="1618424" y="2253643"/>
                      <a:pt x="1611750" y="2246392"/>
                    </a:cubicBezTo>
                    <a:cubicBezTo>
                      <a:pt x="1605076" y="2239141"/>
                      <a:pt x="1601738" y="2229429"/>
                      <a:pt x="1602546" y="2219607"/>
                    </a:cubicBezTo>
                    <a:lnTo>
                      <a:pt x="1669927" y="1411111"/>
                    </a:lnTo>
                    <a:lnTo>
                      <a:pt x="1732933" y="969997"/>
                    </a:lnTo>
                    <a:close/>
                  </a:path>
                </a:pathLst>
              </a:custGeom>
              <a:solidFill>
                <a:srgbClr val="494F56"/>
              </a:solidFill>
            </p:spPr>
          </p:sp>
        </p:grpSp>
      </p:grpSp>
      <p:sp>
        <p:nvSpPr>
          <p:cNvPr name="TextBox 23" id="23"/>
          <p:cNvSpPr txBox="true"/>
          <p:nvPr/>
        </p:nvSpPr>
        <p:spPr>
          <a:xfrm rot="0">
            <a:off x="8879911" y="737197"/>
            <a:ext cx="1531025" cy="260985"/>
          </a:xfrm>
          <a:prstGeom prst="rect">
            <a:avLst/>
          </a:prstGeom>
        </p:spPr>
        <p:txBody>
          <a:bodyPr anchor="t" rtlCol="false" tIns="0" lIns="0" bIns="0" rIns="0">
            <a:spAutoFit/>
          </a:bodyPr>
          <a:lstStyle/>
          <a:p>
            <a:pPr algn="ctr" marL="0" indent="0" lvl="0">
              <a:lnSpc>
                <a:spcPts val="1980"/>
              </a:lnSpc>
            </a:pPr>
            <a:r>
              <a:rPr lang="en-US" sz="1800">
                <a:solidFill>
                  <a:srgbClr val="FFFFFF"/>
                </a:solidFill>
                <a:latin typeface="Roboto"/>
              </a:rPr>
              <a:t>Student</a:t>
            </a:r>
          </a:p>
        </p:txBody>
      </p:sp>
      <p:sp>
        <p:nvSpPr>
          <p:cNvPr name="TextBox 24" id="24"/>
          <p:cNvSpPr txBox="true"/>
          <p:nvPr/>
        </p:nvSpPr>
        <p:spPr>
          <a:xfrm rot="0">
            <a:off x="10949524" y="737197"/>
            <a:ext cx="1531025" cy="260985"/>
          </a:xfrm>
          <a:prstGeom prst="rect">
            <a:avLst/>
          </a:prstGeom>
        </p:spPr>
        <p:txBody>
          <a:bodyPr anchor="t" rtlCol="false" tIns="0" lIns="0" bIns="0" rIns="0">
            <a:spAutoFit/>
          </a:bodyPr>
          <a:lstStyle/>
          <a:p>
            <a:pPr algn="ctr" marL="0" indent="0" lvl="0">
              <a:lnSpc>
                <a:spcPts val="1980"/>
              </a:lnSpc>
            </a:pPr>
            <a:r>
              <a:rPr lang="en-US" sz="1800">
                <a:solidFill>
                  <a:srgbClr val="FFFFFF"/>
                </a:solidFill>
                <a:latin typeface="Roboto"/>
              </a:rPr>
              <a:t>Age 18-25</a:t>
            </a:r>
          </a:p>
        </p:txBody>
      </p:sp>
      <p:grpSp>
        <p:nvGrpSpPr>
          <p:cNvPr name="Group 25" id="25"/>
          <p:cNvGrpSpPr/>
          <p:nvPr/>
        </p:nvGrpSpPr>
        <p:grpSpPr>
          <a:xfrm rot="0">
            <a:off x="13607583" y="1128140"/>
            <a:ext cx="1160216" cy="804466"/>
            <a:chOff x="0" y="0"/>
            <a:chExt cx="1546955" cy="1072622"/>
          </a:xfrm>
        </p:grpSpPr>
        <p:grpSp>
          <p:nvGrpSpPr>
            <p:cNvPr name="Group 26" id="26"/>
            <p:cNvGrpSpPr>
              <a:grpSpLocks noChangeAspect="true"/>
            </p:cNvGrpSpPr>
            <p:nvPr/>
          </p:nvGrpSpPr>
          <p:grpSpPr>
            <a:xfrm rot="0">
              <a:off x="0" y="0"/>
              <a:ext cx="1546955" cy="1072622"/>
              <a:chOff x="0" y="0"/>
              <a:chExt cx="6604000" cy="4579056"/>
            </a:xfrm>
          </p:grpSpPr>
          <p:sp>
            <p:nvSpPr>
              <p:cNvPr name="Freeform 27" id="27"/>
              <p:cNvSpPr/>
              <p:nvPr/>
            </p:nvSpPr>
            <p:spPr>
              <a:xfrm>
                <a:off x="16351" y="0"/>
                <a:ext cx="6571228" cy="4579098"/>
              </a:xfrm>
              <a:custGeom>
                <a:avLst/>
                <a:gdLst/>
                <a:ahLst/>
                <a:cxnLst/>
                <a:rect r="r" b="b" t="t" l="l"/>
                <a:pathLst>
                  <a:path h="4579098" w="6571228">
                    <a:moveTo>
                      <a:pt x="618649" y="0"/>
                    </a:moveTo>
                    <a:lnTo>
                      <a:pt x="618649" y="0"/>
                    </a:lnTo>
                    <a:cubicBezTo>
                      <a:pt x="562511" y="0"/>
                      <a:pt x="508673" y="22301"/>
                      <a:pt x="468978" y="61996"/>
                    </a:cubicBezTo>
                    <a:cubicBezTo>
                      <a:pt x="429283" y="101691"/>
                      <a:pt x="406982" y="155529"/>
                      <a:pt x="406982" y="211667"/>
                    </a:cubicBezTo>
                    <a:lnTo>
                      <a:pt x="406982" y="282222"/>
                    </a:lnTo>
                    <a:cubicBezTo>
                      <a:pt x="407503" y="398753"/>
                      <a:pt x="502117" y="492944"/>
                      <a:pt x="618649" y="492944"/>
                    </a:cubicBezTo>
                    <a:cubicBezTo>
                      <a:pt x="735181" y="492944"/>
                      <a:pt x="829794" y="398753"/>
                      <a:pt x="830316" y="282222"/>
                    </a:cubicBezTo>
                    <a:lnTo>
                      <a:pt x="830316" y="211667"/>
                    </a:lnTo>
                    <a:cubicBezTo>
                      <a:pt x="830316" y="94766"/>
                      <a:pt x="735549" y="0"/>
                      <a:pt x="618649" y="0"/>
                    </a:cubicBezTo>
                    <a:close/>
                    <a:moveTo>
                      <a:pt x="399433" y="969998"/>
                    </a:moveTo>
                    <a:cubicBezTo>
                      <a:pt x="400632" y="961884"/>
                      <a:pt x="389202" y="958709"/>
                      <a:pt x="386027" y="966258"/>
                    </a:cubicBez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5"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6" y="958709"/>
                      <a:pt x="836736" y="961884"/>
                      <a:pt x="837865" y="969998"/>
                    </a:cubicBezTo>
                    <a:lnTo>
                      <a:pt x="900871" y="1411111"/>
                    </a:lnTo>
                    <a:lnTo>
                      <a:pt x="968252" y="2219607"/>
                    </a:lnTo>
                    <a:cubicBezTo>
                      <a:pt x="969060" y="2229429"/>
                      <a:pt x="965723" y="2239141"/>
                      <a:pt x="959048" y="2246392"/>
                    </a:cubicBezTo>
                    <a:cubicBezTo>
                      <a:pt x="952374" y="2253643"/>
                      <a:pt x="942970" y="2257771"/>
                      <a:pt x="933115" y="2257778"/>
                    </a:cubicBezTo>
                    <a:lnTo>
                      <a:pt x="879281" y="2257778"/>
                    </a:lnTo>
                    <a:cubicBezTo>
                      <a:pt x="810300" y="2257786"/>
                      <a:pt x="751423" y="2207921"/>
                      <a:pt x="740075" y="2139879"/>
                    </a:cubicBezTo>
                    <a:lnTo>
                      <a:pt x="625705" y="1452880"/>
                    </a:lnTo>
                    <a:cubicBezTo>
                      <a:pt x="624364" y="1444978"/>
                      <a:pt x="613075" y="1444978"/>
                      <a:pt x="611735" y="1452880"/>
                    </a:cubicBezTo>
                    <a:lnTo>
                      <a:pt x="497293" y="2139879"/>
                    </a:lnTo>
                    <a:cubicBezTo>
                      <a:pt x="485941" y="2207948"/>
                      <a:pt x="427025" y="2257821"/>
                      <a:pt x="358017" y="2257778"/>
                    </a:cubicBezTo>
                    <a:lnTo>
                      <a:pt x="304183" y="2257778"/>
                    </a:lnTo>
                    <a:cubicBezTo>
                      <a:pt x="294328" y="2257771"/>
                      <a:pt x="284924" y="2253643"/>
                      <a:pt x="278250" y="2246392"/>
                    </a:cubicBezTo>
                    <a:cubicBezTo>
                      <a:pt x="271575" y="2239141"/>
                      <a:pt x="268238" y="2229429"/>
                      <a:pt x="269046" y="2219607"/>
                    </a:cubicBezTo>
                    <a:lnTo>
                      <a:pt x="336427" y="1411111"/>
                    </a:lnTo>
                    <a:lnTo>
                      <a:pt x="399433" y="969998"/>
                    </a:lnTo>
                    <a:close/>
                    <a:moveTo>
                      <a:pt x="1952149" y="0"/>
                    </a:moveTo>
                    <a:lnTo>
                      <a:pt x="1952149" y="0"/>
                    </a:lnTo>
                    <a:cubicBezTo>
                      <a:pt x="1896012" y="0"/>
                      <a:pt x="1842173" y="22301"/>
                      <a:pt x="1802478" y="61996"/>
                    </a:cubicBezTo>
                    <a:cubicBezTo>
                      <a:pt x="1762783" y="101691"/>
                      <a:pt x="1740482" y="155529"/>
                      <a:pt x="1740482" y="211667"/>
                    </a:cubicBezTo>
                    <a:lnTo>
                      <a:pt x="1740482" y="282222"/>
                    </a:lnTo>
                    <a:cubicBezTo>
                      <a:pt x="1741003" y="398753"/>
                      <a:pt x="1835617" y="492944"/>
                      <a:pt x="1952149" y="492944"/>
                    </a:cubicBezTo>
                    <a:cubicBezTo>
                      <a:pt x="2068681" y="492944"/>
                      <a:pt x="2163295" y="398753"/>
                      <a:pt x="2163816" y="282222"/>
                    </a:cubicBezTo>
                    <a:lnTo>
                      <a:pt x="2163816" y="211667"/>
                    </a:lnTo>
                    <a:cubicBezTo>
                      <a:pt x="2163816" y="155529"/>
                      <a:pt x="2141515" y="101691"/>
                      <a:pt x="2101820" y="61996"/>
                    </a:cubicBezTo>
                    <a:cubicBezTo>
                      <a:pt x="2062125" y="22301"/>
                      <a:pt x="2008286" y="0"/>
                      <a:pt x="1952149" y="0"/>
                    </a:cubicBezTo>
                    <a:close/>
                    <a:moveTo>
                      <a:pt x="1732933" y="969998"/>
                    </a:moveTo>
                    <a:cubicBezTo>
                      <a:pt x="1734132" y="961884"/>
                      <a:pt x="1722702" y="958709"/>
                      <a:pt x="1719527" y="966258"/>
                    </a:cubicBezTo>
                    <a:lnTo>
                      <a:pt x="1565505" y="1325598"/>
                    </a:lnTo>
                    <a:cubicBezTo>
                      <a:pt x="1543248" y="1377518"/>
                      <a:pt x="1492172" y="1411161"/>
                      <a:pt x="1435682" y="1411111"/>
                    </a:cubicBezTo>
                    <a:lnTo>
                      <a:pt x="1370630" y="1411111"/>
                    </a:lnTo>
                    <a:cubicBezTo>
                      <a:pt x="1358766" y="1411122"/>
                      <a:pt x="1347690" y="1405168"/>
                      <a:pt x="1341155" y="1395265"/>
                    </a:cubicBezTo>
                    <a:cubicBezTo>
                      <a:pt x="1334620" y="1385363"/>
                      <a:pt x="1333500" y="1372839"/>
                      <a:pt x="1338175" y="1361934"/>
                    </a:cubicBezTo>
                    <a:lnTo>
                      <a:pt x="1528816" y="917222"/>
                    </a:lnTo>
                    <a:lnTo>
                      <a:pt x="1598948" y="741821"/>
                    </a:lnTo>
                    <a:cubicBezTo>
                      <a:pt x="1641818" y="634683"/>
                      <a:pt x="1745594" y="564437"/>
                      <a:pt x="1860991" y="564444"/>
                    </a:cubicBezTo>
                    <a:lnTo>
                      <a:pt x="2043307" y="564444"/>
                    </a:lnTo>
                    <a:cubicBezTo>
                      <a:pt x="2158704" y="564437"/>
                      <a:pt x="2262480" y="634683"/>
                      <a:pt x="2305350" y="741821"/>
                    </a:cubicBezTo>
                    <a:lnTo>
                      <a:pt x="2375482" y="917222"/>
                    </a:lnTo>
                    <a:lnTo>
                      <a:pt x="2566053" y="1361934"/>
                    </a:lnTo>
                    <a:cubicBezTo>
                      <a:pt x="2570727" y="1372839"/>
                      <a:pt x="2569607" y="1385363"/>
                      <a:pt x="2563072" y="1395265"/>
                    </a:cubicBezTo>
                    <a:cubicBezTo>
                      <a:pt x="2556537" y="1405168"/>
                      <a:pt x="2545462" y="1411122"/>
                      <a:pt x="2533597" y="1411111"/>
                    </a:cubicBezTo>
                    <a:lnTo>
                      <a:pt x="2468545" y="1411111"/>
                    </a:lnTo>
                    <a:cubicBezTo>
                      <a:pt x="2412107" y="1411105"/>
                      <a:pt x="2361101" y="1377471"/>
                      <a:pt x="2338864" y="1325598"/>
                    </a:cubicBezTo>
                    <a:lnTo>
                      <a:pt x="2184841" y="966258"/>
                    </a:lnTo>
                    <a:cubicBezTo>
                      <a:pt x="2181596" y="958709"/>
                      <a:pt x="2170236" y="961884"/>
                      <a:pt x="2171365" y="969998"/>
                    </a:cubicBezTo>
                    <a:lnTo>
                      <a:pt x="2234371" y="1411111"/>
                    </a:lnTo>
                    <a:lnTo>
                      <a:pt x="2301752" y="2219607"/>
                    </a:lnTo>
                    <a:cubicBezTo>
                      <a:pt x="2302560" y="2229429"/>
                      <a:pt x="2299223" y="2239141"/>
                      <a:pt x="2292548" y="2246392"/>
                    </a:cubicBezTo>
                    <a:cubicBezTo>
                      <a:pt x="2285874" y="2253643"/>
                      <a:pt x="2276470" y="2257771"/>
                      <a:pt x="2266615" y="2257778"/>
                    </a:cubicBezTo>
                    <a:lnTo>
                      <a:pt x="2212781" y="2257778"/>
                    </a:lnTo>
                    <a:cubicBezTo>
                      <a:pt x="2143800" y="2257786"/>
                      <a:pt x="2084923" y="2207921"/>
                      <a:pt x="2073575" y="2139879"/>
                    </a:cubicBezTo>
                    <a:lnTo>
                      <a:pt x="1959205" y="1452880"/>
                    </a:lnTo>
                    <a:cubicBezTo>
                      <a:pt x="1957864" y="1444978"/>
                      <a:pt x="1946575" y="1444978"/>
                      <a:pt x="1945234" y="1452880"/>
                    </a:cubicBezTo>
                    <a:lnTo>
                      <a:pt x="1830793" y="2139879"/>
                    </a:lnTo>
                    <a:cubicBezTo>
                      <a:pt x="1819442" y="2207948"/>
                      <a:pt x="1760525" y="2257821"/>
                      <a:pt x="1691517" y="2257778"/>
                    </a:cubicBezTo>
                    <a:lnTo>
                      <a:pt x="1637683" y="2257778"/>
                    </a:lnTo>
                    <a:cubicBezTo>
                      <a:pt x="1627828" y="2257771"/>
                      <a:pt x="1618424" y="2253643"/>
                      <a:pt x="1611750" y="2246392"/>
                    </a:cubicBezTo>
                    <a:cubicBezTo>
                      <a:pt x="1605075" y="2239141"/>
                      <a:pt x="1601738" y="2229429"/>
                      <a:pt x="1602546" y="2219607"/>
                    </a:cubicBezTo>
                    <a:lnTo>
                      <a:pt x="1669927" y="1411111"/>
                    </a:lnTo>
                    <a:lnTo>
                      <a:pt x="1732933" y="969998"/>
                    </a:lnTo>
                    <a:close/>
                    <a:moveTo>
                      <a:pt x="3285649" y="0"/>
                    </a:moveTo>
                    <a:lnTo>
                      <a:pt x="3285649" y="0"/>
                    </a:lnTo>
                    <a:cubicBezTo>
                      <a:pt x="3229512" y="0"/>
                      <a:pt x="3175673" y="22301"/>
                      <a:pt x="3135978" y="61996"/>
                    </a:cubicBezTo>
                    <a:cubicBezTo>
                      <a:pt x="3096283" y="101691"/>
                      <a:pt x="3073982" y="155529"/>
                      <a:pt x="3073982" y="211667"/>
                    </a:cubicBezTo>
                    <a:lnTo>
                      <a:pt x="3073982" y="282222"/>
                    </a:lnTo>
                    <a:cubicBezTo>
                      <a:pt x="3074503" y="398753"/>
                      <a:pt x="3169117" y="492944"/>
                      <a:pt x="3285649" y="492944"/>
                    </a:cubicBezTo>
                    <a:cubicBezTo>
                      <a:pt x="3402181" y="492944"/>
                      <a:pt x="3496794" y="398753"/>
                      <a:pt x="3497316" y="282222"/>
                    </a:cubicBezTo>
                    <a:lnTo>
                      <a:pt x="3497316" y="211667"/>
                    </a:lnTo>
                    <a:cubicBezTo>
                      <a:pt x="3497316" y="94766"/>
                      <a:pt x="3402549" y="0"/>
                      <a:pt x="3285649" y="0"/>
                    </a:cubicBezTo>
                    <a:close/>
                    <a:moveTo>
                      <a:pt x="3066433" y="969998"/>
                    </a:moveTo>
                    <a:cubicBezTo>
                      <a:pt x="3067632" y="961884"/>
                      <a:pt x="3056202" y="958709"/>
                      <a:pt x="3053027" y="966258"/>
                    </a:cubicBezTo>
                    <a:lnTo>
                      <a:pt x="2899005" y="1325598"/>
                    </a:lnTo>
                    <a:cubicBezTo>
                      <a:pt x="2876748" y="1377518"/>
                      <a:pt x="2825672" y="1411161"/>
                      <a:pt x="2769182" y="1411111"/>
                    </a:cubicBezTo>
                    <a:lnTo>
                      <a:pt x="2704130" y="1411111"/>
                    </a:lnTo>
                    <a:cubicBezTo>
                      <a:pt x="2692266" y="1411122"/>
                      <a:pt x="2681190" y="1405168"/>
                      <a:pt x="2674655" y="1395265"/>
                    </a:cubicBezTo>
                    <a:cubicBezTo>
                      <a:pt x="2668120" y="1385363"/>
                      <a:pt x="2667000" y="1372839"/>
                      <a:pt x="2671675" y="1361934"/>
                    </a:cubicBezTo>
                    <a:lnTo>
                      <a:pt x="2862316" y="917222"/>
                    </a:lnTo>
                    <a:lnTo>
                      <a:pt x="2932448" y="741821"/>
                    </a:lnTo>
                    <a:cubicBezTo>
                      <a:pt x="2975318" y="634683"/>
                      <a:pt x="3079094" y="564437"/>
                      <a:pt x="3194491" y="564444"/>
                    </a:cubicBezTo>
                    <a:lnTo>
                      <a:pt x="3376807" y="564444"/>
                    </a:lnTo>
                    <a:cubicBezTo>
                      <a:pt x="3492203" y="564437"/>
                      <a:pt x="3595980" y="634683"/>
                      <a:pt x="3638850" y="741821"/>
                    </a:cubicBezTo>
                    <a:lnTo>
                      <a:pt x="3708982" y="917222"/>
                    </a:lnTo>
                    <a:lnTo>
                      <a:pt x="3899553" y="1361934"/>
                    </a:lnTo>
                    <a:cubicBezTo>
                      <a:pt x="3904228" y="1372839"/>
                      <a:pt x="3903108" y="1385363"/>
                      <a:pt x="3896572" y="1395265"/>
                    </a:cubicBezTo>
                    <a:cubicBezTo>
                      <a:pt x="3890037" y="1405168"/>
                      <a:pt x="3878962" y="1411122"/>
                      <a:pt x="3867097" y="1411111"/>
                    </a:cubicBezTo>
                    <a:lnTo>
                      <a:pt x="3802045" y="1411111"/>
                    </a:lnTo>
                    <a:cubicBezTo>
                      <a:pt x="3745607" y="1411105"/>
                      <a:pt x="3694601" y="1377471"/>
                      <a:pt x="3672364" y="1325598"/>
                    </a:cubicBezTo>
                    <a:lnTo>
                      <a:pt x="3518341" y="966258"/>
                    </a:lnTo>
                    <a:cubicBezTo>
                      <a:pt x="3515096" y="958709"/>
                      <a:pt x="3503736" y="961884"/>
                      <a:pt x="3504865" y="969998"/>
                    </a:cubicBezTo>
                    <a:lnTo>
                      <a:pt x="3567871" y="1411111"/>
                    </a:lnTo>
                    <a:lnTo>
                      <a:pt x="3635252" y="2219607"/>
                    </a:lnTo>
                    <a:cubicBezTo>
                      <a:pt x="3636060" y="2229429"/>
                      <a:pt x="3632722" y="2239141"/>
                      <a:pt x="3626048" y="2246392"/>
                    </a:cubicBezTo>
                    <a:cubicBezTo>
                      <a:pt x="3619374" y="2253643"/>
                      <a:pt x="3609970" y="2257771"/>
                      <a:pt x="3600115" y="2257778"/>
                    </a:cubicBezTo>
                    <a:lnTo>
                      <a:pt x="3546281" y="2257778"/>
                    </a:lnTo>
                    <a:cubicBezTo>
                      <a:pt x="3477300" y="2257786"/>
                      <a:pt x="3418423" y="2207921"/>
                      <a:pt x="3407075" y="2139879"/>
                    </a:cubicBezTo>
                    <a:lnTo>
                      <a:pt x="3292704" y="1452880"/>
                    </a:lnTo>
                    <a:cubicBezTo>
                      <a:pt x="3291364" y="1444978"/>
                      <a:pt x="3280075" y="1444978"/>
                      <a:pt x="3278735" y="1452880"/>
                    </a:cubicBezTo>
                    <a:lnTo>
                      <a:pt x="3164293" y="2139879"/>
                    </a:lnTo>
                    <a:cubicBezTo>
                      <a:pt x="3152942" y="2207948"/>
                      <a:pt x="3094025" y="2257821"/>
                      <a:pt x="3025017" y="2257778"/>
                    </a:cubicBezTo>
                    <a:lnTo>
                      <a:pt x="2971183" y="2257778"/>
                    </a:lnTo>
                    <a:cubicBezTo>
                      <a:pt x="2961328" y="2257771"/>
                      <a:pt x="2951924" y="2253643"/>
                      <a:pt x="2945250" y="2246392"/>
                    </a:cubicBezTo>
                    <a:cubicBezTo>
                      <a:pt x="2938575" y="2239141"/>
                      <a:pt x="2935238" y="2229429"/>
                      <a:pt x="2936046" y="2219607"/>
                    </a:cubicBezTo>
                    <a:lnTo>
                      <a:pt x="3003427" y="1411111"/>
                    </a:lnTo>
                    <a:lnTo>
                      <a:pt x="3066433" y="969998"/>
                    </a:lnTo>
                    <a:close/>
                    <a:moveTo>
                      <a:pt x="4619149" y="0"/>
                    </a:moveTo>
                    <a:cubicBezTo>
                      <a:pt x="4502249" y="0"/>
                      <a:pt x="4407482" y="94766"/>
                      <a:pt x="4407482" y="211667"/>
                    </a:cubicBezTo>
                    <a:lnTo>
                      <a:pt x="4407482" y="282222"/>
                    </a:lnTo>
                    <a:cubicBezTo>
                      <a:pt x="4408004" y="398753"/>
                      <a:pt x="4502617" y="492944"/>
                      <a:pt x="4619149" y="492944"/>
                    </a:cubicBezTo>
                    <a:cubicBezTo>
                      <a:pt x="4735681" y="492944"/>
                      <a:pt x="4830294" y="398753"/>
                      <a:pt x="4830816" y="282222"/>
                    </a:cubicBezTo>
                    <a:lnTo>
                      <a:pt x="4830816" y="211667"/>
                    </a:lnTo>
                    <a:cubicBezTo>
                      <a:pt x="4830816" y="94766"/>
                      <a:pt x="4736049" y="0"/>
                      <a:pt x="4619149" y="0"/>
                    </a:cubicBezTo>
                    <a:close/>
                    <a:moveTo>
                      <a:pt x="4399933" y="969998"/>
                    </a:moveTo>
                    <a:cubicBezTo>
                      <a:pt x="4401132" y="961884"/>
                      <a:pt x="4389702" y="958709"/>
                      <a:pt x="4386527" y="966258"/>
                    </a:cubicBezTo>
                    <a:lnTo>
                      <a:pt x="4232504" y="1325598"/>
                    </a:lnTo>
                    <a:cubicBezTo>
                      <a:pt x="4210248" y="1377518"/>
                      <a:pt x="4159172" y="1411161"/>
                      <a:pt x="4102682" y="1411111"/>
                    </a:cubicBezTo>
                    <a:lnTo>
                      <a:pt x="4037630" y="1411111"/>
                    </a:lnTo>
                    <a:cubicBezTo>
                      <a:pt x="4025766" y="1411122"/>
                      <a:pt x="4014691" y="1405168"/>
                      <a:pt x="4008155" y="1395265"/>
                    </a:cubicBezTo>
                    <a:cubicBezTo>
                      <a:pt x="4001620" y="1385363"/>
                      <a:pt x="4000500" y="1372839"/>
                      <a:pt x="4005174" y="1361934"/>
                    </a:cubicBezTo>
                    <a:lnTo>
                      <a:pt x="4195816" y="917222"/>
                    </a:lnTo>
                    <a:lnTo>
                      <a:pt x="4265948" y="741821"/>
                    </a:lnTo>
                    <a:cubicBezTo>
                      <a:pt x="4308818" y="634683"/>
                      <a:pt x="4412595" y="564437"/>
                      <a:pt x="4527991" y="564444"/>
                    </a:cubicBezTo>
                    <a:lnTo>
                      <a:pt x="4710307" y="564444"/>
                    </a:lnTo>
                    <a:cubicBezTo>
                      <a:pt x="4825703" y="564437"/>
                      <a:pt x="4929480" y="634683"/>
                      <a:pt x="4972350" y="741821"/>
                    </a:cubicBezTo>
                    <a:lnTo>
                      <a:pt x="5042482" y="917222"/>
                    </a:lnTo>
                    <a:lnTo>
                      <a:pt x="5233053" y="1361934"/>
                    </a:lnTo>
                    <a:cubicBezTo>
                      <a:pt x="5237728" y="1372839"/>
                      <a:pt x="5236608" y="1385363"/>
                      <a:pt x="5230072" y="1395265"/>
                    </a:cubicBezTo>
                    <a:cubicBezTo>
                      <a:pt x="5223537" y="1405168"/>
                      <a:pt x="5212462" y="1411122"/>
                      <a:pt x="5200597" y="1411111"/>
                    </a:cubicBezTo>
                    <a:lnTo>
                      <a:pt x="5135545" y="1411111"/>
                    </a:lnTo>
                    <a:cubicBezTo>
                      <a:pt x="5079107" y="1411105"/>
                      <a:pt x="5028101" y="1377471"/>
                      <a:pt x="5005864" y="1325598"/>
                    </a:cubicBezTo>
                    <a:lnTo>
                      <a:pt x="4851841" y="966258"/>
                    </a:lnTo>
                    <a:cubicBezTo>
                      <a:pt x="4848596" y="958709"/>
                      <a:pt x="4837236" y="961884"/>
                      <a:pt x="4838365" y="969998"/>
                    </a:cubicBezTo>
                    <a:lnTo>
                      <a:pt x="4901371" y="1411111"/>
                    </a:lnTo>
                    <a:lnTo>
                      <a:pt x="4968752" y="2219607"/>
                    </a:lnTo>
                    <a:cubicBezTo>
                      <a:pt x="4969560" y="2229429"/>
                      <a:pt x="4966222" y="2239141"/>
                      <a:pt x="4959548" y="2246392"/>
                    </a:cubicBezTo>
                    <a:cubicBezTo>
                      <a:pt x="4952874" y="2253643"/>
                      <a:pt x="4943470" y="2257771"/>
                      <a:pt x="4933615" y="2257778"/>
                    </a:cubicBezTo>
                    <a:lnTo>
                      <a:pt x="4879781" y="2257778"/>
                    </a:lnTo>
                    <a:cubicBezTo>
                      <a:pt x="4810800" y="2257786"/>
                      <a:pt x="4751923" y="2207921"/>
                      <a:pt x="4740575" y="2139879"/>
                    </a:cubicBezTo>
                    <a:lnTo>
                      <a:pt x="4626204" y="1452880"/>
                    </a:lnTo>
                    <a:cubicBezTo>
                      <a:pt x="4624864" y="1444978"/>
                      <a:pt x="4613575" y="1444978"/>
                      <a:pt x="4612235" y="1452880"/>
                    </a:cubicBezTo>
                    <a:lnTo>
                      <a:pt x="4497794" y="2139879"/>
                    </a:lnTo>
                    <a:cubicBezTo>
                      <a:pt x="4486442" y="2207948"/>
                      <a:pt x="4427525" y="2257821"/>
                      <a:pt x="4358517" y="2257778"/>
                    </a:cubicBezTo>
                    <a:lnTo>
                      <a:pt x="4304683" y="2257778"/>
                    </a:lnTo>
                    <a:cubicBezTo>
                      <a:pt x="4294828" y="2257771"/>
                      <a:pt x="4285424" y="2253643"/>
                      <a:pt x="4278750" y="2246392"/>
                    </a:cubicBezTo>
                    <a:cubicBezTo>
                      <a:pt x="4272076" y="2239141"/>
                      <a:pt x="4268738" y="2229429"/>
                      <a:pt x="4269546" y="2219607"/>
                    </a:cubicBezTo>
                    <a:lnTo>
                      <a:pt x="4336927" y="1411111"/>
                    </a:lnTo>
                    <a:lnTo>
                      <a:pt x="4399933" y="969998"/>
                    </a:lnTo>
                    <a:close/>
                    <a:moveTo>
                      <a:pt x="5952649" y="0"/>
                    </a:moveTo>
                    <a:cubicBezTo>
                      <a:pt x="5835749" y="0"/>
                      <a:pt x="5740982" y="94766"/>
                      <a:pt x="5740982" y="211667"/>
                    </a:cubicBezTo>
                    <a:lnTo>
                      <a:pt x="5740982" y="282222"/>
                    </a:lnTo>
                    <a:cubicBezTo>
                      <a:pt x="5741504" y="398753"/>
                      <a:pt x="5836117" y="492944"/>
                      <a:pt x="5952649" y="492944"/>
                    </a:cubicBezTo>
                    <a:cubicBezTo>
                      <a:pt x="6069181" y="492944"/>
                      <a:pt x="6163794" y="398753"/>
                      <a:pt x="6164316" y="282222"/>
                    </a:cubicBezTo>
                    <a:lnTo>
                      <a:pt x="6164316" y="211667"/>
                    </a:lnTo>
                    <a:cubicBezTo>
                      <a:pt x="6164316" y="94766"/>
                      <a:pt x="6069549" y="0"/>
                      <a:pt x="5952649" y="0"/>
                    </a:cubicBezTo>
                    <a:close/>
                    <a:moveTo>
                      <a:pt x="5733433" y="969998"/>
                    </a:moveTo>
                    <a:cubicBezTo>
                      <a:pt x="5734632" y="961884"/>
                      <a:pt x="5723202" y="958709"/>
                      <a:pt x="5720027" y="966258"/>
                    </a:cubicBezTo>
                    <a:lnTo>
                      <a:pt x="5566004" y="1325598"/>
                    </a:lnTo>
                    <a:cubicBezTo>
                      <a:pt x="5543748" y="1377518"/>
                      <a:pt x="5492672" y="1411161"/>
                      <a:pt x="5436182" y="1411111"/>
                    </a:cubicBezTo>
                    <a:lnTo>
                      <a:pt x="5371130" y="1411111"/>
                    </a:lnTo>
                    <a:cubicBezTo>
                      <a:pt x="5359266" y="1411122"/>
                      <a:pt x="5348191" y="1405168"/>
                      <a:pt x="5341655" y="1395265"/>
                    </a:cubicBezTo>
                    <a:cubicBezTo>
                      <a:pt x="5335120" y="1385363"/>
                      <a:pt x="5334000" y="1372839"/>
                      <a:pt x="5338674" y="1361934"/>
                    </a:cubicBezTo>
                    <a:lnTo>
                      <a:pt x="5529316" y="917222"/>
                    </a:lnTo>
                    <a:lnTo>
                      <a:pt x="5599448" y="741821"/>
                    </a:lnTo>
                    <a:cubicBezTo>
                      <a:pt x="5642318" y="634683"/>
                      <a:pt x="5746095" y="564437"/>
                      <a:pt x="5861491" y="564444"/>
                    </a:cubicBezTo>
                    <a:lnTo>
                      <a:pt x="6043807" y="564444"/>
                    </a:lnTo>
                    <a:cubicBezTo>
                      <a:pt x="6159203" y="564437"/>
                      <a:pt x="6262980" y="634683"/>
                      <a:pt x="6305850" y="741821"/>
                    </a:cubicBezTo>
                    <a:lnTo>
                      <a:pt x="6375982" y="917222"/>
                    </a:lnTo>
                    <a:lnTo>
                      <a:pt x="6566553" y="1361934"/>
                    </a:lnTo>
                    <a:cubicBezTo>
                      <a:pt x="6571228" y="1372839"/>
                      <a:pt x="6570107" y="1385363"/>
                      <a:pt x="6563572" y="1395265"/>
                    </a:cubicBezTo>
                    <a:cubicBezTo>
                      <a:pt x="6557037" y="1405168"/>
                      <a:pt x="6545962" y="1411122"/>
                      <a:pt x="6534097" y="1411111"/>
                    </a:cubicBezTo>
                    <a:lnTo>
                      <a:pt x="6469045" y="1411111"/>
                    </a:lnTo>
                    <a:cubicBezTo>
                      <a:pt x="6412607" y="1411105"/>
                      <a:pt x="6361601" y="1377471"/>
                      <a:pt x="6339364" y="1325598"/>
                    </a:cubicBezTo>
                    <a:lnTo>
                      <a:pt x="6185341" y="966258"/>
                    </a:lnTo>
                    <a:cubicBezTo>
                      <a:pt x="6182096" y="958709"/>
                      <a:pt x="6170736" y="961884"/>
                      <a:pt x="6171865" y="969998"/>
                    </a:cubicBezTo>
                    <a:lnTo>
                      <a:pt x="6234871" y="1411111"/>
                    </a:lnTo>
                    <a:lnTo>
                      <a:pt x="6302252" y="2219607"/>
                    </a:lnTo>
                    <a:cubicBezTo>
                      <a:pt x="6303060" y="2229429"/>
                      <a:pt x="6299722" y="2239141"/>
                      <a:pt x="6293048" y="2246392"/>
                    </a:cubicBezTo>
                    <a:cubicBezTo>
                      <a:pt x="6286374" y="2253643"/>
                      <a:pt x="6276970" y="2257771"/>
                      <a:pt x="6267115" y="2257778"/>
                    </a:cubicBezTo>
                    <a:lnTo>
                      <a:pt x="6213281" y="2257778"/>
                    </a:lnTo>
                    <a:cubicBezTo>
                      <a:pt x="6144300" y="2257786"/>
                      <a:pt x="6085423" y="2207921"/>
                      <a:pt x="6074075" y="2139879"/>
                    </a:cubicBezTo>
                    <a:lnTo>
                      <a:pt x="5959704" y="1452880"/>
                    </a:lnTo>
                    <a:cubicBezTo>
                      <a:pt x="5958364" y="1444978"/>
                      <a:pt x="5947075" y="1444978"/>
                      <a:pt x="5945735" y="1452880"/>
                    </a:cubicBezTo>
                    <a:lnTo>
                      <a:pt x="5831294" y="2139879"/>
                    </a:lnTo>
                    <a:cubicBezTo>
                      <a:pt x="5819942" y="2207948"/>
                      <a:pt x="5761025" y="2257821"/>
                      <a:pt x="5692017" y="2257778"/>
                    </a:cubicBezTo>
                    <a:lnTo>
                      <a:pt x="5638183" y="2257778"/>
                    </a:lnTo>
                    <a:cubicBezTo>
                      <a:pt x="5628328" y="2257771"/>
                      <a:pt x="5618924" y="2253643"/>
                      <a:pt x="5612250" y="2246392"/>
                    </a:cubicBezTo>
                    <a:cubicBezTo>
                      <a:pt x="5605576" y="2239141"/>
                      <a:pt x="5602238" y="2229429"/>
                      <a:pt x="5603046" y="2219607"/>
                    </a:cubicBezTo>
                    <a:lnTo>
                      <a:pt x="5670427" y="1411111"/>
                    </a:lnTo>
                    <a:lnTo>
                      <a:pt x="5733433" y="969998"/>
                    </a:lnTo>
                    <a:close/>
                    <a:moveTo>
                      <a:pt x="618649" y="2321278"/>
                    </a:moveTo>
                    <a:cubicBezTo>
                      <a:pt x="562511" y="2321278"/>
                      <a:pt x="508673" y="2343578"/>
                      <a:pt x="468978" y="2383274"/>
                    </a:cubicBezTo>
                    <a:cubicBezTo>
                      <a:pt x="429283" y="2422969"/>
                      <a:pt x="406982" y="2476807"/>
                      <a:pt x="406982" y="2532944"/>
                    </a:cubicBezTo>
                    <a:lnTo>
                      <a:pt x="406982" y="2603500"/>
                    </a:lnTo>
                    <a:cubicBezTo>
                      <a:pt x="407503" y="2720031"/>
                      <a:pt x="502117" y="2814222"/>
                      <a:pt x="618649" y="2814222"/>
                    </a:cubicBezTo>
                    <a:cubicBezTo>
                      <a:pt x="735181" y="2814222"/>
                      <a:pt x="829794" y="2720031"/>
                      <a:pt x="830316" y="2603500"/>
                    </a:cubicBezTo>
                    <a:lnTo>
                      <a:pt x="830316" y="2532944"/>
                    </a:lnTo>
                    <a:cubicBezTo>
                      <a:pt x="830316" y="2476807"/>
                      <a:pt x="808015" y="2422969"/>
                      <a:pt x="768320" y="2383274"/>
                    </a:cubicBezTo>
                    <a:cubicBezTo>
                      <a:pt x="728625" y="2343578"/>
                      <a:pt x="674787" y="2321278"/>
                      <a:pt x="618649" y="2321278"/>
                    </a:cubicBezTo>
                    <a:close/>
                    <a:moveTo>
                      <a:pt x="399433" y="3291275"/>
                    </a:moveTo>
                    <a:cubicBezTo>
                      <a:pt x="400632" y="3283162"/>
                      <a:pt x="389202" y="3279987"/>
                      <a:pt x="386027" y="3287536"/>
                    </a:cubicBezTo>
                    <a:lnTo>
                      <a:pt x="232005" y="3646875"/>
                    </a:lnTo>
                    <a:cubicBezTo>
                      <a:pt x="209748" y="3698796"/>
                      <a:pt x="158672" y="3732439"/>
                      <a:pt x="102182" y="3732389"/>
                    </a:cubicBezTo>
                    <a:lnTo>
                      <a:pt x="37130" y="3732389"/>
                    </a:lnTo>
                    <a:cubicBezTo>
                      <a:pt x="25266" y="3732399"/>
                      <a:pt x="14190" y="3726445"/>
                      <a:pt x="7655" y="3716543"/>
                    </a:cubicBezTo>
                    <a:cubicBezTo>
                      <a:pt x="1120" y="3706641"/>
                      <a:pt x="0" y="3694116"/>
                      <a:pt x="4675" y="3683212"/>
                    </a:cubicBezTo>
                    <a:lnTo>
                      <a:pt x="195316" y="3238500"/>
                    </a:lnTo>
                    <a:lnTo>
                      <a:pt x="265448" y="3063099"/>
                    </a:lnTo>
                    <a:cubicBezTo>
                      <a:pt x="308318" y="2955961"/>
                      <a:pt x="412095" y="2885715"/>
                      <a:pt x="527491" y="2885722"/>
                    </a:cubicBezTo>
                    <a:lnTo>
                      <a:pt x="709807" y="2885722"/>
                    </a:lnTo>
                    <a:cubicBezTo>
                      <a:pt x="825203" y="2885715"/>
                      <a:pt x="928980" y="2955961"/>
                      <a:pt x="971850" y="3063099"/>
                    </a:cubicBezTo>
                    <a:lnTo>
                      <a:pt x="1041982" y="3238500"/>
                    </a:lnTo>
                    <a:lnTo>
                      <a:pt x="1232553" y="3683212"/>
                    </a:lnTo>
                    <a:cubicBezTo>
                      <a:pt x="1237228" y="3694116"/>
                      <a:pt x="1236108" y="3706641"/>
                      <a:pt x="1229572" y="3716543"/>
                    </a:cubicBezTo>
                    <a:cubicBezTo>
                      <a:pt x="1223037" y="3726445"/>
                      <a:pt x="1211962" y="3732399"/>
                      <a:pt x="1200097" y="3732389"/>
                    </a:cubicBezTo>
                    <a:lnTo>
                      <a:pt x="1135045" y="3732389"/>
                    </a:lnTo>
                    <a:cubicBezTo>
                      <a:pt x="1078607" y="3732383"/>
                      <a:pt x="1027601" y="3698749"/>
                      <a:pt x="1005364" y="3646875"/>
                    </a:cubicBezTo>
                    <a:lnTo>
                      <a:pt x="851341" y="3287536"/>
                    </a:lnTo>
                    <a:cubicBezTo>
                      <a:pt x="848096" y="3279987"/>
                      <a:pt x="836736" y="3283162"/>
                      <a:pt x="837865" y="3291275"/>
                    </a:cubicBezTo>
                    <a:lnTo>
                      <a:pt x="900871" y="3732389"/>
                    </a:lnTo>
                    <a:lnTo>
                      <a:pt x="968252" y="4540885"/>
                    </a:lnTo>
                    <a:cubicBezTo>
                      <a:pt x="969060" y="4550707"/>
                      <a:pt x="965723" y="4560419"/>
                      <a:pt x="959048" y="4567670"/>
                    </a:cubicBezTo>
                    <a:cubicBezTo>
                      <a:pt x="952374" y="4574921"/>
                      <a:pt x="942970" y="4579049"/>
                      <a:pt x="933115" y="4579055"/>
                    </a:cubicBezTo>
                    <a:lnTo>
                      <a:pt x="879281" y="4579055"/>
                    </a:lnTo>
                    <a:cubicBezTo>
                      <a:pt x="810300" y="4579064"/>
                      <a:pt x="751423" y="4529199"/>
                      <a:pt x="740075" y="4461157"/>
                    </a:cubicBezTo>
                    <a:lnTo>
                      <a:pt x="625705" y="3774158"/>
                    </a:lnTo>
                    <a:cubicBezTo>
                      <a:pt x="624364" y="3766255"/>
                      <a:pt x="613075" y="3766255"/>
                      <a:pt x="611735" y="3774158"/>
                    </a:cubicBezTo>
                    <a:lnTo>
                      <a:pt x="497293" y="4461157"/>
                    </a:lnTo>
                    <a:cubicBezTo>
                      <a:pt x="485941" y="4529225"/>
                      <a:pt x="427025" y="4579098"/>
                      <a:pt x="358017" y="4579055"/>
                    </a:cubicBezTo>
                    <a:lnTo>
                      <a:pt x="304183" y="4579055"/>
                    </a:lnTo>
                    <a:cubicBezTo>
                      <a:pt x="294328" y="4579049"/>
                      <a:pt x="284924" y="4574921"/>
                      <a:pt x="278250" y="4567670"/>
                    </a:cubicBezTo>
                    <a:cubicBezTo>
                      <a:pt x="271575" y="4560419"/>
                      <a:pt x="268238" y="4550707"/>
                      <a:pt x="269046" y="4540885"/>
                    </a:cubicBezTo>
                    <a:lnTo>
                      <a:pt x="336427" y="3732389"/>
                    </a:lnTo>
                    <a:lnTo>
                      <a:pt x="399433" y="3291275"/>
                    </a:lnTo>
                    <a:close/>
                    <a:moveTo>
                      <a:pt x="1952149" y="2321278"/>
                    </a:moveTo>
                    <a:cubicBezTo>
                      <a:pt x="1896012" y="2321278"/>
                      <a:pt x="1842173" y="2343578"/>
                      <a:pt x="1802478" y="2383273"/>
                    </a:cubicBezTo>
                    <a:cubicBezTo>
                      <a:pt x="1762783" y="2422969"/>
                      <a:pt x="1740482" y="2476807"/>
                      <a:pt x="1740482" y="2532944"/>
                    </a:cubicBezTo>
                    <a:lnTo>
                      <a:pt x="1740482" y="2603500"/>
                    </a:lnTo>
                    <a:cubicBezTo>
                      <a:pt x="1741003" y="2720031"/>
                      <a:pt x="1835617" y="2814222"/>
                      <a:pt x="1952149" y="2814222"/>
                    </a:cubicBezTo>
                    <a:cubicBezTo>
                      <a:pt x="2068681" y="2814222"/>
                      <a:pt x="2163295" y="2720031"/>
                      <a:pt x="2163816" y="2603500"/>
                    </a:cubicBezTo>
                    <a:lnTo>
                      <a:pt x="2163816" y="2532944"/>
                    </a:lnTo>
                    <a:cubicBezTo>
                      <a:pt x="2163816" y="2476807"/>
                      <a:pt x="2141515" y="2422969"/>
                      <a:pt x="2101820" y="2383273"/>
                    </a:cubicBezTo>
                    <a:cubicBezTo>
                      <a:pt x="2062125" y="2343578"/>
                      <a:pt x="2008286" y="2321278"/>
                      <a:pt x="1952149" y="2321278"/>
                    </a:cubicBezTo>
                    <a:close/>
                    <a:moveTo>
                      <a:pt x="1732933" y="3291275"/>
                    </a:moveTo>
                    <a:cubicBezTo>
                      <a:pt x="1734132" y="3283162"/>
                      <a:pt x="1722702" y="3279987"/>
                      <a:pt x="1719527" y="3287536"/>
                    </a:cubicBezTo>
                    <a:lnTo>
                      <a:pt x="1565505" y="3646875"/>
                    </a:lnTo>
                    <a:cubicBezTo>
                      <a:pt x="1543248" y="3698796"/>
                      <a:pt x="1492172" y="3732439"/>
                      <a:pt x="1435682" y="3732389"/>
                    </a:cubicBezTo>
                    <a:lnTo>
                      <a:pt x="1370630" y="3732389"/>
                    </a:lnTo>
                    <a:cubicBezTo>
                      <a:pt x="1358766" y="3732399"/>
                      <a:pt x="1347690" y="3726445"/>
                      <a:pt x="1341155" y="3716543"/>
                    </a:cubicBezTo>
                    <a:cubicBezTo>
                      <a:pt x="1334620" y="3706641"/>
                      <a:pt x="1333500" y="3694116"/>
                      <a:pt x="1338175" y="3683212"/>
                    </a:cubicBezTo>
                    <a:lnTo>
                      <a:pt x="1528816" y="3238500"/>
                    </a:lnTo>
                    <a:lnTo>
                      <a:pt x="1598948" y="3063099"/>
                    </a:lnTo>
                    <a:cubicBezTo>
                      <a:pt x="1641818" y="2955961"/>
                      <a:pt x="1745595" y="2885715"/>
                      <a:pt x="1860991" y="2885722"/>
                    </a:cubicBezTo>
                    <a:lnTo>
                      <a:pt x="2043307" y="2885722"/>
                    </a:lnTo>
                    <a:cubicBezTo>
                      <a:pt x="2158703" y="2885715"/>
                      <a:pt x="2262480" y="2955961"/>
                      <a:pt x="2305350" y="3063099"/>
                    </a:cubicBezTo>
                    <a:lnTo>
                      <a:pt x="2375482" y="3238500"/>
                    </a:lnTo>
                    <a:lnTo>
                      <a:pt x="2566053" y="3683212"/>
                    </a:lnTo>
                    <a:cubicBezTo>
                      <a:pt x="2570727" y="3694116"/>
                      <a:pt x="2569607" y="3706640"/>
                      <a:pt x="2563072" y="3716543"/>
                    </a:cubicBezTo>
                    <a:cubicBezTo>
                      <a:pt x="2556537" y="3726445"/>
                      <a:pt x="2545462" y="3732399"/>
                      <a:pt x="2533597" y="3732389"/>
                    </a:cubicBezTo>
                    <a:lnTo>
                      <a:pt x="2468545" y="3732389"/>
                    </a:lnTo>
                    <a:cubicBezTo>
                      <a:pt x="2412107" y="3732383"/>
                      <a:pt x="2361101" y="3698749"/>
                      <a:pt x="2338864" y="3646875"/>
                    </a:cubicBezTo>
                    <a:lnTo>
                      <a:pt x="2184841" y="3287536"/>
                    </a:lnTo>
                    <a:cubicBezTo>
                      <a:pt x="2181596" y="3279987"/>
                      <a:pt x="2170236" y="3283162"/>
                      <a:pt x="2171365" y="3291275"/>
                    </a:cubicBezTo>
                    <a:lnTo>
                      <a:pt x="2234371" y="3732389"/>
                    </a:lnTo>
                    <a:lnTo>
                      <a:pt x="2301752" y="4540885"/>
                    </a:lnTo>
                    <a:cubicBezTo>
                      <a:pt x="2302560" y="4550707"/>
                      <a:pt x="2299223" y="4560419"/>
                      <a:pt x="2292548" y="4567670"/>
                    </a:cubicBezTo>
                    <a:cubicBezTo>
                      <a:pt x="2285874" y="4574921"/>
                      <a:pt x="2276470" y="4579049"/>
                      <a:pt x="2266615" y="4579055"/>
                    </a:cubicBezTo>
                    <a:lnTo>
                      <a:pt x="2212781" y="4579055"/>
                    </a:lnTo>
                    <a:cubicBezTo>
                      <a:pt x="2143800" y="4579064"/>
                      <a:pt x="2084923" y="4529199"/>
                      <a:pt x="2073575" y="4461157"/>
                    </a:cubicBezTo>
                    <a:lnTo>
                      <a:pt x="1959205" y="3774158"/>
                    </a:lnTo>
                    <a:cubicBezTo>
                      <a:pt x="1957864" y="3766255"/>
                      <a:pt x="1946575" y="3766255"/>
                      <a:pt x="1945234" y="3774158"/>
                    </a:cubicBezTo>
                    <a:lnTo>
                      <a:pt x="1830793" y="4461157"/>
                    </a:lnTo>
                    <a:cubicBezTo>
                      <a:pt x="1819442" y="4529225"/>
                      <a:pt x="1760525" y="4579098"/>
                      <a:pt x="1691517" y="4579055"/>
                    </a:cubicBezTo>
                    <a:lnTo>
                      <a:pt x="1637683" y="4579055"/>
                    </a:lnTo>
                    <a:cubicBezTo>
                      <a:pt x="1627828" y="4579049"/>
                      <a:pt x="1618424" y="4574921"/>
                      <a:pt x="1611750" y="4567670"/>
                    </a:cubicBezTo>
                    <a:cubicBezTo>
                      <a:pt x="1605075" y="4560419"/>
                      <a:pt x="1601738" y="4550707"/>
                      <a:pt x="1602546" y="4540885"/>
                    </a:cubicBezTo>
                    <a:lnTo>
                      <a:pt x="1669927" y="3732389"/>
                    </a:lnTo>
                    <a:lnTo>
                      <a:pt x="1732933" y="3291275"/>
                    </a:lnTo>
                    <a:close/>
                    <a:moveTo>
                      <a:pt x="3285649" y="2321278"/>
                    </a:moveTo>
                    <a:cubicBezTo>
                      <a:pt x="3229512" y="2321278"/>
                      <a:pt x="3175673" y="2343578"/>
                      <a:pt x="3135978" y="2383273"/>
                    </a:cubicBezTo>
                    <a:cubicBezTo>
                      <a:pt x="3096283" y="2422969"/>
                      <a:pt x="3073982" y="2476807"/>
                      <a:pt x="3073982" y="2532944"/>
                    </a:cubicBezTo>
                    <a:lnTo>
                      <a:pt x="3073982" y="2603500"/>
                    </a:lnTo>
                    <a:cubicBezTo>
                      <a:pt x="3074503" y="2720031"/>
                      <a:pt x="3169117" y="2814222"/>
                      <a:pt x="3285649" y="2814222"/>
                    </a:cubicBezTo>
                    <a:cubicBezTo>
                      <a:pt x="3402181" y="2814222"/>
                      <a:pt x="3496794" y="2720031"/>
                      <a:pt x="3497316" y="2603500"/>
                    </a:cubicBezTo>
                    <a:lnTo>
                      <a:pt x="3497316" y="2532944"/>
                    </a:lnTo>
                    <a:cubicBezTo>
                      <a:pt x="3497316" y="2416044"/>
                      <a:pt x="3402549" y="2321278"/>
                      <a:pt x="3285649" y="2321278"/>
                    </a:cubicBezTo>
                    <a:close/>
                    <a:moveTo>
                      <a:pt x="3066433" y="3291275"/>
                    </a:moveTo>
                    <a:cubicBezTo>
                      <a:pt x="3067632" y="3283162"/>
                      <a:pt x="3056202" y="3279987"/>
                      <a:pt x="3053027" y="3287536"/>
                    </a:cubicBezTo>
                    <a:lnTo>
                      <a:pt x="2899005" y="3646875"/>
                    </a:lnTo>
                    <a:cubicBezTo>
                      <a:pt x="2876748" y="3698796"/>
                      <a:pt x="2825672" y="3732439"/>
                      <a:pt x="2769182" y="3732389"/>
                    </a:cubicBezTo>
                    <a:lnTo>
                      <a:pt x="2704130" y="3732389"/>
                    </a:lnTo>
                    <a:cubicBezTo>
                      <a:pt x="2692266" y="3732399"/>
                      <a:pt x="2681190" y="3726445"/>
                      <a:pt x="2674655" y="3716543"/>
                    </a:cubicBezTo>
                    <a:cubicBezTo>
                      <a:pt x="2668120" y="3706640"/>
                      <a:pt x="2667000" y="3694116"/>
                      <a:pt x="2671675" y="3683212"/>
                    </a:cubicBezTo>
                    <a:lnTo>
                      <a:pt x="2862316" y="3238500"/>
                    </a:lnTo>
                    <a:lnTo>
                      <a:pt x="2932448" y="3063099"/>
                    </a:lnTo>
                    <a:cubicBezTo>
                      <a:pt x="2975318" y="2955961"/>
                      <a:pt x="3079095" y="2885715"/>
                      <a:pt x="3194491" y="2885722"/>
                    </a:cubicBezTo>
                    <a:lnTo>
                      <a:pt x="3376807" y="2885722"/>
                    </a:lnTo>
                    <a:cubicBezTo>
                      <a:pt x="3492203" y="2885714"/>
                      <a:pt x="3595980" y="2955961"/>
                      <a:pt x="3638850" y="3063099"/>
                    </a:cubicBezTo>
                    <a:lnTo>
                      <a:pt x="3708982" y="3238500"/>
                    </a:lnTo>
                    <a:lnTo>
                      <a:pt x="3899553" y="3683212"/>
                    </a:lnTo>
                    <a:cubicBezTo>
                      <a:pt x="3904228" y="3694116"/>
                      <a:pt x="3903108" y="3706641"/>
                      <a:pt x="3896572" y="3716543"/>
                    </a:cubicBezTo>
                    <a:cubicBezTo>
                      <a:pt x="3890037" y="3726445"/>
                      <a:pt x="3878962" y="3732399"/>
                      <a:pt x="3867097" y="3732389"/>
                    </a:cubicBezTo>
                    <a:lnTo>
                      <a:pt x="3802045" y="3732389"/>
                    </a:lnTo>
                    <a:cubicBezTo>
                      <a:pt x="3745607" y="3732383"/>
                      <a:pt x="3694601" y="3698748"/>
                      <a:pt x="3672364" y="3646875"/>
                    </a:cubicBezTo>
                    <a:lnTo>
                      <a:pt x="3518341" y="3287536"/>
                    </a:lnTo>
                    <a:cubicBezTo>
                      <a:pt x="3515096" y="3279987"/>
                      <a:pt x="3503736" y="3283162"/>
                      <a:pt x="3504865" y="3291275"/>
                    </a:cubicBezTo>
                    <a:lnTo>
                      <a:pt x="3567871" y="3732389"/>
                    </a:lnTo>
                    <a:lnTo>
                      <a:pt x="3635252" y="4540885"/>
                    </a:lnTo>
                    <a:cubicBezTo>
                      <a:pt x="3636060" y="4550707"/>
                      <a:pt x="3632722" y="4560419"/>
                      <a:pt x="3626048" y="4567670"/>
                    </a:cubicBezTo>
                    <a:cubicBezTo>
                      <a:pt x="3619374" y="4574921"/>
                      <a:pt x="3609970" y="4579049"/>
                      <a:pt x="3600115" y="4579055"/>
                    </a:cubicBezTo>
                    <a:lnTo>
                      <a:pt x="3546281" y="4579055"/>
                    </a:lnTo>
                    <a:cubicBezTo>
                      <a:pt x="3477300" y="4579064"/>
                      <a:pt x="3418423" y="4529199"/>
                      <a:pt x="3407075" y="4461157"/>
                    </a:cubicBezTo>
                    <a:lnTo>
                      <a:pt x="3292704" y="3774158"/>
                    </a:lnTo>
                    <a:cubicBezTo>
                      <a:pt x="3291364" y="3766255"/>
                      <a:pt x="3280075" y="3766255"/>
                      <a:pt x="3278735" y="3774158"/>
                    </a:cubicBezTo>
                    <a:lnTo>
                      <a:pt x="3164293" y="4461157"/>
                    </a:lnTo>
                    <a:cubicBezTo>
                      <a:pt x="3152942" y="4529225"/>
                      <a:pt x="3094025" y="4579098"/>
                      <a:pt x="3025017" y="4579055"/>
                    </a:cubicBezTo>
                    <a:lnTo>
                      <a:pt x="2971183" y="4579055"/>
                    </a:lnTo>
                    <a:cubicBezTo>
                      <a:pt x="2961328" y="4579049"/>
                      <a:pt x="2951924" y="4574921"/>
                      <a:pt x="2945250" y="4567670"/>
                    </a:cubicBezTo>
                    <a:cubicBezTo>
                      <a:pt x="2938575" y="4560419"/>
                      <a:pt x="2935238" y="4550707"/>
                      <a:pt x="2936046" y="4540885"/>
                    </a:cubicBezTo>
                    <a:lnTo>
                      <a:pt x="3003427" y="3732389"/>
                    </a:lnTo>
                    <a:lnTo>
                      <a:pt x="3066433" y="3291275"/>
                    </a:lnTo>
                    <a:close/>
                    <a:moveTo>
                      <a:pt x="4619149" y="2321278"/>
                    </a:moveTo>
                    <a:cubicBezTo>
                      <a:pt x="4502249" y="2321278"/>
                      <a:pt x="4407482" y="2416044"/>
                      <a:pt x="4407482" y="2532944"/>
                    </a:cubicBezTo>
                    <a:lnTo>
                      <a:pt x="4407482" y="2603500"/>
                    </a:lnTo>
                    <a:cubicBezTo>
                      <a:pt x="4408004" y="2720031"/>
                      <a:pt x="4502617" y="2814222"/>
                      <a:pt x="4619149" y="2814222"/>
                    </a:cubicBezTo>
                    <a:cubicBezTo>
                      <a:pt x="4735681" y="2814222"/>
                      <a:pt x="4830294" y="2720031"/>
                      <a:pt x="4830816" y="2603500"/>
                    </a:cubicBezTo>
                    <a:lnTo>
                      <a:pt x="4830816" y="2532944"/>
                    </a:lnTo>
                    <a:cubicBezTo>
                      <a:pt x="4830816" y="2416044"/>
                      <a:pt x="4736049" y="2321278"/>
                      <a:pt x="4619149" y="2321278"/>
                    </a:cubicBezTo>
                    <a:close/>
                    <a:moveTo>
                      <a:pt x="4399933" y="3291275"/>
                    </a:moveTo>
                    <a:cubicBezTo>
                      <a:pt x="4401132" y="3283162"/>
                      <a:pt x="4389702" y="3279987"/>
                      <a:pt x="4386527" y="3287536"/>
                    </a:cubicBezTo>
                    <a:lnTo>
                      <a:pt x="4232504" y="3646875"/>
                    </a:lnTo>
                    <a:cubicBezTo>
                      <a:pt x="4210248" y="3698796"/>
                      <a:pt x="4159172" y="3732439"/>
                      <a:pt x="4102682" y="3732389"/>
                    </a:cubicBezTo>
                    <a:lnTo>
                      <a:pt x="4037630" y="3732389"/>
                    </a:lnTo>
                    <a:cubicBezTo>
                      <a:pt x="4025766" y="3732399"/>
                      <a:pt x="4014691" y="3726445"/>
                      <a:pt x="4008155" y="3716543"/>
                    </a:cubicBezTo>
                    <a:cubicBezTo>
                      <a:pt x="4001620" y="3706641"/>
                      <a:pt x="4000500" y="3694116"/>
                      <a:pt x="4005174" y="3683212"/>
                    </a:cubicBezTo>
                    <a:lnTo>
                      <a:pt x="4195816" y="3238500"/>
                    </a:lnTo>
                    <a:lnTo>
                      <a:pt x="4265948" y="3063099"/>
                    </a:lnTo>
                    <a:cubicBezTo>
                      <a:pt x="4308818" y="2955961"/>
                      <a:pt x="4412595" y="2885715"/>
                      <a:pt x="4527991" y="2885722"/>
                    </a:cubicBezTo>
                    <a:lnTo>
                      <a:pt x="4710307" y="2885722"/>
                    </a:lnTo>
                    <a:cubicBezTo>
                      <a:pt x="4825703" y="2885714"/>
                      <a:pt x="4929480" y="2955961"/>
                      <a:pt x="4972350" y="3063099"/>
                    </a:cubicBezTo>
                    <a:lnTo>
                      <a:pt x="5042482" y="3238500"/>
                    </a:lnTo>
                    <a:lnTo>
                      <a:pt x="5233053" y="3683212"/>
                    </a:lnTo>
                    <a:cubicBezTo>
                      <a:pt x="5237728" y="3694116"/>
                      <a:pt x="5236608" y="3706641"/>
                      <a:pt x="5230072" y="3716543"/>
                    </a:cubicBezTo>
                    <a:cubicBezTo>
                      <a:pt x="5223537" y="3726445"/>
                      <a:pt x="5212462" y="3732399"/>
                      <a:pt x="5200597" y="3732389"/>
                    </a:cubicBezTo>
                    <a:lnTo>
                      <a:pt x="5135545" y="3732389"/>
                    </a:lnTo>
                    <a:cubicBezTo>
                      <a:pt x="5079107" y="3732383"/>
                      <a:pt x="5028101" y="3698748"/>
                      <a:pt x="5005864" y="3646875"/>
                    </a:cubicBezTo>
                    <a:lnTo>
                      <a:pt x="4851841" y="3287536"/>
                    </a:lnTo>
                    <a:cubicBezTo>
                      <a:pt x="4848596" y="3279987"/>
                      <a:pt x="4837236" y="3283162"/>
                      <a:pt x="4838365" y="3291275"/>
                    </a:cubicBezTo>
                    <a:lnTo>
                      <a:pt x="4901371" y="3732389"/>
                    </a:lnTo>
                    <a:lnTo>
                      <a:pt x="4968752" y="4540885"/>
                    </a:lnTo>
                    <a:cubicBezTo>
                      <a:pt x="4969560" y="4550707"/>
                      <a:pt x="4966222" y="4560419"/>
                      <a:pt x="4959548" y="4567670"/>
                    </a:cubicBezTo>
                    <a:cubicBezTo>
                      <a:pt x="4952874" y="4574921"/>
                      <a:pt x="4943470" y="4579049"/>
                      <a:pt x="4933615" y="4579055"/>
                    </a:cubicBezTo>
                    <a:lnTo>
                      <a:pt x="4879781" y="4579055"/>
                    </a:lnTo>
                    <a:cubicBezTo>
                      <a:pt x="4810800" y="4579064"/>
                      <a:pt x="4751923" y="4529199"/>
                      <a:pt x="4740575" y="4461157"/>
                    </a:cubicBezTo>
                    <a:lnTo>
                      <a:pt x="4626204" y="3774158"/>
                    </a:lnTo>
                    <a:cubicBezTo>
                      <a:pt x="4624864" y="3766255"/>
                      <a:pt x="4613575" y="3766255"/>
                      <a:pt x="4612235" y="3774158"/>
                    </a:cubicBezTo>
                    <a:lnTo>
                      <a:pt x="4497794" y="4461157"/>
                    </a:lnTo>
                    <a:cubicBezTo>
                      <a:pt x="4486442" y="4529225"/>
                      <a:pt x="4427525" y="4579098"/>
                      <a:pt x="4358517" y="4579055"/>
                    </a:cubicBezTo>
                    <a:lnTo>
                      <a:pt x="4304683" y="4579055"/>
                    </a:lnTo>
                    <a:cubicBezTo>
                      <a:pt x="4294828" y="4579049"/>
                      <a:pt x="4285424" y="4574921"/>
                      <a:pt x="4278750" y="4567670"/>
                    </a:cubicBezTo>
                    <a:cubicBezTo>
                      <a:pt x="4272076" y="4560419"/>
                      <a:pt x="4268738" y="4550707"/>
                      <a:pt x="4269546" y="4540885"/>
                    </a:cubicBezTo>
                    <a:lnTo>
                      <a:pt x="4336927" y="3732389"/>
                    </a:lnTo>
                    <a:lnTo>
                      <a:pt x="4399933" y="3291275"/>
                    </a:lnTo>
                    <a:close/>
                  </a:path>
                </a:pathLst>
              </a:custGeom>
              <a:solidFill>
                <a:srgbClr val="DCC9BB"/>
              </a:solidFill>
            </p:spPr>
          </p:sp>
          <p:sp>
            <p:nvSpPr>
              <p:cNvPr name="Freeform 28" id="28"/>
              <p:cNvSpPr/>
              <p:nvPr/>
            </p:nvSpPr>
            <p:spPr>
              <a:xfrm>
                <a:off x="5350351" y="2321278"/>
                <a:ext cx="1237228" cy="2257821"/>
              </a:xfrm>
              <a:custGeom>
                <a:avLst/>
                <a:gdLst/>
                <a:ahLst/>
                <a:cxnLst/>
                <a:rect r="r" b="b" t="t" l="l"/>
                <a:pathLst>
                  <a:path h="2257821" w="1237228">
                    <a:moveTo>
                      <a:pt x="618649" y="0"/>
                    </a:moveTo>
                    <a:cubicBezTo>
                      <a:pt x="501749" y="0"/>
                      <a:pt x="406982" y="94766"/>
                      <a:pt x="406982" y="211666"/>
                    </a:cubicBezTo>
                    <a:lnTo>
                      <a:pt x="406982" y="282222"/>
                    </a:lnTo>
                    <a:cubicBezTo>
                      <a:pt x="407504" y="398753"/>
                      <a:pt x="502117" y="492944"/>
                      <a:pt x="618649" y="492944"/>
                    </a:cubicBezTo>
                    <a:cubicBezTo>
                      <a:pt x="735181" y="492944"/>
                      <a:pt x="829794" y="398753"/>
                      <a:pt x="830316" y="282222"/>
                    </a:cubicBezTo>
                    <a:lnTo>
                      <a:pt x="830316" y="211666"/>
                    </a:lnTo>
                    <a:cubicBezTo>
                      <a:pt x="830316" y="94766"/>
                      <a:pt x="735549" y="0"/>
                      <a:pt x="618649" y="0"/>
                    </a:cubicBezTo>
                    <a:close/>
                    <a:moveTo>
                      <a:pt x="399433" y="969997"/>
                    </a:moveTo>
                    <a:cubicBezTo>
                      <a:pt x="400632" y="961884"/>
                      <a:pt x="389202" y="958709"/>
                      <a:pt x="386027" y="966258"/>
                    </a:cubicBezTo>
                    <a:lnTo>
                      <a:pt x="232004" y="1325597"/>
                    </a:lnTo>
                    <a:cubicBezTo>
                      <a:pt x="209748" y="1377518"/>
                      <a:pt x="158672" y="1411161"/>
                      <a:pt x="102182" y="1411111"/>
                    </a:cubicBezTo>
                    <a:lnTo>
                      <a:pt x="37130" y="1411111"/>
                    </a:lnTo>
                    <a:cubicBezTo>
                      <a:pt x="25266" y="1411121"/>
                      <a:pt x="14191" y="1405167"/>
                      <a:pt x="7655" y="1395265"/>
                    </a:cubicBezTo>
                    <a:cubicBezTo>
                      <a:pt x="1120" y="1385363"/>
                      <a:pt x="0" y="1372838"/>
                      <a:pt x="4674" y="1361934"/>
                    </a:cubicBezTo>
                    <a:lnTo>
                      <a:pt x="195316" y="917222"/>
                    </a:lnTo>
                    <a:lnTo>
                      <a:pt x="265448" y="741821"/>
                    </a:lnTo>
                    <a:cubicBezTo>
                      <a:pt x="308318" y="634683"/>
                      <a:pt x="412095" y="564437"/>
                      <a:pt x="527491" y="564444"/>
                    </a:cubicBezTo>
                    <a:lnTo>
                      <a:pt x="709807" y="564444"/>
                    </a:lnTo>
                    <a:cubicBezTo>
                      <a:pt x="825203" y="564436"/>
                      <a:pt x="928980" y="634683"/>
                      <a:pt x="971850" y="741821"/>
                    </a:cubicBezTo>
                    <a:lnTo>
                      <a:pt x="1041982" y="917222"/>
                    </a:lnTo>
                    <a:lnTo>
                      <a:pt x="1232553" y="1361934"/>
                    </a:lnTo>
                    <a:cubicBezTo>
                      <a:pt x="1237228" y="1372838"/>
                      <a:pt x="1236107" y="1385362"/>
                      <a:pt x="1229572" y="1395265"/>
                    </a:cubicBezTo>
                    <a:cubicBezTo>
                      <a:pt x="1223037" y="1405167"/>
                      <a:pt x="1211962" y="1411121"/>
                      <a:pt x="1200097" y="1411111"/>
                    </a:cubicBezTo>
                    <a:lnTo>
                      <a:pt x="1135045" y="1411111"/>
                    </a:lnTo>
                    <a:cubicBezTo>
                      <a:pt x="1078607" y="1411105"/>
                      <a:pt x="1027601" y="1377470"/>
                      <a:pt x="1005364" y="1325597"/>
                    </a:cubicBezTo>
                    <a:lnTo>
                      <a:pt x="851341" y="966258"/>
                    </a:lnTo>
                    <a:cubicBezTo>
                      <a:pt x="848096" y="958709"/>
                      <a:pt x="836736" y="961884"/>
                      <a:pt x="837865" y="969997"/>
                    </a:cubicBezTo>
                    <a:lnTo>
                      <a:pt x="900871" y="1411111"/>
                    </a:lnTo>
                    <a:lnTo>
                      <a:pt x="968252" y="2219607"/>
                    </a:lnTo>
                    <a:cubicBezTo>
                      <a:pt x="969060" y="2229429"/>
                      <a:pt x="965722" y="2239141"/>
                      <a:pt x="959048" y="2246392"/>
                    </a:cubicBezTo>
                    <a:cubicBezTo>
                      <a:pt x="952374" y="2253643"/>
                      <a:pt x="942970" y="2257771"/>
                      <a:pt x="933115" y="2257777"/>
                    </a:cubicBezTo>
                    <a:lnTo>
                      <a:pt x="879281" y="2257777"/>
                    </a:lnTo>
                    <a:cubicBezTo>
                      <a:pt x="810300" y="2257786"/>
                      <a:pt x="751423" y="2207921"/>
                      <a:pt x="740075" y="2139879"/>
                    </a:cubicBezTo>
                    <a:lnTo>
                      <a:pt x="625704" y="1452880"/>
                    </a:lnTo>
                    <a:cubicBezTo>
                      <a:pt x="624364" y="1444977"/>
                      <a:pt x="613075" y="1444977"/>
                      <a:pt x="611735" y="1452880"/>
                    </a:cubicBezTo>
                    <a:lnTo>
                      <a:pt x="497294" y="2139879"/>
                    </a:lnTo>
                    <a:cubicBezTo>
                      <a:pt x="485942" y="2207947"/>
                      <a:pt x="427025" y="2257820"/>
                      <a:pt x="358017" y="2257777"/>
                    </a:cubicBezTo>
                    <a:lnTo>
                      <a:pt x="304183" y="2257777"/>
                    </a:lnTo>
                    <a:cubicBezTo>
                      <a:pt x="294328" y="2257771"/>
                      <a:pt x="284924" y="2253643"/>
                      <a:pt x="278250" y="2246392"/>
                    </a:cubicBezTo>
                    <a:cubicBezTo>
                      <a:pt x="271576" y="2239141"/>
                      <a:pt x="268238" y="2229429"/>
                      <a:pt x="269046" y="2219607"/>
                    </a:cubicBezTo>
                    <a:lnTo>
                      <a:pt x="336427" y="1411111"/>
                    </a:lnTo>
                    <a:lnTo>
                      <a:pt x="399433" y="969997"/>
                    </a:lnTo>
                    <a:close/>
                  </a:path>
                </a:pathLst>
              </a:custGeom>
              <a:solidFill>
                <a:srgbClr val="494F56"/>
              </a:solidFill>
            </p:spPr>
          </p:sp>
        </p:grpSp>
      </p:grpSp>
      <p:sp>
        <p:nvSpPr>
          <p:cNvPr name="TextBox 29" id="29"/>
          <p:cNvSpPr txBox="true"/>
          <p:nvPr/>
        </p:nvSpPr>
        <p:spPr>
          <a:xfrm rot="0">
            <a:off x="13422178" y="737197"/>
            <a:ext cx="1531025" cy="260985"/>
          </a:xfrm>
          <a:prstGeom prst="rect">
            <a:avLst/>
          </a:prstGeom>
        </p:spPr>
        <p:txBody>
          <a:bodyPr anchor="t" rtlCol="false" tIns="0" lIns="0" bIns="0" rIns="0">
            <a:spAutoFit/>
          </a:bodyPr>
          <a:lstStyle/>
          <a:p>
            <a:pPr algn="ctr" marL="0" indent="0" lvl="0">
              <a:lnSpc>
                <a:spcPts val="1980"/>
              </a:lnSpc>
            </a:pPr>
            <a:r>
              <a:rPr lang="en-US" sz="1800">
                <a:solidFill>
                  <a:srgbClr val="FFFFFF"/>
                </a:solidFill>
                <a:latin typeface="Roboto"/>
              </a:rPr>
              <a:t>Not married</a:t>
            </a:r>
          </a:p>
        </p:txBody>
      </p:sp>
      <p:grpSp>
        <p:nvGrpSpPr>
          <p:cNvPr name="Group 30" id="30"/>
          <p:cNvGrpSpPr/>
          <p:nvPr/>
        </p:nvGrpSpPr>
        <p:grpSpPr>
          <a:xfrm rot="0">
            <a:off x="15751721" y="1128140"/>
            <a:ext cx="1160216" cy="804466"/>
            <a:chOff x="0" y="0"/>
            <a:chExt cx="1546955" cy="1072622"/>
          </a:xfrm>
        </p:grpSpPr>
        <p:grpSp>
          <p:nvGrpSpPr>
            <p:cNvPr name="Group 31" id="31"/>
            <p:cNvGrpSpPr>
              <a:grpSpLocks noChangeAspect="true"/>
            </p:cNvGrpSpPr>
            <p:nvPr/>
          </p:nvGrpSpPr>
          <p:grpSpPr>
            <a:xfrm rot="0">
              <a:off x="0" y="0"/>
              <a:ext cx="1546955" cy="1072622"/>
              <a:chOff x="0" y="0"/>
              <a:chExt cx="6604000" cy="4579056"/>
            </a:xfrm>
          </p:grpSpPr>
          <p:sp>
            <p:nvSpPr>
              <p:cNvPr name="Freeform 32" id="32"/>
              <p:cNvSpPr/>
              <p:nvPr/>
            </p:nvSpPr>
            <p:spPr>
              <a:xfrm>
                <a:off x="16351" y="0"/>
                <a:ext cx="6571228" cy="4579098"/>
              </a:xfrm>
              <a:custGeom>
                <a:avLst/>
                <a:gdLst/>
                <a:ahLst/>
                <a:cxnLst/>
                <a:rect r="r" b="b" t="t" l="l"/>
                <a:pathLst>
                  <a:path h="4579098" w="6571228">
                    <a:moveTo>
                      <a:pt x="618649" y="0"/>
                    </a:moveTo>
                    <a:lnTo>
                      <a:pt x="618649" y="0"/>
                    </a:lnTo>
                    <a:cubicBezTo>
                      <a:pt x="562511" y="0"/>
                      <a:pt x="508673" y="22301"/>
                      <a:pt x="468978" y="61996"/>
                    </a:cubicBezTo>
                    <a:cubicBezTo>
                      <a:pt x="429283" y="101691"/>
                      <a:pt x="406982" y="155529"/>
                      <a:pt x="406982" y="211667"/>
                    </a:cubicBezTo>
                    <a:lnTo>
                      <a:pt x="406982" y="282222"/>
                    </a:lnTo>
                    <a:cubicBezTo>
                      <a:pt x="407503" y="398753"/>
                      <a:pt x="502117" y="492944"/>
                      <a:pt x="618649" y="492944"/>
                    </a:cubicBezTo>
                    <a:cubicBezTo>
                      <a:pt x="735181" y="492944"/>
                      <a:pt x="829794" y="398753"/>
                      <a:pt x="830316" y="282222"/>
                    </a:cubicBezTo>
                    <a:lnTo>
                      <a:pt x="830316" y="211667"/>
                    </a:lnTo>
                    <a:cubicBezTo>
                      <a:pt x="830316" y="94766"/>
                      <a:pt x="735549" y="0"/>
                      <a:pt x="618649" y="0"/>
                    </a:cubicBezTo>
                    <a:close/>
                    <a:moveTo>
                      <a:pt x="399433" y="969998"/>
                    </a:moveTo>
                    <a:cubicBezTo>
                      <a:pt x="400632" y="961884"/>
                      <a:pt x="389202" y="958709"/>
                      <a:pt x="386027" y="966258"/>
                    </a:cubicBezTo>
                    <a:lnTo>
                      <a:pt x="232005" y="1325598"/>
                    </a:lnTo>
                    <a:cubicBezTo>
                      <a:pt x="209748" y="1377518"/>
                      <a:pt x="158672" y="1411161"/>
                      <a:pt x="102182" y="1411111"/>
                    </a:cubicBezTo>
                    <a:lnTo>
                      <a:pt x="37130" y="1411111"/>
                    </a:lnTo>
                    <a:cubicBezTo>
                      <a:pt x="25266" y="1411122"/>
                      <a:pt x="14190" y="1405168"/>
                      <a:pt x="7655" y="1395265"/>
                    </a:cubicBezTo>
                    <a:cubicBezTo>
                      <a:pt x="1120" y="1385363"/>
                      <a:pt x="0" y="1372839"/>
                      <a:pt x="4675" y="1361934"/>
                    </a:cubicBezTo>
                    <a:lnTo>
                      <a:pt x="195316" y="917222"/>
                    </a:lnTo>
                    <a:lnTo>
                      <a:pt x="265448" y="741821"/>
                    </a:lnTo>
                    <a:cubicBezTo>
                      <a:pt x="308318" y="634683"/>
                      <a:pt x="412095" y="564437"/>
                      <a:pt x="527491" y="564444"/>
                    </a:cubicBezTo>
                    <a:lnTo>
                      <a:pt x="709807" y="564444"/>
                    </a:lnTo>
                    <a:cubicBezTo>
                      <a:pt x="825204" y="564437"/>
                      <a:pt x="928980" y="634683"/>
                      <a:pt x="971850" y="741821"/>
                    </a:cubicBezTo>
                    <a:lnTo>
                      <a:pt x="1041982" y="917222"/>
                    </a:lnTo>
                    <a:lnTo>
                      <a:pt x="1232553" y="1361934"/>
                    </a:lnTo>
                    <a:cubicBezTo>
                      <a:pt x="1237228" y="1372839"/>
                      <a:pt x="1236108" y="1385363"/>
                      <a:pt x="1229572" y="1395265"/>
                    </a:cubicBezTo>
                    <a:cubicBezTo>
                      <a:pt x="1223037" y="1405168"/>
                      <a:pt x="1211962" y="1411122"/>
                      <a:pt x="1200097" y="1411111"/>
                    </a:cubicBezTo>
                    <a:lnTo>
                      <a:pt x="1135045" y="1411111"/>
                    </a:lnTo>
                    <a:cubicBezTo>
                      <a:pt x="1078607" y="1411105"/>
                      <a:pt x="1027601" y="1377471"/>
                      <a:pt x="1005364" y="1325598"/>
                    </a:cubicBezTo>
                    <a:lnTo>
                      <a:pt x="851341" y="966258"/>
                    </a:lnTo>
                    <a:cubicBezTo>
                      <a:pt x="848096" y="958709"/>
                      <a:pt x="836736" y="961884"/>
                      <a:pt x="837865" y="969998"/>
                    </a:cubicBezTo>
                    <a:lnTo>
                      <a:pt x="900871" y="1411111"/>
                    </a:lnTo>
                    <a:lnTo>
                      <a:pt x="968252" y="2219607"/>
                    </a:lnTo>
                    <a:cubicBezTo>
                      <a:pt x="969060" y="2229429"/>
                      <a:pt x="965723" y="2239141"/>
                      <a:pt x="959048" y="2246392"/>
                    </a:cubicBezTo>
                    <a:cubicBezTo>
                      <a:pt x="952374" y="2253643"/>
                      <a:pt x="942970" y="2257771"/>
                      <a:pt x="933115" y="2257778"/>
                    </a:cubicBezTo>
                    <a:lnTo>
                      <a:pt x="879281" y="2257778"/>
                    </a:lnTo>
                    <a:cubicBezTo>
                      <a:pt x="810300" y="2257786"/>
                      <a:pt x="751423" y="2207921"/>
                      <a:pt x="740075" y="2139879"/>
                    </a:cubicBezTo>
                    <a:lnTo>
                      <a:pt x="625705" y="1452880"/>
                    </a:lnTo>
                    <a:cubicBezTo>
                      <a:pt x="624364" y="1444978"/>
                      <a:pt x="613075" y="1444978"/>
                      <a:pt x="611735" y="1452880"/>
                    </a:cubicBezTo>
                    <a:lnTo>
                      <a:pt x="497293" y="2139879"/>
                    </a:lnTo>
                    <a:cubicBezTo>
                      <a:pt x="485941" y="2207948"/>
                      <a:pt x="427025" y="2257821"/>
                      <a:pt x="358017" y="2257778"/>
                    </a:cubicBezTo>
                    <a:lnTo>
                      <a:pt x="304183" y="2257778"/>
                    </a:lnTo>
                    <a:cubicBezTo>
                      <a:pt x="294328" y="2257771"/>
                      <a:pt x="284924" y="2253643"/>
                      <a:pt x="278250" y="2246392"/>
                    </a:cubicBezTo>
                    <a:cubicBezTo>
                      <a:pt x="271575" y="2239141"/>
                      <a:pt x="268238" y="2229429"/>
                      <a:pt x="269046" y="2219607"/>
                    </a:cubicBezTo>
                    <a:lnTo>
                      <a:pt x="336427" y="1411111"/>
                    </a:lnTo>
                    <a:lnTo>
                      <a:pt x="399433" y="969998"/>
                    </a:lnTo>
                    <a:close/>
                    <a:moveTo>
                      <a:pt x="1952149" y="0"/>
                    </a:moveTo>
                    <a:lnTo>
                      <a:pt x="1952149" y="0"/>
                    </a:lnTo>
                    <a:cubicBezTo>
                      <a:pt x="1896012" y="0"/>
                      <a:pt x="1842173" y="22301"/>
                      <a:pt x="1802478" y="61996"/>
                    </a:cubicBezTo>
                    <a:cubicBezTo>
                      <a:pt x="1762783" y="101691"/>
                      <a:pt x="1740482" y="155529"/>
                      <a:pt x="1740482" y="211667"/>
                    </a:cubicBezTo>
                    <a:lnTo>
                      <a:pt x="1740482" y="282222"/>
                    </a:lnTo>
                    <a:cubicBezTo>
                      <a:pt x="1741003" y="398753"/>
                      <a:pt x="1835617" y="492944"/>
                      <a:pt x="1952149" y="492944"/>
                    </a:cubicBezTo>
                    <a:cubicBezTo>
                      <a:pt x="2068681" y="492944"/>
                      <a:pt x="2163295" y="398753"/>
                      <a:pt x="2163816" y="282222"/>
                    </a:cubicBezTo>
                    <a:lnTo>
                      <a:pt x="2163816" y="211667"/>
                    </a:lnTo>
                    <a:cubicBezTo>
                      <a:pt x="2163816" y="155529"/>
                      <a:pt x="2141515" y="101691"/>
                      <a:pt x="2101820" y="61996"/>
                    </a:cubicBezTo>
                    <a:cubicBezTo>
                      <a:pt x="2062125" y="22301"/>
                      <a:pt x="2008286" y="0"/>
                      <a:pt x="1952149" y="0"/>
                    </a:cubicBezTo>
                    <a:close/>
                    <a:moveTo>
                      <a:pt x="1732933" y="969998"/>
                    </a:moveTo>
                    <a:cubicBezTo>
                      <a:pt x="1734132" y="961884"/>
                      <a:pt x="1722702" y="958709"/>
                      <a:pt x="1719527" y="966258"/>
                    </a:cubicBezTo>
                    <a:lnTo>
                      <a:pt x="1565505" y="1325598"/>
                    </a:lnTo>
                    <a:cubicBezTo>
                      <a:pt x="1543248" y="1377518"/>
                      <a:pt x="1492172" y="1411161"/>
                      <a:pt x="1435682" y="1411111"/>
                    </a:cubicBezTo>
                    <a:lnTo>
                      <a:pt x="1370630" y="1411111"/>
                    </a:lnTo>
                    <a:cubicBezTo>
                      <a:pt x="1358766" y="1411122"/>
                      <a:pt x="1347690" y="1405168"/>
                      <a:pt x="1341155" y="1395265"/>
                    </a:cubicBezTo>
                    <a:cubicBezTo>
                      <a:pt x="1334620" y="1385363"/>
                      <a:pt x="1333500" y="1372839"/>
                      <a:pt x="1338175" y="1361934"/>
                    </a:cubicBezTo>
                    <a:lnTo>
                      <a:pt x="1528816" y="917222"/>
                    </a:lnTo>
                    <a:lnTo>
                      <a:pt x="1598948" y="741821"/>
                    </a:lnTo>
                    <a:cubicBezTo>
                      <a:pt x="1641818" y="634683"/>
                      <a:pt x="1745594" y="564437"/>
                      <a:pt x="1860991" y="564444"/>
                    </a:cubicBezTo>
                    <a:lnTo>
                      <a:pt x="2043307" y="564444"/>
                    </a:lnTo>
                    <a:cubicBezTo>
                      <a:pt x="2158704" y="564437"/>
                      <a:pt x="2262480" y="634683"/>
                      <a:pt x="2305350" y="741821"/>
                    </a:cubicBezTo>
                    <a:lnTo>
                      <a:pt x="2375482" y="917222"/>
                    </a:lnTo>
                    <a:lnTo>
                      <a:pt x="2566053" y="1361934"/>
                    </a:lnTo>
                    <a:cubicBezTo>
                      <a:pt x="2570727" y="1372839"/>
                      <a:pt x="2569607" y="1385363"/>
                      <a:pt x="2563072" y="1395265"/>
                    </a:cubicBezTo>
                    <a:cubicBezTo>
                      <a:pt x="2556537" y="1405168"/>
                      <a:pt x="2545462" y="1411122"/>
                      <a:pt x="2533597" y="1411111"/>
                    </a:cubicBezTo>
                    <a:lnTo>
                      <a:pt x="2468545" y="1411111"/>
                    </a:lnTo>
                    <a:cubicBezTo>
                      <a:pt x="2412107" y="1411105"/>
                      <a:pt x="2361101" y="1377471"/>
                      <a:pt x="2338864" y="1325598"/>
                    </a:cubicBezTo>
                    <a:lnTo>
                      <a:pt x="2184841" y="966258"/>
                    </a:lnTo>
                    <a:cubicBezTo>
                      <a:pt x="2181596" y="958709"/>
                      <a:pt x="2170236" y="961884"/>
                      <a:pt x="2171365" y="969998"/>
                    </a:cubicBezTo>
                    <a:lnTo>
                      <a:pt x="2234371" y="1411111"/>
                    </a:lnTo>
                    <a:lnTo>
                      <a:pt x="2301752" y="2219607"/>
                    </a:lnTo>
                    <a:cubicBezTo>
                      <a:pt x="2302560" y="2229429"/>
                      <a:pt x="2299223" y="2239141"/>
                      <a:pt x="2292548" y="2246392"/>
                    </a:cubicBezTo>
                    <a:cubicBezTo>
                      <a:pt x="2285874" y="2253643"/>
                      <a:pt x="2276470" y="2257771"/>
                      <a:pt x="2266615" y="2257778"/>
                    </a:cubicBezTo>
                    <a:lnTo>
                      <a:pt x="2212781" y="2257778"/>
                    </a:lnTo>
                    <a:cubicBezTo>
                      <a:pt x="2143800" y="2257786"/>
                      <a:pt x="2084923" y="2207921"/>
                      <a:pt x="2073575" y="2139879"/>
                    </a:cubicBezTo>
                    <a:lnTo>
                      <a:pt x="1959205" y="1452880"/>
                    </a:lnTo>
                    <a:cubicBezTo>
                      <a:pt x="1957864" y="1444978"/>
                      <a:pt x="1946575" y="1444978"/>
                      <a:pt x="1945234" y="1452880"/>
                    </a:cubicBezTo>
                    <a:lnTo>
                      <a:pt x="1830793" y="2139879"/>
                    </a:lnTo>
                    <a:cubicBezTo>
                      <a:pt x="1819442" y="2207948"/>
                      <a:pt x="1760525" y="2257821"/>
                      <a:pt x="1691517" y="2257778"/>
                    </a:cubicBezTo>
                    <a:lnTo>
                      <a:pt x="1637683" y="2257778"/>
                    </a:lnTo>
                    <a:cubicBezTo>
                      <a:pt x="1627828" y="2257771"/>
                      <a:pt x="1618424" y="2253643"/>
                      <a:pt x="1611750" y="2246392"/>
                    </a:cubicBezTo>
                    <a:cubicBezTo>
                      <a:pt x="1605075" y="2239141"/>
                      <a:pt x="1601738" y="2229429"/>
                      <a:pt x="1602546" y="2219607"/>
                    </a:cubicBezTo>
                    <a:lnTo>
                      <a:pt x="1669927" y="1411111"/>
                    </a:lnTo>
                    <a:lnTo>
                      <a:pt x="1732933" y="969998"/>
                    </a:lnTo>
                    <a:close/>
                    <a:moveTo>
                      <a:pt x="3285649" y="0"/>
                    </a:moveTo>
                    <a:lnTo>
                      <a:pt x="3285649" y="0"/>
                    </a:lnTo>
                    <a:cubicBezTo>
                      <a:pt x="3229512" y="0"/>
                      <a:pt x="3175673" y="22301"/>
                      <a:pt x="3135978" y="61996"/>
                    </a:cubicBezTo>
                    <a:cubicBezTo>
                      <a:pt x="3096283" y="101691"/>
                      <a:pt x="3073982" y="155529"/>
                      <a:pt x="3073982" y="211667"/>
                    </a:cubicBezTo>
                    <a:lnTo>
                      <a:pt x="3073982" y="282222"/>
                    </a:lnTo>
                    <a:cubicBezTo>
                      <a:pt x="3074503" y="398753"/>
                      <a:pt x="3169117" y="492944"/>
                      <a:pt x="3285649" y="492944"/>
                    </a:cubicBezTo>
                    <a:cubicBezTo>
                      <a:pt x="3402181" y="492944"/>
                      <a:pt x="3496794" y="398753"/>
                      <a:pt x="3497316" y="282222"/>
                    </a:cubicBezTo>
                    <a:lnTo>
                      <a:pt x="3497316" y="211667"/>
                    </a:lnTo>
                    <a:cubicBezTo>
                      <a:pt x="3497316" y="94766"/>
                      <a:pt x="3402549" y="0"/>
                      <a:pt x="3285649" y="0"/>
                    </a:cubicBezTo>
                    <a:close/>
                    <a:moveTo>
                      <a:pt x="3066433" y="969998"/>
                    </a:moveTo>
                    <a:cubicBezTo>
                      <a:pt x="3067632" y="961884"/>
                      <a:pt x="3056202" y="958709"/>
                      <a:pt x="3053027" y="966258"/>
                    </a:cubicBezTo>
                    <a:lnTo>
                      <a:pt x="2899005" y="1325598"/>
                    </a:lnTo>
                    <a:cubicBezTo>
                      <a:pt x="2876748" y="1377518"/>
                      <a:pt x="2825672" y="1411161"/>
                      <a:pt x="2769182" y="1411111"/>
                    </a:cubicBezTo>
                    <a:lnTo>
                      <a:pt x="2704130" y="1411111"/>
                    </a:lnTo>
                    <a:cubicBezTo>
                      <a:pt x="2692266" y="1411122"/>
                      <a:pt x="2681190" y="1405168"/>
                      <a:pt x="2674655" y="1395265"/>
                    </a:cubicBezTo>
                    <a:cubicBezTo>
                      <a:pt x="2668120" y="1385363"/>
                      <a:pt x="2667000" y="1372839"/>
                      <a:pt x="2671675" y="1361934"/>
                    </a:cubicBezTo>
                    <a:lnTo>
                      <a:pt x="2862316" y="917222"/>
                    </a:lnTo>
                    <a:lnTo>
                      <a:pt x="2932448" y="741821"/>
                    </a:lnTo>
                    <a:cubicBezTo>
                      <a:pt x="2975318" y="634683"/>
                      <a:pt x="3079094" y="564437"/>
                      <a:pt x="3194491" y="564444"/>
                    </a:cubicBezTo>
                    <a:lnTo>
                      <a:pt x="3376807" y="564444"/>
                    </a:lnTo>
                    <a:cubicBezTo>
                      <a:pt x="3492203" y="564437"/>
                      <a:pt x="3595980" y="634683"/>
                      <a:pt x="3638850" y="741821"/>
                    </a:cubicBezTo>
                    <a:lnTo>
                      <a:pt x="3708982" y="917222"/>
                    </a:lnTo>
                    <a:lnTo>
                      <a:pt x="3899553" y="1361934"/>
                    </a:lnTo>
                    <a:cubicBezTo>
                      <a:pt x="3904228" y="1372839"/>
                      <a:pt x="3903108" y="1385363"/>
                      <a:pt x="3896572" y="1395265"/>
                    </a:cubicBezTo>
                    <a:cubicBezTo>
                      <a:pt x="3890037" y="1405168"/>
                      <a:pt x="3878962" y="1411122"/>
                      <a:pt x="3867097" y="1411111"/>
                    </a:cubicBezTo>
                    <a:lnTo>
                      <a:pt x="3802045" y="1411111"/>
                    </a:lnTo>
                    <a:cubicBezTo>
                      <a:pt x="3745607" y="1411105"/>
                      <a:pt x="3694601" y="1377471"/>
                      <a:pt x="3672364" y="1325598"/>
                    </a:cubicBezTo>
                    <a:lnTo>
                      <a:pt x="3518341" y="966258"/>
                    </a:lnTo>
                    <a:cubicBezTo>
                      <a:pt x="3515096" y="958709"/>
                      <a:pt x="3503736" y="961884"/>
                      <a:pt x="3504865" y="969998"/>
                    </a:cubicBezTo>
                    <a:lnTo>
                      <a:pt x="3567871" y="1411111"/>
                    </a:lnTo>
                    <a:lnTo>
                      <a:pt x="3635252" y="2219607"/>
                    </a:lnTo>
                    <a:cubicBezTo>
                      <a:pt x="3636060" y="2229429"/>
                      <a:pt x="3632722" y="2239141"/>
                      <a:pt x="3626048" y="2246392"/>
                    </a:cubicBezTo>
                    <a:cubicBezTo>
                      <a:pt x="3619374" y="2253643"/>
                      <a:pt x="3609970" y="2257771"/>
                      <a:pt x="3600115" y="2257778"/>
                    </a:cubicBezTo>
                    <a:lnTo>
                      <a:pt x="3546281" y="2257778"/>
                    </a:lnTo>
                    <a:cubicBezTo>
                      <a:pt x="3477300" y="2257786"/>
                      <a:pt x="3418423" y="2207921"/>
                      <a:pt x="3407075" y="2139879"/>
                    </a:cubicBezTo>
                    <a:lnTo>
                      <a:pt x="3292704" y="1452880"/>
                    </a:lnTo>
                    <a:cubicBezTo>
                      <a:pt x="3291364" y="1444978"/>
                      <a:pt x="3280075" y="1444978"/>
                      <a:pt x="3278735" y="1452880"/>
                    </a:cubicBezTo>
                    <a:lnTo>
                      <a:pt x="3164293" y="2139879"/>
                    </a:lnTo>
                    <a:cubicBezTo>
                      <a:pt x="3152942" y="2207948"/>
                      <a:pt x="3094025" y="2257821"/>
                      <a:pt x="3025017" y="2257778"/>
                    </a:cubicBezTo>
                    <a:lnTo>
                      <a:pt x="2971183" y="2257778"/>
                    </a:lnTo>
                    <a:cubicBezTo>
                      <a:pt x="2961328" y="2257771"/>
                      <a:pt x="2951924" y="2253643"/>
                      <a:pt x="2945250" y="2246392"/>
                    </a:cubicBezTo>
                    <a:cubicBezTo>
                      <a:pt x="2938575" y="2239141"/>
                      <a:pt x="2935238" y="2229429"/>
                      <a:pt x="2936046" y="2219607"/>
                    </a:cubicBezTo>
                    <a:lnTo>
                      <a:pt x="3003427" y="1411111"/>
                    </a:lnTo>
                    <a:lnTo>
                      <a:pt x="3066433" y="969998"/>
                    </a:lnTo>
                    <a:close/>
                    <a:moveTo>
                      <a:pt x="4619149" y="0"/>
                    </a:moveTo>
                    <a:cubicBezTo>
                      <a:pt x="4502249" y="0"/>
                      <a:pt x="4407482" y="94766"/>
                      <a:pt x="4407482" y="211667"/>
                    </a:cubicBezTo>
                    <a:lnTo>
                      <a:pt x="4407482" y="282222"/>
                    </a:lnTo>
                    <a:cubicBezTo>
                      <a:pt x="4408004" y="398753"/>
                      <a:pt x="4502617" y="492944"/>
                      <a:pt x="4619149" y="492944"/>
                    </a:cubicBezTo>
                    <a:cubicBezTo>
                      <a:pt x="4735681" y="492944"/>
                      <a:pt x="4830294" y="398753"/>
                      <a:pt x="4830816" y="282222"/>
                    </a:cubicBezTo>
                    <a:lnTo>
                      <a:pt x="4830816" y="211667"/>
                    </a:lnTo>
                    <a:cubicBezTo>
                      <a:pt x="4830816" y="94766"/>
                      <a:pt x="4736049" y="0"/>
                      <a:pt x="4619149" y="0"/>
                    </a:cubicBezTo>
                    <a:close/>
                    <a:moveTo>
                      <a:pt x="4399933" y="969998"/>
                    </a:moveTo>
                    <a:cubicBezTo>
                      <a:pt x="4401132" y="961884"/>
                      <a:pt x="4389702" y="958709"/>
                      <a:pt x="4386527" y="966258"/>
                    </a:cubicBezTo>
                    <a:lnTo>
                      <a:pt x="4232504" y="1325598"/>
                    </a:lnTo>
                    <a:cubicBezTo>
                      <a:pt x="4210248" y="1377518"/>
                      <a:pt x="4159172" y="1411161"/>
                      <a:pt x="4102682" y="1411111"/>
                    </a:cubicBezTo>
                    <a:lnTo>
                      <a:pt x="4037630" y="1411111"/>
                    </a:lnTo>
                    <a:cubicBezTo>
                      <a:pt x="4025766" y="1411122"/>
                      <a:pt x="4014691" y="1405168"/>
                      <a:pt x="4008155" y="1395265"/>
                    </a:cubicBezTo>
                    <a:cubicBezTo>
                      <a:pt x="4001620" y="1385363"/>
                      <a:pt x="4000500" y="1372839"/>
                      <a:pt x="4005174" y="1361934"/>
                    </a:cubicBezTo>
                    <a:lnTo>
                      <a:pt x="4195816" y="917222"/>
                    </a:lnTo>
                    <a:lnTo>
                      <a:pt x="4265948" y="741821"/>
                    </a:lnTo>
                    <a:cubicBezTo>
                      <a:pt x="4308818" y="634683"/>
                      <a:pt x="4412595" y="564437"/>
                      <a:pt x="4527991" y="564444"/>
                    </a:cubicBezTo>
                    <a:lnTo>
                      <a:pt x="4710307" y="564444"/>
                    </a:lnTo>
                    <a:cubicBezTo>
                      <a:pt x="4825703" y="564437"/>
                      <a:pt x="4929480" y="634683"/>
                      <a:pt x="4972350" y="741821"/>
                    </a:cubicBezTo>
                    <a:lnTo>
                      <a:pt x="5042482" y="917222"/>
                    </a:lnTo>
                    <a:lnTo>
                      <a:pt x="5233053" y="1361934"/>
                    </a:lnTo>
                    <a:cubicBezTo>
                      <a:pt x="5237728" y="1372839"/>
                      <a:pt x="5236608" y="1385363"/>
                      <a:pt x="5230072" y="1395265"/>
                    </a:cubicBezTo>
                    <a:cubicBezTo>
                      <a:pt x="5223537" y="1405168"/>
                      <a:pt x="5212462" y="1411122"/>
                      <a:pt x="5200597" y="1411111"/>
                    </a:cubicBezTo>
                    <a:lnTo>
                      <a:pt x="5135545" y="1411111"/>
                    </a:lnTo>
                    <a:cubicBezTo>
                      <a:pt x="5079107" y="1411105"/>
                      <a:pt x="5028101" y="1377471"/>
                      <a:pt x="5005864" y="1325598"/>
                    </a:cubicBezTo>
                    <a:lnTo>
                      <a:pt x="4851841" y="966258"/>
                    </a:lnTo>
                    <a:cubicBezTo>
                      <a:pt x="4848596" y="958709"/>
                      <a:pt x="4837236" y="961884"/>
                      <a:pt x="4838365" y="969998"/>
                    </a:cubicBezTo>
                    <a:lnTo>
                      <a:pt x="4901371" y="1411111"/>
                    </a:lnTo>
                    <a:lnTo>
                      <a:pt x="4968752" y="2219607"/>
                    </a:lnTo>
                    <a:cubicBezTo>
                      <a:pt x="4969560" y="2229429"/>
                      <a:pt x="4966222" y="2239141"/>
                      <a:pt x="4959548" y="2246392"/>
                    </a:cubicBezTo>
                    <a:cubicBezTo>
                      <a:pt x="4952874" y="2253643"/>
                      <a:pt x="4943470" y="2257771"/>
                      <a:pt x="4933615" y="2257778"/>
                    </a:cubicBezTo>
                    <a:lnTo>
                      <a:pt x="4879781" y="2257778"/>
                    </a:lnTo>
                    <a:cubicBezTo>
                      <a:pt x="4810800" y="2257786"/>
                      <a:pt x="4751923" y="2207921"/>
                      <a:pt x="4740575" y="2139879"/>
                    </a:cubicBezTo>
                    <a:lnTo>
                      <a:pt x="4626204" y="1452880"/>
                    </a:lnTo>
                    <a:cubicBezTo>
                      <a:pt x="4624864" y="1444978"/>
                      <a:pt x="4613575" y="1444978"/>
                      <a:pt x="4612235" y="1452880"/>
                    </a:cubicBezTo>
                    <a:lnTo>
                      <a:pt x="4497794" y="2139879"/>
                    </a:lnTo>
                    <a:cubicBezTo>
                      <a:pt x="4486442" y="2207948"/>
                      <a:pt x="4427525" y="2257821"/>
                      <a:pt x="4358517" y="2257778"/>
                    </a:cubicBezTo>
                    <a:lnTo>
                      <a:pt x="4304683" y="2257778"/>
                    </a:lnTo>
                    <a:cubicBezTo>
                      <a:pt x="4294828" y="2257771"/>
                      <a:pt x="4285424" y="2253643"/>
                      <a:pt x="4278750" y="2246392"/>
                    </a:cubicBezTo>
                    <a:cubicBezTo>
                      <a:pt x="4272076" y="2239141"/>
                      <a:pt x="4268738" y="2229429"/>
                      <a:pt x="4269546" y="2219607"/>
                    </a:cubicBezTo>
                    <a:lnTo>
                      <a:pt x="4336927" y="1411111"/>
                    </a:lnTo>
                    <a:lnTo>
                      <a:pt x="4399933" y="969998"/>
                    </a:lnTo>
                    <a:close/>
                    <a:moveTo>
                      <a:pt x="5952649" y="0"/>
                    </a:moveTo>
                    <a:cubicBezTo>
                      <a:pt x="5835749" y="0"/>
                      <a:pt x="5740982" y="94766"/>
                      <a:pt x="5740982" y="211667"/>
                    </a:cubicBezTo>
                    <a:lnTo>
                      <a:pt x="5740982" y="282222"/>
                    </a:lnTo>
                    <a:cubicBezTo>
                      <a:pt x="5741504" y="398753"/>
                      <a:pt x="5836117" y="492944"/>
                      <a:pt x="5952649" y="492944"/>
                    </a:cubicBezTo>
                    <a:cubicBezTo>
                      <a:pt x="6069181" y="492944"/>
                      <a:pt x="6163794" y="398753"/>
                      <a:pt x="6164316" y="282222"/>
                    </a:cubicBezTo>
                    <a:lnTo>
                      <a:pt x="6164316" y="211667"/>
                    </a:lnTo>
                    <a:cubicBezTo>
                      <a:pt x="6164316" y="94766"/>
                      <a:pt x="6069549" y="0"/>
                      <a:pt x="5952649" y="0"/>
                    </a:cubicBezTo>
                    <a:close/>
                    <a:moveTo>
                      <a:pt x="5733433" y="969998"/>
                    </a:moveTo>
                    <a:cubicBezTo>
                      <a:pt x="5734632" y="961884"/>
                      <a:pt x="5723202" y="958709"/>
                      <a:pt x="5720027" y="966258"/>
                    </a:cubicBezTo>
                    <a:lnTo>
                      <a:pt x="5566004" y="1325598"/>
                    </a:lnTo>
                    <a:cubicBezTo>
                      <a:pt x="5543748" y="1377518"/>
                      <a:pt x="5492672" y="1411161"/>
                      <a:pt x="5436182" y="1411111"/>
                    </a:cubicBezTo>
                    <a:lnTo>
                      <a:pt x="5371130" y="1411111"/>
                    </a:lnTo>
                    <a:cubicBezTo>
                      <a:pt x="5359266" y="1411122"/>
                      <a:pt x="5348191" y="1405168"/>
                      <a:pt x="5341655" y="1395265"/>
                    </a:cubicBezTo>
                    <a:cubicBezTo>
                      <a:pt x="5335120" y="1385363"/>
                      <a:pt x="5334000" y="1372839"/>
                      <a:pt x="5338674" y="1361934"/>
                    </a:cubicBezTo>
                    <a:lnTo>
                      <a:pt x="5529316" y="917222"/>
                    </a:lnTo>
                    <a:lnTo>
                      <a:pt x="5599448" y="741821"/>
                    </a:lnTo>
                    <a:cubicBezTo>
                      <a:pt x="5642318" y="634683"/>
                      <a:pt x="5746095" y="564437"/>
                      <a:pt x="5861491" y="564444"/>
                    </a:cubicBezTo>
                    <a:lnTo>
                      <a:pt x="6043807" y="564444"/>
                    </a:lnTo>
                    <a:cubicBezTo>
                      <a:pt x="6159203" y="564437"/>
                      <a:pt x="6262980" y="634683"/>
                      <a:pt x="6305850" y="741821"/>
                    </a:cubicBezTo>
                    <a:lnTo>
                      <a:pt x="6375982" y="917222"/>
                    </a:lnTo>
                    <a:lnTo>
                      <a:pt x="6566553" y="1361934"/>
                    </a:lnTo>
                    <a:cubicBezTo>
                      <a:pt x="6571228" y="1372839"/>
                      <a:pt x="6570107" y="1385363"/>
                      <a:pt x="6563572" y="1395265"/>
                    </a:cubicBezTo>
                    <a:cubicBezTo>
                      <a:pt x="6557037" y="1405168"/>
                      <a:pt x="6545962" y="1411122"/>
                      <a:pt x="6534097" y="1411111"/>
                    </a:cubicBezTo>
                    <a:lnTo>
                      <a:pt x="6469045" y="1411111"/>
                    </a:lnTo>
                    <a:cubicBezTo>
                      <a:pt x="6412607" y="1411105"/>
                      <a:pt x="6361601" y="1377471"/>
                      <a:pt x="6339364" y="1325598"/>
                    </a:cubicBezTo>
                    <a:lnTo>
                      <a:pt x="6185341" y="966258"/>
                    </a:lnTo>
                    <a:cubicBezTo>
                      <a:pt x="6182096" y="958709"/>
                      <a:pt x="6170736" y="961884"/>
                      <a:pt x="6171865" y="969998"/>
                    </a:cubicBezTo>
                    <a:lnTo>
                      <a:pt x="6234871" y="1411111"/>
                    </a:lnTo>
                    <a:lnTo>
                      <a:pt x="6302252" y="2219607"/>
                    </a:lnTo>
                    <a:cubicBezTo>
                      <a:pt x="6303060" y="2229429"/>
                      <a:pt x="6299722" y="2239141"/>
                      <a:pt x="6293048" y="2246392"/>
                    </a:cubicBezTo>
                    <a:cubicBezTo>
                      <a:pt x="6286374" y="2253643"/>
                      <a:pt x="6276970" y="2257771"/>
                      <a:pt x="6267115" y="2257778"/>
                    </a:cubicBezTo>
                    <a:lnTo>
                      <a:pt x="6213281" y="2257778"/>
                    </a:lnTo>
                    <a:cubicBezTo>
                      <a:pt x="6144300" y="2257786"/>
                      <a:pt x="6085423" y="2207921"/>
                      <a:pt x="6074075" y="2139879"/>
                    </a:cubicBezTo>
                    <a:lnTo>
                      <a:pt x="5959704" y="1452880"/>
                    </a:lnTo>
                    <a:cubicBezTo>
                      <a:pt x="5958364" y="1444978"/>
                      <a:pt x="5947075" y="1444978"/>
                      <a:pt x="5945735" y="1452880"/>
                    </a:cubicBezTo>
                    <a:lnTo>
                      <a:pt x="5831294" y="2139879"/>
                    </a:lnTo>
                    <a:cubicBezTo>
                      <a:pt x="5819942" y="2207948"/>
                      <a:pt x="5761025" y="2257821"/>
                      <a:pt x="5692017" y="2257778"/>
                    </a:cubicBezTo>
                    <a:lnTo>
                      <a:pt x="5638183" y="2257778"/>
                    </a:lnTo>
                    <a:cubicBezTo>
                      <a:pt x="5628328" y="2257771"/>
                      <a:pt x="5618924" y="2253643"/>
                      <a:pt x="5612250" y="2246392"/>
                    </a:cubicBezTo>
                    <a:cubicBezTo>
                      <a:pt x="5605576" y="2239141"/>
                      <a:pt x="5602238" y="2229429"/>
                      <a:pt x="5603046" y="2219607"/>
                    </a:cubicBezTo>
                    <a:lnTo>
                      <a:pt x="5670427" y="1411111"/>
                    </a:lnTo>
                    <a:lnTo>
                      <a:pt x="5733433" y="969998"/>
                    </a:lnTo>
                    <a:close/>
                    <a:moveTo>
                      <a:pt x="618649" y="2321278"/>
                    </a:moveTo>
                    <a:cubicBezTo>
                      <a:pt x="562511" y="2321278"/>
                      <a:pt x="508673" y="2343578"/>
                      <a:pt x="468978" y="2383274"/>
                    </a:cubicBezTo>
                    <a:cubicBezTo>
                      <a:pt x="429283" y="2422969"/>
                      <a:pt x="406982" y="2476807"/>
                      <a:pt x="406982" y="2532944"/>
                    </a:cubicBezTo>
                    <a:lnTo>
                      <a:pt x="406982" y="2603500"/>
                    </a:lnTo>
                    <a:cubicBezTo>
                      <a:pt x="407503" y="2720031"/>
                      <a:pt x="502117" y="2814222"/>
                      <a:pt x="618649" y="2814222"/>
                    </a:cubicBezTo>
                    <a:cubicBezTo>
                      <a:pt x="735181" y="2814222"/>
                      <a:pt x="829794" y="2720031"/>
                      <a:pt x="830316" y="2603500"/>
                    </a:cubicBezTo>
                    <a:lnTo>
                      <a:pt x="830316" y="2532944"/>
                    </a:lnTo>
                    <a:cubicBezTo>
                      <a:pt x="830316" y="2476807"/>
                      <a:pt x="808015" y="2422969"/>
                      <a:pt x="768320" y="2383274"/>
                    </a:cubicBezTo>
                    <a:cubicBezTo>
                      <a:pt x="728625" y="2343578"/>
                      <a:pt x="674787" y="2321278"/>
                      <a:pt x="618649" y="2321278"/>
                    </a:cubicBezTo>
                    <a:close/>
                    <a:moveTo>
                      <a:pt x="399433" y="3291275"/>
                    </a:moveTo>
                    <a:cubicBezTo>
                      <a:pt x="400632" y="3283162"/>
                      <a:pt x="389202" y="3279987"/>
                      <a:pt x="386027" y="3287536"/>
                    </a:cubicBezTo>
                    <a:lnTo>
                      <a:pt x="232005" y="3646875"/>
                    </a:lnTo>
                    <a:cubicBezTo>
                      <a:pt x="209748" y="3698796"/>
                      <a:pt x="158672" y="3732439"/>
                      <a:pt x="102182" y="3732389"/>
                    </a:cubicBezTo>
                    <a:lnTo>
                      <a:pt x="37130" y="3732389"/>
                    </a:lnTo>
                    <a:cubicBezTo>
                      <a:pt x="25266" y="3732399"/>
                      <a:pt x="14190" y="3726445"/>
                      <a:pt x="7655" y="3716543"/>
                    </a:cubicBezTo>
                    <a:cubicBezTo>
                      <a:pt x="1120" y="3706641"/>
                      <a:pt x="0" y="3694116"/>
                      <a:pt x="4675" y="3683212"/>
                    </a:cubicBezTo>
                    <a:lnTo>
                      <a:pt x="195316" y="3238500"/>
                    </a:lnTo>
                    <a:lnTo>
                      <a:pt x="265448" y="3063099"/>
                    </a:lnTo>
                    <a:cubicBezTo>
                      <a:pt x="308318" y="2955961"/>
                      <a:pt x="412095" y="2885715"/>
                      <a:pt x="527491" y="2885722"/>
                    </a:cubicBezTo>
                    <a:lnTo>
                      <a:pt x="709807" y="2885722"/>
                    </a:lnTo>
                    <a:cubicBezTo>
                      <a:pt x="825203" y="2885715"/>
                      <a:pt x="928980" y="2955961"/>
                      <a:pt x="971850" y="3063099"/>
                    </a:cubicBezTo>
                    <a:lnTo>
                      <a:pt x="1041982" y="3238500"/>
                    </a:lnTo>
                    <a:lnTo>
                      <a:pt x="1232553" y="3683212"/>
                    </a:lnTo>
                    <a:cubicBezTo>
                      <a:pt x="1237228" y="3694116"/>
                      <a:pt x="1236108" y="3706641"/>
                      <a:pt x="1229572" y="3716543"/>
                    </a:cubicBezTo>
                    <a:cubicBezTo>
                      <a:pt x="1223037" y="3726445"/>
                      <a:pt x="1211962" y="3732399"/>
                      <a:pt x="1200097" y="3732389"/>
                    </a:cubicBezTo>
                    <a:lnTo>
                      <a:pt x="1135045" y="3732389"/>
                    </a:lnTo>
                    <a:cubicBezTo>
                      <a:pt x="1078607" y="3732383"/>
                      <a:pt x="1027601" y="3698749"/>
                      <a:pt x="1005364" y="3646875"/>
                    </a:cubicBezTo>
                    <a:lnTo>
                      <a:pt x="851341" y="3287536"/>
                    </a:lnTo>
                    <a:cubicBezTo>
                      <a:pt x="848096" y="3279987"/>
                      <a:pt x="836736" y="3283162"/>
                      <a:pt x="837865" y="3291275"/>
                    </a:cubicBezTo>
                    <a:lnTo>
                      <a:pt x="900871" y="3732389"/>
                    </a:lnTo>
                    <a:lnTo>
                      <a:pt x="968252" y="4540885"/>
                    </a:lnTo>
                    <a:cubicBezTo>
                      <a:pt x="969060" y="4550707"/>
                      <a:pt x="965723" y="4560419"/>
                      <a:pt x="959048" y="4567670"/>
                    </a:cubicBezTo>
                    <a:cubicBezTo>
                      <a:pt x="952374" y="4574921"/>
                      <a:pt x="942970" y="4579049"/>
                      <a:pt x="933115" y="4579055"/>
                    </a:cubicBezTo>
                    <a:lnTo>
                      <a:pt x="879281" y="4579055"/>
                    </a:lnTo>
                    <a:cubicBezTo>
                      <a:pt x="810300" y="4579064"/>
                      <a:pt x="751423" y="4529199"/>
                      <a:pt x="740075" y="4461157"/>
                    </a:cubicBezTo>
                    <a:lnTo>
                      <a:pt x="625705" y="3774158"/>
                    </a:lnTo>
                    <a:cubicBezTo>
                      <a:pt x="624364" y="3766255"/>
                      <a:pt x="613075" y="3766255"/>
                      <a:pt x="611735" y="3774158"/>
                    </a:cubicBezTo>
                    <a:lnTo>
                      <a:pt x="497293" y="4461157"/>
                    </a:lnTo>
                    <a:cubicBezTo>
                      <a:pt x="485941" y="4529225"/>
                      <a:pt x="427025" y="4579098"/>
                      <a:pt x="358017" y="4579055"/>
                    </a:cubicBezTo>
                    <a:lnTo>
                      <a:pt x="304183" y="4579055"/>
                    </a:lnTo>
                    <a:cubicBezTo>
                      <a:pt x="294328" y="4579049"/>
                      <a:pt x="284924" y="4574921"/>
                      <a:pt x="278250" y="4567670"/>
                    </a:cubicBezTo>
                    <a:cubicBezTo>
                      <a:pt x="271575" y="4560419"/>
                      <a:pt x="268238" y="4550707"/>
                      <a:pt x="269046" y="4540885"/>
                    </a:cubicBezTo>
                    <a:lnTo>
                      <a:pt x="336427" y="3732389"/>
                    </a:lnTo>
                    <a:lnTo>
                      <a:pt x="399433" y="3291275"/>
                    </a:lnTo>
                    <a:close/>
                    <a:moveTo>
                      <a:pt x="1952149" y="2321278"/>
                    </a:moveTo>
                    <a:cubicBezTo>
                      <a:pt x="1896012" y="2321278"/>
                      <a:pt x="1842173" y="2343578"/>
                      <a:pt x="1802478" y="2383273"/>
                    </a:cubicBezTo>
                    <a:cubicBezTo>
                      <a:pt x="1762783" y="2422969"/>
                      <a:pt x="1740482" y="2476807"/>
                      <a:pt x="1740482" y="2532944"/>
                    </a:cubicBezTo>
                    <a:lnTo>
                      <a:pt x="1740482" y="2603500"/>
                    </a:lnTo>
                    <a:cubicBezTo>
                      <a:pt x="1741003" y="2720031"/>
                      <a:pt x="1835617" y="2814222"/>
                      <a:pt x="1952149" y="2814222"/>
                    </a:cubicBezTo>
                    <a:cubicBezTo>
                      <a:pt x="2068681" y="2814222"/>
                      <a:pt x="2163295" y="2720031"/>
                      <a:pt x="2163816" y="2603500"/>
                    </a:cubicBezTo>
                    <a:lnTo>
                      <a:pt x="2163816" y="2532944"/>
                    </a:lnTo>
                    <a:cubicBezTo>
                      <a:pt x="2163816" y="2476807"/>
                      <a:pt x="2141515" y="2422969"/>
                      <a:pt x="2101820" y="2383273"/>
                    </a:cubicBezTo>
                    <a:cubicBezTo>
                      <a:pt x="2062125" y="2343578"/>
                      <a:pt x="2008286" y="2321278"/>
                      <a:pt x="1952149" y="2321278"/>
                    </a:cubicBezTo>
                    <a:close/>
                    <a:moveTo>
                      <a:pt x="1732933" y="3291275"/>
                    </a:moveTo>
                    <a:cubicBezTo>
                      <a:pt x="1734132" y="3283162"/>
                      <a:pt x="1722702" y="3279987"/>
                      <a:pt x="1719527" y="3287536"/>
                    </a:cubicBezTo>
                    <a:lnTo>
                      <a:pt x="1565505" y="3646875"/>
                    </a:lnTo>
                    <a:cubicBezTo>
                      <a:pt x="1543248" y="3698796"/>
                      <a:pt x="1492172" y="3732439"/>
                      <a:pt x="1435682" y="3732389"/>
                    </a:cubicBezTo>
                    <a:lnTo>
                      <a:pt x="1370630" y="3732389"/>
                    </a:lnTo>
                    <a:cubicBezTo>
                      <a:pt x="1358766" y="3732399"/>
                      <a:pt x="1347690" y="3726445"/>
                      <a:pt x="1341155" y="3716543"/>
                    </a:cubicBezTo>
                    <a:cubicBezTo>
                      <a:pt x="1334620" y="3706641"/>
                      <a:pt x="1333500" y="3694116"/>
                      <a:pt x="1338175" y="3683212"/>
                    </a:cubicBezTo>
                    <a:lnTo>
                      <a:pt x="1528816" y="3238500"/>
                    </a:lnTo>
                    <a:lnTo>
                      <a:pt x="1598948" y="3063099"/>
                    </a:lnTo>
                    <a:cubicBezTo>
                      <a:pt x="1641818" y="2955961"/>
                      <a:pt x="1745595" y="2885715"/>
                      <a:pt x="1860991" y="2885722"/>
                    </a:cubicBezTo>
                    <a:lnTo>
                      <a:pt x="2043307" y="2885722"/>
                    </a:lnTo>
                    <a:cubicBezTo>
                      <a:pt x="2158703" y="2885715"/>
                      <a:pt x="2262480" y="2955961"/>
                      <a:pt x="2305350" y="3063099"/>
                    </a:cubicBezTo>
                    <a:lnTo>
                      <a:pt x="2375482" y="3238500"/>
                    </a:lnTo>
                    <a:lnTo>
                      <a:pt x="2566053" y="3683212"/>
                    </a:lnTo>
                    <a:cubicBezTo>
                      <a:pt x="2570727" y="3694116"/>
                      <a:pt x="2569607" y="3706640"/>
                      <a:pt x="2563072" y="3716543"/>
                    </a:cubicBezTo>
                    <a:cubicBezTo>
                      <a:pt x="2556537" y="3726445"/>
                      <a:pt x="2545462" y="3732399"/>
                      <a:pt x="2533597" y="3732389"/>
                    </a:cubicBezTo>
                    <a:lnTo>
                      <a:pt x="2468545" y="3732389"/>
                    </a:lnTo>
                    <a:cubicBezTo>
                      <a:pt x="2412107" y="3732383"/>
                      <a:pt x="2361101" y="3698749"/>
                      <a:pt x="2338864" y="3646875"/>
                    </a:cubicBezTo>
                    <a:lnTo>
                      <a:pt x="2184841" y="3287536"/>
                    </a:lnTo>
                    <a:cubicBezTo>
                      <a:pt x="2181596" y="3279987"/>
                      <a:pt x="2170236" y="3283162"/>
                      <a:pt x="2171365" y="3291275"/>
                    </a:cubicBezTo>
                    <a:lnTo>
                      <a:pt x="2234371" y="3732389"/>
                    </a:lnTo>
                    <a:lnTo>
                      <a:pt x="2301752" y="4540885"/>
                    </a:lnTo>
                    <a:cubicBezTo>
                      <a:pt x="2302560" y="4550707"/>
                      <a:pt x="2299223" y="4560419"/>
                      <a:pt x="2292548" y="4567670"/>
                    </a:cubicBezTo>
                    <a:cubicBezTo>
                      <a:pt x="2285874" y="4574921"/>
                      <a:pt x="2276470" y="4579049"/>
                      <a:pt x="2266615" y="4579055"/>
                    </a:cubicBezTo>
                    <a:lnTo>
                      <a:pt x="2212781" y="4579055"/>
                    </a:lnTo>
                    <a:cubicBezTo>
                      <a:pt x="2143800" y="4579064"/>
                      <a:pt x="2084923" y="4529199"/>
                      <a:pt x="2073575" y="4461157"/>
                    </a:cubicBezTo>
                    <a:lnTo>
                      <a:pt x="1959205" y="3774158"/>
                    </a:lnTo>
                    <a:cubicBezTo>
                      <a:pt x="1957864" y="3766255"/>
                      <a:pt x="1946575" y="3766255"/>
                      <a:pt x="1945234" y="3774158"/>
                    </a:cubicBezTo>
                    <a:lnTo>
                      <a:pt x="1830793" y="4461157"/>
                    </a:lnTo>
                    <a:cubicBezTo>
                      <a:pt x="1819442" y="4529225"/>
                      <a:pt x="1760525" y="4579098"/>
                      <a:pt x="1691517" y="4579055"/>
                    </a:cubicBezTo>
                    <a:lnTo>
                      <a:pt x="1637683" y="4579055"/>
                    </a:lnTo>
                    <a:cubicBezTo>
                      <a:pt x="1627828" y="4579049"/>
                      <a:pt x="1618424" y="4574921"/>
                      <a:pt x="1611750" y="4567670"/>
                    </a:cubicBezTo>
                    <a:cubicBezTo>
                      <a:pt x="1605075" y="4560419"/>
                      <a:pt x="1601738" y="4550707"/>
                      <a:pt x="1602546" y="4540885"/>
                    </a:cubicBezTo>
                    <a:lnTo>
                      <a:pt x="1669927" y="3732389"/>
                    </a:lnTo>
                    <a:lnTo>
                      <a:pt x="1732933" y="3291275"/>
                    </a:lnTo>
                    <a:close/>
                    <a:moveTo>
                      <a:pt x="3285649" y="2321278"/>
                    </a:moveTo>
                    <a:cubicBezTo>
                      <a:pt x="3229512" y="2321278"/>
                      <a:pt x="3175673" y="2343578"/>
                      <a:pt x="3135978" y="2383273"/>
                    </a:cubicBezTo>
                    <a:cubicBezTo>
                      <a:pt x="3096283" y="2422969"/>
                      <a:pt x="3073982" y="2476807"/>
                      <a:pt x="3073982" y="2532944"/>
                    </a:cubicBezTo>
                    <a:lnTo>
                      <a:pt x="3073982" y="2603500"/>
                    </a:lnTo>
                    <a:cubicBezTo>
                      <a:pt x="3074503" y="2720031"/>
                      <a:pt x="3169117" y="2814222"/>
                      <a:pt x="3285649" y="2814222"/>
                    </a:cubicBezTo>
                    <a:cubicBezTo>
                      <a:pt x="3402181" y="2814222"/>
                      <a:pt x="3496794" y="2720031"/>
                      <a:pt x="3497316" y="2603500"/>
                    </a:cubicBezTo>
                    <a:lnTo>
                      <a:pt x="3497316" y="2532944"/>
                    </a:lnTo>
                    <a:cubicBezTo>
                      <a:pt x="3497316" y="2416044"/>
                      <a:pt x="3402549" y="2321278"/>
                      <a:pt x="3285649" y="2321278"/>
                    </a:cubicBezTo>
                    <a:close/>
                    <a:moveTo>
                      <a:pt x="3066433" y="3291275"/>
                    </a:moveTo>
                    <a:cubicBezTo>
                      <a:pt x="3067632" y="3283162"/>
                      <a:pt x="3056202" y="3279987"/>
                      <a:pt x="3053027" y="3287536"/>
                    </a:cubicBezTo>
                    <a:lnTo>
                      <a:pt x="2899005" y="3646875"/>
                    </a:lnTo>
                    <a:cubicBezTo>
                      <a:pt x="2876748" y="3698796"/>
                      <a:pt x="2825672" y="3732439"/>
                      <a:pt x="2769182" y="3732389"/>
                    </a:cubicBezTo>
                    <a:lnTo>
                      <a:pt x="2704130" y="3732389"/>
                    </a:lnTo>
                    <a:cubicBezTo>
                      <a:pt x="2692266" y="3732399"/>
                      <a:pt x="2681190" y="3726445"/>
                      <a:pt x="2674655" y="3716543"/>
                    </a:cubicBezTo>
                    <a:cubicBezTo>
                      <a:pt x="2668120" y="3706640"/>
                      <a:pt x="2667000" y="3694116"/>
                      <a:pt x="2671675" y="3683212"/>
                    </a:cubicBezTo>
                    <a:lnTo>
                      <a:pt x="2862316" y="3238500"/>
                    </a:lnTo>
                    <a:lnTo>
                      <a:pt x="2932448" y="3063099"/>
                    </a:lnTo>
                    <a:cubicBezTo>
                      <a:pt x="2975318" y="2955961"/>
                      <a:pt x="3079095" y="2885715"/>
                      <a:pt x="3194491" y="2885722"/>
                    </a:cubicBezTo>
                    <a:lnTo>
                      <a:pt x="3376807" y="2885722"/>
                    </a:lnTo>
                    <a:cubicBezTo>
                      <a:pt x="3492203" y="2885714"/>
                      <a:pt x="3595980" y="2955961"/>
                      <a:pt x="3638850" y="3063099"/>
                    </a:cubicBezTo>
                    <a:lnTo>
                      <a:pt x="3708982" y="3238500"/>
                    </a:lnTo>
                    <a:lnTo>
                      <a:pt x="3899553" y="3683212"/>
                    </a:lnTo>
                    <a:cubicBezTo>
                      <a:pt x="3904228" y="3694116"/>
                      <a:pt x="3903108" y="3706641"/>
                      <a:pt x="3896572" y="3716543"/>
                    </a:cubicBezTo>
                    <a:cubicBezTo>
                      <a:pt x="3890037" y="3726445"/>
                      <a:pt x="3878962" y="3732399"/>
                      <a:pt x="3867097" y="3732389"/>
                    </a:cubicBezTo>
                    <a:lnTo>
                      <a:pt x="3802045" y="3732389"/>
                    </a:lnTo>
                    <a:cubicBezTo>
                      <a:pt x="3745607" y="3732383"/>
                      <a:pt x="3694601" y="3698748"/>
                      <a:pt x="3672364" y="3646875"/>
                    </a:cubicBezTo>
                    <a:lnTo>
                      <a:pt x="3518341" y="3287536"/>
                    </a:lnTo>
                    <a:cubicBezTo>
                      <a:pt x="3515096" y="3279987"/>
                      <a:pt x="3503736" y="3283162"/>
                      <a:pt x="3504865" y="3291275"/>
                    </a:cubicBezTo>
                    <a:lnTo>
                      <a:pt x="3567871" y="3732389"/>
                    </a:lnTo>
                    <a:lnTo>
                      <a:pt x="3635252" y="4540885"/>
                    </a:lnTo>
                    <a:cubicBezTo>
                      <a:pt x="3636060" y="4550707"/>
                      <a:pt x="3632722" y="4560419"/>
                      <a:pt x="3626048" y="4567670"/>
                    </a:cubicBezTo>
                    <a:cubicBezTo>
                      <a:pt x="3619374" y="4574921"/>
                      <a:pt x="3609970" y="4579049"/>
                      <a:pt x="3600115" y="4579055"/>
                    </a:cubicBezTo>
                    <a:lnTo>
                      <a:pt x="3546281" y="4579055"/>
                    </a:lnTo>
                    <a:cubicBezTo>
                      <a:pt x="3477300" y="4579064"/>
                      <a:pt x="3418423" y="4529199"/>
                      <a:pt x="3407075" y="4461157"/>
                    </a:cubicBezTo>
                    <a:lnTo>
                      <a:pt x="3292704" y="3774158"/>
                    </a:lnTo>
                    <a:cubicBezTo>
                      <a:pt x="3291364" y="3766255"/>
                      <a:pt x="3280075" y="3766255"/>
                      <a:pt x="3278735" y="3774158"/>
                    </a:cubicBezTo>
                    <a:lnTo>
                      <a:pt x="3164293" y="4461157"/>
                    </a:lnTo>
                    <a:cubicBezTo>
                      <a:pt x="3152942" y="4529225"/>
                      <a:pt x="3094025" y="4579098"/>
                      <a:pt x="3025017" y="4579055"/>
                    </a:cubicBezTo>
                    <a:lnTo>
                      <a:pt x="2971183" y="4579055"/>
                    </a:lnTo>
                    <a:cubicBezTo>
                      <a:pt x="2961328" y="4579049"/>
                      <a:pt x="2951924" y="4574921"/>
                      <a:pt x="2945250" y="4567670"/>
                    </a:cubicBezTo>
                    <a:cubicBezTo>
                      <a:pt x="2938575" y="4560419"/>
                      <a:pt x="2935238" y="4550707"/>
                      <a:pt x="2936046" y="4540885"/>
                    </a:cubicBezTo>
                    <a:lnTo>
                      <a:pt x="3003427" y="3732389"/>
                    </a:lnTo>
                    <a:lnTo>
                      <a:pt x="3066433" y="3291275"/>
                    </a:lnTo>
                    <a:close/>
                    <a:moveTo>
                      <a:pt x="4619149" y="2321278"/>
                    </a:moveTo>
                    <a:cubicBezTo>
                      <a:pt x="4502249" y="2321278"/>
                      <a:pt x="4407482" y="2416044"/>
                      <a:pt x="4407482" y="2532944"/>
                    </a:cubicBezTo>
                    <a:lnTo>
                      <a:pt x="4407482" y="2603500"/>
                    </a:lnTo>
                    <a:cubicBezTo>
                      <a:pt x="4408004" y="2720031"/>
                      <a:pt x="4502617" y="2814222"/>
                      <a:pt x="4619149" y="2814222"/>
                    </a:cubicBezTo>
                    <a:cubicBezTo>
                      <a:pt x="4735681" y="2814222"/>
                      <a:pt x="4830294" y="2720031"/>
                      <a:pt x="4830816" y="2603500"/>
                    </a:cubicBezTo>
                    <a:lnTo>
                      <a:pt x="4830816" y="2532944"/>
                    </a:lnTo>
                    <a:cubicBezTo>
                      <a:pt x="4830816" y="2416044"/>
                      <a:pt x="4736049" y="2321278"/>
                      <a:pt x="4619149" y="2321278"/>
                    </a:cubicBezTo>
                    <a:close/>
                    <a:moveTo>
                      <a:pt x="4399933" y="3291275"/>
                    </a:moveTo>
                    <a:cubicBezTo>
                      <a:pt x="4401132" y="3283162"/>
                      <a:pt x="4389702" y="3279987"/>
                      <a:pt x="4386527" y="3287536"/>
                    </a:cubicBezTo>
                    <a:lnTo>
                      <a:pt x="4232504" y="3646875"/>
                    </a:lnTo>
                    <a:cubicBezTo>
                      <a:pt x="4210248" y="3698796"/>
                      <a:pt x="4159172" y="3732439"/>
                      <a:pt x="4102682" y="3732389"/>
                    </a:cubicBezTo>
                    <a:lnTo>
                      <a:pt x="4037630" y="3732389"/>
                    </a:lnTo>
                    <a:cubicBezTo>
                      <a:pt x="4025766" y="3732399"/>
                      <a:pt x="4014691" y="3726445"/>
                      <a:pt x="4008155" y="3716543"/>
                    </a:cubicBezTo>
                    <a:cubicBezTo>
                      <a:pt x="4001620" y="3706641"/>
                      <a:pt x="4000500" y="3694116"/>
                      <a:pt x="4005174" y="3683212"/>
                    </a:cubicBezTo>
                    <a:lnTo>
                      <a:pt x="4195816" y="3238500"/>
                    </a:lnTo>
                    <a:lnTo>
                      <a:pt x="4265948" y="3063099"/>
                    </a:lnTo>
                    <a:cubicBezTo>
                      <a:pt x="4308818" y="2955961"/>
                      <a:pt x="4412595" y="2885715"/>
                      <a:pt x="4527991" y="2885722"/>
                    </a:cubicBezTo>
                    <a:lnTo>
                      <a:pt x="4710307" y="2885722"/>
                    </a:lnTo>
                    <a:cubicBezTo>
                      <a:pt x="4825703" y="2885714"/>
                      <a:pt x="4929480" y="2955961"/>
                      <a:pt x="4972350" y="3063099"/>
                    </a:cubicBezTo>
                    <a:lnTo>
                      <a:pt x="5042482" y="3238500"/>
                    </a:lnTo>
                    <a:lnTo>
                      <a:pt x="5233053" y="3683212"/>
                    </a:lnTo>
                    <a:cubicBezTo>
                      <a:pt x="5237728" y="3694116"/>
                      <a:pt x="5236608" y="3706641"/>
                      <a:pt x="5230072" y="3716543"/>
                    </a:cubicBezTo>
                    <a:cubicBezTo>
                      <a:pt x="5223537" y="3726445"/>
                      <a:pt x="5212462" y="3732399"/>
                      <a:pt x="5200597" y="3732389"/>
                    </a:cubicBezTo>
                    <a:lnTo>
                      <a:pt x="5135545" y="3732389"/>
                    </a:lnTo>
                    <a:cubicBezTo>
                      <a:pt x="5079107" y="3732383"/>
                      <a:pt x="5028101" y="3698748"/>
                      <a:pt x="5005864" y="3646875"/>
                    </a:cubicBezTo>
                    <a:lnTo>
                      <a:pt x="4851841" y="3287536"/>
                    </a:lnTo>
                    <a:cubicBezTo>
                      <a:pt x="4848596" y="3279987"/>
                      <a:pt x="4837236" y="3283162"/>
                      <a:pt x="4838365" y="3291275"/>
                    </a:cubicBezTo>
                    <a:lnTo>
                      <a:pt x="4901371" y="3732389"/>
                    </a:lnTo>
                    <a:lnTo>
                      <a:pt x="4968752" y="4540885"/>
                    </a:lnTo>
                    <a:cubicBezTo>
                      <a:pt x="4969560" y="4550707"/>
                      <a:pt x="4966222" y="4560419"/>
                      <a:pt x="4959548" y="4567670"/>
                    </a:cubicBezTo>
                    <a:cubicBezTo>
                      <a:pt x="4952874" y="4574921"/>
                      <a:pt x="4943470" y="4579049"/>
                      <a:pt x="4933615" y="4579055"/>
                    </a:cubicBezTo>
                    <a:lnTo>
                      <a:pt x="4879781" y="4579055"/>
                    </a:lnTo>
                    <a:cubicBezTo>
                      <a:pt x="4810800" y="4579064"/>
                      <a:pt x="4751923" y="4529199"/>
                      <a:pt x="4740575" y="4461157"/>
                    </a:cubicBezTo>
                    <a:lnTo>
                      <a:pt x="4626204" y="3774158"/>
                    </a:lnTo>
                    <a:cubicBezTo>
                      <a:pt x="4624864" y="3766255"/>
                      <a:pt x="4613575" y="3766255"/>
                      <a:pt x="4612235" y="3774158"/>
                    </a:cubicBezTo>
                    <a:lnTo>
                      <a:pt x="4497794" y="4461157"/>
                    </a:lnTo>
                    <a:cubicBezTo>
                      <a:pt x="4486442" y="4529225"/>
                      <a:pt x="4427525" y="4579098"/>
                      <a:pt x="4358517" y="4579055"/>
                    </a:cubicBezTo>
                    <a:lnTo>
                      <a:pt x="4304683" y="4579055"/>
                    </a:lnTo>
                    <a:cubicBezTo>
                      <a:pt x="4294828" y="4579049"/>
                      <a:pt x="4285424" y="4574921"/>
                      <a:pt x="4278750" y="4567670"/>
                    </a:cubicBezTo>
                    <a:cubicBezTo>
                      <a:pt x="4272076" y="4560419"/>
                      <a:pt x="4268738" y="4550707"/>
                      <a:pt x="4269546" y="4540885"/>
                    </a:cubicBezTo>
                    <a:lnTo>
                      <a:pt x="4336927" y="3732389"/>
                    </a:lnTo>
                    <a:lnTo>
                      <a:pt x="4399933" y="3291275"/>
                    </a:lnTo>
                    <a:close/>
                  </a:path>
                </a:pathLst>
              </a:custGeom>
              <a:solidFill>
                <a:srgbClr val="DCC9BB"/>
              </a:solidFill>
            </p:spPr>
          </p:sp>
          <p:sp>
            <p:nvSpPr>
              <p:cNvPr name="Freeform 33" id="33"/>
              <p:cNvSpPr/>
              <p:nvPr/>
            </p:nvSpPr>
            <p:spPr>
              <a:xfrm>
                <a:off x="5350351" y="2321278"/>
                <a:ext cx="1237228" cy="2257821"/>
              </a:xfrm>
              <a:custGeom>
                <a:avLst/>
                <a:gdLst/>
                <a:ahLst/>
                <a:cxnLst/>
                <a:rect r="r" b="b" t="t" l="l"/>
                <a:pathLst>
                  <a:path h="2257821" w="1237228">
                    <a:moveTo>
                      <a:pt x="618649" y="0"/>
                    </a:moveTo>
                    <a:cubicBezTo>
                      <a:pt x="501749" y="0"/>
                      <a:pt x="406982" y="94766"/>
                      <a:pt x="406982" y="211666"/>
                    </a:cubicBezTo>
                    <a:lnTo>
                      <a:pt x="406982" y="282222"/>
                    </a:lnTo>
                    <a:cubicBezTo>
                      <a:pt x="407504" y="398753"/>
                      <a:pt x="502117" y="492944"/>
                      <a:pt x="618649" y="492944"/>
                    </a:cubicBezTo>
                    <a:cubicBezTo>
                      <a:pt x="735181" y="492944"/>
                      <a:pt x="829794" y="398753"/>
                      <a:pt x="830316" y="282222"/>
                    </a:cubicBezTo>
                    <a:lnTo>
                      <a:pt x="830316" y="211666"/>
                    </a:lnTo>
                    <a:cubicBezTo>
                      <a:pt x="830316" y="94766"/>
                      <a:pt x="735549" y="0"/>
                      <a:pt x="618649" y="0"/>
                    </a:cubicBezTo>
                    <a:close/>
                    <a:moveTo>
                      <a:pt x="399433" y="969997"/>
                    </a:moveTo>
                    <a:cubicBezTo>
                      <a:pt x="400632" y="961884"/>
                      <a:pt x="389202" y="958709"/>
                      <a:pt x="386027" y="966258"/>
                    </a:cubicBezTo>
                    <a:lnTo>
                      <a:pt x="232004" y="1325597"/>
                    </a:lnTo>
                    <a:cubicBezTo>
                      <a:pt x="209748" y="1377518"/>
                      <a:pt x="158672" y="1411161"/>
                      <a:pt x="102182" y="1411111"/>
                    </a:cubicBezTo>
                    <a:lnTo>
                      <a:pt x="37130" y="1411111"/>
                    </a:lnTo>
                    <a:cubicBezTo>
                      <a:pt x="25266" y="1411121"/>
                      <a:pt x="14191" y="1405167"/>
                      <a:pt x="7655" y="1395265"/>
                    </a:cubicBezTo>
                    <a:cubicBezTo>
                      <a:pt x="1120" y="1385363"/>
                      <a:pt x="0" y="1372838"/>
                      <a:pt x="4674" y="1361934"/>
                    </a:cubicBezTo>
                    <a:lnTo>
                      <a:pt x="195316" y="917222"/>
                    </a:lnTo>
                    <a:lnTo>
                      <a:pt x="265448" y="741821"/>
                    </a:lnTo>
                    <a:cubicBezTo>
                      <a:pt x="308318" y="634683"/>
                      <a:pt x="412095" y="564437"/>
                      <a:pt x="527491" y="564444"/>
                    </a:cubicBezTo>
                    <a:lnTo>
                      <a:pt x="709807" y="564444"/>
                    </a:lnTo>
                    <a:cubicBezTo>
                      <a:pt x="825203" y="564436"/>
                      <a:pt x="928980" y="634683"/>
                      <a:pt x="971850" y="741821"/>
                    </a:cubicBezTo>
                    <a:lnTo>
                      <a:pt x="1041982" y="917222"/>
                    </a:lnTo>
                    <a:lnTo>
                      <a:pt x="1232553" y="1361934"/>
                    </a:lnTo>
                    <a:cubicBezTo>
                      <a:pt x="1237228" y="1372838"/>
                      <a:pt x="1236107" y="1385362"/>
                      <a:pt x="1229572" y="1395265"/>
                    </a:cubicBezTo>
                    <a:cubicBezTo>
                      <a:pt x="1223037" y="1405167"/>
                      <a:pt x="1211962" y="1411121"/>
                      <a:pt x="1200097" y="1411111"/>
                    </a:cubicBezTo>
                    <a:lnTo>
                      <a:pt x="1135045" y="1411111"/>
                    </a:lnTo>
                    <a:cubicBezTo>
                      <a:pt x="1078607" y="1411105"/>
                      <a:pt x="1027601" y="1377470"/>
                      <a:pt x="1005364" y="1325597"/>
                    </a:cubicBezTo>
                    <a:lnTo>
                      <a:pt x="851341" y="966258"/>
                    </a:lnTo>
                    <a:cubicBezTo>
                      <a:pt x="848096" y="958709"/>
                      <a:pt x="836736" y="961884"/>
                      <a:pt x="837865" y="969997"/>
                    </a:cubicBezTo>
                    <a:lnTo>
                      <a:pt x="900871" y="1411111"/>
                    </a:lnTo>
                    <a:lnTo>
                      <a:pt x="968252" y="2219607"/>
                    </a:lnTo>
                    <a:cubicBezTo>
                      <a:pt x="969060" y="2229429"/>
                      <a:pt x="965722" y="2239141"/>
                      <a:pt x="959048" y="2246392"/>
                    </a:cubicBezTo>
                    <a:cubicBezTo>
                      <a:pt x="952374" y="2253643"/>
                      <a:pt x="942970" y="2257771"/>
                      <a:pt x="933115" y="2257777"/>
                    </a:cubicBezTo>
                    <a:lnTo>
                      <a:pt x="879281" y="2257777"/>
                    </a:lnTo>
                    <a:cubicBezTo>
                      <a:pt x="810300" y="2257786"/>
                      <a:pt x="751423" y="2207921"/>
                      <a:pt x="740075" y="2139879"/>
                    </a:cubicBezTo>
                    <a:lnTo>
                      <a:pt x="625704" y="1452880"/>
                    </a:lnTo>
                    <a:cubicBezTo>
                      <a:pt x="624364" y="1444977"/>
                      <a:pt x="613075" y="1444977"/>
                      <a:pt x="611735" y="1452880"/>
                    </a:cubicBezTo>
                    <a:lnTo>
                      <a:pt x="497294" y="2139879"/>
                    </a:lnTo>
                    <a:cubicBezTo>
                      <a:pt x="485942" y="2207947"/>
                      <a:pt x="427025" y="2257820"/>
                      <a:pt x="358017" y="2257777"/>
                    </a:cubicBezTo>
                    <a:lnTo>
                      <a:pt x="304183" y="2257777"/>
                    </a:lnTo>
                    <a:cubicBezTo>
                      <a:pt x="294328" y="2257771"/>
                      <a:pt x="284924" y="2253643"/>
                      <a:pt x="278250" y="2246392"/>
                    </a:cubicBezTo>
                    <a:cubicBezTo>
                      <a:pt x="271576" y="2239141"/>
                      <a:pt x="268238" y="2229429"/>
                      <a:pt x="269046" y="2219607"/>
                    </a:cubicBezTo>
                    <a:lnTo>
                      <a:pt x="336427" y="1411111"/>
                    </a:lnTo>
                    <a:lnTo>
                      <a:pt x="399433" y="969997"/>
                    </a:lnTo>
                    <a:close/>
                  </a:path>
                </a:pathLst>
              </a:custGeom>
              <a:solidFill>
                <a:srgbClr val="494F56"/>
              </a:solidFill>
            </p:spPr>
          </p:sp>
        </p:grpSp>
      </p:grpSp>
      <p:sp>
        <p:nvSpPr>
          <p:cNvPr name="TextBox 34" id="34"/>
          <p:cNvSpPr txBox="true"/>
          <p:nvPr/>
        </p:nvSpPr>
        <p:spPr>
          <a:xfrm rot="0">
            <a:off x="15563469" y="663537"/>
            <a:ext cx="1531025" cy="458470"/>
          </a:xfrm>
          <a:prstGeom prst="rect">
            <a:avLst/>
          </a:prstGeom>
        </p:spPr>
        <p:txBody>
          <a:bodyPr anchor="t" rtlCol="false" tIns="0" lIns="0" bIns="0" rIns="0">
            <a:spAutoFit/>
          </a:bodyPr>
          <a:lstStyle/>
          <a:p>
            <a:pPr algn="ctr" marL="0" indent="0" lvl="0">
              <a:lnSpc>
                <a:spcPts val="1760"/>
              </a:lnSpc>
            </a:pPr>
            <a:r>
              <a:rPr lang="en-US" sz="1600">
                <a:solidFill>
                  <a:srgbClr val="FFFFFF"/>
                </a:solidFill>
                <a:latin typeface="Roboto"/>
              </a:rPr>
              <a:t>Medium-low budget</a:t>
            </a:r>
          </a:p>
        </p:txBody>
      </p:sp>
      <p:grpSp>
        <p:nvGrpSpPr>
          <p:cNvPr name="Group 35" id="35"/>
          <p:cNvGrpSpPr/>
          <p:nvPr/>
        </p:nvGrpSpPr>
        <p:grpSpPr>
          <a:xfrm rot="0">
            <a:off x="8879911" y="2714587"/>
            <a:ext cx="2231571" cy="1639175"/>
            <a:chOff x="0" y="0"/>
            <a:chExt cx="2975429" cy="2185567"/>
          </a:xfrm>
        </p:grpSpPr>
        <p:grpSp>
          <p:nvGrpSpPr>
            <p:cNvPr name="Group 36" id="36"/>
            <p:cNvGrpSpPr>
              <a:grpSpLocks noChangeAspect="true"/>
            </p:cNvGrpSpPr>
            <p:nvPr/>
          </p:nvGrpSpPr>
          <p:grpSpPr>
            <a:xfrm rot="0">
              <a:off x="0" y="0"/>
              <a:ext cx="2975429" cy="2185567"/>
              <a:chOff x="0" y="0"/>
              <a:chExt cx="3801838" cy="2792596"/>
            </a:xfrm>
          </p:grpSpPr>
          <p:sp>
            <p:nvSpPr>
              <p:cNvPr name="Freeform 37" id="37"/>
              <p:cNvSpPr/>
              <p:nvPr/>
            </p:nvSpPr>
            <p:spPr>
              <a:xfrm>
                <a:off x="0" y="2143949"/>
                <a:ext cx="1140551" cy="648647"/>
              </a:xfrm>
              <a:custGeom>
                <a:avLst/>
                <a:gdLst/>
                <a:ahLst/>
                <a:cxnLst/>
                <a:rect r="r" b="b" t="t" l="l"/>
                <a:pathLst>
                  <a:path h="648647" w="1140551">
                    <a:moveTo>
                      <a:pt x="0" y="648647"/>
                    </a:moveTo>
                    <a:lnTo>
                      <a:pt x="0" y="91244"/>
                    </a:lnTo>
                    <a:lnTo>
                      <a:pt x="0" y="91244"/>
                    </a:lnTo>
                    <a:cubicBezTo>
                      <a:pt x="0" y="67045"/>
                      <a:pt x="9613" y="43836"/>
                      <a:pt x="26725" y="26725"/>
                    </a:cubicBezTo>
                    <a:cubicBezTo>
                      <a:pt x="43836" y="9613"/>
                      <a:pt x="67045" y="0"/>
                      <a:pt x="91244" y="0"/>
                    </a:cubicBezTo>
                    <a:lnTo>
                      <a:pt x="1049307" y="0"/>
                    </a:lnTo>
                    <a:cubicBezTo>
                      <a:pt x="1073507" y="0"/>
                      <a:pt x="1096715" y="9613"/>
                      <a:pt x="1113827" y="26725"/>
                    </a:cubicBezTo>
                    <a:cubicBezTo>
                      <a:pt x="1130938" y="43836"/>
                      <a:pt x="1140551" y="67045"/>
                      <a:pt x="1140551" y="91244"/>
                    </a:cubicBezTo>
                    <a:lnTo>
                      <a:pt x="1140551" y="648647"/>
                    </a:lnTo>
                    <a:close/>
                  </a:path>
                </a:pathLst>
              </a:custGeom>
              <a:solidFill>
                <a:srgbClr val="DCC9BB"/>
              </a:solidFill>
            </p:spPr>
          </p:sp>
          <p:sp>
            <p:nvSpPr>
              <p:cNvPr name="Freeform 38" id="38"/>
              <p:cNvSpPr/>
              <p:nvPr/>
            </p:nvSpPr>
            <p:spPr>
              <a:xfrm>
                <a:off x="1330643" y="440465"/>
                <a:ext cx="1140551" cy="2352131"/>
              </a:xfrm>
              <a:custGeom>
                <a:avLst/>
                <a:gdLst/>
                <a:ahLst/>
                <a:cxnLst/>
                <a:rect r="r" b="b" t="t" l="l"/>
                <a:pathLst>
                  <a:path h="2352131" w="1140551">
                    <a:moveTo>
                      <a:pt x="0" y="2352131"/>
                    </a:moveTo>
                    <a:lnTo>
                      <a:pt x="0" y="91245"/>
                    </a:lnTo>
                    <a:cubicBezTo>
                      <a:pt x="0" y="40852"/>
                      <a:pt x="40852" y="0"/>
                      <a:pt x="91244" y="0"/>
                    </a:cubicBezTo>
                    <a:lnTo>
                      <a:pt x="1049307" y="0"/>
                    </a:lnTo>
                    <a:cubicBezTo>
                      <a:pt x="1073507" y="0"/>
                      <a:pt x="1096715" y="9614"/>
                      <a:pt x="1113827" y="26725"/>
                    </a:cubicBezTo>
                    <a:cubicBezTo>
                      <a:pt x="1130938" y="43837"/>
                      <a:pt x="1140552" y="67045"/>
                      <a:pt x="1140552" y="91245"/>
                    </a:cubicBezTo>
                    <a:lnTo>
                      <a:pt x="1140552" y="2352131"/>
                    </a:lnTo>
                    <a:close/>
                  </a:path>
                </a:pathLst>
              </a:custGeom>
              <a:solidFill>
                <a:srgbClr val="DCC9BB"/>
              </a:solidFill>
            </p:spPr>
          </p:sp>
          <p:sp>
            <p:nvSpPr>
              <p:cNvPr name="Freeform 39" id="39"/>
              <p:cNvSpPr/>
              <p:nvPr/>
            </p:nvSpPr>
            <p:spPr>
              <a:xfrm>
                <a:off x="2661286" y="2143949"/>
                <a:ext cx="1140551" cy="648647"/>
              </a:xfrm>
              <a:custGeom>
                <a:avLst/>
                <a:gdLst/>
                <a:ahLst/>
                <a:cxnLst/>
                <a:rect r="r" b="b" t="t" l="l"/>
                <a:pathLst>
                  <a:path h="648647" w="1140551">
                    <a:moveTo>
                      <a:pt x="0" y="648647"/>
                    </a:moveTo>
                    <a:lnTo>
                      <a:pt x="0" y="91244"/>
                    </a:lnTo>
                    <a:cubicBezTo>
                      <a:pt x="0" y="67045"/>
                      <a:pt x="9614" y="43836"/>
                      <a:pt x="26725" y="26725"/>
                    </a:cubicBezTo>
                    <a:cubicBezTo>
                      <a:pt x="43837" y="9613"/>
                      <a:pt x="67045" y="0"/>
                      <a:pt x="91244" y="0"/>
                    </a:cubicBezTo>
                    <a:lnTo>
                      <a:pt x="1049308" y="0"/>
                    </a:lnTo>
                    <a:cubicBezTo>
                      <a:pt x="1073507" y="0"/>
                      <a:pt x="1096715" y="9613"/>
                      <a:pt x="1113827" y="26725"/>
                    </a:cubicBezTo>
                    <a:cubicBezTo>
                      <a:pt x="1130939" y="43836"/>
                      <a:pt x="1140552" y="67045"/>
                      <a:pt x="1140552" y="91244"/>
                    </a:cubicBezTo>
                    <a:lnTo>
                      <a:pt x="1140552" y="648647"/>
                    </a:lnTo>
                    <a:close/>
                  </a:path>
                </a:pathLst>
              </a:custGeom>
              <a:solidFill>
                <a:srgbClr val="DCC9BB"/>
              </a:solidFill>
            </p:spPr>
          </p:sp>
        </p:grpSp>
      </p:grpSp>
      <p:sp>
        <p:nvSpPr>
          <p:cNvPr name="TextBox 40" id="40"/>
          <p:cNvSpPr txBox="true"/>
          <p:nvPr/>
        </p:nvSpPr>
        <p:spPr>
          <a:xfrm rot="0">
            <a:off x="8903357" y="3572566"/>
            <a:ext cx="625003" cy="396875"/>
          </a:xfrm>
          <a:prstGeom prst="rect">
            <a:avLst/>
          </a:prstGeom>
        </p:spPr>
        <p:txBody>
          <a:bodyPr anchor="t" rtlCol="false" tIns="0" lIns="0" bIns="0" rIns="0">
            <a:spAutoFit/>
          </a:bodyPr>
          <a:lstStyle/>
          <a:p>
            <a:pPr algn="ctr">
              <a:lnSpc>
                <a:spcPts val="1600"/>
              </a:lnSpc>
            </a:pPr>
            <a:r>
              <a:rPr lang="en-US" sz="1000">
                <a:solidFill>
                  <a:srgbClr val="FFFFFF"/>
                </a:solidFill>
                <a:latin typeface="Roboto"/>
              </a:rPr>
              <a:t>Morelos</a:t>
            </a:r>
          </a:p>
          <a:p>
            <a:pPr algn="ctr">
              <a:lnSpc>
                <a:spcPts val="1600"/>
              </a:lnSpc>
            </a:pPr>
            <a:r>
              <a:rPr lang="en-US" sz="1000">
                <a:solidFill>
                  <a:srgbClr val="FFFFFF"/>
                </a:solidFill>
                <a:latin typeface="Roboto"/>
              </a:rPr>
              <a:t>23</a:t>
            </a:r>
          </a:p>
        </p:txBody>
      </p:sp>
      <p:sp>
        <p:nvSpPr>
          <p:cNvPr name="TextBox 41" id="41"/>
          <p:cNvSpPr txBox="true"/>
          <p:nvPr/>
        </p:nvSpPr>
        <p:spPr>
          <a:xfrm rot="0">
            <a:off x="9668477" y="3023291"/>
            <a:ext cx="648779" cy="596900"/>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San Luis Potosi</a:t>
            </a:r>
          </a:p>
          <a:p>
            <a:pPr algn="ctr">
              <a:lnSpc>
                <a:spcPts val="1600"/>
              </a:lnSpc>
            </a:pPr>
            <a:r>
              <a:rPr lang="en-US" sz="1000">
                <a:solidFill>
                  <a:srgbClr val="1B1B1B"/>
                </a:solidFill>
                <a:latin typeface="Roboto"/>
              </a:rPr>
              <a:t>84</a:t>
            </a:r>
          </a:p>
        </p:txBody>
      </p:sp>
      <p:sp>
        <p:nvSpPr>
          <p:cNvPr name="TextBox 42" id="42"/>
          <p:cNvSpPr txBox="true"/>
          <p:nvPr/>
        </p:nvSpPr>
        <p:spPr>
          <a:xfrm rot="0">
            <a:off x="10410936" y="3551611"/>
            <a:ext cx="726923" cy="396875"/>
          </a:xfrm>
          <a:prstGeom prst="rect">
            <a:avLst/>
          </a:prstGeom>
        </p:spPr>
        <p:txBody>
          <a:bodyPr anchor="t" rtlCol="false" tIns="0" lIns="0" bIns="0" rIns="0">
            <a:spAutoFit/>
          </a:bodyPr>
          <a:lstStyle/>
          <a:p>
            <a:pPr algn="ctr">
              <a:lnSpc>
                <a:spcPts val="1600"/>
              </a:lnSpc>
            </a:pPr>
            <a:r>
              <a:rPr lang="en-US" sz="1000">
                <a:solidFill>
                  <a:srgbClr val="FFFFFF"/>
                </a:solidFill>
                <a:latin typeface="Roboto"/>
              </a:rPr>
              <a:t>Tamaulipas</a:t>
            </a:r>
          </a:p>
          <a:p>
            <a:pPr algn="ctr">
              <a:lnSpc>
                <a:spcPts val="1600"/>
              </a:lnSpc>
            </a:pPr>
            <a:r>
              <a:rPr lang="en-US" sz="1000">
                <a:solidFill>
                  <a:srgbClr val="FFFFFF"/>
                </a:solidFill>
                <a:latin typeface="Roboto"/>
              </a:rPr>
              <a:t>23</a:t>
            </a:r>
          </a:p>
        </p:txBody>
      </p:sp>
      <p:sp>
        <p:nvSpPr>
          <p:cNvPr name="TextBox 43" id="43"/>
          <p:cNvSpPr txBox="true"/>
          <p:nvPr/>
        </p:nvSpPr>
        <p:spPr>
          <a:xfrm rot="0">
            <a:off x="8921109" y="4483573"/>
            <a:ext cx="2190373" cy="240665"/>
          </a:xfrm>
          <a:prstGeom prst="rect">
            <a:avLst/>
          </a:prstGeom>
        </p:spPr>
        <p:txBody>
          <a:bodyPr anchor="t" rtlCol="false" tIns="0" lIns="0" bIns="0" rIns="0">
            <a:spAutoFit/>
          </a:bodyPr>
          <a:lstStyle/>
          <a:p>
            <a:pPr algn="ctr" marL="0" indent="0" lvl="0">
              <a:lnSpc>
                <a:spcPts val="1870"/>
              </a:lnSpc>
            </a:pPr>
            <a:r>
              <a:rPr lang="en-US" sz="1700">
                <a:solidFill>
                  <a:srgbClr val="FFFFFF"/>
                </a:solidFill>
                <a:latin typeface="Roboto"/>
              </a:rPr>
              <a:t>No of restaurants</a:t>
            </a:r>
          </a:p>
        </p:txBody>
      </p:sp>
      <p:grpSp>
        <p:nvGrpSpPr>
          <p:cNvPr name="Group 44" id="44"/>
          <p:cNvGrpSpPr/>
          <p:nvPr/>
        </p:nvGrpSpPr>
        <p:grpSpPr>
          <a:xfrm rot="0">
            <a:off x="11960568" y="2714587"/>
            <a:ext cx="2239087" cy="1639175"/>
            <a:chOff x="0" y="0"/>
            <a:chExt cx="2985450" cy="2185567"/>
          </a:xfrm>
        </p:grpSpPr>
        <p:grpSp>
          <p:nvGrpSpPr>
            <p:cNvPr name="Group 45" id="45"/>
            <p:cNvGrpSpPr>
              <a:grpSpLocks noChangeAspect="true"/>
            </p:cNvGrpSpPr>
            <p:nvPr/>
          </p:nvGrpSpPr>
          <p:grpSpPr>
            <a:xfrm rot="0">
              <a:off x="0" y="0"/>
              <a:ext cx="2985450" cy="2185567"/>
              <a:chOff x="0" y="0"/>
              <a:chExt cx="3814642" cy="2792596"/>
            </a:xfrm>
          </p:grpSpPr>
          <p:sp>
            <p:nvSpPr>
              <p:cNvPr name="Freeform 46" id="46"/>
              <p:cNvSpPr/>
              <p:nvPr/>
            </p:nvSpPr>
            <p:spPr>
              <a:xfrm>
                <a:off x="0" y="810484"/>
                <a:ext cx="1144393" cy="1982112"/>
              </a:xfrm>
              <a:custGeom>
                <a:avLst/>
                <a:gdLst/>
                <a:ahLst/>
                <a:cxnLst/>
                <a:rect r="r" b="b" t="t" l="l"/>
                <a:pathLst>
                  <a:path h="1982112" w="1144393">
                    <a:moveTo>
                      <a:pt x="0" y="1982112"/>
                    </a:moveTo>
                    <a:lnTo>
                      <a:pt x="0" y="91552"/>
                    </a:lnTo>
                    <a:lnTo>
                      <a:pt x="0" y="91552"/>
                    </a:lnTo>
                    <a:cubicBezTo>
                      <a:pt x="0" y="67271"/>
                      <a:pt x="9646" y="43984"/>
                      <a:pt x="26815" y="26815"/>
                    </a:cubicBezTo>
                    <a:cubicBezTo>
                      <a:pt x="43984" y="9646"/>
                      <a:pt x="67270" y="0"/>
                      <a:pt x="91551" y="0"/>
                    </a:cubicBezTo>
                    <a:lnTo>
                      <a:pt x="1052841" y="0"/>
                    </a:lnTo>
                    <a:cubicBezTo>
                      <a:pt x="1077122" y="0"/>
                      <a:pt x="1100409" y="9646"/>
                      <a:pt x="1117578" y="26815"/>
                    </a:cubicBezTo>
                    <a:cubicBezTo>
                      <a:pt x="1134747" y="43984"/>
                      <a:pt x="1144393" y="67271"/>
                      <a:pt x="1144393" y="91552"/>
                    </a:cubicBezTo>
                    <a:lnTo>
                      <a:pt x="1144393" y="1982112"/>
                    </a:lnTo>
                    <a:close/>
                  </a:path>
                </a:pathLst>
              </a:custGeom>
              <a:solidFill>
                <a:srgbClr val="DCC9BB"/>
              </a:solidFill>
            </p:spPr>
          </p:sp>
          <p:sp>
            <p:nvSpPr>
              <p:cNvPr name="Freeform 47" id="47"/>
              <p:cNvSpPr/>
              <p:nvPr/>
            </p:nvSpPr>
            <p:spPr>
              <a:xfrm>
                <a:off x="1335125" y="1396930"/>
                <a:ext cx="1144393" cy="1395667"/>
              </a:xfrm>
              <a:custGeom>
                <a:avLst/>
                <a:gdLst/>
                <a:ahLst/>
                <a:cxnLst/>
                <a:rect r="r" b="b" t="t" l="l"/>
                <a:pathLst>
                  <a:path h="1395667" w="1144393">
                    <a:moveTo>
                      <a:pt x="0" y="1395666"/>
                    </a:moveTo>
                    <a:lnTo>
                      <a:pt x="0" y="91551"/>
                    </a:lnTo>
                    <a:cubicBezTo>
                      <a:pt x="0" y="67270"/>
                      <a:pt x="9645" y="43984"/>
                      <a:pt x="26815" y="26814"/>
                    </a:cubicBezTo>
                    <a:cubicBezTo>
                      <a:pt x="43984" y="9645"/>
                      <a:pt x="67270" y="0"/>
                      <a:pt x="91551" y="0"/>
                    </a:cubicBezTo>
                    <a:lnTo>
                      <a:pt x="1052841" y="0"/>
                    </a:lnTo>
                    <a:cubicBezTo>
                      <a:pt x="1077122" y="0"/>
                      <a:pt x="1100409" y="9645"/>
                      <a:pt x="1117578" y="26814"/>
                    </a:cubicBezTo>
                    <a:cubicBezTo>
                      <a:pt x="1134747" y="43984"/>
                      <a:pt x="1144392" y="67270"/>
                      <a:pt x="1144392" y="91551"/>
                    </a:cubicBezTo>
                    <a:lnTo>
                      <a:pt x="1144392" y="1395666"/>
                    </a:lnTo>
                    <a:close/>
                  </a:path>
                </a:pathLst>
              </a:custGeom>
              <a:solidFill>
                <a:srgbClr val="DCC9BB"/>
              </a:solidFill>
            </p:spPr>
          </p:sp>
          <p:sp>
            <p:nvSpPr>
              <p:cNvPr name="Freeform 48" id="48"/>
              <p:cNvSpPr/>
              <p:nvPr/>
            </p:nvSpPr>
            <p:spPr>
              <a:xfrm>
                <a:off x="2670250" y="224039"/>
                <a:ext cx="1144393" cy="2568557"/>
              </a:xfrm>
              <a:custGeom>
                <a:avLst/>
                <a:gdLst/>
                <a:ahLst/>
                <a:cxnLst/>
                <a:rect r="r" b="b" t="t" l="l"/>
                <a:pathLst>
                  <a:path h="2568557" w="1144393">
                    <a:moveTo>
                      <a:pt x="0" y="2568557"/>
                    </a:moveTo>
                    <a:lnTo>
                      <a:pt x="0" y="91552"/>
                    </a:lnTo>
                    <a:cubicBezTo>
                      <a:pt x="0" y="40989"/>
                      <a:pt x="40989" y="0"/>
                      <a:pt x="91551" y="0"/>
                    </a:cubicBezTo>
                    <a:lnTo>
                      <a:pt x="1052841" y="0"/>
                    </a:lnTo>
                    <a:cubicBezTo>
                      <a:pt x="1103403" y="0"/>
                      <a:pt x="1144392" y="40989"/>
                      <a:pt x="1144392" y="91552"/>
                    </a:cubicBezTo>
                    <a:lnTo>
                      <a:pt x="1144392" y="2568557"/>
                    </a:lnTo>
                    <a:close/>
                  </a:path>
                </a:pathLst>
              </a:custGeom>
              <a:solidFill>
                <a:srgbClr val="DCC9BB"/>
              </a:solidFill>
            </p:spPr>
          </p:sp>
        </p:grpSp>
      </p:grpSp>
      <p:sp>
        <p:nvSpPr>
          <p:cNvPr name="TextBox 49" id="49"/>
          <p:cNvSpPr txBox="true"/>
          <p:nvPr/>
        </p:nvSpPr>
        <p:spPr>
          <a:xfrm rot="0">
            <a:off x="11979509" y="3202361"/>
            <a:ext cx="635749" cy="396875"/>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Morelos</a:t>
            </a:r>
          </a:p>
          <a:p>
            <a:pPr algn="ctr">
              <a:lnSpc>
                <a:spcPts val="1600"/>
              </a:lnSpc>
            </a:pPr>
            <a:r>
              <a:rPr lang="en-US" sz="1000">
                <a:solidFill>
                  <a:srgbClr val="1B1B1B"/>
                </a:solidFill>
                <a:latin typeface="Roboto"/>
              </a:rPr>
              <a:t>2.83</a:t>
            </a:r>
          </a:p>
        </p:txBody>
      </p:sp>
      <p:sp>
        <p:nvSpPr>
          <p:cNvPr name="TextBox 50" id="50"/>
          <p:cNvSpPr txBox="true"/>
          <p:nvPr/>
        </p:nvSpPr>
        <p:spPr>
          <a:xfrm rot="0">
            <a:off x="12767010" y="3517829"/>
            <a:ext cx="631722" cy="596900"/>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San Luis Potosi</a:t>
            </a:r>
          </a:p>
          <a:p>
            <a:pPr algn="ctr">
              <a:lnSpc>
                <a:spcPts val="1600"/>
              </a:lnSpc>
            </a:pPr>
            <a:r>
              <a:rPr lang="en-US" sz="1000">
                <a:solidFill>
                  <a:srgbClr val="1B1B1B"/>
                </a:solidFill>
                <a:latin typeface="Roboto"/>
              </a:rPr>
              <a:t>1.99</a:t>
            </a:r>
          </a:p>
        </p:txBody>
      </p:sp>
      <p:sp>
        <p:nvSpPr>
          <p:cNvPr name="TextBox 51" id="51"/>
          <p:cNvSpPr txBox="true"/>
          <p:nvPr/>
        </p:nvSpPr>
        <p:spPr>
          <a:xfrm rot="0">
            <a:off x="13479200" y="2885676"/>
            <a:ext cx="761953" cy="396875"/>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Tamaulipas</a:t>
            </a:r>
          </a:p>
          <a:p>
            <a:pPr algn="ctr">
              <a:lnSpc>
                <a:spcPts val="1600"/>
              </a:lnSpc>
            </a:pPr>
            <a:r>
              <a:rPr lang="en-US" sz="1000">
                <a:solidFill>
                  <a:srgbClr val="1B1B1B"/>
                </a:solidFill>
                <a:latin typeface="Roboto"/>
              </a:rPr>
              <a:t>3.67</a:t>
            </a:r>
          </a:p>
        </p:txBody>
      </p:sp>
      <p:sp>
        <p:nvSpPr>
          <p:cNvPr name="TextBox 52" id="52"/>
          <p:cNvSpPr txBox="true"/>
          <p:nvPr/>
        </p:nvSpPr>
        <p:spPr>
          <a:xfrm rot="0">
            <a:off x="11979509" y="4380230"/>
            <a:ext cx="2261644" cy="458470"/>
          </a:xfrm>
          <a:prstGeom prst="rect">
            <a:avLst/>
          </a:prstGeom>
        </p:spPr>
        <p:txBody>
          <a:bodyPr anchor="t" rtlCol="false" tIns="0" lIns="0" bIns="0" rIns="0">
            <a:spAutoFit/>
          </a:bodyPr>
          <a:lstStyle/>
          <a:p>
            <a:pPr algn="ctr" marL="0" indent="0" lvl="0">
              <a:lnSpc>
                <a:spcPts val="1760"/>
              </a:lnSpc>
            </a:pPr>
            <a:r>
              <a:rPr lang="en-US" sz="1600">
                <a:solidFill>
                  <a:srgbClr val="FFFFFF"/>
                </a:solidFill>
                <a:latin typeface="Roboto"/>
              </a:rPr>
              <a:t>Total population in millions</a:t>
            </a:r>
          </a:p>
        </p:txBody>
      </p:sp>
      <p:grpSp>
        <p:nvGrpSpPr>
          <p:cNvPr name="Group 53" id="53"/>
          <p:cNvGrpSpPr/>
          <p:nvPr/>
        </p:nvGrpSpPr>
        <p:grpSpPr>
          <a:xfrm rot="0">
            <a:off x="15027297" y="2714587"/>
            <a:ext cx="2232003" cy="1639175"/>
            <a:chOff x="0" y="0"/>
            <a:chExt cx="2976004" cy="2185567"/>
          </a:xfrm>
        </p:grpSpPr>
        <p:grpSp>
          <p:nvGrpSpPr>
            <p:cNvPr name="Group 54" id="54"/>
            <p:cNvGrpSpPr>
              <a:grpSpLocks noChangeAspect="true"/>
            </p:cNvGrpSpPr>
            <p:nvPr/>
          </p:nvGrpSpPr>
          <p:grpSpPr>
            <a:xfrm rot="0">
              <a:off x="0" y="0"/>
              <a:ext cx="2976004" cy="2185567"/>
              <a:chOff x="0" y="0"/>
              <a:chExt cx="3802573" cy="2792596"/>
            </a:xfrm>
          </p:grpSpPr>
          <p:sp>
            <p:nvSpPr>
              <p:cNvPr name="Freeform 55" id="55"/>
              <p:cNvSpPr/>
              <p:nvPr/>
            </p:nvSpPr>
            <p:spPr>
              <a:xfrm>
                <a:off x="0" y="1445800"/>
                <a:ext cx="1140772" cy="1346796"/>
              </a:xfrm>
              <a:custGeom>
                <a:avLst/>
                <a:gdLst/>
                <a:ahLst/>
                <a:cxnLst/>
                <a:rect r="r" b="b" t="t" l="l"/>
                <a:pathLst>
                  <a:path h="1346796" w="1140772">
                    <a:moveTo>
                      <a:pt x="0" y="1346796"/>
                    </a:moveTo>
                    <a:lnTo>
                      <a:pt x="0" y="91262"/>
                    </a:lnTo>
                    <a:cubicBezTo>
                      <a:pt x="0" y="67058"/>
                      <a:pt x="9615" y="43845"/>
                      <a:pt x="26730" y="26730"/>
                    </a:cubicBezTo>
                    <a:cubicBezTo>
                      <a:pt x="43845" y="9615"/>
                      <a:pt x="67058" y="0"/>
                      <a:pt x="91262" y="0"/>
                    </a:cubicBezTo>
                    <a:lnTo>
                      <a:pt x="1049510" y="0"/>
                    </a:lnTo>
                    <a:cubicBezTo>
                      <a:pt x="1073714" y="0"/>
                      <a:pt x="1096927" y="9615"/>
                      <a:pt x="1114042" y="26730"/>
                    </a:cubicBezTo>
                    <a:cubicBezTo>
                      <a:pt x="1131157" y="43845"/>
                      <a:pt x="1140772" y="67058"/>
                      <a:pt x="1140772" y="91262"/>
                    </a:cubicBezTo>
                    <a:lnTo>
                      <a:pt x="1140772" y="1346796"/>
                    </a:lnTo>
                    <a:close/>
                  </a:path>
                </a:pathLst>
              </a:custGeom>
              <a:solidFill>
                <a:srgbClr val="DCC9BB"/>
              </a:solidFill>
            </p:spPr>
          </p:sp>
          <p:sp>
            <p:nvSpPr>
              <p:cNvPr name="Freeform 56" id="56"/>
              <p:cNvSpPr/>
              <p:nvPr/>
            </p:nvSpPr>
            <p:spPr>
              <a:xfrm>
                <a:off x="1330900" y="507488"/>
                <a:ext cx="1140772" cy="2285109"/>
              </a:xfrm>
              <a:custGeom>
                <a:avLst/>
                <a:gdLst/>
                <a:ahLst/>
                <a:cxnLst/>
                <a:rect r="r" b="b" t="t" l="l"/>
                <a:pathLst>
                  <a:path h="2285109" w="1140772">
                    <a:moveTo>
                      <a:pt x="0" y="2285108"/>
                    </a:moveTo>
                    <a:lnTo>
                      <a:pt x="0" y="91261"/>
                    </a:lnTo>
                    <a:cubicBezTo>
                      <a:pt x="0" y="67057"/>
                      <a:pt x="9615" y="43845"/>
                      <a:pt x="26730" y="26730"/>
                    </a:cubicBezTo>
                    <a:cubicBezTo>
                      <a:pt x="43845" y="9615"/>
                      <a:pt x="67058" y="0"/>
                      <a:pt x="91262" y="0"/>
                    </a:cubicBezTo>
                    <a:lnTo>
                      <a:pt x="1049511" y="0"/>
                    </a:lnTo>
                    <a:cubicBezTo>
                      <a:pt x="1073715" y="0"/>
                      <a:pt x="1096927" y="9615"/>
                      <a:pt x="1114042" y="26730"/>
                    </a:cubicBezTo>
                    <a:cubicBezTo>
                      <a:pt x="1131157" y="43844"/>
                      <a:pt x="1140772" y="67057"/>
                      <a:pt x="1140772" y="91261"/>
                    </a:cubicBezTo>
                    <a:lnTo>
                      <a:pt x="1140772" y="2285108"/>
                    </a:lnTo>
                    <a:close/>
                  </a:path>
                </a:pathLst>
              </a:custGeom>
              <a:solidFill>
                <a:srgbClr val="DCC9BB"/>
              </a:solidFill>
            </p:spPr>
          </p:sp>
          <p:sp>
            <p:nvSpPr>
              <p:cNvPr name="Freeform 57" id="57"/>
              <p:cNvSpPr/>
              <p:nvPr/>
            </p:nvSpPr>
            <p:spPr>
              <a:xfrm>
                <a:off x="2661801" y="373443"/>
                <a:ext cx="1140772" cy="2419153"/>
              </a:xfrm>
              <a:custGeom>
                <a:avLst/>
                <a:gdLst/>
                <a:ahLst/>
                <a:cxnLst/>
                <a:rect r="r" b="b" t="t" l="l"/>
                <a:pathLst>
                  <a:path h="2419153" w="1140772">
                    <a:moveTo>
                      <a:pt x="0" y="2419153"/>
                    </a:moveTo>
                    <a:lnTo>
                      <a:pt x="0" y="91262"/>
                    </a:lnTo>
                    <a:cubicBezTo>
                      <a:pt x="0" y="67058"/>
                      <a:pt x="9615" y="43845"/>
                      <a:pt x="26730" y="26730"/>
                    </a:cubicBezTo>
                    <a:cubicBezTo>
                      <a:pt x="43845" y="9615"/>
                      <a:pt x="67058" y="0"/>
                      <a:pt x="91262" y="0"/>
                    </a:cubicBezTo>
                    <a:lnTo>
                      <a:pt x="1049510" y="0"/>
                    </a:lnTo>
                    <a:cubicBezTo>
                      <a:pt x="1073714" y="0"/>
                      <a:pt x="1096927" y="9615"/>
                      <a:pt x="1114042" y="26730"/>
                    </a:cubicBezTo>
                    <a:cubicBezTo>
                      <a:pt x="1131157" y="43845"/>
                      <a:pt x="1140772" y="67058"/>
                      <a:pt x="1140772" y="91262"/>
                    </a:cubicBezTo>
                    <a:lnTo>
                      <a:pt x="1140772" y="2419153"/>
                    </a:lnTo>
                    <a:close/>
                  </a:path>
                </a:pathLst>
              </a:custGeom>
              <a:solidFill>
                <a:srgbClr val="DCC9BB"/>
              </a:solidFill>
            </p:spPr>
          </p:sp>
        </p:grpSp>
      </p:grpSp>
      <p:sp>
        <p:nvSpPr>
          <p:cNvPr name="TextBox 58" id="58"/>
          <p:cNvSpPr txBox="true"/>
          <p:nvPr/>
        </p:nvSpPr>
        <p:spPr>
          <a:xfrm rot="0">
            <a:off x="15027297" y="3552590"/>
            <a:ext cx="664161" cy="396875"/>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Morelos</a:t>
            </a:r>
          </a:p>
          <a:p>
            <a:pPr algn="ctr">
              <a:lnSpc>
                <a:spcPts val="1600"/>
              </a:lnSpc>
            </a:pPr>
            <a:r>
              <a:rPr lang="en-US" sz="1000">
                <a:solidFill>
                  <a:srgbClr val="1B1B1B"/>
                </a:solidFill>
                <a:latin typeface="Roboto"/>
              </a:rPr>
              <a:t>60</a:t>
            </a:r>
          </a:p>
        </p:txBody>
      </p:sp>
      <p:sp>
        <p:nvSpPr>
          <p:cNvPr name="TextBox 59" id="59"/>
          <p:cNvSpPr txBox="true"/>
          <p:nvPr/>
        </p:nvSpPr>
        <p:spPr>
          <a:xfrm rot="0">
            <a:off x="15812716" y="3023291"/>
            <a:ext cx="662022" cy="596900"/>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San Luis Potosi</a:t>
            </a:r>
          </a:p>
          <a:p>
            <a:pPr algn="ctr">
              <a:lnSpc>
                <a:spcPts val="1600"/>
              </a:lnSpc>
            </a:pPr>
            <a:r>
              <a:rPr lang="en-US" sz="1000">
                <a:solidFill>
                  <a:srgbClr val="1B1B1B"/>
                </a:solidFill>
                <a:latin typeface="Roboto"/>
              </a:rPr>
              <a:t>102</a:t>
            </a:r>
          </a:p>
        </p:txBody>
      </p:sp>
      <p:sp>
        <p:nvSpPr>
          <p:cNvPr name="TextBox 60" id="60"/>
          <p:cNvSpPr txBox="true"/>
          <p:nvPr/>
        </p:nvSpPr>
        <p:spPr>
          <a:xfrm rot="0">
            <a:off x="16465212" y="2939154"/>
            <a:ext cx="911205" cy="396875"/>
          </a:xfrm>
          <a:prstGeom prst="rect">
            <a:avLst/>
          </a:prstGeom>
        </p:spPr>
        <p:txBody>
          <a:bodyPr anchor="t" rtlCol="false" tIns="0" lIns="0" bIns="0" rIns="0">
            <a:spAutoFit/>
          </a:bodyPr>
          <a:lstStyle/>
          <a:p>
            <a:pPr algn="ctr">
              <a:lnSpc>
                <a:spcPts val="1600"/>
              </a:lnSpc>
            </a:pPr>
            <a:r>
              <a:rPr lang="en-US" sz="1000">
                <a:solidFill>
                  <a:srgbClr val="1B1B1B"/>
                </a:solidFill>
                <a:latin typeface="Roboto"/>
              </a:rPr>
              <a:t>Tamaulipas</a:t>
            </a:r>
          </a:p>
          <a:p>
            <a:pPr algn="ctr">
              <a:lnSpc>
                <a:spcPts val="1600"/>
              </a:lnSpc>
            </a:pPr>
            <a:r>
              <a:rPr lang="en-US" sz="1000">
                <a:solidFill>
                  <a:srgbClr val="1B1B1B"/>
                </a:solidFill>
                <a:latin typeface="Roboto"/>
              </a:rPr>
              <a:t>108</a:t>
            </a:r>
          </a:p>
        </p:txBody>
      </p:sp>
      <p:sp>
        <p:nvSpPr>
          <p:cNvPr name="TextBox 61" id="61"/>
          <p:cNvSpPr txBox="true"/>
          <p:nvPr/>
        </p:nvSpPr>
        <p:spPr>
          <a:xfrm rot="0">
            <a:off x="15027297" y="4380230"/>
            <a:ext cx="2232003" cy="458470"/>
          </a:xfrm>
          <a:prstGeom prst="rect">
            <a:avLst/>
          </a:prstGeom>
        </p:spPr>
        <p:txBody>
          <a:bodyPr anchor="t" rtlCol="false" tIns="0" lIns="0" bIns="0" rIns="0">
            <a:spAutoFit/>
          </a:bodyPr>
          <a:lstStyle/>
          <a:p>
            <a:pPr algn="ctr" marL="0" indent="0" lvl="0">
              <a:lnSpc>
                <a:spcPts val="1760"/>
              </a:lnSpc>
            </a:pPr>
            <a:r>
              <a:rPr lang="en-US" sz="1600">
                <a:solidFill>
                  <a:srgbClr val="FFFFFF"/>
                </a:solidFill>
                <a:latin typeface="Roboto"/>
              </a:rPr>
              <a:t>No of higher education institutions</a:t>
            </a:r>
          </a:p>
        </p:txBody>
      </p:sp>
      <p:sp>
        <p:nvSpPr>
          <p:cNvPr name="TextBox 62" id="62"/>
          <p:cNvSpPr txBox="true"/>
          <p:nvPr/>
        </p:nvSpPr>
        <p:spPr>
          <a:xfrm rot="0">
            <a:off x="11034658" y="7584994"/>
            <a:ext cx="2520973" cy="398780"/>
          </a:xfrm>
          <a:prstGeom prst="rect">
            <a:avLst/>
          </a:prstGeom>
        </p:spPr>
        <p:txBody>
          <a:bodyPr anchor="t" rtlCol="false" tIns="0" lIns="0" bIns="0" rIns="0">
            <a:spAutoFit/>
          </a:bodyPr>
          <a:lstStyle/>
          <a:p>
            <a:pPr algn="ctr" marL="0" indent="0" lvl="0">
              <a:lnSpc>
                <a:spcPts val="1540"/>
              </a:lnSpc>
            </a:pPr>
            <a:r>
              <a:rPr lang="en-US" sz="1400">
                <a:solidFill>
                  <a:srgbClr val="FFFFFF"/>
                </a:solidFill>
                <a:latin typeface="Roboto"/>
              </a:rPr>
              <a:t>63% of consumers prefer Mexican</a:t>
            </a:r>
          </a:p>
        </p:txBody>
      </p:sp>
      <p:sp>
        <p:nvSpPr>
          <p:cNvPr name="TextBox 63" id="63"/>
          <p:cNvSpPr txBox="true"/>
          <p:nvPr/>
        </p:nvSpPr>
        <p:spPr>
          <a:xfrm rot="0">
            <a:off x="14230816" y="7584994"/>
            <a:ext cx="2520973" cy="398780"/>
          </a:xfrm>
          <a:prstGeom prst="rect">
            <a:avLst/>
          </a:prstGeom>
        </p:spPr>
        <p:txBody>
          <a:bodyPr anchor="t" rtlCol="false" tIns="0" lIns="0" bIns="0" rIns="0">
            <a:spAutoFit/>
          </a:bodyPr>
          <a:lstStyle/>
          <a:p>
            <a:pPr algn="ctr" marL="0" indent="0" lvl="0">
              <a:lnSpc>
                <a:spcPts val="1540"/>
              </a:lnSpc>
            </a:pPr>
            <a:r>
              <a:rPr lang="en-US" sz="1400">
                <a:solidFill>
                  <a:srgbClr val="FFFFFF"/>
                </a:solidFill>
                <a:latin typeface="Roboto"/>
              </a:rPr>
              <a:t>28% of restaurants serves Mexican</a:t>
            </a:r>
          </a:p>
        </p:txBody>
      </p:sp>
      <p:grpSp>
        <p:nvGrpSpPr>
          <p:cNvPr name="Group 64" id="64"/>
          <p:cNvGrpSpPr/>
          <p:nvPr/>
        </p:nvGrpSpPr>
        <p:grpSpPr>
          <a:xfrm rot="0">
            <a:off x="11034658" y="6179257"/>
            <a:ext cx="2431950" cy="1215975"/>
            <a:chOff x="0" y="0"/>
            <a:chExt cx="3242600" cy="1621300"/>
          </a:xfrm>
        </p:grpSpPr>
        <p:grpSp>
          <p:nvGrpSpPr>
            <p:cNvPr name="Group 65" id="65"/>
            <p:cNvGrpSpPr>
              <a:grpSpLocks noChangeAspect="true"/>
            </p:cNvGrpSpPr>
            <p:nvPr/>
          </p:nvGrpSpPr>
          <p:grpSpPr>
            <a:xfrm rot="0">
              <a:off x="0" y="0"/>
              <a:ext cx="3242600" cy="1621300"/>
              <a:chOff x="0" y="0"/>
              <a:chExt cx="2540000" cy="1270000"/>
            </a:xfrm>
          </p:grpSpPr>
          <p:sp>
            <p:nvSpPr>
              <p:cNvPr name="Freeform 66" id="66"/>
              <p:cNvSpPr/>
              <p:nvPr/>
            </p:nvSpPr>
            <p:spPr>
              <a:xfrm>
                <a:off x="0" y="5667"/>
                <a:ext cx="2540000" cy="1264333"/>
              </a:xfrm>
              <a:custGeom>
                <a:avLst/>
                <a:gdLst/>
                <a:ahLst/>
                <a:cxnLst/>
                <a:rect r="r" b="b" t="t" l="l"/>
                <a:pathLst>
                  <a:path h="1264333" w="2540000">
                    <a:moveTo>
                      <a:pt x="0" y="1264333"/>
                    </a:moveTo>
                    <a:cubicBezTo>
                      <a:pt x="3127" y="565148"/>
                      <a:pt x="570808" y="0"/>
                      <a:pt x="1270000" y="0"/>
                    </a:cubicBezTo>
                    <a:cubicBezTo>
                      <a:pt x="1969192" y="0"/>
                      <a:pt x="2536873" y="565148"/>
                      <a:pt x="2540000" y="1264333"/>
                    </a:cubicBezTo>
                    <a:lnTo>
                      <a:pt x="2082800" y="1264333"/>
                    </a:lnTo>
                    <a:cubicBezTo>
                      <a:pt x="2080799" y="816855"/>
                      <a:pt x="1717483" y="455160"/>
                      <a:pt x="1270000" y="455160"/>
                    </a:cubicBezTo>
                    <a:cubicBezTo>
                      <a:pt x="822517" y="455160"/>
                      <a:pt x="459201" y="816855"/>
                      <a:pt x="457200" y="1264333"/>
                    </a:cubicBezTo>
                    <a:close/>
                  </a:path>
                </a:pathLst>
              </a:custGeom>
              <a:solidFill>
                <a:srgbClr val="DCC9BB"/>
              </a:solidFill>
            </p:spPr>
          </p:sp>
          <p:sp>
            <p:nvSpPr>
              <p:cNvPr name="Freeform 67" id="67"/>
              <p:cNvSpPr/>
              <p:nvPr/>
            </p:nvSpPr>
            <p:spPr>
              <a:xfrm>
                <a:off x="1136115" y="144547"/>
                <a:ext cx="367084" cy="1133863"/>
              </a:xfrm>
              <a:custGeom>
                <a:avLst/>
                <a:gdLst/>
                <a:ahLst/>
                <a:cxnLst/>
                <a:rect r="r" b="b" t="t" l="l"/>
                <a:pathLst>
                  <a:path h="1133863" w="367084">
                    <a:moveTo>
                      <a:pt x="258111" y="1024852"/>
                    </a:moveTo>
                    <a:cubicBezTo>
                      <a:pt x="248851" y="1069408"/>
                      <a:pt x="216458" y="1105604"/>
                      <a:pt x="173198" y="1119733"/>
                    </a:cubicBezTo>
                    <a:cubicBezTo>
                      <a:pt x="129939" y="1133863"/>
                      <a:pt x="82426" y="1123766"/>
                      <a:pt x="48650" y="1093266"/>
                    </a:cubicBezTo>
                    <a:cubicBezTo>
                      <a:pt x="14875" y="1062766"/>
                      <a:pt x="0" y="1016526"/>
                      <a:pt x="9659" y="972054"/>
                    </a:cubicBezTo>
                    <a:lnTo>
                      <a:pt x="315462" y="21802"/>
                    </a:lnTo>
                    <a:cubicBezTo>
                      <a:pt x="317314" y="12891"/>
                      <a:pt x="323793" y="5651"/>
                      <a:pt x="332445" y="2826"/>
                    </a:cubicBezTo>
                    <a:cubicBezTo>
                      <a:pt x="341096" y="0"/>
                      <a:pt x="350599" y="2019"/>
                      <a:pt x="357354" y="8119"/>
                    </a:cubicBezTo>
                    <a:cubicBezTo>
                      <a:pt x="364109" y="14219"/>
                      <a:pt x="367084" y="23467"/>
                      <a:pt x="365152" y="32361"/>
                    </a:cubicBezTo>
                    <a:lnTo>
                      <a:pt x="258111" y="1024852"/>
                    </a:lnTo>
                    <a:close/>
                  </a:path>
                </a:pathLst>
              </a:custGeom>
              <a:solidFill>
                <a:srgbClr val="494F56"/>
              </a:solidFill>
            </p:spPr>
          </p:sp>
        </p:grpSp>
      </p:grpSp>
      <p:grpSp>
        <p:nvGrpSpPr>
          <p:cNvPr name="Group 68" id="68"/>
          <p:cNvGrpSpPr/>
          <p:nvPr/>
        </p:nvGrpSpPr>
        <p:grpSpPr>
          <a:xfrm rot="0">
            <a:off x="14275328" y="6179257"/>
            <a:ext cx="2431950" cy="1215975"/>
            <a:chOff x="0" y="0"/>
            <a:chExt cx="3242600" cy="1621300"/>
          </a:xfrm>
        </p:grpSpPr>
        <p:grpSp>
          <p:nvGrpSpPr>
            <p:cNvPr name="Group 69" id="69"/>
            <p:cNvGrpSpPr>
              <a:grpSpLocks noChangeAspect="true"/>
            </p:cNvGrpSpPr>
            <p:nvPr/>
          </p:nvGrpSpPr>
          <p:grpSpPr>
            <a:xfrm rot="0">
              <a:off x="0" y="0"/>
              <a:ext cx="3242600" cy="1621300"/>
              <a:chOff x="0" y="0"/>
              <a:chExt cx="2540000" cy="1270000"/>
            </a:xfrm>
          </p:grpSpPr>
          <p:sp>
            <p:nvSpPr>
              <p:cNvPr name="Freeform 70" id="70"/>
              <p:cNvSpPr/>
              <p:nvPr/>
            </p:nvSpPr>
            <p:spPr>
              <a:xfrm>
                <a:off x="0" y="5667"/>
                <a:ext cx="2540000" cy="1264333"/>
              </a:xfrm>
              <a:custGeom>
                <a:avLst/>
                <a:gdLst/>
                <a:ahLst/>
                <a:cxnLst/>
                <a:rect r="r" b="b" t="t" l="l"/>
                <a:pathLst>
                  <a:path h="1264333" w="2540000">
                    <a:moveTo>
                      <a:pt x="0" y="1264333"/>
                    </a:moveTo>
                    <a:cubicBezTo>
                      <a:pt x="3127" y="565148"/>
                      <a:pt x="570808" y="0"/>
                      <a:pt x="1270000" y="0"/>
                    </a:cubicBezTo>
                    <a:cubicBezTo>
                      <a:pt x="1969192" y="0"/>
                      <a:pt x="2536873" y="565148"/>
                      <a:pt x="2540000" y="1264333"/>
                    </a:cubicBezTo>
                    <a:lnTo>
                      <a:pt x="2082800" y="1264333"/>
                    </a:lnTo>
                    <a:cubicBezTo>
                      <a:pt x="2080799" y="816855"/>
                      <a:pt x="1717483" y="455160"/>
                      <a:pt x="1270000" y="455160"/>
                    </a:cubicBezTo>
                    <a:cubicBezTo>
                      <a:pt x="822517" y="455160"/>
                      <a:pt x="459201" y="816855"/>
                      <a:pt x="457200" y="1264333"/>
                    </a:cubicBezTo>
                    <a:close/>
                  </a:path>
                </a:pathLst>
              </a:custGeom>
              <a:solidFill>
                <a:srgbClr val="DCC9BB"/>
              </a:solidFill>
            </p:spPr>
          </p:sp>
          <p:sp>
            <p:nvSpPr>
              <p:cNvPr name="Freeform 71" id="71"/>
              <p:cNvSpPr/>
              <p:nvPr/>
            </p:nvSpPr>
            <p:spPr>
              <a:xfrm>
                <a:off x="539248" y="374891"/>
                <a:ext cx="865827" cy="902619"/>
              </a:xfrm>
              <a:custGeom>
                <a:avLst/>
                <a:gdLst/>
                <a:ahLst/>
                <a:cxnLst/>
                <a:rect r="r" b="b" t="t" l="l"/>
                <a:pathLst>
                  <a:path h="902619" w="865827">
                    <a:moveTo>
                      <a:pt x="822852" y="680665"/>
                    </a:moveTo>
                    <a:cubicBezTo>
                      <a:pt x="854334" y="713527"/>
                      <a:pt x="865826" y="760722"/>
                      <a:pt x="852977" y="804379"/>
                    </a:cubicBezTo>
                    <a:cubicBezTo>
                      <a:pt x="840128" y="848036"/>
                      <a:pt x="804902" y="881481"/>
                      <a:pt x="760638" y="892050"/>
                    </a:cubicBezTo>
                    <a:cubicBezTo>
                      <a:pt x="716374" y="902619"/>
                      <a:pt x="669838" y="888696"/>
                      <a:pt x="638652" y="855553"/>
                    </a:cubicBezTo>
                    <a:lnTo>
                      <a:pt x="8594" y="44391"/>
                    </a:lnTo>
                    <a:cubicBezTo>
                      <a:pt x="2298" y="37819"/>
                      <a:pt x="0" y="28380"/>
                      <a:pt x="2569" y="19648"/>
                    </a:cubicBezTo>
                    <a:cubicBezTo>
                      <a:pt x="5139" y="10917"/>
                      <a:pt x="12184" y="4228"/>
                      <a:pt x="21037" y="2114"/>
                    </a:cubicBezTo>
                    <a:cubicBezTo>
                      <a:pt x="29890" y="0"/>
                      <a:pt x="39197" y="2785"/>
                      <a:pt x="45434" y="9413"/>
                    </a:cubicBezTo>
                    <a:lnTo>
                      <a:pt x="822852" y="680665"/>
                    </a:lnTo>
                    <a:close/>
                  </a:path>
                </a:pathLst>
              </a:custGeom>
              <a:solidFill>
                <a:srgbClr val="494F56"/>
              </a:solidFill>
            </p:spPr>
          </p:sp>
        </p:grpSp>
      </p:grpSp>
      <p:sp>
        <p:nvSpPr>
          <p:cNvPr name="AutoShape 72" id="72"/>
          <p:cNvSpPr/>
          <p:nvPr/>
        </p:nvSpPr>
        <p:spPr>
          <a:xfrm rot="-10800000">
            <a:off x="17094495" y="8836365"/>
            <a:ext cx="173183" cy="967555"/>
          </a:xfrm>
          <a:prstGeom prst="rect">
            <a:avLst/>
          </a:prstGeom>
          <a:solidFill>
            <a:srgbClr val="FFFFFF"/>
          </a:solidFill>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472933" y="2708443"/>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06</a:t>
              </a:r>
            </a:p>
          </p:txBody>
        </p:sp>
        <p:sp>
          <p:nvSpPr>
            <p:cNvPr name="TextBox 6" id="6"/>
            <p:cNvSpPr txBox="true"/>
            <p:nvPr/>
          </p:nvSpPr>
          <p:spPr>
            <a:xfrm rot="0">
              <a:off x="8091535" y="6584114"/>
              <a:ext cx="6150934" cy="1736725"/>
            </a:xfrm>
            <a:prstGeom prst="rect">
              <a:avLst/>
            </a:prstGeom>
          </p:spPr>
          <p:txBody>
            <a:bodyPr anchor="t" rtlCol="false" tIns="0" lIns="0" bIns="0" rIns="0">
              <a:spAutoFit/>
            </a:bodyPr>
            <a:lstStyle/>
            <a:p>
              <a:pPr algn="r">
                <a:lnSpc>
                  <a:spcPts val="5160"/>
                </a:lnSpc>
              </a:pPr>
            </a:p>
            <a:p>
              <a:pPr algn="r">
                <a:lnSpc>
                  <a:spcPts val="5160"/>
                </a:lnSpc>
              </a:pPr>
              <a:r>
                <a:rPr lang="en-US" sz="4300">
                  <a:solidFill>
                    <a:srgbClr val="FFFFFF"/>
                  </a:solidFill>
                  <a:latin typeface="Roboto"/>
                </a:rPr>
                <a:t>Limitation</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0066343" y="9043104"/>
            <a:ext cx="7192957" cy="215196"/>
            <a:chOff x="0" y="0"/>
            <a:chExt cx="9590610" cy="286927"/>
          </a:xfrm>
        </p:grpSpPr>
        <p:sp>
          <p:nvSpPr>
            <p:cNvPr name="AutoShape 3" id="3"/>
            <p:cNvSpPr/>
            <p:nvPr/>
          </p:nvSpPr>
          <p:spPr>
            <a:xfrm rot="0">
              <a:off x="0" y="128647"/>
              <a:ext cx="9590610" cy="29633"/>
            </a:xfrm>
            <a:prstGeom prst="rect">
              <a:avLst/>
            </a:prstGeom>
            <a:solidFill>
              <a:srgbClr val="FFFFFF"/>
            </a:solidFill>
          </p:spPr>
        </p:sp>
        <p:sp>
          <p:nvSpPr>
            <p:cNvPr name="AutoShape 4" id="4"/>
            <p:cNvSpPr/>
            <p:nvPr/>
          </p:nvSpPr>
          <p:spPr>
            <a:xfrm rot="0">
              <a:off x="8977371" y="0"/>
              <a:ext cx="613239" cy="286927"/>
            </a:xfrm>
            <a:prstGeom prst="rect">
              <a:avLst/>
            </a:prstGeom>
            <a:solidFill>
              <a:srgbClr val="FFFFFF"/>
            </a:solidFill>
          </p:spPr>
        </p:sp>
      </p:grpSp>
      <p:sp>
        <p:nvSpPr>
          <p:cNvPr name="AutoShape 5" id="5"/>
          <p:cNvSpPr/>
          <p:nvPr/>
        </p:nvSpPr>
        <p:spPr>
          <a:xfrm rot="-10800000">
            <a:off x="1028700" y="8559327"/>
            <a:ext cx="173183" cy="967555"/>
          </a:xfrm>
          <a:prstGeom prst="rect">
            <a:avLst/>
          </a:prstGeom>
          <a:solidFill>
            <a:srgbClr val="FFFFFF"/>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67290" y="1328490"/>
            <a:ext cx="1971650" cy="1971650"/>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901856" y="1328490"/>
            <a:ext cx="2164486" cy="1971650"/>
          </a:xfrm>
          <a:prstGeom prst="rect">
            <a:avLst/>
          </a:prstGeom>
        </p:spPr>
      </p:pic>
      <p:grpSp>
        <p:nvGrpSpPr>
          <p:cNvPr name="Group 8" id="8"/>
          <p:cNvGrpSpPr/>
          <p:nvPr/>
        </p:nvGrpSpPr>
        <p:grpSpPr>
          <a:xfrm rot="0">
            <a:off x="6819585" y="4032237"/>
            <a:ext cx="4648831" cy="3326722"/>
            <a:chOff x="0" y="0"/>
            <a:chExt cx="6198441" cy="4435629"/>
          </a:xfrm>
        </p:grpSpPr>
        <p:sp>
          <p:nvSpPr>
            <p:cNvPr name="TextBox 9" id="9"/>
            <p:cNvSpPr txBox="true"/>
            <p:nvPr/>
          </p:nvSpPr>
          <p:spPr>
            <a:xfrm rot="0">
              <a:off x="25610" y="-47625"/>
              <a:ext cx="6147222" cy="890905"/>
            </a:xfrm>
            <a:prstGeom prst="rect">
              <a:avLst/>
            </a:prstGeom>
          </p:spPr>
          <p:txBody>
            <a:bodyPr anchor="t" rtlCol="false" tIns="0" lIns="0" bIns="0" rIns="0">
              <a:spAutoFit/>
            </a:bodyPr>
            <a:lstStyle/>
            <a:p>
              <a:pPr algn="ctr">
                <a:lnSpc>
                  <a:spcPts val="5460"/>
                </a:lnSpc>
              </a:pPr>
              <a:r>
                <a:rPr lang="en-US" sz="4200">
                  <a:solidFill>
                    <a:srgbClr val="FFFFFF"/>
                  </a:solidFill>
                  <a:latin typeface="Roboto"/>
                </a:rPr>
                <a:t>Questionnaire</a:t>
              </a:r>
            </a:p>
          </p:txBody>
        </p:sp>
        <p:sp>
          <p:nvSpPr>
            <p:cNvPr name="TextBox 10" id="10"/>
            <p:cNvSpPr txBox="true"/>
            <p:nvPr/>
          </p:nvSpPr>
          <p:spPr>
            <a:xfrm rot="0">
              <a:off x="0" y="1013403"/>
              <a:ext cx="6198441" cy="3422227"/>
            </a:xfrm>
            <a:prstGeom prst="rect">
              <a:avLst/>
            </a:prstGeom>
          </p:spPr>
          <p:txBody>
            <a:bodyPr anchor="t" rtlCol="false" tIns="0" lIns="0" bIns="0" rIns="0">
              <a:spAutoFit/>
            </a:bodyPr>
            <a:lstStyle/>
            <a:p>
              <a:pPr algn="ctr" marL="0" indent="0" lvl="0">
                <a:lnSpc>
                  <a:spcPts val="2560"/>
                </a:lnSpc>
                <a:spcBef>
                  <a:spcPct val="0"/>
                </a:spcBef>
              </a:pPr>
              <a:r>
                <a:rPr lang="en-US" sz="1599">
                  <a:solidFill>
                    <a:srgbClr val="FFFFFF"/>
                  </a:solidFill>
                  <a:latin typeface="Roboto"/>
                </a:rPr>
                <a:t>It's critical that the wording in questionnaire is clear and the flow must be well thought out. For example, For the question that asks how many children does the respondent has, 90% of the responses are "independent". The response could have intendend to say the respondents him/herself is independent, not that they have independent kids.</a:t>
              </a:r>
            </a:p>
          </p:txBody>
        </p:sp>
      </p:gr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62821" y="1328490"/>
            <a:ext cx="1971650" cy="1971650"/>
          </a:xfrm>
          <a:prstGeom prst="rect">
            <a:avLst/>
          </a:prstGeom>
        </p:spPr>
      </p:pic>
      <p:grpSp>
        <p:nvGrpSpPr>
          <p:cNvPr name="Group 12" id="12"/>
          <p:cNvGrpSpPr/>
          <p:nvPr/>
        </p:nvGrpSpPr>
        <p:grpSpPr>
          <a:xfrm rot="0">
            <a:off x="1028700" y="4032237"/>
            <a:ext cx="4648831" cy="1707472"/>
            <a:chOff x="0" y="0"/>
            <a:chExt cx="6198441" cy="2276629"/>
          </a:xfrm>
        </p:grpSpPr>
        <p:sp>
          <p:nvSpPr>
            <p:cNvPr name="TextBox 13" id="13"/>
            <p:cNvSpPr txBox="true"/>
            <p:nvPr/>
          </p:nvSpPr>
          <p:spPr>
            <a:xfrm rot="0">
              <a:off x="25610" y="-47625"/>
              <a:ext cx="6147222" cy="890905"/>
            </a:xfrm>
            <a:prstGeom prst="rect">
              <a:avLst/>
            </a:prstGeom>
          </p:spPr>
          <p:txBody>
            <a:bodyPr anchor="t" rtlCol="false" tIns="0" lIns="0" bIns="0" rIns="0">
              <a:spAutoFit/>
            </a:bodyPr>
            <a:lstStyle/>
            <a:p>
              <a:pPr algn="ctr">
                <a:lnSpc>
                  <a:spcPts val="5460"/>
                </a:lnSpc>
              </a:pPr>
              <a:r>
                <a:rPr lang="en-US" sz="4200">
                  <a:solidFill>
                    <a:srgbClr val="FFFFFF"/>
                  </a:solidFill>
                  <a:latin typeface="Roboto"/>
                </a:rPr>
                <a:t>Sampling bias</a:t>
              </a:r>
            </a:p>
          </p:txBody>
        </p:sp>
        <p:sp>
          <p:nvSpPr>
            <p:cNvPr name="TextBox 14" id="14"/>
            <p:cNvSpPr txBox="true"/>
            <p:nvPr/>
          </p:nvSpPr>
          <p:spPr>
            <a:xfrm rot="0">
              <a:off x="0" y="1013403"/>
              <a:ext cx="6198441" cy="1263227"/>
            </a:xfrm>
            <a:prstGeom prst="rect">
              <a:avLst/>
            </a:prstGeom>
          </p:spPr>
          <p:txBody>
            <a:bodyPr anchor="t" rtlCol="false" tIns="0" lIns="0" bIns="0" rIns="0">
              <a:spAutoFit/>
            </a:bodyPr>
            <a:lstStyle/>
            <a:p>
              <a:pPr algn="ctr" marL="0" indent="0" lvl="0">
                <a:lnSpc>
                  <a:spcPts val="2560"/>
                </a:lnSpc>
                <a:spcBef>
                  <a:spcPct val="0"/>
                </a:spcBef>
              </a:pPr>
              <a:r>
                <a:rPr lang="en-US" sz="1599">
                  <a:solidFill>
                    <a:srgbClr val="FFFFFF"/>
                  </a:solidFill>
                  <a:latin typeface="Roboto"/>
                </a:rPr>
                <a:t>There could be the presence of sampling bias in the dataset as almost 90% of the respondents are students. </a:t>
              </a:r>
            </a:p>
          </p:txBody>
        </p:sp>
      </p:grpSp>
      <p:sp>
        <p:nvSpPr>
          <p:cNvPr name="TextBox 15" id="15"/>
          <p:cNvSpPr txBox="true"/>
          <p:nvPr/>
        </p:nvSpPr>
        <p:spPr>
          <a:xfrm rot="0">
            <a:off x="1659951" y="8550979"/>
            <a:ext cx="9915605" cy="917575"/>
          </a:xfrm>
          <a:prstGeom prst="rect">
            <a:avLst/>
          </a:prstGeom>
        </p:spPr>
        <p:txBody>
          <a:bodyPr anchor="t" rtlCol="false" tIns="0" lIns="0" bIns="0" rIns="0">
            <a:spAutoFit/>
          </a:bodyPr>
          <a:lstStyle/>
          <a:p>
            <a:pPr>
              <a:lnSpc>
                <a:spcPts val="7280"/>
              </a:lnSpc>
            </a:pPr>
            <a:r>
              <a:rPr lang="en-US" sz="5600">
                <a:solidFill>
                  <a:srgbClr val="FFFFFF"/>
                </a:solidFill>
                <a:latin typeface="Roboto Bold"/>
              </a:rPr>
              <a:t>Datasets</a:t>
            </a:r>
          </a:p>
        </p:txBody>
      </p:sp>
      <p:grpSp>
        <p:nvGrpSpPr>
          <p:cNvPr name="Group 16" id="16"/>
          <p:cNvGrpSpPr/>
          <p:nvPr/>
        </p:nvGrpSpPr>
        <p:grpSpPr>
          <a:xfrm rot="0">
            <a:off x="12324231" y="4032237"/>
            <a:ext cx="4648831" cy="2679022"/>
            <a:chOff x="0" y="0"/>
            <a:chExt cx="6198441" cy="3572029"/>
          </a:xfrm>
        </p:grpSpPr>
        <p:sp>
          <p:nvSpPr>
            <p:cNvPr name="TextBox 17" id="17"/>
            <p:cNvSpPr txBox="true"/>
            <p:nvPr/>
          </p:nvSpPr>
          <p:spPr>
            <a:xfrm rot="0">
              <a:off x="25610" y="-47625"/>
              <a:ext cx="6147222" cy="890905"/>
            </a:xfrm>
            <a:prstGeom prst="rect">
              <a:avLst/>
            </a:prstGeom>
          </p:spPr>
          <p:txBody>
            <a:bodyPr anchor="t" rtlCol="false" tIns="0" lIns="0" bIns="0" rIns="0">
              <a:spAutoFit/>
            </a:bodyPr>
            <a:lstStyle/>
            <a:p>
              <a:pPr algn="ctr">
                <a:lnSpc>
                  <a:spcPts val="5460"/>
                </a:lnSpc>
              </a:pPr>
              <a:r>
                <a:rPr lang="en-US" sz="4200">
                  <a:solidFill>
                    <a:srgbClr val="FFFFFF"/>
                  </a:solidFill>
                  <a:latin typeface="Roboto"/>
                </a:rPr>
                <a:t>Cofidentiality</a:t>
              </a:r>
            </a:p>
          </p:txBody>
        </p:sp>
        <p:sp>
          <p:nvSpPr>
            <p:cNvPr name="TextBox 18" id="18"/>
            <p:cNvSpPr txBox="true"/>
            <p:nvPr/>
          </p:nvSpPr>
          <p:spPr>
            <a:xfrm rot="0">
              <a:off x="0" y="1013403"/>
              <a:ext cx="6198441" cy="2558627"/>
            </a:xfrm>
            <a:prstGeom prst="rect">
              <a:avLst/>
            </a:prstGeom>
          </p:spPr>
          <p:txBody>
            <a:bodyPr anchor="t" rtlCol="false" tIns="0" lIns="0" bIns="0" rIns="0">
              <a:spAutoFit/>
            </a:bodyPr>
            <a:lstStyle/>
            <a:p>
              <a:pPr algn="ctr" marL="0" indent="0" lvl="0">
                <a:lnSpc>
                  <a:spcPts val="2560"/>
                </a:lnSpc>
                <a:spcBef>
                  <a:spcPct val="0"/>
                </a:spcBef>
              </a:pPr>
              <a:r>
                <a:rPr lang="en-US" sz="1599">
                  <a:solidFill>
                    <a:srgbClr val="FFFFFF"/>
                  </a:solidFill>
                  <a:latin typeface="Roboto"/>
                </a:rPr>
                <a:t>It'd be critical to have the answer for the question, "How confident are we that the respondent would be willing to share about budget information?" It's likelier that the respondents would be more honest to answer the question at a more private setting, in comparison to the street survey.</a:t>
              </a:r>
            </a:p>
          </p:txBody>
        </p:sp>
      </p:grpSp>
      <p:sp>
        <p:nvSpPr>
          <p:cNvPr name="TextBox 19" id="19"/>
          <p:cNvSpPr txBox="true"/>
          <p:nvPr/>
        </p:nvSpPr>
        <p:spPr>
          <a:xfrm rot="0">
            <a:off x="14139723" y="234196"/>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1362635" y="1066800"/>
            <a:ext cx="10226831" cy="814070"/>
          </a:xfrm>
          <a:prstGeom prst="rect">
            <a:avLst/>
          </a:prstGeom>
        </p:spPr>
        <p:txBody>
          <a:bodyPr anchor="t" rtlCol="false" tIns="0" lIns="0" bIns="0" rIns="0">
            <a:spAutoFit/>
          </a:bodyPr>
          <a:lstStyle/>
          <a:p>
            <a:pPr marL="0" indent="0" lvl="0">
              <a:lnSpc>
                <a:spcPts val="6160"/>
              </a:lnSpc>
            </a:pPr>
            <a:r>
              <a:rPr lang="en-US" sz="5600" u="none">
                <a:solidFill>
                  <a:srgbClr val="FFFFFF"/>
                </a:solidFill>
                <a:latin typeface="Roboto"/>
              </a:rPr>
              <a:t>Contents</a:t>
            </a:r>
          </a:p>
        </p:txBody>
      </p:sp>
      <p:sp>
        <p:nvSpPr>
          <p:cNvPr name="TextBox 3" id="3"/>
          <p:cNvSpPr txBox="true"/>
          <p:nvPr/>
        </p:nvSpPr>
        <p:spPr>
          <a:xfrm rot="0">
            <a:off x="14626556" y="234196"/>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//02</a:t>
            </a:r>
          </a:p>
        </p:txBody>
      </p:sp>
      <p:grpSp>
        <p:nvGrpSpPr>
          <p:cNvPr name="Group 4" id="4"/>
          <p:cNvGrpSpPr/>
          <p:nvPr/>
        </p:nvGrpSpPr>
        <p:grpSpPr>
          <a:xfrm rot="0">
            <a:off x="13904505" y="2791671"/>
            <a:ext cx="191796" cy="860276"/>
            <a:chOff x="0" y="0"/>
            <a:chExt cx="255728" cy="1147035"/>
          </a:xfrm>
        </p:grpSpPr>
        <p:sp>
          <p:nvSpPr>
            <p:cNvPr name="AutoShape 5" id="5"/>
            <p:cNvSpPr/>
            <p:nvPr/>
          </p:nvSpPr>
          <p:spPr>
            <a:xfrm rot="0">
              <a:off x="90504" y="0"/>
              <a:ext cx="74720" cy="1019171"/>
            </a:xfrm>
            <a:prstGeom prst="rect">
              <a:avLst/>
            </a:prstGeom>
            <a:solidFill>
              <a:srgbClr val="FFFFFF"/>
            </a:solidFill>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grpSp>
        <p:nvGrpSpPr>
          <p:cNvPr name="Group 7" id="7"/>
          <p:cNvGrpSpPr/>
          <p:nvPr/>
        </p:nvGrpSpPr>
        <p:grpSpPr>
          <a:xfrm rot="0">
            <a:off x="13931998" y="2791989"/>
            <a:ext cx="3338758" cy="3379014"/>
            <a:chOff x="0" y="0"/>
            <a:chExt cx="4451677" cy="4505353"/>
          </a:xfrm>
        </p:grpSpPr>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072663" y="1126338"/>
              <a:ext cx="4505353" cy="2252676"/>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0" y="62821"/>
              <a:ext cx="4367011" cy="4367011"/>
            </a:xfrm>
            <a:prstGeom prst="rect">
              <a:avLst/>
            </a:prstGeom>
          </p:spPr>
        </p:pic>
      </p:grpSp>
      <p:grpSp>
        <p:nvGrpSpPr>
          <p:cNvPr name="Group 10" id="10"/>
          <p:cNvGrpSpPr/>
          <p:nvPr/>
        </p:nvGrpSpPr>
        <p:grpSpPr>
          <a:xfrm rot="0">
            <a:off x="4708405" y="6114362"/>
            <a:ext cx="191796" cy="860276"/>
            <a:chOff x="0" y="0"/>
            <a:chExt cx="255728" cy="1147035"/>
          </a:xfrm>
        </p:grpSpPr>
        <p:sp>
          <p:nvSpPr>
            <p:cNvPr name="AutoShape 11" id="11"/>
            <p:cNvSpPr/>
            <p:nvPr/>
          </p:nvSpPr>
          <p:spPr>
            <a:xfrm rot="0">
              <a:off x="90504" y="0"/>
              <a:ext cx="74720" cy="1019171"/>
            </a:xfrm>
            <a:prstGeom prst="rect">
              <a:avLst/>
            </a:prstGeom>
            <a:solidFill>
              <a:srgbClr val="FFFFFF"/>
            </a:solidFill>
          </p:spPr>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grpSp>
        <p:nvGrpSpPr>
          <p:cNvPr name="Group 13" id="13"/>
          <p:cNvGrpSpPr/>
          <p:nvPr/>
        </p:nvGrpSpPr>
        <p:grpSpPr>
          <a:xfrm rot="0">
            <a:off x="9048102" y="6114362"/>
            <a:ext cx="191796" cy="860276"/>
            <a:chOff x="0" y="0"/>
            <a:chExt cx="255728" cy="1147035"/>
          </a:xfrm>
        </p:grpSpPr>
        <p:sp>
          <p:nvSpPr>
            <p:cNvPr name="AutoShape 14" id="14"/>
            <p:cNvSpPr/>
            <p:nvPr/>
          </p:nvSpPr>
          <p:spPr>
            <a:xfrm rot="0">
              <a:off x="90504" y="0"/>
              <a:ext cx="74720" cy="1019171"/>
            </a:xfrm>
            <a:prstGeom prst="rect">
              <a:avLst/>
            </a:prstGeom>
            <a:solidFill>
              <a:srgbClr val="FFFFFF"/>
            </a:solidFill>
          </p:spPr>
        </p:sp>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grpSp>
        <p:nvGrpSpPr>
          <p:cNvPr name="Group 16" id="16"/>
          <p:cNvGrpSpPr/>
          <p:nvPr/>
        </p:nvGrpSpPr>
        <p:grpSpPr>
          <a:xfrm rot="0">
            <a:off x="13387799" y="6114362"/>
            <a:ext cx="191796" cy="860276"/>
            <a:chOff x="0" y="0"/>
            <a:chExt cx="255728" cy="1147035"/>
          </a:xfrm>
        </p:grpSpPr>
        <p:sp>
          <p:nvSpPr>
            <p:cNvPr name="AutoShape 17" id="17"/>
            <p:cNvSpPr/>
            <p:nvPr/>
          </p:nvSpPr>
          <p:spPr>
            <a:xfrm rot="0">
              <a:off x="90504" y="0"/>
              <a:ext cx="74720" cy="1019171"/>
            </a:xfrm>
            <a:prstGeom prst="rect">
              <a:avLst/>
            </a:prstGeom>
            <a:solidFill>
              <a:srgbClr val="FFFFFF"/>
            </a:solidFill>
          </p:spPr>
        </p:sp>
        <p:pic>
          <p:nvPicPr>
            <p:cNvPr name="Picture 18" id="1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pic>
        <p:nvPicPr>
          <p:cNvPr name="Picture 19" id="1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83946" y="6959116"/>
            <a:ext cx="3379014" cy="1689507"/>
          </a:xfrm>
          <a:prstGeom prst="rect">
            <a:avLst/>
          </a:prstGeom>
        </p:spPr>
      </p:pic>
      <p:pic>
        <p:nvPicPr>
          <p:cNvPr name="Picture 20" id="2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1092200" y="6171003"/>
            <a:ext cx="3275258" cy="3275258"/>
          </a:xfrm>
          <a:prstGeom prst="rect">
            <a:avLst/>
          </a:prstGeom>
        </p:spPr>
      </p:pic>
      <p:sp>
        <p:nvSpPr>
          <p:cNvPr name="AutoShape 21" id="21"/>
          <p:cNvSpPr/>
          <p:nvPr/>
        </p:nvSpPr>
        <p:spPr>
          <a:xfrm rot="0">
            <a:off x="2602181" y="9437164"/>
            <a:ext cx="14614227" cy="54927"/>
          </a:xfrm>
          <a:prstGeom prst="rect">
            <a:avLst/>
          </a:prstGeom>
          <a:solidFill>
            <a:srgbClr val="FFFFFF"/>
          </a:solidFill>
        </p:spPr>
      </p:sp>
      <p:sp>
        <p:nvSpPr>
          <p:cNvPr name="AutoShape 22" id="22"/>
          <p:cNvSpPr/>
          <p:nvPr/>
        </p:nvSpPr>
        <p:spPr>
          <a:xfrm rot="0">
            <a:off x="2645073" y="6114362"/>
            <a:ext cx="12997855" cy="53783"/>
          </a:xfrm>
          <a:prstGeom prst="rect">
            <a:avLst/>
          </a:prstGeom>
          <a:solidFill>
            <a:srgbClr val="FFFFFF"/>
          </a:solidFill>
        </p:spPr>
      </p:sp>
      <p:grpSp>
        <p:nvGrpSpPr>
          <p:cNvPr name="Group 23" id="23"/>
          <p:cNvGrpSpPr/>
          <p:nvPr/>
        </p:nvGrpSpPr>
        <p:grpSpPr>
          <a:xfrm rot="0">
            <a:off x="4804303" y="3922184"/>
            <a:ext cx="3146962" cy="978535"/>
            <a:chOff x="0" y="0"/>
            <a:chExt cx="4195949" cy="1304713"/>
          </a:xfrm>
        </p:grpSpPr>
        <p:sp>
          <p:nvSpPr>
            <p:cNvPr name="TextBox 24" id="24"/>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03</a:t>
              </a:r>
            </a:p>
          </p:txBody>
        </p:sp>
        <p:sp>
          <p:nvSpPr>
            <p:cNvPr name="TextBox 25" id="25"/>
            <p:cNvSpPr txBox="true"/>
            <p:nvPr/>
          </p:nvSpPr>
          <p:spPr>
            <a:xfrm rot="0">
              <a:off x="0" y="79099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Business Objectives</a:t>
              </a:r>
            </a:p>
          </p:txBody>
        </p:sp>
      </p:grpSp>
      <p:grpSp>
        <p:nvGrpSpPr>
          <p:cNvPr name="Group 26" id="26"/>
          <p:cNvGrpSpPr/>
          <p:nvPr/>
        </p:nvGrpSpPr>
        <p:grpSpPr>
          <a:xfrm rot="0">
            <a:off x="8582275" y="3922184"/>
            <a:ext cx="3146962" cy="978535"/>
            <a:chOff x="0" y="0"/>
            <a:chExt cx="4195949" cy="1304713"/>
          </a:xfrm>
        </p:grpSpPr>
        <p:sp>
          <p:nvSpPr>
            <p:cNvPr name="TextBox 27" id="27"/>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03</a:t>
              </a:r>
            </a:p>
          </p:txBody>
        </p:sp>
        <p:sp>
          <p:nvSpPr>
            <p:cNvPr name="TextBox 28" id="28"/>
            <p:cNvSpPr txBox="true"/>
            <p:nvPr/>
          </p:nvSpPr>
          <p:spPr>
            <a:xfrm rot="0">
              <a:off x="0" y="79099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Datasets</a:t>
              </a:r>
            </a:p>
          </p:txBody>
        </p:sp>
      </p:grpSp>
      <p:grpSp>
        <p:nvGrpSpPr>
          <p:cNvPr name="Group 29" id="29"/>
          <p:cNvGrpSpPr/>
          <p:nvPr/>
        </p:nvGrpSpPr>
        <p:grpSpPr>
          <a:xfrm rot="0">
            <a:off x="12360247" y="3922184"/>
            <a:ext cx="3280312" cy="978535"/>
            <a:chOff x="0" y="0"/>
            <a:chExt cx="4373749" cy="1304713"/>
          </a:xfrm>
        </p:grpSpPr>
        <p:sp>
          <p:nvSpPr>
            <p:cNvPr name="TextBox 30" id="30"/>
            <p:cNvSpPr txBox="true"/>
            <p:nvPr/>
          </p:nvSpPr>
          <p:spPr>
            <a:xfrm rot="0">
              <a:off x="0" y="-28575"/>
              <a:ext cx="43737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04</a:t>
              </a:r>
            </a:p>
          </p:txBody>
        </p:sp>
        <p:sp>
          <p:nvSpPr>
            <p:cNvPr name="TextBox 31" id="31"/>
            <p:cNvSpPr txBox="true"/>
            <p:nvPr/>
          </p:nvSpPr>
          <p:spPr>
            <a:xfrm rot="0">
              <a:off x="0" y="790998"/>
              <a:ext cx="43737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Findings</a:t>
              </a:r>
            </a:p>
          </p:txBody>
        </p:sp>
      </p:grpSp>
      <p:grpSp>
        <p:nvGrpSpPr>
          <p:cNvPr name="Group 32" id="32"/>
          <p:cNvGrpSpPr/>
          <p:nvPr/>
        </p:nvGrpSpPr>
        <p:grpSpPr>
          <a:xfrm rot="0">
            <a:off x="3230822" y="7398994"/>
            <a:ext cx="3146962" cy="978535"/>
            <a:chOff x="0" y="0"/>
            <a:chExt cx="4195949" cy="1304713"/>
          </a:xfrm>
        </p:grpSpPr>
        <p:sp>
          <p:nvSpPr>
            <p:cNvPr name="TextBox 33" id="33"/>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05</a:t>
              </a:r>
            </a:p>
          </p:txBody>
        </p:sp>
        <p:sp>
          <p:nvSpPr>
            <p:cNvPr name="TextBox 34" id="34"/>
            <p:cNvSpPr txBox="true"/>
            <p:nvPr/>
          </p:nvSpPr>
          <p:spPr>
            <a:xfrm rot="0">
              <a:off x="0" y="79099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Recommendations</a:t>
              </a:r>
            </a:p>
          </p:txBody>
        </p:sp>
      </p:grpSp>
      <p:grpSp>
        <p:nvGrpSpPr>
          <p:cNvPr name="Group 35" id="35"/>
          <p:cNvGrpSpPr/>
          <p:nvPr/>
        </p:nvGrpSpPr>
        <p:grpSpPr>
          <a:xfrm rot="0">
            <a:off x="7570519" y="7398994"/>
            <a:ext cx="3146962" cy="978535"/>
            <a:chOff x="0" y="0"/>
            <a:chExt cx="4195949" cy="1304713"/>
          </a:xfrm>
        </p:grpSpPr>
        <p:sp>
          <p:nvSpPr>
            <p:cNvPr name="TextBox 36" id="36"/>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06</a:t>
              </a:r>
            </a:p>
          </p:txBody>
        </p:sp>
        <p:sp>
          <p:nvSpPr>
            <p:cNvPr name="TextBox 37" id="37"/>
            <p:cNvSpPr txBox="true"/>
            <p:nvPr/>
          </p:nvSpPr>
          <p:spPr>
            <a:xfrm rot="0">
              <a:off x="0" y="79099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Limitations</a:t>
              </a:r>
            </a:p>
          </p:txBody>
        </p:sp>
      </p:grpSp>
      <p:grpSp>
        <p:nvGrpSpPr>
          <p:cNvPr name="Group 38" id="38"/>
          <p:cNvGrpSpPr/>
          <p:nvPr/>
        </p:nvGrpSpPr>
        <p:grpSpPr>
          <a:xfrm rot="0">
            <a:off x="11910216" y="7398994"/>
            <a:ext cx="3146962" cy="978535"/>
            <a:chOff x="0" y="0"/>
            <a:chExt cx="4195949" cy="1304713"/>
          </a:xfrm>
        </p:grpSpPr>
        <p:sp>
          <p:nvSpPr>
            <p:cNvPr name="TextBox 39" id="39"/>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07</a:t>
              </a:r>
            </a:p>
          </p:txBody>
        </p:sp>
        <p:sp>
          <p:nvSpPr>
            <p:cNvPr name="TextBox 40" id="40"/>
            <p:cNvSpPr txBox="true"/>
            <p:nvPr/>
          </p:nvSpPr>
          <p:spPr>
            <a:xfrm rot="0">
              <a:off x="0" y="79099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Appendix</a:t>
              </a:r>
            </a:p>
          </p:txBody>
        </p:sp>
      </p:grpSp>
      <p:grpSp>
        <p:nvGrpSpPr>
          <p:cNvPr name="Group 41" id="41"/>
          <p:cNvGrpSpPr/>
          <p:nvPr/>
        </p:nvGrpSpPr>
        <p:grpSpPr>
          <a:xfrm rot="0">
            <a:off x="6281886" y="2791671"/>
            <a:ext cx="191796" cy="860276"/>
            <a:chOff x="0" y="0"/>
            <a:chExt cx="255728" cy="1147035"/>
          </a:xfrm>
        </p:grpSpPr>
        <p:sp>
          <p:nvSpPr>
            <p:cNvPr name="AutoShape 42" id="42"/>
            <p:cNvSpPr/>
            <p:nvPr/>
          </p:nvSpPr>
          <p:spPr>
            <a:xfrm rot="0">
              <a:off x="90504" y="0"/>
              <a:ext cx="74720" cy="1019171"/>
            </a:xfrm>
            <a:prstGeom prst="rect">
              <a:avLst/>
            </a:prstGeom>
            <a:solidFill>
              <a:srgbClr val="FFFFFF"/>
            </a:solidFill>
          </p:spPr>
        </p:sp>
        <p:pic>
          <p:nvPicPr>
            <p:cNvPr name="Picture 43" id="4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grpSp>
        <p:nvGrpSpPr>
          <p:cNvPr name="Group 44" id="44"/>
          <p:cNvGrpSpPr/>
          <p:nvPr/>
        </p:nvGrpSpPr>
        <p:grpSpPr>
          <a:xfrm rot="0">
            <a:off x="10059858" y="2791671"/>
            <a:ext cx="191796" cy="860276"/>
            <a:chOff x="0" y="0"/>
            <a:chExt cx="255728" cy="1147035"/>
          </a:xfrm>
        </p:grpSpPr>
        <p:sp>
          <p:nvSpPr>
            <p:cNvPr name="AutoShape 45" id="45"/>
            <p:cNvSpPr/>
            <p:nvPr/>
          </p:nvSpPr>
          <p:spPr>
            <a:xfrm rot="0">
              <a:off x="90504" y="0"/>
              <a:ext cx="74720" cy="1019171"/>
            </a:xfrm>
            <a:prstGeom prst="rect">
              <a:avLst/>
            </a:prstGeom>
            <a:solidFill>
              <a:srgbClr val="FFFFFF"/>
            </a:solidFill>
          </p:spPr>
        </p:sp>
        <p:pic>
          <p:nvPicPr>
            <p:cNvPr name="Picture 46" id="4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sp>
        <p:nvSpPr>
          <p:cNvPr name="AutoShape 47" id="47"/>
          <p:cNvSpPr/>
          <p:nvPr/>
        </p:nvSpPr>
        <p:spPr>
          <a:xfrm rot="0">
            <a:off x="1028700" y="2791671"/>
            <a:ext cx="14614227" cy="61403"/>
          </a:xfrm>
          <a:prstGeom prst="rect">
            <a:avLst/>
          </a:prstGeom>
          <a:solidFill>
            <a:srgbClr val="FFFFFF"/>
          </a:solidFill>
        </p:spPr>
      </p:sp>
      <p:sp>
        <p:nvSpPr>
          <p:cNvPr name="AutoShape 48" id="48"/>
          <p:cNvSpPr/>
          <p:nvPr/>
        </p:nvSpPr>
        <p:spPr>
          <a:xfrm rot="-10800000">
            <a:off x="960065" y="926331"/>
            <a:ext cx="132135" cy="1056908"/>
          </a:xfrm>
          <a:prstGeom prst="rect">
            <a:avLst/>
          </a:prstGeom>
          <a:solidFill>
            <a:srgbClr val="FFFFFF"/>
          </a:solidFill>
        </p:spPr>
      </p:sp>
      <p:grpSp>
        <p:nvGrpSpPr>
          <p:cNvPr name="Group 49" id="49"/>
          <p:cNvGrpSpPr/>
          <p:nvPr/>
        </p:nvGrpSpPr>
        <p:grpSpPr>
          <a:xfrm rot="0">
            <a:off x="1106626" y="3922184"/>
            <a:ext cx="3146962" cy="980440"/>
            <a:chOff x="0" y="0"/>
            <a:chExt cx="4195949" cy="1307253"/>
          </a:xfrm>
        </p:grpSpPr>
        <p:sp>
          <p:nvSpPr>
            <p:cNvPr name="TextBox 50" id="50"/>
            <p:cNvSpPr txBox="true"/>
            <p:nvPr/>
          </p:nvSpPr>
          <p:spPr>
            <a:xfrm rot="0">
              <a:off x="0" y="-28575"/>
              <a:ext cx="4195949" cy="675428"/>
            </a:xfrm>
            <a:prstGeom prst="rect">
              <a:avLst/>
            </a:prstGeom>
          </p:spPr>
          <p:txBody>
            <a:bodyPr anchor="t" rtlCol="false" tIns="0" lIns="0" bIns="0" rIns="0">
              <a:spAutoFit/>
            </a:bodyPr>
            <a:lstStyle/>
            <a:p>
              <a:pPr algn="ctr">
                <a:lnSpc>
                  <a:spcPts val="4160"/>
                </a:lnSpc>
              </a:pPr>
              <a:r>
                <a:rPr lang="en-US" sz="3200" spc="160">
                  <a:solidFill>
                    <a:srgbClr val="FFFFFF"/>
                  </a:solidFill>
                  <a:latin typeface="Aileron Regular"/>
                </a:rPr>
                <a:t>0</a:t>
              </a:r>
              <a:r>
                <a:rPr lang="en-US" sz="3200" spc="160">
                  <a:solidFill>
                    <a:srgbClr val="FFFFFF"/>
                  </a:solidFill>
                  <a:latin typeface="Aileron Regular"/>
                </a:rPr>
                <a:t>1</a:t>
              </a:r>
            </a:p>
          </p:txBody>
        </p:sp>
        <p:sp>
          <p:nvSpPr>
            <p:cNvPr name="TextBox 51" id="51"/>
            <p:cNvSpPr txBox="true"/>
            <p:nvPr/>
          </p:nvSpPr>
          <p:spPr>
            <a:xfrm rot="0">
              <a:off x="0" y="793538"/>
              <a:ext cx="4195949" cy="513715"/>
            </a:xfrm>
            <a:prstGeom prst="rect">
              <a:avLst/>
            </a:prstGeom>
          </p:spPr>
          <p:txBody>
            <a:bodyPr anchor="t" rtlCol="false" tIns="0" lIns="0" bIns="0" rIns="0">
              <a:spAutoFit/>
            </a:bodyPr>
            <a:lstStyle/>
            <a:p>
              <a:pPr algn="ctr">
                <a:lnSpc>
                  <a:spcPts val="3300"/>
                </a:lnSpc>
              </a:pPr>
              <a:r>
                <a:rPr lang="en-US" sz="2199" spc="109">
                  <a:solidFill>
                    <a:srgbClr val="FFFFFF"/>
                  </a:solidFill>
                  <a:latin typeface="Aileron Regular"/>
                </a:rPr>
                <a:t>Executive Summary</a:t>
              </a:r>
            </a:p>
          </p:txBody>
        </p:sp>
      </p:grpSp>
      <p:grpSp>
        <p:nvGrpSpPr>
          <p:cNvPr name="Group 52" id="52"/>
          <p:cNvGrpSpPr/>
          <p:nvPr/>
        </p:nvGrpSpPr>
        <p:grpSpPr>
          <a:xfrm rot="0">
            <a:off x="2584209" y="2791671"/>
            <a:ext cx="191796" cy="860276"/>
            <a:chOff x="0" y="0"/>
            <a:chExt cx="255728" cy="1147035"/>
          </a:xfrm>
        </p:grpSpPr>
        <p:sp>
          <p:nvSpPr>
            <p:cNvPr name="AutoShape 53" id="53"/>
            <p:cNvSpPr/>
            <p:nvPr/>
          </p:nvSpPr>
          <p:spPr>
            <a:xfrm rot="0">
              <a:off x="90504" y="0"/>
              <a:ext cx="74720" cy="1019171"/>
            </a:xfrm>
            <a:prstGeom prst="rect">
              <a:avLst/>
            </a:prstGeom>
            <a:solidFill>
              <a:srgbClr val="FFFFFF"/>
            </a:solidFill>
          </p:spPr>
        </p:sp>
        <p:pic>
          <p:nvPicPr>
            <p:cNvPr name="Picture 54" id="5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891307"/>
              <a:ext cx="255728" cy="255728"/>
            </a:xfrm>
            <a:prstGeom prst="rect">
              <a:avLst/>
            </a:prstGeom>
          </p:spPr>
        </p:pic>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936281" y="-2630999"/>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07</a:t>
              </a:r>
            </a:p>
          </p:txBody>
        </p:sp>
        <p:sp>
          <p:nvSpPr>
            <p:cNvPr name="TextBox 6" id="6"/>
            <p:cNvSpPr txBox="true"/>
            <p:nvPr/>
          </p:nvSpPr>
          <p:spPr>
            <a:xfrm rot="0">
              <a:off x="8091535" y="6584114"/>
              <a:ext cx="6150934" cy="1736725"/>
            </a:xfrm>
            <a:prstGeom prst="rect">
              <a:avLst/>
            </a:prstGeom>
          </p:spPr>
          <p:txBody>
            <a:bodyPr anchor="t" rtlCol="false" tIns="0" lIns="0" bIns="0" rIns="0">
              <a:spAutoFit/>
            </a:bodyPr>
            <a:lstStyle/>
            <a:p>
              <a:pPr algn="r">
                <a:lnSpc>
                  <a:spcPts val="5160"/>
                </a:lnSpc>
              </a:pPr>
            </a:p>
            <a:p>
              <a:pPr algn="r">
                <a:lnSpc>
                  <a:spcPts val="5160"/>
                </a:lnSpc>
              </a:pPr>
              <a:r>
                <a:rPr lang="en-US" sz="4300">
                  <a:solidFill>
                    <a:srgbClr val="FFFFFF"/>
                  </a:solidFill>
                  <a:latin typeface="Roboto"/>
                </a:rPr>
                <a:t>Appendix</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028700" y="9043104"/>
            <a:ext cx="7192957" cy="215196"/>
            <a:chOff x="0" y="0"/>
            <a:chExt cx="9590610" cy="286927"/>
          </a:xfrm>
        </p:grpSpPr>
        <p:sp>
          <p:nvSpPr>
            <p:cNvPr name="AutoShape 3" id="3"/>
            <p:cNvSpPr/>
            <p:nvPr/>
          </p:nvSpPr>
          <p:spPr>
            <a:xfrm rot="0">
              <a:off x="0" y="128647"/>
              <a:ext cx="9590610" cy="29633"/>
            </a:xfrm>
            <a:prstGeom prst="rect">
              <a:avLst/>
            </a:prstGeom>
            <a:solidFill>
              <a:srgbClr val="FFFFFF"/>
            </a:solidFill>
          </p:spPr>
        </p:sp>
        <p:sp>
          <p:nvSpPr>
            <p:cNvPr name="AutoShape 4" id="4"/>
            <p:cNvSpPr/>
            <p:nvPr/>
          </p:nvSpPr>
          <p:spPr>
            <a:xfrm rot="0">
              <a:off x="0" y="0"/>
              <a:ext cx="613239" cy="286927"/>
            </a:xfrm>
            <a:prstGeom prst="rect">
              <a:avLst/>
            </a:prstGeom>
            <a:solidFill>
              <a:srgbClr val="FFFFFF"/>
            </a:solidFill>
          </p:spPr>
        </p:sp>
      </p:grpSp>
      <p:sp>
        <p:nvSpPr>
          <p:cNvPr name="AutoShape 5" id="5"/>
          <p:cNvSpPr/>
          <p:nvPr/>
        </p:nvSpPr>
        <p:spPr>
          <a:xfrm rot="-10800000">
            <a:off x="1028700" y="3119919"/>
            <a:ext cx="155515" cy="3207836"/>
          </a:xfrm>
          <a:prstGeom prst="rect">
            <a:avLst/>
          </a:prstGeom>
          <a:solidFill>
            <a:srgbClr val="FFFFFF"/>
          </a:solidFill>
        </p:spPr>
      </p:sp>
      <p:sp>
        <p:nvSpPr>
          <p:cNvPr name="TextBox 6" id="6"/>
          <p:cNvSpPr txBox="true"/>
          <p:nvPr/>
        </p:nvSpPr>
        <p:spPr>
          <a:xfrm rot="0">
            <a:off x="1526117" y="4182499"/>
            <a:ext cx="6198124" cy="1149350"/>
          </a:xfrm>
          <a:prstGeom prst="rect">
            <a:avLst/>
          </a:prstGeom>
        </p:spPr>
        <p:txBody>
          <a:bodyPr anchor="t" rtlCol="false" tIns="0" lIns="0" bIns="0" rIns="0">
            <a:spAutoFit/>
          </a:bodyPr>
          <a:lstStyle/>
          <a:p>
            <a:pPr marL="0" indent="0" lvl="0">
              <a:lnSpc>
                <a:spcPts val="8800"/>
              </a:lnSpc>
            </a:pPr>
            <a:r>
              <a:rPr lang="en-US" sz="8000">
                <a:solidFill>
                  <a:srgbClr val="FFFFFF"/>
                </a:solidFill>
                <a:latin typeface="Roboto Bold"/>
              </a:rPr>
              <a:t>Appendix</a:t>
            </a:r>
          </a:p>
        </p:txBody>
      </p:sp>
      <p:pic>
        <p:nvPicPr>
          <p:cNvPr name="Picture 7" id="7"/>
          <p:cNvPicPr>
            <a:picLocks noChangeAspect="true"/>
          </p:cNvPicPr>
          <p:nvPr/>
        </p:nvPicPr>
        <p:blipFill>
          <a:blip r:embed="rId2"/>
          <a:srcRect l="0" t="0" r="0" b="0"/>
          <a:stretch>
            <a:fillRect/>
          </a:stretch>
        </p:blipFill>
        <p:spPr>
          <a:xfrm flipH="false" flipV="false" rot="0">
            <a:off x="10278798" y="791091"/>
            <a:ext cx="5818694" cy="5818694"/>
          </a:xfrm>
          <a:prstGeom prst="rect">
            <a:avLst/>
          </a:prstGeom>
        </p:spPr>
      </p:pic>
      <p:sp>
        <p:nvSpPr>
          <p:cNvPr name="TextBox 8" id="8"/>
          <p:cNvSpPr txBox="true"/>
          <p:nvPr/>
        </p:nvSpPr>
        <p:spPr>
          <a:xfrm rot="0">
            <a:off x="9011406" y="6994243"/>
            <a:ext cx="8353478" cy="2156460"/>
          </a:xfrm>
          <a:prstGeom prst="rect">
            <a:avLst/>
          </a:prstGeom>
        </p:spPr>
        <p:txBody>
          <a:bodyPr anchor="t" rtlCol="false" tIns="0" lIns="0" bIns="0" rIns="0">
            <a:spAutoFit/>
          </a:bodyPr>
          <a:lstStyle/>
          <a:p>
            <a:pPr>
              <a:lnSpc>
                <a:spcPts val="2880"/>
              </a:lnSpc>
            </a:pPr>
            <a:r>
              <a:rPr lang="en-US" sz="1800">
                <a:solidFill>
                  <a:srgbClr val="FFFFFF"/>
                </a:solidFill>
                <a:latin typeface="Roboto"/>
              </a:rPr>
              <a:t>This QR code is the link to the spreadsheet (google sheet) where data manipulation work is done. In addition, it contains the following under "Read Me" page.</a:t>
            </a:r>
          </a:p>
          <a:p>
            <a:pPr marL="388622" indent="-194311" lvl="1">
              <a:lnSpc>
                <a:spcPts val="2880"/>
              </a:lnSpc>
              <a:buFont typeface="Arial"/>
              <a:buChar char="•"/>
            </a:pPr>
            <a:r>
              <a:rPr lang="en-US" sz="1800">
                <a:solidFill>
                  <a:srgbClr val="FFFFFF"/>
                </a:solidFill>
                <a:latin typeface="Roboto"/>
              </a:rPr>
              <a:t>Reference links</a:t>
            </a:r>
          </a:p>
          <a:p>
            <a:pPr marL="388622" indent="-194311" lvl="1">
              <a:lnSpc>
                <a:spcPts val="2880"/>
              </a:lnSpc>
              <a:buFont typeface="Arial"/>
              <a:buChar char="•"/>
            </a:pPr>
            <a:r>
              <a:rPr lang="en-US" sz="1800">
                <a:solidFill>
                  <a:srgbClr val="FFFFFF"/>
                </a:solidFill>
                <a:latin typeface="Roboto"/>
              </a:rPr>
              <a:t>Table mapping within the spreadsheet</a:t>
            </a:r>
          </a:p>
          <a:p>
            <a:pPr marL="388622" indent="-194311" lvl="1">
              <a:lnSpc>
                <a:spcPts val="2880"/>
              </a:lnSpc>
              <a:buFont typeface="Arial"/>
              <a:buChar char="•"/>
            </a:pPr>
            <a:r>
              <a:rPr lang="en-US" sz="1800">
                <a:solidFill>
                  <a:srgbClr val="FFFFFF"/>
                </a:solidFill>
                <a:latin typeface="Roboto"/>
              </a:rPr>
              <a:t>Documentation of data manipulation.</a:t>
            </a:r>
          </a:p>
        </p:txBody>
      </p:sp>
      <p:sp>
        <p:nvSpPr>
          <p:cNvPr name="TextBox 9" id="9"/>
          <p:cNvSpPr txBox="true"/>
          <p:nvPr/>
        </p:nvSpPr>
        <p:spPr>
          <a:xfrm rot="0">
            <a:off x="-1481277" y="471805"/>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//21</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1028700" y="8521065"/>
            <a:ext cx="3058026" cy="737235"/>
          </a:xfrm>
          <a:prstGeom prst="rect">
            <a:avLst/>
          </a:prstGeom>
        </p:spPr>
        <p:txBody>
          <a:bodyPr anchor="t" rtlCol="false" tIns="0" lIns="0" bIns="0" rIns="0">
            <a:spAutoFit/>
          </a:bodyPr>
          <a:lstStyle/>
          <a:p>
            <a:pPr>
              <a:lnSpc>
                <a:spcPts val="2940"/>
              </a:lnSpc>
            </a:pPr>
            <a:r>
              <a:rPr lang="en-US" sz="2100">
                <a:solidFill>
                  <a:srgbClr val="FFFFFF"/>
                </a:solidFill>
                <a:latin typeface="Roboto Bold"/>
              </a:rPr>
              <a:t>FOR QUESTIONS OR COMMENTS</a:t>
            </a:r>
          </a:p>
        </p:txBody>
      </p:sp>
      <p:sp>
        <p:nvSpPr>
          <p:cNvPr name="TextBox 3" id="3"/>
          <p:cNvSpPr txBox="true"/>
          <p:nvPr/>
        </p:nvSpPr>
        <p:spPr>
          <a:xfrm rot="0">
            <a:off x="8477250" y="1095375"/>
            <a:ext cx="8782050" cy="2263775"/>
          </a:xfrm>
          <a:prstGeom prst="rect">
            <a:avLst/>
          </a:prstGeom>
        </p:spPr>
        <p:txBody>
          <a:bodyPr anchor="t" rtlCol="false" tIns="0" lIns="0" bIns="0" rIns="0">
            <a:spAutoFit/>
          </a:bodyPr>
          <a:lstStyle/>
          <a:p>
            <a:pPr algn="r" marL="0" indent="0" lvl="0">
              <a:lnSpc>
                <a:spcPts val="8800"/>
              </a:lnSpc>
            </a:pPr>
            <a:r>
              <a:rPr lang="en-US" sz="8000" u="none">
                <a:solidFill>
                  <a:srgbClr val="FFFFFF"/>
                </a:solidFill>
                <a:latin typeface="Roboto"/>
              </a:rPr>
              <a:t>Contact Information</a:t>
            </a:r>
          </a:p>
        </p:txBody>
      </p:sp>
      <p:sp>
        <p:nvSpPr>
          <p:cNvPr name="TextBox 4" id="4"/>
          <p:cNvSpPr txBox="true"/>
          <p:nvPr/>
        </p:nvSpPr>
        <p:spPr>
          <a:xfrm rot="0">
            <a:off x="8477250" y="7308830"/>
            <a:ext cx="3009900" cy="316230"/>
          </a:xfrm>
          <a:prstGeom prst="rect">
            <a:avLst/>
          </a:prstGeom>
        </p:spPr>
        <p:txBody>
          <a:bodyPr anchor="t" rtlCol="false" tIns="0" lIns="0" bIns="0" rIns="0">
            <a:spAutoFit/>
          </a:bodyPr>
          <a:lstStyle/>
          <a:p>
            <a:pPr marL="0" indent="0" lvl="0">
              <a:lnSpc>
                <a:spcPts val="2520"/>
              </a:lnSpc>
              <a:spcBef>
                <a:spcPct val="0"/>
              </a:spcBef>
            </a:pPr>
            <a:r>
              <a:rPr lang="en-US" sz="1800" spc="270">
                <a:solidFill>
                  <a:srgbClr val="FFFFFF"/>
                </a:solidFill>
                <a:latin typeface="Roboto"/>
              </a:rPr>
              <a:t>EMAIL</a:t>
            </a:r>
            <a:r>
              <a:rPr lang="en-US" sz="1800" spc="270" u="none">
                <a:solidFill>
                  <a:srgbClr val="FFFFFF"/>
                </a:solidFill>
                <a:latin typeface="Roboto"/>
              </a:rPr>
              <a:t> ADDRESS</a:t>
            </a:r>
          </a:p>
        </p:txBody>
      </p:sp>
      <p:sp>
        <p:nvSpPr>
          <p:cNvPr name="TextBox 5" id="5"/>
          <p:cNvSpPr txBox="true"/>
          <p:nvPr/>
        </p:nvSpPr>
        <p:spPr>
          <a:xfrm rot="0">
            <a:off x="8477250" y="8367236"/>
            <a:ext cx="3009900" cy="316230"/>
          </a:xfrm>
          <a:prstGeom prst="rect">
            <a:avLst/>
          </a:prstGeom>
        </p:spPr>
        <p:txBody>
          <a:bodyPr anchor="t" rtlCol="false" tIns="0" lIns="0" bIns="0" rIns="0">
            <a:spAutoFit/>
          </a:bodyPr>
          <a:lstStyle/>
          <a:p>
            <a:pPr marL="0" indent="0" lvl="0">
              <a:lnSpc>
                <a:spcPts val="2520"/>
              </a:lnSpc>
              <a:spcBef>
                <a:spcPct val="0"/>
              </a:spcBef>
            </a:pPr>
            <a:r>
              <a:rPr lang="en-US" sz="1800" spc="270">
                <a:solidFill>
                  <a:srgbClr val="FFFFFF"/>
                </a:solidFill>
                <a:latin typeface="Roboto"/>
              </a:rPr>
              <a:t>GITHUB</a:t>
            </a:r>
          </a:p>
        </p:txBody>
      </p:sp>
      <p:sp>
        <p:nvSpPr>
          <p:cNvPr name="TextBox 6" id="6"/>
          <p:cNvSpPr txBox="true"/>
          <p:nvPr/>
        </p:nvSpPr>
        <p:spPr>
          <a:xfrm rot="0">
            <a:off x="13679224" y="7289304"/>
            <a:ext cx="3243364" cy="346710"/>
          </a:xfrm>
          <a:prstGeom prst="rect">
            <a:avLst/>
          </a:prstGeom>
        </p:spPr>
        <p:txBody>
          <a:bodyPr anchor="t" rtlCol="false" tIns="0" lIns="0" bIns="0" rIns="0">
            <a:spAutoFit/>
          </a:bodyPr>
          <a:lstStyle/>
          <a:p>
            <a:pPr algn="just">
              <a:lnSpc>
                <a:spcPts val="2880"/>
              </a:lnSpc>
            </a:pPr>
            <a:r>
              <a:rPr lang="en-US" sz="1800">
                <a:solidFill>
                  <a:srgbClr val="FFFFFF"/>
                </a:solidFill>
                <a:latin typeface="Roboto"/>
              </a:rPr>
              <a:t>kmmnyein25@gmail.com</a:t>
            </a:r>
          </a:p>
        </p:txBody>
      </p:sp>
      <p:sp>
        <p:nvSpPr>
          <p:cNvPr name="TextBox 7" id="7"/>
          <p:cNvSpPr txBox="true"/>
          <p:nvPr/>
        </p:nvSpPr>
        <p:spPr>
          <a:xfrm rot="0">
            <a:off x="13679224" y="8347710"/>
            <a:ext cx="3923729" cy="346710"/>
          </a:xfrm>
          <a:prstGeom prst="rect">
            <a:avLst/>
          </a:prstGeom>
        </p:spPr>
        <p:txBody>
          <a:bodyPr anchor="t" rtlCol="false" tIns="0" lIns="0" bIns="0" rIns="0">
            <a:spAutoFit/>
          </a:bodyPr>
          <a:lstStyle/>
          <a:p>
            <a:pPr algn="just">
              <a:lnSpc>
                <a:spcPts val="2880"/>
              </a:lnSpc>
            </a:pPr>
            <a:r>
              <a:rPr lang="en-US" sz="1800">
                <a:solidFill>
                  <a:srgbClr val="FFFFFF"/>
                </a:solidFill>
                <a:latin typeface="Roboto"/>
              </a:rPr>
              <a:t>github.com/kmmnyein25/</a:t>
            </a:r>
          </a:p>
        </p:txBody>
      </p:sp>
      <p:sp>
        <p:nvSpPr>
          <p:cNvPr name="TextBox 8" id="8"/>
          <p:cNvSpPr txBox="true"/>
          <p:nvPr/>
        </p:nvSpPr>
        <p:spPr>
          <a:xfrm rot="0">
            <a:off x="1028700" y="4838700"/>
            <a:ext cx="2233613" cy="533399"/>
          </a:xfrm>
          <a:prstGeom prst="rect">
            <a:avLst/>
          </a:prstGeom>
        </p:spPr>
        <p:txBody>
          <a:bodyPr anchor="t" rtlCol="false" tIns="0" lIns="0" bIns="0" rIns="0">
            <a:spAutoFit/>
          </a:bodyPr>
          <a:lstStyle/>
          <a:p>
            <a:pPr>
              <a:lnSpc>
                <a:spcPts val="4200"/>
              </a:lnSpc>
            </a:pPr>
            <a:r>
              <a:rPr lang="en-US" sz="3000" spc="60">
                <a:solidFill>
                  <a:srgbClr val="FFFFFF"/>
                </a:solidFill>
                <a:latin typeface="Roboto"/>
              </a:rPr>
              <a:t>//22</a:t>
            </a:r>
          </a:p>
        </p:txBody>
      </p:sp>
      <p:grpSp>
        <p:nvGrpSpPr>
          <p:cNvPr name="Group 9" id="9"/>
          <p:cNvGrpSpPr/>
          <p:nvPr/>
        </p:nvGrpSpPr>
        <p:grpSpPr>
          <a:xfrm rot="0">
            <a:off x="5688879" y="1028700"/>
            <a:ext cx="215196" cy="8229600"/>
            <a:chOff x="0" y="0"/>
            <a:chExt cx="286927" cy="10972800"/>
          </a:xfrm>
        </p:grpSpPr>
        <p:sp>
          <p:nvSpPr>
            <p:cNvPr name="AutoShape 10" id="10"/>
            <p:cNvSpPr/>
            <p:nvPr/>
          </p:nvSpPr>
          <p:spPr>
            <a:xfrm rot="0">
              <a:off x="128647" y="0"/>
              <a:ext cx="29633" cy="10972800"/>
            </a:xfrm>
            <a:prstGeom prst="rect">
              <a:avLst/>
            </a:prstGeom>
            <a:solidFill>
              <a:srgbClr val="FFFFFF"/>
            </a:solidFill>
          </p:spPr>
        </p:sp>
        <p:sp>
          <p:nvSpPr>
            <p:cNvPr name="AutoShape 11" id="11"/>
            <p:cNvSpPr/>
            <p:nvPr/>
          </p:nvSpPr>
          <p:spPr>
            <a:xfrm rot="-5400000">
              <a:off x="-163156" y="163156"/>
              <a:ext cx="613239" cy="286927"/>
            </a:xfrm>
            <a:prstGeom prst="rect">
              <a:avLst/>
            </a:prstGeom>
            <a:solidFill>
              <a:srgbClr val="FFFFFF"/>
            </a:solidFill>
          </p:spPr>
        </p:sp>
      </p:grpSp>
      <p:sp>
        <p:nvSpPr>
          <p:cNvPr name="AutoShape 12" id="12"/>
          <p:cNvSpPr/>
          <p:nvPr/>
        </p:nvSpPr>
        <p:spPr>
          <a:xfrm rot="0">
            <a:off x="11296650" y="7480757"/>
            <a:ext cx="1743483" cy="20002"/>
          </a:xfrm>
          <a:prstGeom prst="rect">
            <a:avLst/>
          </a:prstGeom>
          <a:solidFill>
            <a:srgbClr val="FFFFFF"/>
          </a:solidFill>
        </p:spPr>
      </p:sp>
      <p:sp>
        <p:nvSpPr>
          <p:cNvPr name="AutoShape 13" id="13"/>
          <p:cNvSpPr/>
          <p:nvPr/>
        </p:nvSpPr>
        <p:spPr>
          <a:xfrm rot="0">
            <a:off x="11296650" y="8539163"/>
            <a:ext cx="1743483" cy="20002"/>
          </a:xfrm>
          <a:prstGeom prst="rect">
            <a:avLst/>
          </a:prstGeom>
          <a:solidFill>
            <a:srgbClr val="FFFFFF"/>
          </a:solidFill>
        </p:spPr>
      </p:sp>
      <p:sp>
        <p:nvSpPr>
          <p:cNvPr name="TextBox 14" id="14"/>
          <p:cNvSpPr txBox="true"/>
          <p:nvPr/>
        </p:nvSpPr>
        <p:spPr>
          <a:xfrm rot="0">
            <a:off x="8477250" y="7842409"/>
            <a:ext cx="3009900" cy="316230"/>
          </a:xfrm>
          <a:prstGeom prst="rect">
            <a:avLst/>
          </a:prstGeom>
        </p:spPr>
        <p:txBody>
          <a:bodyPr anchor="t" rtlCol="false" tIns="0" lIns="0" bIns="0" rIns="0">
            <a:spAutoFit/>
          </a:bodyPr>
          <a:lstStyle/>
          <a:p>
            <a:pPr marL="0" indent="0" lvl="0">
              <a:lnSpc>
                <a:spcPts val="2520"/>
              </a:lnSpc>
              <a:spcBef>
                <a:spcPct val="0"/>
              </a:spcBef>
            </a:pPr>
            <a:r>
              <a:rPr lang="en-US" sz="1800" spc="270">
                <a:solidFill>
                  <a:srgbClr val="FFFFFF"/>
                </a:solidFill>
                <a:latin typeface="Roboto"/>
              </a:rPr>
              <a:t>LINKEDIN</a:t>
            </a:r>
          </a:p>
        </p:txBody>
      </p:sp>
      <p:sp>
        <p:nvSpPr>
          <p:cNvPr name="TextBox 15" id="15"/>
          <p:cNvSpPr txBox="true"/>
          <p:nvPr/>
        </p:nvSpPr>
        <p:spPr>
          <a:xfrm rot="0">
            <a:off x="13679224" y="7822882"/>
            <a:ext cx="3923729" cy="346710"/>
          </a:xfrm>
          <a:prstGeom prst="rect">
            <a:avLst/>
          </a:prstGeom>
        </p:spPr>
        <p:txBody>
          <a:bodyPr anchor="t" rtlCol="false" tIns="0" lIns="0" bIns="0" rIns="0">
            <a:spAutoFit/>
          </a:bodyPr>
          <a:lstStyle/>
          <a:p>
            <a:pPr algn="just">
              <a:lnSpc>
                <a:spcPts val="2880"/>
              </a:lnSpc>
            </a:pPr>
            <a:r>
              <a:rPr lang="en-US" sz="1800">
                <a:solidFill>
                  <a:srgbClr val="FFFFFF"/>
                </a:solidFill>
                <a:latin typeface="Roboto"/>
              </a:rPr>
              <a:t>linkedin.com/in/khinmoetmoetnyein/</a:t>
            </a:r>
          </a:p>
        </p:txBody>
      </p:sp>
      <p:sp>
        <p:nvSpPr>
          <p:cNvPr name="AutoShape 16" id="16"/>
          <p:cNvSpPr/>
          <p:nvPr/>
        </p:nvSpPr>
        <p:spPr>
          <a:xfrm rot="0">
            <a:off x="11296650" y="8014335"/>
            <a:ext cx="1743483" cy="20002"/>
          </a:xfrm>
          <a:prstGeom prst="rect">
            <a:avLst/>
          </a:prstGeom>
          <a:solidFill>
            <a:srgbClr val="FFFFFF"/>
          </a:solidFill>
        </p:spPr>
      </p:sp>
      <p:sp>
        <p:nvSpPr>
          <p:cNvPr name="TextBox 17" id="17"/>
          <p:cNvSpPr txBox="true"/>
          <p:nvPr/>
        </p:nvSpPr>
        <p:spPr>
          <a:xfrm rot="0">
            <a:off x="8477250" y="8931116"/>
            <a:ext cx="3009900" cy="316230"/>
          </a:xfrm>
          <a:prstGeom prst="rect">
            <a:avLst/>
          </a:prstGeom>
        </p:spPr>
        <p:txBody>
          <a:bodyPr anchor="t" rtlCol="false" tIns="0" lIns="0" bIns="0" rIns="0">
            <a:spAutoFit/>
          </a:bodyPr>
          <a:lstStyle/>
          <a:p>
            <a:pPr marL="0" indent="0" lvl="0">
              <a:lnSpc>
                <a:spcPts val="2520"/>
              </a:lnSpc>
              <a:spcBef>
                <a:spcPct val="0"/>
              </a:spcBef>
            </a:pPr>
            <a:r>
              <a:rPr lang="en-US" sz="1800" spc="270">
                <a:solidFill>
                  <a:srgbClr val="FFFFFF"/>
                </a:solidFill>
                <a:latin typeface="Roboto"/>
              </a:rPr>
              <a:t>KAGGLE</a:t>
            </a:r>
          </a:p>
        </p:txBody>
      </p:sp>
      <p:sp>
        <p:nvSpPr>
          <p:cNvPr name="TextBox 18" id="18"/>
          <p:cNvSpPr txBox="true"/>
          <p:nvPr/>
        </p:nvSpPr>
        <p:spPr>
          <a:xfrm rot="0">
            <a:off x="13679224" y="8911590"/>
            <a:ext cx="3923729" cy="346710"/>
          </a:xfrm>
          <a:prstGeom prst="rect">
            <a:avLst/>
          </a:prstGeom>
        </p:spPr>
        <p:txBody>
          <a:bodyPr anchor="t" rtlCol="false" tIns="0" lIns="0" bIns="0" rIns="0">
            <a:spAutoFit/>
          </a:bodyPr>
          <a:lstStyle/>
          <a:p>
            <a:pPr algn="just">
              <a:lnSpc>
                <a:spcPts val="2880"/>
              </a:lnSpc>
            </a:pPr>
            <a:r>
              <a:rPr lang="en-US" sz="1800">
                <a:solidFill>
                  <a:srgbClr val="FFFFFF"/>
                </a:solidFill>
                <a:latin typeface="Roboto"/>
              </a:rPr>
              <a:t>kaggle.com/kmmnyein25</a:t>
            </a:r>
          </a:p>
        </p:txBody>
      </p:sp>
      <p:sp>
        <p:nvSpPr>
          <p:cNvPr name="AutoShape 19" id="19"/>
          <p:cNvSpPr/>
          <p:nvPr/>
        </p:nvSpPr>
        <p:spPr>
          <a:xfrm rot="0">
            <a:off x="11296650" y="9103043"/>
            <a:ext cx="1743483" cy="20002"/>
          </a:xfrm>
          <a:prstGeom prst="rect">
            <a:avLst/>
          </a:prstGeom>
          <a:solidFill>
            <a:srgbClr val="FFFFFF"/>
          </a:solid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1659951" y="952500"/>
            <a:ext cx="3626479" cy="3350260"/>
          </a:xfrm>
          <a:prstGeom prst="rect">
            <a:avLst/>
          </a:prstGeom>
        </p:spPr>
        <p:txBody>
          <a:bodyPr anchor="t" rtlCol="false" tIns="0" lIns="0" bIns="0" rIns="0">
            <a:spAutoFit/>
          </a:bodyPr>
          <a:lstStyle/>
          <a:p>
            <a:pPr>
              <a:lnSpc>
                <a:spcPts val="8840"/>
              </a:lnSpc>
            </a:pPr>
            <a:r>
              <a:rPr lang="en-US" sz="6800">
                <a:solidFill>
                  <a:srgbClr val="FFFFFF"/>
                </a:solidFill>
                <a:latin typeface="Roboto Bold"/>
              </a:rPr>
              <a:t>Key Business Task</a:t>
            </a:r>
          </a:p>
        </p:txBody>
      </p:sp>
      <p:sp>
        <p:nvSpPr>
          <p:cNvPr name="TextBox 3" id="3"/>
          <p:cNvSpPr txBox="true"/>
          <p:nvPr/>
        </p:nvSpPr>
        <p:spPr>
          <a:xfrm rot="0">
            <a:off x="8858596" y="3884295"/>
            <a:ext cx="8400704" cy="2886075"/>
          </a:xfrm>
          <a:prstGeom prst="rect">
            <a:avLst/>
          </a:prstGeom>
        </p:spPr>
        <p:txBody>
          <a:bodyPr anchor="t" rtlCol="false" tIns="0" lIns="0" bIns="0" rIns="0">
            <a:spAutoFit/>
          </a:bodyPr>
          <a:lstStyle/>
          <a:p>
            <a:pPr algn="r">
              <a:lnSpc>
                <a:spcPts val="5760"/>
              </a:lnSpc>
            </a:pPr>
            <a:r>
              <a:rPr lang="en-US" sz="3600">
                <a:solidFill>
                  <a:srgbClr val="FFFFFF"/>
                </a:solidFill>
                <a:latin typeface="Roboto"/>
              </a:rPr>
              <a:t>To discover the interesting pattern and trend in restaurant market in different Mexican cities in order to help make investment decisions.</a:t>
            </a:r>
          </a:p>
        </p:txBody>
      </p:sp>
      <p:sp>
        <p:nvSpPr>
          <p:cNvPr name="TextBox 4" id="4"/>
          <p:cNvSpPr txBox="true"/>
          <p:nvPr/>
        </p:nvSpPr>
        <p:spPr>
          <a:xfrm rot="0">
            <a:off x="1028700" y="8456295"/>
            <a:ext cx="3420611" cy="556895"/>
          </a:xfrm>
          <a:prstGeom prst="rect">
            <a:avLst/>
          </a:prstGeom>
        </p:spPr>
        <p:txBody>
          <a:bodyPr anchor="t" rtlCol="false" tIns="0" lIns="0" bIns="0" rIns="0">
            <a:spAutoFit/>
          </a:bodyPr>
          <a:lstStyle/>
          <a:p>
            <a:pPr>
              <a:lnSpc>
                <a:spcPts val="4480"/>
              </a:lnSpc>
            </a:pPr>
            <a:r>
              <a:rPr lang="en-US" sz="3200" spc="64">
                <a:solidFill>
                  <a:srgbClr val="FFFFFF"/>
                </a:solidFill>
                <a:latin typeface="Roboto"/>
              </a:rPr>
              <a:t>//03</a:t>
            </a:r>
          </a:p>
        </p:txBody>
      </p:sp>
      <p:grpSp>
        <p:nvGrpSpPr>
          <p:cNvPr name="Group 5" id="5"/>
          <p:cNvGrpSpPr/>
          <p:nvPr/>
        </p:nvGrpSpPr>
        <p:grpSpPr>
          <a:xfrm rot="0">
            <a:off x="6121290" y="1028700"/>
            <a:ext cx="215196" cy="8229600"/>
            <a:chOff x="0" y="0"/>
            <a:chExt cx="286927" cy="10972800"/>
          </a:xfrm>
        </p:grpSpPr>
        <p:sp>
          <p:nvSpPr>
            <p:cNvPr name="AutoShape 6" id="6"/>
            <p:cNvSpPr/>
            <p:nvPr/>
          </p:nvSpPr>
          <p:spPr>
            <a:xfrm rot="0">
              <a:off x="128647" y="0"/>
              <a:ext cx="29633" cy="10972800"/>
            </a:xfrm>
            <a:prstGeom prst="rect">
              <a:avLst/>
            </a:prstGeom>
            <a:solidFill>
              <a:srgbClr val="FFFFFF"/>
            </a:solidFill>
          </p:spPr>
        </p:sp>
        <p:sp>
          <p:nvSpPr>
            <p:cNvPr name="AutoShape 7" id="7"/>
            <p:cNvSpPr/>
            <p:nvPr/>
          </p:nvSpPr>
          <p:spPr>
            <a:xfrm rot="-5400000">
              <a:off x="-163156" y="163156"/>
              <a:ext cx="613239" cy="286927"/>
            </a:xfrm>
            <a:prstGeom prst="rect">
              <a:avLst/>
            </a:prstGeom>
            <a:solidFill>
              <a:srgbClr val="FFFFFF"/>
            </a:solidFill>
          </p:spPr>
        </p:sp>
      </p:grpSp>
      <p:sp>
        <p:nvSpPr>
          <p:cNvPr name="AutoShape 8" id="8"/>
          <p:cNvSpPr/>
          <p:nvPr/>
        </p:nvSpPr>
        <p:spPr>
          <a:xfrm rot="-10800000">
            <a:off x="1046367" y="1094924"/>
            <a:ext cx="155515" cy="3207836"/>
          </a:xfrm>
          <a:prstGeom prst="rect">
            <a:avLst/>
          </a:prstGeom>
          <a:solidFill>
            <a:srgbClr val="FFFFFF"/>
          </a:solid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1827520" y="2373990"/>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01</a:t>
              </a:r>
            </a:p>
          </p:txBody>
        </p:sp>
        <p:sp>
          <p:nvSpPr>
            <p:cNvPr name="TextBox 6" id="6"/>
            <p:cNvSpPr txBox="true"/>
            <p:nvPr/>
          </p:nvSpPr>
          <p:spPr>
            <a:xfrm rot="0">
              <a:off x="8091535" y="6584114"/>
              <a:ext cx="6150934" cy="1990725"/>
            </a:xfrm>
            <a:prstGeom prst="rect">
              <a:avLst/>
            </a:prstGeom>
          </p:spPr>
          <p:txBody>
            <a:bodyPr anchor="t" rtlCol="false" tIns="0" lIns="0" bIns="0" rIns="0">
              <a:spAutoFit/>
            </a:bodyPr>
            <a:lstStyle/>
            <a:p>
              <a:pPr algn="r">
                <a:lnSpc>
                  <a:spcPts val="5880"/>
                </a:lnSpc>
              </a:pPr>
              <a:r>
                <a:rPr lang="en-US" sz="4900">
                  <a:solidFill>
                    <a:srgbClr val="FFFFFF"/>
                  </a:solidFill>
                  <a:latin typeface="Roboto"/>
                </a:rPr>
                <a:t>Executive</a:t>
              </a:r>
            </a:p>
            <a:p>
              <a:pPr algn="r">
                <a:lnSpc>
                  <a:spcPts val="5880"/>
                </a:lnSpc>
              </a:pPr>
              <a:r>
                <a:rPr lang="en-US" sz="4900">
                  <a:solidFill>
                    <a:srgbClr val="FFFFFF"/>
                  </a:solidFill>
                  <a:latin typeface="Roboto"/>
                </a:rPr>
                <a:t>Summary</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0">
            <a:off x="1526117" y="3625286"/>
            <a:ext cx="6198124" cy="2263775"/>
          </a:xfrm>
          <a:prstGeom prst="rect">
            <a:avLst/>
          </a:prstGeom>
        </p:spPr>
        <p:txBody>
          <a:bodyPr anchor="t" rtlCol="false" tIns="0" lIns="0" bIns="0" rIns="0">
            <a:spAutoFit/>
          </a:bodyPr>
          <a:lstStyle/>
          <a:p>
            <a:pPr>
              <a:lnSpc>
                <a:spcPts val="8800"/>
              </a:lnSpc>
            </a:pPr>
            <a:r>
              <a:rPr lang="en-US" sz="8000">
                <a:solidFill>
                  <a:srgbClr val="FFFFFF"/>
                </a:solidFill>
                <a:latin typeface="Roboto Bold"/>
              </a:rPr>
              <a:t>Executive</a:t>
            </a:r>
          </a:p>
          <a:p>
            <a:pPr marL="0" indent="0" lvl="0">
              <a:lnSpc>
                <a:spcPts val="8800"/>
              </a:lnSpc>
            </a:pPr>
            <a:r>
              <a:rPr lang="en-US" sz="8000">
                <a:solidFill>
                  <a:srgbClr val="FFFFFF"/>
                </a:solidFill>
                <a:latin typeface="Roboto Bold"/>
              </a:rPr>
              <a:t>Summary</a:t>
            </a:r>
          </a:p>
        </p:txBody>
      </p:sp>
      <p:grpSp>
        <p:nvGrpSpPr>
          <p:cNvPr name="Group 3" id="3"/>
          <p:cNvGrpSpPr/>
          <p:nvPr/>
        </p:nvGrpSpPr>
        <p:grpSpPr>
          <a:xfrm rot="0">
            <a:off x="1028700" y="9043104"/>
            <a:ext cx="7192957" cy="215196"/>
            <a:chOff x="0" y="0"/>
            <a:chExt cx="9590610" cy="286927"/>
          </a:xfrm>
        </p:grpSpPr>
        <p:sp>
          <p:nvSpPr>
            <p:cNvPr name="AutoShape 4" id="4"/>
            <p:cNvSpPr/>
            <p:nvPr/>
          </p:nvSpPr>
          <p:spPr>
            <a:xfrm rot="0">
              <a:off x="0" y="128647"/>
              <a:ext cx="9590610" cy="29633"/>
            </a:xfrm>
            <a:prstGeom prst="rect">
              <a:avLst/>
            </a:prstGeom>
            <a:solidFill>
              <a:srgbClr val="FFFFFF"/>
            </a:solidFill>
          </p:spPr>
        </p:sp>
        <p:sp>
          <p:nvSpPr>
            <p:cNvPr name="AutoShape 5" id="5"/>
            <p:cNvSpPr/>
            <p:nvPr/>
          </p:nvSpPr>
          <p:spPr>
            <a:xfrm rot="0">
              <a:off x="0" y="0"/>
              <a:ext cx="613239" cy="286927"/>
            </a:xfrm>
            <a:prstGeom prst="rect">
              <a:avLst/>
            </a:prstGeom>
            <a:solidFill>
              <a:srgbClr val="FFFFFF"/>
            </a:solidFill>
          </p:spPr>
        </p:sp>
      </p:grpSp>
      <p:grpSp>
        <p:nvGrpSpPr>
          <p:cNvPr name="Group 6" id="6"/>
          <p:cNvGrpSpPr/>
          <p:nvPr/>
        </p:nvGrpSpPr>
        <p:grpSpPr>
          <a:xfrm rot="0">
            <a:off x="10086226" y="1028700"/>
            <a:ext cx="6714598" cy="3580505"/>
            <a:chOff x="0" y="0"/>
            <a:chExt cx="8952797" cy="4774007"/>
          </a:xfrm>
        </p:grpSpPr>
        <p:sp>
          <p:nvSpPr>
            <p:cNvPr name="TextBox 7" id="7"/>
            <p:cNvSpPr txBox="true"/>
            <p:nvPr/>
          </p:nvSpPr>
          <p:spPr>
            <a:xfrm rot="0">
              <a:off x="0" y="-47625"/>
              <a:ext cx="8952797" cy="890905"/>
            </a:xfrm>
            <a:prstGeom prst="rect">
              <a:avLst/>
            </a:prstGeom>
          </p:spPr>
          <p:txBody>
            <a:bodyPr anchor="t" rtlCol="false" tIns="0" lIns="0" bIns="0" rIns="0">
              <a:spAutoFit/>
            </a:bodyPr>
            <a:lstStyle/>
            <a:p>
              <a:pPr>
                <a:lnSpc>
                  <a:spcPts val="5460"/>
                </a:lnSpc>
              </a:pPr>
              <a:r>
                <a:rPr lang="en-US" sz="4200">
                  <a:solidFill>
                    <a:srgbClr val="FFFFFF"/>
                  </a:solidFill>
                  <a:latin typeface="Roboto Bold"/>
                </a:rPr>
                <a:t>Key findings</a:t>
              </a:r>
            </a:p>
          </p:txBody>
        </p:sp>
        <p:sp>
          <p:nvSpPr>
            <p:cNvPr name="TextBox 8" id="8"/>
            <p:cNvSpPr txBox="true"/>
            <p:nvPr/>
          </p:nvSpPr>
          <p:spPr>
            <a:xfrm rot="0">
              <a:off x="0" y="958927"/>
              <a:ext cx="8952797" cy="3815080"/>
            </a:xfrm>
            <a:prstGeom prst="rect">
              <a:avLst/>
            </a:prstGeom>
          </p:spPr>
          <p:txBody>
            <a:bodyPr anchor="t" rtlCol="false" tIns="0" lIns="0" bIns="0" rIns="0">
              <a:spAutoFit/>
            </a:bodyPr>
            <a:lstStyle/>
            <a:p>
              <a:pPr marL="388620" indent="-194310" lvl="1">
                <a:lnSpc>
                  <a:spcPts val="2880"/>
                </a:lnSpc>
                <a:buFont typeface="Arial"/>
                <a:buChar char="•"/>
              </a:pPr>
              <a:r>
                <a:rPr lang="en-US" sz="1800">
                  <a:solidFill>
                    <a:srgbClr val="FFFFFF"/>
                  </a:solidFill>
                  <a:latin typeface="Roboto"/>
                </a:rPr>
                <a:t>Main consumer segment meets the following criteria.</a:t>
              </a:r>
            </a:p>
            <a:p>
              <a:pPr marL="777240" indent="-259080" lvl="2">
                <a:lnSpc>
                  <a:spcPts val="2880"/>
                </a:lnSpc>
                <a:buFont typeface="Arial"/>
                <a:buChar char="⚬"/>
              </a:pPr>
              <a:r>
                <a:rPr lang="en-US" sz="1800">
                  <a:solidFill>
                    <a:srgbClr val="FFFFFF"/>
                  </a:solidFill>
                  <a:latin typeface="Roboto"/>
                </a:rPr>
                <a:t>Student</a:t>
              </a:r>
            </a:p>
            <a:p>
              <a:pPr marL="777240" indent="-259080" lvl="2">
                <a:lnSpc>
                  <a:spcPts val="2880"/>
                </a:lnSpc>
                <a:buFont typeface="Arial"/>
                <a:buChar char="⚬"/>
              </a:pPr>
              <a:r>
                <a:rPr lang="en-US" sz="1800">
                  <a:solidFill>
                    <a:srgbClr val="FFFFFF"/>
                  </a:solidFill>
                  <a:latin typeface="Roboto"/>
                </a:rPr>
                <a:t>Age between 18-25</a:t>
              </a:r>
            </a:p>
            <a:p>
              <a:pPr marL="777240" indent="-259080" lvl="2">
                <a:lnSpc>
                  <a:spcPts val="2880"/>
                </a:lnSpc>
                <a:buFont typeface="Arial"/>
                <a:buChar char="⚬"/>
              </a:pPr>
              <a:r>
                <a:rPr lang="en-US" sz="1800">
                  <a:solidFill>
                    <a:srgbClr val="FFFFFF"/>
                  </a:solidFill>
                  <a:latin typeface="Roboto"/>
                </a:rPr>
                <a:t>Not married</a:t>
              </a:r>
            </a:p>
            <a:p>
              <a:pPr marL="777240" indent="-259080" lvl="2">
                <a:lnSpc>
                  <a:spcPts val="2880"/>
                </a:lnSpc>
                <a:buFont typeface="Arial"/>
                <a:buChar char="⚬"/>
              </a:pPr>
              <a:r>
                <a:rPr lang="en-US" sz="1800">
                  <a:solidFill>
                    <a:srgbClr val="FFFFFF"/>
                  </a:solidFill>
                  <a:latin typeface="Roboto"/>
                </a:rPr>
                <a:t>On medium budget</a:t>
              </a:r>
            </a:p>
            <a:p>
              <a:pPr marL="388620" indent="-194310" lvl="1">
                <a:lnSpc>
                  <a:spcPts val="2880"/>
                </a:lnSpc>
                <a:buFont typeface="Arial"/>
                <a:buChar char="•"/>
              </a:pPr>
              <a:r>
                <a:rPr lang="en-US" sz="1800">
                  <a:solidFill>
                    <a:srgbClr val="FFFFFF"/>
                  </a:solidFill>
                  <a:latin typeface="Roboto"/>
                </a:rPr>
                <a:t>Restaurants are located where the consumers are. </a:t>
              </a:r>
            </a:p>
            <a:p>
              <a:pPr marL="388620" indent="-194310" lvl="1">
                <a:lnSpc>
                  <a:spcPts val="2880"/>
                </a:lnSpc>
                <a:buFont typeface="Arial"/>
                <a:buChar char="•"/>
              </a:pPr>
              <a:r>
                <a:rPr lang="en-US" sz="1800">
                  <a:solidFill>
                    <a:srgbClr val="FFFFFF"/>
                  </a:solidFill>
                  <a:latin typeface="Roboto"/>
                </a:rPr>
                <a:t>Lesser restaurants that serve Mexican cuisine, in comparison to the demand.</a:t>
              </a:r>
            </a:p>
          </p:txBody>
        </p:sp>
      </p:grpSp>
      <p:sp>
        <p:nvSpPr>
          <p:cNvPr name="AutoShape 9" id="9"/>
          <p:cNvSpPr/>
          <p:nvPr/>
        </p:nvSpPr>
        <p:spPr>
          <a:xfrm rot="-10800000">
            <a:off x="1028700" y="3119919"/>
            <a:ext cx="155515" cy="3207836"/>
          </a:xfrm>
          <a:prstGeom prst="rect">
            <a:avLst/>
          </a:prstGeom>
          <a:solidFill>
            <a:srgbClr val="FFFFFF"/>
          </a:solidFill>
        </p:spPr>
      </p:sp>
      <p:grpSp>
        <p:nvGrpSpPr>
          <p:cNvPr name="Group 10" id="10"/>
          <p:cNvGrpSpPr/>
          <p:nvPr/>
        </p:nvGrpSpPr>
        <p:grpSpPr>
          <a:xfrm rot="0">
            <a:off x="10086226" y="5143500"/>
            <a:ext cx="6714598" cy="2132705"/>
            <a:chOff x="0" y="0"/>
            <a:chExt cx="8952797" cy="2843607"/>
          </a:xfrm>
        </p:grpSpPr>
        <p:sp>
          <p:nvSpPr>
            <p:cNvPr name="TextBox 11" id="11"/>
            <p:cNvSpPr txBox="true"/>
            <p:nvPr/>
          </p:nvSpPr>
          <p:spPr>
            <a:xfrm rot="0">
              <a:off x="0" y="-47625"/>
              <a:ext cx="8952797" cy="890905"/>
            </a:xfrm>
            <a:prstGeom prst="rect">
              <a:avLst/>
            </a:prstGeom>
          </p:spPr>
          <p:txBody>
            <a:bodyPr anchor="t" rtlCol="false" tIns="0" lIns="0" bIns="0" rIns="0">
              <a:spAutoFit/>
            </a:bodyPr>
            <a:lstStyle/>
            <a:p>
              <a:pPr>
                <a:lnSpc>
                  <a:spcPts val="5460"/>
                </a:lnSpc>
              </a:pPr>
              <a:r>
                <a:rPr lang="en-US" sz="4200">
                  <a:solidFill>
                    <a:srgbClr val="FFFFFF"/>
                  </a:solidFill>
                  <a:latin typeface="Roboto Bold"/>
                </a:rPr>
                <a:t>Recommendations</a:t>
              </a:r>
            </a:p>
          </p:txBody>
        </p:sp>
        <p:sp>
          <p:nvSpPr>
            <p:cNvPr name="TextBox 12" id="12"/>
            <p:cNvSpPr txBox="true"/>
            <p:nvPr/>
          </p:nvSpPr>
          <p:spPr>
            <a:xfrm rot="0">
              <a:off x="0" y="958927"/>
              <a:ext cx="8952797" cy="1884680"/>
            </a:xfrm>
            <a:prstGeom prst="rect">
              <a:avLst/>
            </a:prstGeom>
          </p:spPr>
          <p:txBody>
            <a:bodyPr anchor="t" rtlCol="false" tIns="0" lIns="0" bIns="0" rIns="0">
              <a:spAutoFit/>
            </a:bodyPr>
            <a:lstStyle/>
            <a:p>
              <a:pPr marL="388620" indent="-194310" lvl="1">
                <a:lnSpc>
                  <a:spcPts val="2880"/>
                </a:lnSpc>
                <a:buFont typeface="Arial"/>
                <a:buChar char="•"/>
              </a:pPr>
              <a:r>
                <a:rPr lang="en-US" sz="1800">
                  <a:solidFill>
                    <a:srgbClr val="FFFFFF"/>
                  </a:solidFill>
                  <a:latin typeface="Roboto"/>
                </a:rPr>
                <a:t>Mexican franchise restaurants are recommended. </a:t>
              </a:r>
            </a:p>
            <a:p>
              <a:pPr marL="388620" indent="-194310" lvl="1">
                <a:lnSpc>
                  <a:spcPts val="2880"/>
                </a:lnSpc>
                <a:buFont typeface="Arial"/>
                <a:buChar char="•"/>
              </a:pPr>
              <a:r>
                <a:rPr lang="en-US" sz="1800">
                  <a:solidFill>
                    <a:srgbClr val="FFFFFF"/>
                  </a:solidFill>
                  <a:latin typeface="Roboto"/>
                </a:rPr>
                <a:t>Pizzeria could also be put under consideration.</a:t>
              </a:r>
            </a:p>
            <a:p>
              <a:pPr marL="388620" indent="-194310" lvl="1">
                <a:lnSpc>
                  <a:spcPts val="2880"/>
                </a:lnSpc>
                <a:buFont typeface="Arial"/>
                <a:buChar char="•"/>
              </a:pPr>
              <a:r>
                <a:rPr lang="en-US" sz="1800">
                  <a:solidFill>
                    <a:srgbClr val="FFFFFF"/>
                  </a:solidFill>
                  <a:latin typeface="Roboto"/>
                </a:rPr>
                <a:t>Open seating area and easy access to public transport should be in consideration.</a:t>
              </a:r>
            </a:p>
          </p:txBody>
        </p:sp>
      </p:grpSp>
      <p:grpSp>
        <p:nvGrpSpPr>
          <p:cNvPr name="Group 13" id="13"/>
          <p:cNvGrpSpPr/>
          <p:nvPr/>
        </p:nvGrpSpPr>
        <p:grpSpPr>
          <a:xfrm rot="0">
            <a:off x="10086226" y="7849495"/>
            <a:ext cx="6714598" cy="1408805"/>
            <a:chOff x="0" y="0"/>
            <a:chExt cx="8952797" cy="1878407"/>
          </a:xfrm>
        </p:grpSpPr>
        <p:sp>
          <p:nvSpPr>
            <p:cNvPr name="TextBox 14" id="14"/>
            <p:cNvSpPr txBox="true"/>
            <p:nvPr/>
          </p:nvSpPr>
          <p:spPr>
            <a:xfrm rot="0">
              <a:off x="0" y="-47625"/>
              <a:ext cx="8952797" cy="890905"/>
            </a:xfrm>
            <a:prstGeom prst="rect">
              <a:avLst/>
            </a:prstGeom>
          </p:spPr>
          <p:txBody>
            <a:bodyPr anchor="t" rtlCol="false" tIns="0" lIns="0" bIns="0" rIns="0">
              <a:spAutoFit/>
            </a:bodyPr>
            <a:lstStyle/>
            <a:p>
              <a:pPr>
                <a:lnSpc>
                  <a:spcPts val="5460"/>
                </a:lnSpc>
              </a:pPr>
              <a:r>
                <a:rPr lang="en-US" sz="4200">
                  <a:solidFill>
                    <a:srgbClr val="FFFFFF"/>
                  </a:solidFill>
                  <a:latin typeface="Roboto Bold"/>
                </a:rPr>
                <a:t>Limitations</a:t>
              </a:r>
            </a:p>
          </p:txBody>
        </p:sp>
        <p:sp>
          <p:nvSpPr>
            <p:cNvPr name="TextBox 15" id="15"/>
            <p:cNvSpPr txBox="true"/>
            <p:nvPr/>
          </p:nvSpPr>
          <p:spPr>
            <a:xfrm rot="0">
              <a:off x="0" y="958927"/>
              <a:ext cx="8952797" cy="919480"/>
            </a:xfrm>
            <a:prstGeom prst="rect">
              <a:avLst/>
            </a:prstGeom>
          </p:spPr>
          <p:txBody>
            <a:bodyPr anchor="t" rtlCol="false" tIns="0" lIns="0" bIns="0" rIns="0">
              <a:spAutoFit/>
            </a:bodyPr>
            <a:lstStyle/>
            <a:p>
              <a:pPr marL="388620" indent="-194310" lvl="1">
                <a:lnSpc>
                  <a:spcPts val="2880"/>
                </a:lnSpc>
                <a:buFont typeface="Arial"/>
                <a:buChar char="•"/>
              </a:pPr>
              <a:r>
                <a:rPr lang="en-US" sz="1800">
                  <a:solidFill>
                    <a:srgbClr val="FFFFFF"/>
                  </a:solidFill>
                  <a:latin typeface="Roboto"/>
                </a:rPr>
                <a:t>The sample population is relatively small and there could be presence of sampling bias. </a:t>
              </a:r>
            </a:p>
          </p:txBody>
        </p:sp>
      </p:grpSp>
      <p:sp>
        <p:nvSpPr>
          <p:cNvPr name="TextBox 16" id="16"/>
          <p:cNvSpPr txBox="true"/>
          <p:nvPr/>
        </p:nvSpPr>
        <p:spPr>
          <a:xfrm rot="0">
            <a:off x="14139723" y="234196"/>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//05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225858" y="-1351343"/>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02</a:t>
              </a:r>
            </a:p>
          </p:txBody>
        </p:sp>
        <p:sp>
          <p:nvSpPr>
            <p:cNvPr name="TextBox 6" id="6"/>
            <p:cNvSpPr txBox="true"/>
            <p:nvPr/>
          </p:nvSpPr>
          <p:spPr>
            <a:xfrm rot="0">
              <a:off x="8091535" y="6584114"/>
              <a:ext cx="6150934" cy="2000885"/>
            </a:xfrm>
            <a:prstGeom prst="rect">
              <a:avLst/>
            </a:prstGeom>
          </p:spPr>
          <p:txBody>
            <a:bodyPr anchor="t" rtlCol="false" tIns="0" lIns="0" bIns="0" rIns="0">
              <a:spAutoFit/>
            </a:bodyPr>
            <a:lstStyle/>
            <a:p>
              <a:pPr algn="r">
                <a:lnSpc>
                  <a:spcPts val="5880"/>
                </a:lnSpc>
              </a:pPr>
              <a:r>
                <a:rPr lang="en-US" sz="4900">
                  <a:solidFill>
                    <a:srgbClr val="FFFFFF"/>
                  </a:solidFill>
                  <a:latin typeface="Roboto"/>
                </a:rPr>
                <a:t>Business </a:t>
              </a:r>
            </a:p>
            <a:p>
              <a:pPr algn="r">
                <a:lnSpc>
                  <a:spcPts val="5880"/>
                </a:lnSpc>
              </a:pPr>
              <a:r>
                <a:rPr lang="en-US" sz="4900">
                  <a:solidFill>
                    <a:srgbClr val="FFFFFF"/>
                  </a:solidFill>
                  <a:latin typeface="Roboto"/>
                </a:rPr>
                <a:t>Objectives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6121290" y="1028700"/>
            <a:ext cx="215196" cy="8229600"/>
            <a:chOff x="0" y="0"/>
            <a:chExt cx="286927" cy="10972800"/>
          </a:xfrm>
        </p:grpSpPr>
        <p:sp>
          <p:nvSpPr>
            <p:cNvPr name="AutoShape 3" id="3"/>
            <p:cNvSpPr/>
            <p:nvPr/>
          </p:nvSpPr>
          <p:spPr>
            <a:xfrm rot="0">
              <a:off x="128647" y="0"/>
              <a:ext cx="29633" cy="10972800"/>
            </a:xfrm>
            <a:prstGeom prst="rect">
              <a:avLst/>
            </a:prstGeom>
            <a:solidFill>
              <a:srgbClr val="FFFFFF"/>
            </a:solidFill>
          </p:spPr>
        </p:sp>
        <p:sp>
          <p:nvSpPr>
            <p:cNvPr name="AutoShape 4" id="4"/>
            <p:cNvSpPr/>
            <p:nvPr/>
          </p:nvSpPr>
          <p:spPr>
            <a:xfrm rot="-5400000">
              <a:off x="-163156" y="163156"/>
              <a:ext cx="613239" cy="286927"/>
            </a:xfrm>
            <a:prstGeom prst="rect">
              <a:avLst/>
            </a:prstGeom>
            <a:solidFill>
              <a:srgbClr val="FFFFFF"/>
            </a:solidFill>
          </p:spPr>
        </p:sp>
      </p:grpSp>
      <p:grpSp>
        <p:nvGrpSpPr>
          <p:cNvPr name="Group 5" id="5"/>
          <p:cNvGrpSpPr/>
          <p:nvPr/>
        </p:nvGrpSpPr>
        <p:grpSpPr>
          <a:xfrm rot="0">
            <a:off x="1046367" y="1094924"/>
            <a:ext cx="4844219" cy="3207836"/>
            <a:chOff x="0" y="0"/>
            <a:chExt cx="6458959" cy="4277114"/>
          </a:xfrm>
        </p:grpSpPr>
        <p:sp>
          <p:nvSpPr>
            <p:cNvPr name="TextBox 6" id="6"/>
            <p:cNvSpPr txBox="true"/>
            <p:nvPr/>
          </p:nvSpPr>
          <p:spPr>
            <a:xfrm rot="0">
              <a:off x="426225" y="658581"/>
              <a:ext cx="5597305" cy="2401994"/>
            </a:xfrm>
            <a:prstGeom prst="rect">
              <a:avLst/>
            </a:prstGeom>
          </p:spPr>
          <p:txBody>
            <a:bodyPr anchor="t" rtlCol="false" tIns="0" lIns="0" bIns="0" rIns="0">
              <a:spAutoFit/>
            </a:bodyPr>
            <a:lstStyle/>
            <a:p>
              <a:pPr>
                <a:lnSpc>
                  <a:spcPts val="6800"/>
                </a:lnSpc>
              </a:pPr>
              <a:r>
                <a:rPr lang="en-US" sz="6800">
                  <a:solidFill>
                    <a:srgbClr val="FFFFFF"/>
                  </a:solidFill>
                  <a:latin typeface="Roboto Bold"/>
                </a:rPr>
                <a:t>Business Objectives</a:t>
              </a:r>
              <a:r>
                <a:rPr lang="en-US" sz="1200">
                  <a:solidFill>
                    <a:srgbClr val="FFFFFF"/>
                  </a:solidFill>
                  <a:latin typeface="Arimo Bold"/>
                </a:rPr>
                <a:t> </a:t>
              </a:r>
            </a:p>
          </p:txBody>
        </p:sp>
        <p:sp>
          <p:nvSpPr>
            <p:cNvPr name="TextBox 7" id="7"/>
            <p:cNvSpPr txBox="true"/>
            <p:nvPr/>
          </p:nvSpPr>
          <p:spPr>
            <a:xfrm rot="0">
              <a:off x="861654" y="3123168"/>
              <a:ext cx="5597305" cy="761576"/>
            </a:xfrm>
            <a:prstGeom prst="rect">
              <a:avLst/>
            </a:prstGeom>
          </p:spPr>
          <p:txBody>
            <a:bodyPr anchor="t" rtlCol="false" tIns="0" lIns="0" bIns="0" rIns="0">
              <a:spAutoFit/>
            </a:bodyPr>
            <a:lstStyle/>
            <a:p>
              <a:pPr algn="just">
                <a:lnSpc>
                  <a:spcPts val="4960"/>
                </a:lnSpc>
              </a:pPr>
              <a:r>
                <a:rPr lang="en-US" sz="3100">
                  <a:solidFill>
                    <a:srgbClr val="FFFFFF"/>
                  </a:solidFill>
                  <a:latin typeface="Roboto"/>
                </a:rPr>
                <a:t>Consumer profiling</a:t>
              </a:r>
            </a:p>
          </p:txBody>
        </p:sp>
        <p:sp>
          <p:nvSpPr>
            <p:cNvPr name="AutoShape 8" id="8"/>
            <p:cNvSpPr/>
            <p:nvPr/>
          </p:nvSpPr>
          <p:spPr>
            <a:xfrm rot="-10800000">
              <a:off x="0" y="0"/>
              <a:ext cx="207353" cy="4277114"/>
            </a:xfrm>
            <a:prstGeom prst="rect">
              <a:avLst/>
            </a:prstGeom>
            <a:solidFill>
              <a:srgbClr val="FFFFFF"/>
            </a:solidFill>
          </p:spPr>
        </p:sp>
      </p:gr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586912" y="1407178"/>
            <a:ext cx="1222159" cy="1119803"/>
          </a:xfrm>
          <a:prstGeom prst="rect">
            <a:avLst/>
          </a:prstGeom>
        </p:spPr>
      </p:pic>
      <p:sp>
        <p:nvSpPr>
          <p:cNvPr name="TextBox 10" id="10"/>
          <p:cNvSpPr txBox="true"/>
          <p:nvPr/>
        </p:nvSpPr>
        <p:spPr>
          <a:xfrm rot="0">
            <a:off x="5965696" y="1350028"/>
            <a:ext cx="8081771" cy="786765"/>
          </a:xfrm>
          <a:prstGeom prst="rect">
            <a:avLst/>
          </a:prstGeom>
        </p:spPr>
        <p:txBody>
          <a:bodyPr anchor="t" rtlCol="false" tIns="0" lIns="0" bIns="0" rIns="0">
            <a:spAutoFit/>
          </a:bodyPr>
          <a:lstStyle/>
          <a:p>
            <a:pPr algn="r">
              <a:lnSpc>
                <a:spcPts val="6240"/>
              </a:lnSpc>
            </a:pPr>
            <a:r>
              <a:rPr lang="en-US" sz="4800">
                <a:solidFill>
                  <a:srgbClr val="FFFFFF"/>
                </a:solidFill>
                <a:latin typeface="Roboto Bold"/>
              </a:rPr>
              <a:t>Demographic</a:t>
            </a:r>
          </a:p>
        </p:txBody>
      </p:sp>
      <p:sp>
        <p:nvSpPr>
          <p:cNvPr name="TextBox 11" id="11"/>
          <p:cNvSpPr txBox="true"/>
          <p:nvPr/>
        </p:nvSpPr>
        <p:spPr>
          <a:xfrm rot="0">
            <a:off x="5932167" y="2271711"/>
            <a:ext cx="8115300" cy="255270"/>
          </a:xfrm>
          <a:prstGeom prst="rect">
            <a:avLst/>
          </a:prstGeom>
        </p:spPr>
        <p:txBody>
          <a:bodyPr anchor="t" rtlCol="false" tIns="0" lIns="0" bIns="0" rIns="0">
            <a:spAutoFit/>
          </a:bodyPr>
          <a:lstStyle/>
          <a:p>
            <a:pPr algn="r" marL="0" indent="0" lvl="0">
              <a:lnSpc>
                <a:spcPts val="1800"/>
              </a:lnSpc>
            </a:pPr>
            <a:r>
              <a:rPr lang="en-US" sz="1800">
                <a:solidFill>
                  <a:srgbClr val="FFFFFF"/>
                </a:solidFill>
                <a:latin typeface="Roboto"/>
              </a:rPr>
              <a:t>To uncover the demographic details of the consumer.</a:t>
            </a:r>
          </a:p>
        </p:txBody>
      </p:sp>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586912" y="5514662"/>
            <a:ext cx="1242950" cy="1242950"/>
          </a:xfrm>
          <a:prstGeom prst="rect">
            <a:avLst/>
          </a:prstGeom>
        </p:spPr>
      </p:pic>
      <p:sp>
        <p:nvSpPr>
          <p:cNvPr name="TextBox 13" id="13"/>
          <p:cNvSpPr txBox="true"/>
          <p:nvPr/>
        </p:nvSpPr>
        <p:spPr>
          <a:xfrm rot="0">
            <a:off x="5481012" y="5590862"/>
            <a:ext cx="8566455" cy="655320"/>
          </a:xfrm>
          <a:prstGeom prst="rect">
            <a:avLst/>
          </a:prstGeom>
        </p:spPr>
        <p:txBody>
          <a:bodyPr anchor="t" rtlCol="false" tIns="0" lIns="0" bIns="0" rIns="0">
            <a:spAutoFit/>
          </a:bodyPr>
          <a:lstStyle/>
          <a:p>
            <a:pPr algn="r">
              <a:lnSpc>
                <a:spcPts val="4800"/>
              </a:lnSpc>
            </a:pPr>
            <a:r>
              <a:rPr lang="en-US" sz="4800">
                <a:solidFill>
                  <a:srgbClr val="FFFFFF"/>
                </a:solidFill>
                <a:latin typeface="Roboto Bold"/>
              </a:rPr>
              <a:t>Geographic</a:t>
            </a:r>
          </a:p>
        </p:txBody>
      </p:sp>
      <p:sp>
        <p:nvSpPr>
          <p:cNvPr name="TextBox 14" id="14"/>
          <p:cNvSpPr txBox="true"/>
          <p:nvPr/>
        </p:nvSpPr>
        <p:spPr>
          <a:xfrm rot="0">
            <a:off x="5481012" y="6382493"/>
            <a:ext cx="8566455" cy="255270"/>
          </a:xfrm>
          <a:prstGeom prst="rect">
            <a:avLst/>
          </a:prstGeom>
        </p:spPr>
        <p:txBody>
          <a:bodyPr anchor="t" rtlCol="false" tIns="0" lIns="0" bIns="0" rIns="0">
            <a:spAutoFit/>
          </a:bodyPr>
          <a:lstStyle/>
          <a:p>
            <a:pPr algn="r" marL="0" indent="0" lvl="0">
              <a:lnSpc>
                <a:spcPts val="1800"/>
              </a:lnSpc>
            </a:pPr>
            <a:r>
              <a:rPr lang="en-US" sz="1800">
                <a:solidFill>
                  <a:srgbClr val="FFFFFF"/>
                </a:solidFill>
                <a:latin typeface="Roboto"/>
              </a:rPr>
              <a:t>To discover the geograhical presence.</a:t>
            </a:r>
          </a:p>
        </p:txBody>
      </p:sp>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586912" y="7969112"/>
            <a:ext cx="1242950" cy="1044078"/>
          </a:xfrm>
          <a:prstGeom prst="rect">
            <a:avLst/>
          </a:prstGeom>
        </p:spPr>
      </p:pic>
      <p:sp>
        <p:nvSpPr>
          <p:cNvPr name="TextBox 16" id="16"/>
          <p:cNvSpPr txBox="true"/>
          <p:nvPr/>
        </p:nvSpPr>
        <p:spPr>
          <a:xfrm rot="0">
            <a:off x="5999225" y="7911944"/>
            <a:ext cx="8048241" cy="655320"/>
          </a:xfrm>
          <a:prstGeom prst="rect">
            <a:avLst/>
          </a:prstGeom>
        </p:spPr>
        <p:txBody>
          <a:bodyPr anchor="t" rtlCol="false" tIns="0" lIns="0" bIns="0" rIns="0">
            <a:spAutoFit/>
          </a:bodyPr>
          <a:lstStyle/>
          <a:p>
            <a:pPr algn="r">
              <a:lnSpc>
                <a:spcPts val="4800"/>
              </a:lnSpc>
            </a:pPr>
            <a:r>
              <a:rPr lang="en-US" sz="4800">
                <a:solidFill>
                  <a:srgbClr val="FFFFFF"/>
                </a:solidFill>
                <a:latin typeface="Roboto Bold"/>
              </a:rPr>
              <a:t>Preference</a:t>
            </a:r>
          </a:p>
        </p:txBody>
      </p:sp>
      <p:sp>
        <p:nvSpPr>
          <p:cNvPr name="TextBox 17" id="17"/>
          <p:cNvSpPr txBox="true"/>
          <p:nvPr/>
        </p:nvSpPr>
        <p:spPr>
          <a:xfrm rot="0">
            <a:off x="5932167" y="8624552"/>
            <a:ext cx="8115300" cy="255270"/>
          </a:xfrm>
          <a:prstGeom prst="rect">
            <a:avLst/>
          </a:prstGeom>
        </p:spPr>
        <p:txBody>
          <a:bodyPr anchor="t" rtlCol="false" tIns="0" lIns="0" bIns="0" rIns="0">
            <a:spAutoFit/>
          </a:bodyPr>
          <a:lstStyle/>
          <a:p>
            <a:pPr algn="r" marL="0" indent="0" lvl="0">
              <a:lnSpc>
                <a:spcPts val="1800"/>
              </a:lnSpc>
            </a:pPr>
            <a:r>
              <a:rPr lang="en-US" sz="1800">
                <a:solidFill>
                  <a:srgbClr val="FFFFFF"/>
                </a:solidFill>
                <a:latin typeface="Roboto"/>
              </a:rPr>
              <a:t>To explore likes and dislikes of the consumers.</a:t>
            </a:r>
          </a:p>
        </p:txBody>
      </p:sp>
      <p:sp>
        <p:nvSpPr>
          <p:cNvPr name="TextBox 18" id="18"/>
          <p:cNvSpPr txBox="true"/>
          <p:nvPr/>
        </p:nvSpPr>
        <p:spPr>
          <a:xfrm rot="0">
            <a:off x="1028700" y="8456295"/>
            <a:ext cx="3420611" cy="556895"/>
          </a:xfrm>
          <a:prstGeom prst="rect">
            <a:avLst/>
          </a:prstGeom>
        </p:spPr>
        <p:txBody>
          <a:bodyPr anchor="t" rtlCol="false" tIns="0" lIns="0" bIns="0" rIns="0">
            <a:spAutoFit/>
          </a:bodyPr>
          <a:lstStyle/>
          <a:p>
            <a:pPr>
              <a:lnSpc>
                <a:spcPts val="4480"/>
              </a:lnSpc>
            </a:pPr>
            <a:r>
              <a:rPr lang="en-US" sz="3200" spc="64">
                <a:solidFill>
                  <a:srgbClr val="FFFFFF"/>
                </a:solidFill>
                <a:latin typeface="Roboto"/>
              </a:rPr>
              <a:t>//07</a:t>
            </a:r>
          </a:p>
        </p:txBody>
      </p:sp>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586912" y="3364380"/>
            <a:ext cx="1208314" cy="1208314"/>
          </a:xfrm>
          <a:prstGeom prst="rect">
            <a:avLst/>
          </a:prstGeom>
        </p:spPr>
      </p:pic>
      <p:sp>
        <p:nvSpPr>
          <p:cNvPr name="TextBox 20" id="20"/>
          <p:cNvSpPr txBox="true"/>
          <p:nvPr/>
        </p:nvSpPr>
        <p:spPr>
          <a:xfrm rot="0">
            <a:off x="5965696" y="3307230"/>
            <a:ext cx="8081771" cy="786765"/>
          </a:xfrm>
          <a:prstGeom prst="rect">
            <a:avLst/>
          </a:prstGeom>
        </p:spPr>
        <p:txBody>
          <a:bodyPr anchor="t" rtlCol="false" tIns="0" lIns="0" bIns="0" rIns="0">
            <a:spAutoFit/>
          </a:bodyPr>
          <a:lstStyle/>
          <a:p>
            <a:pPr algn="r">
              <a:lnSpc>
                <a:spcPts val="6240"/>
              </a:lnSpc>
            </a:pPr>
            <a:r>
              <a:rPr lang="en-US" sz="4800">
                <a:solidFill>
                  <a:srgbClr val="FFFFFF"/>
                </a:solidFill>
                <a:latin typeface="Roboto Bold"/>
              </a:rPr>
              <a:t>Lifestyle</a:t>
            </a:r>
          </a:p>
        </p:txBody>
      </p:sp>
      <p:sp>
        <p:nvSpPr>
          <p:cNvPr name="TextBox 21" id="21"/>
          <p:cNvSpPr txBox="true"/>
          <p:nvPr/>
        </p:nvSpPr>
        <p:spPr>
          <a:xfrm rot="0">
            <a:off x="5932167" y="4228913"/>
            <a:ext cx="8115300" cy="255270"/>
          </a:xfrm>
          <a:prstGeom prst="rect">
            <a:avLst/>
          </a:prstGeom>
        </p:spPr>
        <p:txBody>
          <a:bodyPr anchor="t" rtlCol="false" tIns="0" lIns="0" bIns="0" rIns="0">
            <a:spAutoFit/>
          </a:bodyPr>
          <a:lstStyle/>
          <a:p>
            <a:pPr algn="r" marL="0" indent="0" lvl="0">
              <a:lnSpc>
                <a:spcPts val="1800"/>
              </a:lnSpc>
            </a:pPr>
            <a:r>
              <a:rPr lang="en-US" sz="1800">
                <a:solidFill>
                  <a:srgbClr val="FFFFFF"/>
                </a:solidFill>
                <a:latin typeface="Roboto"/>
              </a:rPr>
              <a:t>To explore the lifestyle of the consumer.</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449472" y="3125060"/>
            <a:ext cx="10971520" cy="7578557"/>
            <a:chOff x="0" y="0"/>
            <a:chExt cx="14628694" cy="10104742"/>
          </a:xfrm>
        </p:grpSpPr>
        <p:grpSp>
          <p:nvGrpSpPr>
            <p:cNvPr name="Group 3" id="3"/>
            <p:cNvGrpSpPr/>
            <p:nvPr/>
          </p:nvGrpSpPr>
          <p:grpSpPr>
            <a:xfrm rot="0">
              <a:off x="4684591" y="0"/>
              <a:ext cx="9944103" cy="9258300"/>
              <a:chOff x="0" y="0"/>
              <a:chExt cx="2055660" cy="1913890"/>
            </a:xfrm>
          </p:grpSpPr>
          <p:sp>
            <p:nvSpPr>
              <p:cNvPr name="Freeform 4" id="4"/>
              <p:cNvSpPr/>
              <p:nvPr/>
            </p:nvSpPr>
            <p:spPr>
              <a:xfrm>
                <a:off x="0" y="0"/>
                <a:ext cx="2055660" cy="1913890"/>
              </a:xfrm>
              <a:custGeom>
                <a:avLst/>
                <a:gdLst/>
                <a:ahLst/>
                <a:cxnLst/>
                <a:rect r="r" b="b" t="t" l="l"/>
                <a:pathLst>
                  <a:path h="1913890" w="2055660">
                    <a:moveTo>
                      <a:pt x="0" y="0"/>
                    </a:moveTo>
                    <a:lnTo>
                      <a:pt x="0" y="1913890"/>
                    </a:lnTo>
                    <a:lnTo>
                      <a:pt x="2055660" y="1913890"/>
                    </a:lnTo>
                    <a:lnTo>
                      <a:pt x="2055660" y="0"/>
                    </a:lnTo>
                    <a:lnTo>
                      <a:pt x="0" y="0"/>
                    </a:lnTo>
                    <a:close/>
                    <a:moveTo>
                      <a:pt x="1994700" y="1852930"/>
                    </a:moveTo>
                    <a:lnTo>
                      <a:pt x="59690" y="1852930"/>
                    </a:lnTo>
                    <a:lnTo>
                      <a:pt x="59690" y="59690"/>
                    </a:lnTo>
                    <a:lnTo>
                      <a:pt x="1994700" y="59690"/>
                    </a:lnTo>
                    <a:lnTo>
                      <a:pt x="1994700" y="1852930"/>
                    </a:lnTo>
                    <a:close/>
                  </a:path>
                </a:pathLst>
              </a:custGeom>
              <a:solidFill>
                <a:srgbClr val="FFFFFF"/>
              </a:solidFill>
            </p:spPr>
          </p:sp>
        </p:grpSp>
        <p:sp>
          <p:nvSpPr>
            <p:cNvPr name="TextBox 5" id="5"/>
            <p:cNvSpPr txBox="true"/>
            <p:nvPr/>
          </p:nvSpPr>
          <p:spPr>
            <a:xfrm rot="0">
              <a:off x="0" y="2728827"/>
              <a:ext cx="9369181" cy="7375915"/>
            </a:xfrm>
            <a:prstGeom prst="rect">
              <a:avLst/>
            </a:prstGeom>
          </p:spPr>
          <p:txBody>
            <a:bodyPr anchor="t" rtlCol="false" tIns="0" lIns="0" bIns="0" rIns="0">
              <a:spAutoFit/>
            </a:bodyPr>
            <a:lstStyle/>
            <a:p>
              <a:pPr algn="ctr">
                <a:lnSpc>
                  <a:spcPts val="45063"/>
                </a:lnSpc>
              </a:pPr>
              <a:r>
                <a:rPr lang="en-US" sz="34664" spc="4159">
                  <a:solidFill>
                    <a:srgbClr val="FFFFFF"/>
                  </a:solidFill>
                  <a:latin typeface="Roboto Bold"/>
                </a:rPr>
                <a:t>03</a:t>
              </a:r>
            </a:p>
          </p:txBody>
        </p:sp>
        <p:sp>
          <p:nvSpPr>
            <p:cNvPr name="TextBox 6" id="6"/>
            <p:cNvSpPr txBox="true"/>
            <p:nvPr/>
          </p:nvSpPr>
          <p:spPr>
            <a:xfrm rot="0">
              <a:off x="8091535" y="6584114"/>
              <a:ext cx="6150934" cy="2000885"/>
            </a:xfrm>
            <a:prstGeom prst="rect">
              <a:avLst/>
            </a:prstGeom>
          </p:spPr>
          <p:txBody>
            <a:bodyPr anchor="t" rtlCol="false" tIns="0" lIns="0" bIns="0" rIns="0">
              <a:spAutoFit/>
            </a:bodyPr>
            <a:lstStyle/>
            <a:p>
              <a:pPr algn="r">
                <a:lnSpc>
                  <a:spcPts val="5880"/>
                </a:lnSpc>
              </a:pPr>
            </a:p>
            <a:p>
              <a:pPr algn="r">
                <a:lnSpc>
                  <a:spcPts val="5880"/>
                </a:lnSpc>
              </a:pPr>
              <a:r>
                <a:rPr lang="en-US" sz="4900">
                  <a:solidFill>
                    <a:srgbClr val="FFFFFF"/>
                  </a:solidFill>
                  <a:latin typeface="Roboto"/>
                </a:rPr>
                <a:t>Datasets</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grpSp>
        <p:nvGrpSpPr>
          <p:cNvPr name="Group 2" id="2"/>
          <p:cNvGrpSpPr/>
          <p:nvPr/>
        </p:nvGrpSpPr>
        <p:grpSpPr>
          <a:xfrm rot="0">
            <a:off x="420829" y="5295478"/>
            <a:ext cx="3300601" cy="4429131"/>
            <a:chOff x="0" y="0"/>
            <a:chExt cx="4400801" cy="5905508"/>
          </a:xfrm>
        </p:grpSpPr>
        <p:grpSp>
          <p:nvGrpSpPr>
            <p:cNvPr name="Group 3" id="3"/>
            <p:cNvGrpSpPr/>
            <p:nvPr/>
          </p:nvGrpSpPr>
          <p:grpSpPr>
            <a:xfrm rot="5400000">
              <a:off x="1493022" y="1959910"/>
              <a:ext cx="1351507" cy="342550"/>
              <a:chOff x="0" y="0"/>
              <a:chExt cx="2004282" cy="508000"/>
            </a:xfrm>
          </p:grpSpPr>
          <p:sp>
            <p:nvSpPr>
              <p:cNvPr name="Freeform 4" id="4"/>
              <p:cNvSpPr/>
              <p:nvPr/>
            </p:nvSpPr>
            <p:spPr>
              <a:xfrm>
                <a:off x="1556884"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FFFFFF"/>
              </a:solidFill>
              <a:ln>
                <a:solidFill>
                  <a:srgbClr val="000000"/>
                </a:solidFill>
              </a:ln>
            </p:spPr>
          </p:sp>
          <p:sp>
            <p:nvSpPr>
              <p:cNvPr name="Freeform 5" id="5"/>
              <p:cNvSpPr/>
              <p:nvPr/>
            </p:nvSpPr>
            <p:spPr>
              <a:xfrm>
                <a:off x="0" y="11430"/>
                <a:ext cx="2004282" cy="485140"/>
              </a:xfrm>
              <a:custGeom>
                <a:avLst/>
                <a:gdLst/>
                <a:ahLst/>
                <a:cxnLst/>
                <a:rect r="r" b="b" t="t" l="l"/>
                <a:pathLst>
                  <a:path h="485140" w="2004282">
                    <a:moveTo>
                      <a:pt x="1760442" y="0"/>
                    </a:moveTo>
                    <a:cubicBezTo>
                      <a:pt x="1639792" y="0"/>
                      <a:pt x="1539462" y="88900"/>
                      <a:pt x="1520412" y="204470"/>
                    </a:cubicBezTo>
                    <a:lnTo>
                      <a:pt x="0" y="204470"/>
                    </a:lnTo>
                    <a:lnTo>
                      <a:pt x="0" y="280670"/>
                    </a:lnTo>
                    <a:lnTo>
                      <a:pt x="1521682" y="280670"/>
                    </a:lnTo>
                    <a:cubicBezTo>
                      <a:pt x="1539462" y="396240"/>
                      <a:pt x="1641062" y="485140"/>
                      <a:pt x="1761712" y="485140"/>
                    </a:cubicBezTo>
                    <a:cubicBezTo>
                      <a:pt x="1896332" y="485140"/>
                      <a:pt x="2004282" y="375920"/>
                      <a:pt x="2004282" y="242570"/>
                    </a:cubicBezTo>
                    <a:cubicBezTo>
                      <a:pt x="2004282" y="107950"/>
                      <a:pt x="1895062" y="0"/>
                      <a:pt x="1760442" y="0"/>
                    </a:cubicBezTo>
                    <a:close/>
                    <a:moveTo>
                      <a:pt x="1760442" y="408940"/>
                    </a:moveTo>
                    <a:cubicBezTo>
                      <a:pt x="1669002" y="408940"/>
                      <a:pt x="1594072" y="334010"/>
                      <a:pt x="1594072" y="242570"/>
                    </a:cubicBezTo>
                    <a:cubicBezTo>
                      <a:pt x="1594072" y="151130"/>
                      <a:pt x="1669002" y="76200"/>
                      <a:pt x="1760442" y="76200"/>
                    </a:cubicBezTo>
                    <a:cubicBezTo>
                      <a:pt x="1851882" y="76200"/>
                      <a:pt x="1926812" y="151130"/>
                      <a:pt x="1926812" y="242570"/>
                    </a:cubicBezTo>
                    <a:cubicBezTo>
                      <a:pt x="1928082" y="334010"/>
                      <a:pt x="1853152" y="408940"/>
                      <a:pt x="1760442" y="408940"/>
                    </a:cubicBezTo>
                    <a:close/>
                  </a:path>
                </a:pathLst>
              </a:custGeom>
              <a:solidFill>
                <a:srgbClr val="D9D9D9"/>
              </a:solidFill>
            </p:spPr>
          </p:sp>
        </p:grpSp>
        <p:grpSp>
          <p:nvGrpSpPr>
            <p:cNvPr name="Group 6" id="6"/>
            <p:cNvGrpSpPr/>
            <p:nvPr/>
          </p:nvGrpSpPr>
          <p:grpSpPr>
            <a:xfrm rot="0">
              <a:off x="0" y="0"/>
              <a:ext cx="4400801" cy="1786515"/>
              <a:chOff x="0" y="0"/>
              <a:chExt cx="3808291" cy="1545984"/>
            </a:xfrm>
          </p:grpSpPr>
          <p:sp>
            <p:nvSpPr>
              <p:cNvPr name="Freeform 7" id="7"/>
              <p:cNvSpPr/>
              <p:nvPr/>
            </p:nvSpPr>
            <p:spPr>
              <a:xfrm>
                <a:off x="0" y="0"/>
                <a:ext cx="3808291" cy="1545984"/>
              </a:xfrm>
              <a:custGeom>
                <a:avLst/>
                <a:gdLst/>
                <a:ahLst/>
                <a:cxnLst/>
                <a:rect r="r" b="b" t="t" l="l"/>
                <a:pathLst>
                  <a:path h="1545984" w="3808291">
                    <a:moveTo>
                      <a:pt x="3683831" y="1545984"/>
                    </a:moveTo>
                    <a:lnTo>
                      <a:pt x="124460" y="1545984"/>
                    </a:lnTo>
                    <a:cubicBezTo>
                      <a:pt x="55880" y="1545984"/>
                      <a:pt x="0" y="1490104"/>
                      <a:pt x="0" y="1421524"/>
                    </a:cubicBezTo>
                    <a:lnTo>
                      <a:pt x="0" y="124460"/>
                    </a:lnTo>
                    <a:cubicBezTo>
                      <a:pt x="0" y="55880"/>
                      <a:pt x="55880" y="0"/>
                      <a:pt x="124460" y="0"/>
                    </a:cubicBezTo>
                    <a:lnTo>
                      <a:pt x="3683831" y="0"/>
                    </a:lnTo>
                    <a:cubicBezTo>
                      <a:pt x="3752411" y="0"/>
                      <a:pt x="3808291" y="55880"/>
                      <a:pt x="3808291" y="124460"/>
                    </a:cubicBezTo>
                    <a:lnTo>
                      <a:pt x="3808291" y="1421524"/>
                    </a:lnTo>
                    <a:cubicBezTo>
                      <a:pt x="3808291" y="1490104"/>
                      <a:pt x="3752411" y="1545984"/>
                      <a:pt x="3683831" y="1545984"/>
                    </a:cubicBezTo>
                    <a:close/>
                  </a:path>
                </a:pathLst>
              </a:custGeom>
              <a:solidFill>
                <a:srgbClr val="DCC9BB"/>
              </a:solidFill>
            </p:spPr>
          </p:sp>
        </p:grpSp>
        <p:sp>
          <p:nvSpPr>
            <p:cNvPr name="TextBox 8" id="8"/>
            <p:cNvSpPr txBox="true"/>
            <p:nvPr/>
          </p:nvSpPr>
          <p:spPr>
            <a:xfrm rot="0">
              <a:off x="0" y="516482"/>
              <a:ext cx="4337552" cy="592455"/>
            </a:xfrm>
            <a:prstGeom prst="rect">
              <a:avLst/>
            </a:prstGeom>
          </p:spPr>
          <p:txBody>
            <a:bodyPr anchor="t" rtlCol="false" tIns="0" lIns="0" bIns="0" rIns="0">
              <a:spAutoFit/>
            </a:bodyPr>
            <a:lstStyle/>
            <a:p>
              <a:pPr algn="ctr">
                <a:lnSpc>
                  <a:spcPts val="3840"/>
                </a:lnSpc>
              </a:pPr>
              <a:r>
                <a:rPr lang="en-US" sz="2400" spc="290">
                  <a:solidFill>
                    <a:srgbClr val="1B1B1B"/>
                  </a:solidFill>
                  <a:latin typeface="Roboto Bold"/>
                </a:rPr>
                <a:t>CONSUMER</a:t>
              </a:r>
            </a:p>
          </p:txBody>
        </p:sp>
        <p:sp>
          <p:nvSpPr>
            <p:cNvPr name="TextBox 9" id="9"/>
            <p:cNvSpPr txBox="true"/>
            <p:nvPr/>
          </p:nvSpPr>
          <p:spPr>
            <a:xfrm rot="0">
              <a:off x="530390" y="2939423"/>
              <a:ext cx="3276771" cy="2966085"/>
            </a:xfrm>
            <a:prstGeom prst="rect">
              <a:avLst/>
            </a:prstGeom>
          </p:spPr>
          <p:txBody>
            <a:bodyPr anchor="t" rtlCol="false" tIns="0" lIns="0" bIns="0" rIns="0">
              <a:spAutoFit/>
            </a:bodyPr>
            <a:lstStyle/>
            <a:p>
              <a:pPr algn="ctr">
                <a:lnSpc>
                  <a:spcPts val="2970"/>
                </a:lnSpc>
              </a:pPr>
              <a:r>
                <a:rPr lang="en-US" sz="1800" spc="57">
                  <a:solidFill>
                    <a:srgbClr val="FFFFFF"/>
                  </a:solidFill>
                  <a:latin typeface="Roboto"/>
                </a:rPr>
                <a:t>Cover the demographical and geographical details of the consumer in addition to lifestyle details.</a:t>
              </a:r>
            </a:p>
          </p:txBody>
        </p:sp>
      </p:grpSp>
      <p:grpSp>
        <p:nvGrpSpPr>
          <p:cNvPr name="Group 10" id="10"/>
          <p:cNvGrpSpPr/>
          <p:nvPr/>
        </p:nvGrpSpPr>
        <p:grpSpPr>
          <a:xfrm rot="0">
            <a:off x="4001890" y="3163829"/>
            <a:ext cx="3300601" cy="3448155"/>
            <a:chOff x="0" y="0"/>
            <a:chExt cx="4400801" cy="4597541"/>
          </a:xfrm>
        </p:grpSpPr>
        <p:grpSp>
          <p:nvGrpSpPr>
            <p:cNvPr name="Group 11" id="11"/>
            <p:cNvGrpSpPr/>
            <p:nvPr/>
          </p:nvGrpSpPr>
          <p:grpSpPr>
            <a:xfrm rot="-5400000">
              <a:off x="1493022" y="2082335"/>
              <a:ext cx="1351507" cy="342550"/>
              <a:chOff x="0" y="0"/>
              <a:chExt cx="2004282" cy="508000"/>
            </a:xfrm>
          </p:grpSpPr>
          <p:sp>
            <p:nvSpPr>
              <p:cNvPr name="Freeform 12" id="12"/>
              <p:cNvSpPr/>
              <p:nvPr/>
            </p:nvSpPr>
            <p:spPr>
              <a:xfrm>
                <a:off x="1556884"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FFFFFF"/>
              </a:solidFill>
              <a:ln>
                <a:solidFill>
                  <a:srgbClr val="000000"/>
                </a:solidFill>
              </a:ln>
            </p:spPr>
          </p:sp>
          <p:sp>
            <p:nvSpPr>
              <p:cNvPr name="Freeform 13" id="13"/>
              <p:cNvSpPr/>
              <p:nvPr/>
            </p:nvSpPr>
            <p:spPr>
              <a:xfrm>
                <a:off x="0" y="11430"/>
                <a:ext cx="2004282" cy="485140"/>
              </a:xfrm>
              <a:custGeom>
                <a:avLst/>
                <a:gdLst/>
                <a:ahLst/>
                <a:cxnLst/>
                <a:rect r="r" b="b" t="t" l="l"/>
                <a:pathLst>
                  <a:path h="485140" w="2004282">
                    <a:moveTo>
                      <a:pt x="1760442" y="0"/>
                    </a:moveTo>
                    <a:cubicBezTo>
                      <a:pt x="1639792" y="0"/>
                      <a:pt x="1539462" y="88900"/>
                      <a:pt x="1520412" y="204470"/>
                    </a:cubicBezTo>
                    <a:lnTo>
                      <a:pt x="0" y="204470"/>
                    </a:lnTo>
                    <a:lnTo>
                      <a:pt x="0" y="280670"/>
                    </a:lnTo>
                    <a:lnTo>
                      <a:pt x="1521682" y="280670"/>
                    </a:lnTo>
                    <a:cubicBezTo>
                      <a:pt x="1539462" y="396240"/>
                      <a:pt x="1641062" y="485140"/>
                      <a:pt x="1761712" y="485140"/>
                    </a:cubicBezTo>
                    <a:cubicBezTo>
                      <a:pt x="1896332" y="485140"/>
                      <a:pt x="2004282" y="375920"/>
                      <a:pt x="2004282" y="242570"/>
                    </a:cubicBezTo>
                    <a:cubicBezTo>
                      <a:pt x="2004282" y="107950"/>
                      <a:pt x="1895062" y="0"/>
                      <a:pt x="1760442" y="0"/>
                    </a:cubicBezTo>
                    <a:close/>
                    <a:moveTo>
                      <a:pt x="1760442" y="408940"/>
                    </a:moveTo>
                    <a:cubicBezTo>
                      <a:pt x="1669002" y="408940"/>
                      <a:pt x="1594072" y="334010"/>
                      <a:pt x="1594072" y="242570"/>
                    </a:cubicBezTo>
                    <a:cubicBezTo>
                      <a:pt x="1594072" y="151130"/>
                      <a:pt x="1669002" y="76200"/>
                      <a:pt x="1760442" y="76200"/>
                    </a:cubicBezTo>
                    <a:cubicBezTo>
                      <a:pt x="1851882" y="76200"/>
                      <a:pt x="1926812" y="151130"/>
                      <a:pt x="1926812" y="242570"/>
                    </a:cubicBezTo>
                    <a:cubicBezTo>
                      <a:pt x="1928082" y="334010"/>
                      <a:pt x="1853152" y="408940"/>
                      <a:pt x="1760442" y="408940"/>
                    </a:cubicBezTo>
                    <a:close/>
                  </a:path>
                </a:pathLst>
              </a:custGeom>
              <a:solidFill>
                <a:srgbClr val="D9D9D9"/>
              </a:solidFill>
            </p:spPr>
          </p:sp>
        </p:grpSp>
        <p:grpSp>
          <p:nvGrpSpPr>
            <p:cNvPr name="Group 14" id="14"/>
            <p:cNvGrpSpPr/>
            <p:nvPr/>
          </p:nvGrpSpPr>
          <p:grpSpPr>
            <a:xfrm rot="0">
              <a:off x="0" y="2811026"/>
              <a:ext cx="4400801" cy="1786515"/>
              <a:chOff x="0" y="0"/>
              <a:chExt cx="3808291" cy="1545984"/>
            </a:xfrm>
          </p:grpSpPr>
          <p:sp>
            <p:nvSpPr>
              <p:cNvPr name="Freeform 15" id="15"/>
              <p:cNvSpPr/>
              <p:nvPr/>
            </p:nvSpPr>
            <p:spPr>
              <a:xfrm>
                <a:off x="0" y="0"/>
                <a:ext cx="3808291" cy="1545984"/>
              </a:xfrm>
              <a:custGeom>
                <a:avLst/>
                <a:gdLst/>
                <a:ahLst/>
                <a:cxnLst/>
                <a:rect r="r" b="b" t="t" l="l"/>
                <a:pathLst>
                  <a:path h="1545984" w="3808291">
                    <a:moveTo>
                      <a:pt x="3683831" y="1545984"/>
                    </a:moveTo>
                    <a:lnTo>
                      <a:pt x="124460" y="1545984"/>
                    </a:lnTo>
                    <a:cubicBezTo>
                      <a:pt x="55880" y="1545984"/>
                      <a:pt x="0" y="1490104"/>
                      <a:pt x="0" y="1421524"/>
                    </a:cubicBezTo>
                    <a:lnTo>
                      <a:pt x="0" y="124460"/>
                    </a:lnTo>
                    <a:cubicBezTo>
                      <a:pt x="0" y="55880"/>
                      <a:pt x="55880" y="0"/>
                      <a:pt x="124460" y="0"/>
                    </a:cubicBezTo>
                    <a:lnTo>
                      <a:pt x="3683831" y="0"/>
                    </a:lnTo>
                    <a:cubicBezTo>
                      <a:pt x="3752411" y="0"/>
                      <a:pt x="3808291" y="55880"/>
                      <a:pt x="3808291" y="124460"/>
                    </a:cubicBezTo>
                    <a:lnTo>
                      <a:pt x="3808291" y="1421524"/>
                    </a:lnTo>
                    <a:cubicBezTo>
                      <a:pt x="3808291" y="1490104"/>
                      <a:pt x="3752411" y="1545984"/>
                      <a:pt x="3683831" y="1545984"/>
                    </a:cubicBezTo>
                    <a:close/>
                  </a:path>
                </a:pathLst>
              </a:custGeom>
              <a:solidFill>
                <a:srgbClr val="DCC9BB"/>
              </a:solidFill>
            </p:spPr>
          </p:sp>
        </p:grpSp>
        <p:sp>
          <p:nvSpPr>
            <p:cNvPr name="TextBox 16" id="16"/>
            <p:cNvSpPr txBox="true"/>
            <p:nvPr/>
          </p:nvSpPr>
          <p:spPr>
            <a:xfrm rot="0">
              <a:off x="0" y="3002388"/>
              <a:ext cx="4337552" cy="1242695"/>
            </a:xfrm>
            <a:prstGeom prst="rect">
              <a:avLst/>
            </a:prstGeom>
          </p:spPr>
          <p:txBody>
            <a:bodyPr anchor="t" rtlCol="false" tIns="0" lIns="0" bIns="0" rIns="0">
              <a:spAutoFit/>
            </a:bodyPr>
            <a:lstStyle/>
            <a:p>
              <a:pPr algn="ctr">
                <a:lnSpc>
                  <a:spcPts val="3840"/>
                </a:lnSpc>
              </a:pPr>
              <a:r>
                <a:rPr lang="en-US" sz="2400" spc="290">
                  <a:solidFill>
                    <a:srgbClr val="1B1B1B"/>
                  </a:solidFill>
                  <a:latin typeface="Roboto Bold"/>
                </a:rPr>
                <a:t>CONSUMER</a:t>
              </a:r>
            </a:p>
            <a:p>
              <a:pPr algn="ctr">
                <a:lnSpc>
                  <a:spcPts val="3840"/>
                </a:lnSpc>
              </a:pPr>
              <a:r>
                <a:rPr lang="en-US" sz="2400" spc="290">
                  <a:solidFill>
                    <a:srgbClr val="1B1B1B"/>
                  </a:solidFill>
                  <a:latin typeface="Roboto Bold"/>
                </a:rPr>
                <a:t>PREFERENCES</a:t>
              </a:r>
            </a:p>
          </p:txBody>
        </p:sp>
        <p:sp>
          <p:nvSpPr>
            <p:cNvPr name="TextBox 17" id="17"/>
            <p:cNvSpPr txBox="true"/>
            <p:nvPr/>
          </p:nvSpPr>
          <p:spPr>
            <a:xfrm rot="0">
              <a:off x="562015" y="-85725"/>
              <a:ext cx="3276771" cy="1457325"/>
            </a:xfrm>
            <a:prstGeom prst="rect">
              <a:avLst/>
            </a:prstGeom>
          </p:spPr>
          <p:txBody>
            <a:bodyPr anchor="t" rtlCol="false" tIns="0" lIns="0" bIns="0" rIns="0">
              <a:spAutoFit/>
            </a:bodyPr>
            <a:lstStyle/>
            <a:p>
              <a:pPr algn="ctr">
                <a:lnSpc>
                  <a:spcPts val="2970"/>
                </a:lnSpc>
              </a:pPr>
              <a:r>
                <a:rPr lang="en-US" sz="1800" spc="57">
                  <a:solidFill>
                    <a:srgbClr val="FFFFFF"/>
                  </a:solidFill>
                  <a:latin typeface="Roboto"/>
                </a:rPr>
                <a:t>Include the preferred type of cuisine of the consumer.</a:t>
              </a:r>
            </a:p>
          </p:txBody>
        </p:sp>
      </p:grpSp>
      <p:grpSp>
        <p:nvGrpSpPr>
          <p:cNvPr name="Group 18" id="18"/>
          <p:cNvGrpSpPr/>
          <p:nvPr/>
        </p:nvGrpSpPr>
        <p:grpSpPr>
          <a:xfrm rot="0">
            <a:off x="7493700" y="5295478"/>
            <a:ext cx="3300601" cy="4051941"/>
            <a:chOff x="0" y="0"/>
            <a:chExt cx="4400801" cy="5402588"/>
          </a:xfrm>
        </p:grpSpPr>
        <p:grpSp>
          <p:nvGrpSpPr>
            <p:cNvPr name="Group 19" id="19"/>
            <p:cNvGrpSpPr/>
            <p:nvPr/>
          </p:nvGrpSpPr>
          <p:grpSpPr>
            <a:xfrm rot="5400000">
              <a:off x="1493022" y="1959910"/>
              <a:ext cx="1351507" cy="342550"/>
              <a:chOff x="0" y="0"/>
              <a:chExt cx="2004282" cy="508000"/>
            </a:xfrm>
          </p:grpSpPr>
          <p:sp>
            <p:nvSpPr>
              <p:cNvPr name="Freeform 20" id="20"/>
              <p:cNvSpPr/>
              <p:nvPr/>
            </p:nvSpPr>
            <p:spPr>
              <a:xfrm>
                <a:off x="1556884"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FFFFFF"/>
              </a:solidFill>
              <a:ln>
                <a:solidFill>
                  <a:srgbClr val="000000"/>
                </a:solidFill>
              </a:ln>
            </p:spPr>
          </p:sp>
          <p:sp>
            <p:nvSpPr>
              <p:cNvPr name="Freeform 21" id="21"/>
              <p:cNvSpPr/>
              <p:nvPr/>
            </p:nvSpPr>
            <p:spPr>
              <a:xfrm>
                <a:off x="0" y="11430"/>
                <a:ext cx="2004282" cy="485140"/>
              </a:xfrm>
              <a:custGeom>
                <a:avLst/>
                <a:gdLst/>
                <a:ahLst/>
                <a:cxnLst/>
                <a:rect r="r" b="b" t="t" l="l"/>
                <a:pathLst>
                  <a:path h="485140" w="2004282">
                    <a:moveTo>
                      <a:pt x="1760442" y="0"/>
                    </a:moveTo>
                    <a:cubicBezTo>
                      <a:pt x="1639792" y="0"/>
                      <a:pt x="1539462" y="88900"/>
                      <a:pt x="1520412" y="204470"/>
                    </a:cubicBezTo>
                    <a:lnTo>
                      <a:pt x="0" y="204470"/>
                    </a:lnTo>
                    <a:lnTo>
                      <a:pt x="0" y="280670"/>
                    </a:lnTo>
                    <a:lnTo>
                      <a:pt x="1521682" y="280670"/>
                    </a:lnTo>
                    <a:cubicBezTo>
                      <a:pt x="1539462" y="396240"/>
                      <a:pt x="1641062" y="485140"/>
                      <a:pt x="1761712" y="485140"/>
                    </a:cubicBezTo>
                    <a:cubicBezTo>
                      <a:pt x="1896332" y="485140"/>
                      <a:pt x="2004282" y="375920"/>
                      <a:pt x="2004282" y="242570"/>
                    </a:cubicBezTo>
                    <a:cubicBezTo>
                      <a:pt x="2004282" y="107950"/>
                      <a:pt x="1895062" y="0"/>
                      <a:pt x="1760442" y="0"/>
                    </a:cubicBezTo>
                    <a:close/>
                    <a:moveTo>
                      <a:pt x="1760442" y="408940"/>
                    </a:moveTo>
                    <a:cubicBezTo>
                      <a:pt x="1669002" y="408940"/>
                      <a:pt x="1594072" y="334010"/>
                      <a:pt x="1594072" y="242570"/>
                    </a:cubicBezTo>
                    <a:cubicBezTo>
                      <a:pt x="1594072" y="151130"/>
                      <a:pt x="1669002" y="76200"/>
                      <a:pt x="1760442" y="76200"/>
                    </a:cubicBezTo>
                    <a:cubicBezTo>
                      <a:pt x="1851882" y="76200"/>
                      <a:pt x="1926812" y="151130"/>
                      <a:pt x="1926812" y="242570"/>
                    </a:cubicBezTo>
                    <a:cubicBezTo>
                      <a:pt x="1928082" y="334010"/>
                      <a:pt x="1853152" y="408940"/>
                      <a:pt x="1760442" y="408940"/>
                    </a:cubicBezTo>
                    <a:close/>
                  </a:path>
                </a:pathLst>
              </a:custGeom>
              <a:solidFill>
                <a:srgbClr val="D9D9D9"/>
              </a:solidFill>
            </p:spPr>
          </p:sp>
        </p:grpSp>
        <p:grpSp>
          <p:nvGrpSpPr>
            <p:cNvPr name="Group 22" id="22"/>
            <p:cNvGrpSpPr/>
            <p:nvPr/>
          </p:nvGrpSpPr>
          <p:grpSpPr>
            <a:xfrm rot="0">
              <a:off x="0" y="0"/>
              <a:ext cx="4400801" cy="1786515"/>
              <a:chOff x="0" y="0"/>
              <a:chExt cx="3808291" cy="1545984"/>
            </a:xfrm>
          </p:grpSpPr>
          <p:sp>
            <p:nvSpPr>
              <p:cNvPr name="Freeform 23" id="23"/>
              <p:cNvSpPr/>
              <p:nvPr/>
            </p:nvSpPr>
            <p:spPr>
              <a:xfrm>
                <a:off x="0" y="0"/>
                <a:ext cx="3808291" cy="1545984"/>
              </a:xfrm>
              <a:custGeom>
                <a:avLst/>
                <a:gdLst/>
                <a:ahLst/>
                <a:cxnLst/>
                <a:rect r="r" b="b" t="t" l="l"/>
                <a:pathLst>
                  <a:path h="1545984" w="3808291">
                    <a:moveTo>
                      <a:pt x="3683831" y="1545984"/>
                    </a:moveTo>
                    <a:lnTo>
                      <a:pt x="124460" y="1545984"/>
                    </a:lnTo>
                    <a:cubicBezTo>
                      <a:pt x="55880" y="1545984"/>
                      <a:pt x="0" y="1490104"/>
                      <a:pt x="0" y="1421524"/>
                    </a:cubicBezTo>
                    <a:lnTo>
                      <a:pt x="0" y="124460"/>
                    </a:lnTo>
                    <a:cubicBezTo>
                      <a:pt x="0" y="55880"/>
                      <a:pt x="55880" y="0"/>
                      <a:pt x="124460" y="0"/>
                    </a:cubicBezTo>
                    <a:lnTo>
                      <a:pt x="3683831" y="0"/>
                    </a:lnTo>
                    <a:cubicBezTo>
                      <a:pt x="3752411" y="0"/>
                      <a:pt x="3808291" y="55880"/>
                      <a:pt x="3808291" y="124460"/>
                    </a:cubicBezTo>
                    <a:lnTo>
                      <a:pt x="3808291" y="1421524"/>
                    </a:lnTo>
                    <a:cubicBezTo>
                      <a:pt x="3808291" y="1490104"/>
                      <a:pt x="3752411" y="1545984"/>
                      <a:pt x="3683831" y="1545984"/>
                    </a:cubicBezTo>
                    <a:close/>
                  </a:path>
                </a:pathLst>
              </a:custGeom>
              <a:solidFill>
                <a:srgbClr val="DCC9BB"/>
              </a:solidFill>
            </p:spPr>
          </p:sp>
        </p:grpSp>
        <p:sp>
          <p:nvSpPr>
            <p:cNvPr name="TextBox 24" id="24"/>
            <p:cNvSpPr txBox="true"/>
            <p:nvPr/>
          </p:nvSpPr>
          <p:spPr>
            <a:xfrm rot="0">
              <a:off x="0" y="516482"/>
              <a:ext cx="4337552" cy="592455"/>
            </a:xfrm>
            <a:prstGeom prst="rect">
              <a:avLst/>
            </a:prstGeom>
          </p:spPr>
          <p:txBody>
            <a:bodyPr anchor="t" rtlCol="false" tIns="0" lIns="0" bIns="0" rIns="0">
              <a:spAutoFit/>
            </a:bodyPr>
            <a:lstStyle/>
            <a:p>
              <a:pPr algn="ctr">
                <a:lnSpc>
                  <a:spcPts val="3840"/>
                </a:lnSpc>
              </a:pPr>
              <a:r>
                <a:rPr lang="en-US" sz="2400" spc="290">
                  <a:solidFill>
                    <a:srgbClr val="1B1B1B"/>
                  </a:solidFill>
                  <a:latin typeface="Roboto Bold"/>
                </a:rPr>
                <a:t>RESTAURANTS</a:t>
              </a:r>
            </a:p>
          </p:txBody>
        </p:sp>
        <p:sp>
          <p:nvSpPr>
            <p:cNvPr name="TextBox 25" id="25"/>
            <p:cNvSpPr txBox="true"/>
            <p:nvPr/>
          </p:nvSpPr>
          <p:spPr>
            <a:xfrm rot="0">
              <a:off x="530390" y="2939423"/>
              <a:ext cx="3276771" cy="2463165"/>
            </a:xfrm>
            <a:prstGeom prst="rect">
              <a:avLst/>
            </a:prstGeom>
          </p:spPr>
          <p:txBody>
            <a:bodyPr anchor="t" rtlCol="false" tIns="0" lIns="0" bIns="0" rIns="0">
              <a:spAutoFit/>
            </a:bodyPr>
            <a:lstStyle/>
            <a:p>
              <a:pPr algn="ctr">
                <a:lnSpc>
                  <a:spcPts val="2970"/>
                </a:lnSpc>
              </a:pPr>
              <a:r>
                <a:rPr lang="en-US" sz="1800" spc="57">
                  <a:solidFill>
                    <a:srgbClr val="FFFFFF"/>
                  </a:solidFill>
                  <a:latin typeface="Roboto"/>
                </a:rPr>
                <a:t>Cover the geographical details of the restaurant in addition to aerial details.</a:t>
              </a:r>
            </a:p>
          </p:txBody>
        </p:sp>
      </p:grpSp>
      <p:grpSp>
        <p:nvGrpSpPr>
          <p:cNvPr name="Group 26" id="26"/>
          <p:cNvGrpSpPr/>
          <p:nvPr/>
        </p:nvGrpSpPr>
        <p:grpSpPr>
          <a:xfrm rot="0">
            <a:off x="10972489" y="2786639"/>
            <a:ext cx="3300601" cy="3825346"/>
            <a:chOff x="0" y="0"/>
            <a:chExt cx="4400801" cy="5100461"/>
          </a:xfrm>
        </p:grpSpPr>
        <p:grpSp>
          <p:nvGrpSpPr>
            <p:cNvPr name="Group 27" id="27"/>
            <p:cNvGrpSpPr/>
            <p:nvPr/>
          </p:nvGrpSpPr>
          <p:grpSpPr>
            <a:xfrm rot="-5400000">
              <a:off x="1493022" y="2585255"/>
              <a:ext cx="1351507" cy="342550"/>
              <a:chOff x="0" y="0"/>
              <a:chExt cx="2004282" cy="508000"/>
            </a:xfrm>
          </p:grpSpPr>
          <p:sp>
            <p:nvSpPr>
              <p:cNvPr name="Freeform 28" id="28"/>
              <p:cNvSpPr/>
              <p:nvPr/>
            </p:nvSpPr>
            <p:spPr>
              <a:xfrm>
                <a:off x="1556884"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FFFFFF"/>
              </a:solidFill>
              <a:ln>
                <a:solidFill>
                  <a:srgbClr val="000000"/>
                </a:solidFill>
              </a:ln>
            </p:spPr>
          </p:sp>
          <p:sp>
            <p:nvSpPr>
              <p:cNvPr name="Freeform 29" id="29"/>
              <p:cNvSpPr/>
              <p:nvPr/>
            </p:nvSpPr>
            <p:spPr>
              <a:xfrm>
                <a:off x="0" y="11430"/>
                <a:ext cx="2004282" cy="485140"/>
              </a:xfrm>
              <a:custGeom>
                <a:avLst/>
                <a:gdLst/>
                <a:ahLst/>
                <a:cxnLst/>
                <a:rect r="r" b="b" t="t" l="l"/>
                <a:pathLst>
                  <a:path h="485140" w="2004282">
                    <a:moveTo>
                      <a:pt x="1760442" y="0"/>
                    </a:moveTo>
                    <a:cubicBezTo>
                      <a:pt x="1639792" y="0"/>
                      <a:pt x="1539462" y="88900"/>
                      <a:pt x="1520412" y="204470"/>
                    </a:cubicBezTo>
                    <a:lnTo>
                      <a:pt x="0" y="204470"/>
                    </a:lnTo>
                    <a:lnTo>
                      <a:pt x="0" y="280670"/>
                    </a:lnTo>
                    <a:lnTo>
                      <a:pt x="1521682" y="280670"/>
                    </a:lnTo>
                    <a:cubicBezTo>
                      <a:pt x="1539462" y="396240"/>
                      <a:pt x="1641062" y="485140"/>
                      <a:pt x="1761712" y="485140"/>
                    </a:cubicBezTo>
                    <a:cubicBezTo>
                      <a:pt x="1896332" y="485140"/>
                      <a:pt x="2004282" y="375920"/>
                      <a:pt x="2004282" y="242570"/>
                    </a:cubicBezTo>
                    <a:cubicBezTo>
                      <a:pt x="2004282" y="107950"/>
                      <a:pt x="1895062" y="0"/>
                      <a:pt x="1760442" y="0"/>
                    </a:cubicBezTo>
                    <a:close/>
                    <a:moveTo>
                      <a:pt x="1760442" y="408940"/>
                    </a:moveTo>
                    <a:cubicBezTo>
                      <a:pt x="1669002" y="408940"/>
                      <a:pt x="1594072" y="334010"/>
                      <a:pt x="1594072" y="242570"/>
                    </a:cubicBezTo>
                    <a:cubicBezTo>
                      <a:pt x="1594072" y="151130"/>
                      <a:pt x="1669002" y="76200"/>
                      <a:pt x="1760442" y="76200"/>
                    </a:cubicBezTo>
                    <a:cubicBezTo>
                      <a:pt x="1851882" y="76200"/>
                      <a:pt x="1926812" y="151130"/>
                      <a:pt x="1926812" y="242570"/>
                    </a:cubicBezTo>
                    <a:cubicBezTo>
                      <a:pt x="1928082" y="334010"/>
                      <a:pt x="1853152" y="408940"/>
                      <a:pt x="1760442" y="408940"/>
                    </a:cubicBezTo>
                    <a:close/>
                  </a:path>
                </a:pathLst>
              </a:custGeom>
              <a:solidFill>
                <a:srgbClr val="D9D9D9"/>
              </a:solidFill>
            </p:spPr>
          </p:sp>
        </p:grpSp>
        <p:grpSp>
          <p:nvGrpSpPr>
            <p:cNvPr name="Group 30" id="30"/>
            <p:cNvGrpSpPr/>
            <p:nvPr/>
          </p:nvGrpSpPr>
          <p:grpSpPr>
            <a:xfrm rot="0">
              <a:off x="0" y="3313946"/>
              <a:ext cx="4400801" cy="1786515"/>
              <a:chOff x="0" y="0"/>
              <a:chExt cx="3808291" cy="1545984"/>
            </a:xfrm>
          </p:grpSpPr>
          <p:sp>
            <p:nvSpPr>
              <p:cNvPr name="Freeform 31" id="31"/>
              <p:cNvSpPr/>
              <p:nvPr/>
            </p:nvSpPr>
            <p:spPr>
              <a:xfrm>
                <a:off x="0" y="0"/>
                <a:ext cx="3808291" cy="1545984"/>
              </a:xfrm>
              <a:custGeom>
                <a:avLst/>
                <a:gdLst/>
                <a:ahLst/>
                <a:cxnLst/>
                <a:rect r="r" b="b" t="t" l="l"/>
                <a:pathLst>
                  <a:path h="1545984" w="3808291">
                    <a:moveTo>
                      <a:pt x="3683831" y="1545984"/>
                    </a:moveTo>
                    <a:lnTo>
                      <a:pt x="124460" y="1545984"/>
                    </a:lnTo>
                    <a:cubicBezTo>
                      <a:pt x="55880" y="1545984"/>
                      <a:pt x="0" y="1490104"/>
                      <a:pt x="0" y="1421524"/>
                    </a:cubicBezTo>
                    <a:lnTo>
                      <a:pt x="0" y="124460"/>
                    </a:lnTo>
                    <a:cubicBezTo>
                      <a:pt x="0" y="55880"/>
                      <a:pt x="55880" y="0"/>
                      <a:pt x="124460" y="0"/>
                    </a:cubicBezTo>
                    <a:lnTo>
                      <a:pt x="3683831" y="0"/>
                    </a:lnTo>
                    <a:cubicBezTo>
                      <a:pt x="3752411" y="0"/>
                      <a:pt x="3808291" y="55880"/>
                      <a:pt x="3808291" y="124460"/>
                    </a:cubicBezTo>
                    <a:lnTo>
                      <a:pt x="3808291" y="1421524"/>
                    </a:lnTo>
                    <a:cubicBezTo>
                      <a:pt x="3808291" y="1490104"/>
                      <a:pt x="3752411" y="1545984"/>
                      <a:pt x="3683831" y="1545984"/>
                    </a:cubicBezTo>
                    <a:close/>
                  </a:path>
                </a:pathLst>
              </a:custGeom>
              <a:solidFill>
                <a:srgbClr val="DCC9BB"/>
              </a:solidFill>
            </p:spPr>
          </p:sp>
        </p:grpSp>
        <p:sp>
          <p:nvSpPr>
            <p:cNvPr name="TextBox 32" id="32"/>
            <p:cNvSpPr txBox="true"/>
            <p:nvPr/>
          </p:nvSpPr>
          <p:spPr>
            <a:xfrm rot="0">
              <a:off x="0" y="3830429"/>
              <a:ext cx="4337552" cy="592455"/>
            </a:xfrm>
            <a:prstGeom prst="rect">
              <a:avLst/>
            </a:prstGeom>
          </p:spPr>
          <p:txBody>
            <a:bodyPr anchor="t" rtlCol="false" tIns="0" lIns="0" bIns="0" rIns="0">
              <a:spAutoFit/>
            </a:bodyPr>
            <a:lstStyle/>
            <a:p>
              <a:pPr algn="ctr">
                <a:lnSpc>
                  <a:spcPts val="3840"/>
                </a:lnSpc>
              </a:pPr>
              <a:r>
                <a:rPr lang="en-US" sz="2400" spc="290">
                  <a:solidFill>
                    <a:srgbClr val="1B1B1B"/>
                  </a:solidFill>
                  <a:latin typeface="Roboto Bold"/>
                </a:rPr>
                <a:t>RATINGS</a:t>
              </a:r>
            </a:p>
          </p:txBody>
        </p:sp>
        <p:sp>
          <p:nvSpPr>
            <p:cNvPr name="TextBox 33" id="33"/>
            <p:cNvSpPr txBox="true"/>
            <p:nvPr/>
          </p:nvSpPr>
          <p:spPr>
            <a:xfrm rot="0">
              <a:off x="562015" y="-85725"/>
              <a:ext cx="3276771" cy="1960245"/>
            </a:xfrm>
            <a:prstGeom prst="rect">
              <a:avLst/>
            </a:prstGeom>
          </p:spPr>
          <p:txBody>
            <a:bodyPr anchor="t" rtlCol="false" tIns="0" lIns="0" bIns="0" rIns="0">
              <a:spAutoFit/>
            </a:bodyPr>
            <a:lstStyle/>
            <a:p>
              <a:pPr algn="ctr">
                <a:lnSpc>
                  <a:spcPts val="2970"/>
                </a:lnSpc>
              </a:pPr>
              <a:r>
                <a:rPr lang="en-US" sz="1800" spc="57">
                  <a:solidFill>
                    <a:srgbClr val="FFFFFF"/>
                  </a:solidFill>
                  <a:latin typeface="Roboto"/>
                </a:rPr>
                <a:t>Include the rating provided by the consumer to each restaurant.</a:t>
              </a:r>
            </a:p>
          </p:txBody>
        </p:sp>
      </p:grpSp>
      <p:grpSp>
        <p:nvGrpSpPr>
          <p:cNvPr name="Group 34" id="34"/>
          <p:cNvGrpSpPr/>
          <p:nvPr/>
        </p:nvGrpSpPr>
        <p:grpSpPr>
          <a:xfrm rot="0">
            <a:off x="14464298" y="5295478"/>
            <a:ext cx="3300601" cy="3297561"/>
            <a:chOff x="0" y="0"/>
            <a:chExt cx="4400801" cy="4396748"/>
          </a:xfrm>
        </p:grpSpPr>
        <p:grpSp>
          <p:nvGrpSpPr>
            <p:cNvPr name="Group 35" id="35"/>
            <p:cNvGrpSpPr/>
            <p:nvPr/>
          </p:nvGrpSpPr>
          <p:grpSpPr>
            <a:xfrm rot="5400000">
              <a:off x="1493022" y="1959910"/>
              <a:ext cx="1351507" cy="342550"/>
              <a:chOff x="0" y="0"/>
              <a:chExt cx="2004282" cy="508000"/>
            </a:xfrm>
          </p:grpSpPr>
          <p:sp>
            <p:nvSpPr>
              <p:cNvPr name="Freeform 36" id="36"/>
              <p:cNvSpPr/>
              <p:nvPr/>
            </p:nvSpPr>
            <p:spPr>
              <a:xfrm>
                <a:off x="1556884" y="49530"/>
                <a:ext cx="407115" cy="408940"/>
              </a:xfrm>
              <a:custGeom>
                <a:avLst/>
                <a:gdLst/>
                <a:ahLst/>
                <a:cxnLst/>
                <a:rect r="r" b="b" t="t" l="l"/>
                <a:pathLst>
                  <a:path h="408940" w="407115">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FFFFFF"/>
              </a:solidFill>
              <a:ln>
                <a:solidFill>
                  <a:srgbClr val="000000"/>
                </a:solidFill>
              </a:ln>
            </p:spPr>
          </p:sp>
          <p:sp>
            <p:nvSpPr>
              <p:cNvPr name="Freeform 37" id="37"/>
              <p:cNvSpPr/>
              <p:nvPr/>
            </p:nvSpPr>
            <p:spPr>
              <a:xfrm>
                <a:off x="0" y="11430"/>
                <a:ext cx="2004282" cy="485140"/>
              </a:xfrm>
              <a:custGeom>
                <a:avLst/>
                <a:gdLst/>
                <a:ahLst/>
                <a:cxnLst/>
                <a:rect r="r" b="b" t="t" l="l"/>
                <a:pathLst>
                  <a:path h="485140" w="2004282">
                    <a:moveTo>
                      <a:pt x="1760442" y="0"/>
                    </a:moveTo>
                    <a:cubicBezTo>
                      <a:pt x="1639792" y="0"/>
                      <a:pt x="1539462" y="88900"/>
                      <a:pt x="1520412" y="204470"/>
                    </a:cubicBezTo>
                    <a:lnTo>
                      <a:pt x="0" y="204470"/>
                    </a:lnTo>
                    <a:lnTo>
                      <a:pt x="0" y="280670"/>
                    </a:lnTo>
                    <a:lnTo>
                      <a:pt x="1521682" y="280670"/>
                    </a:lnTo>
                    <a:cubicBezTo>
                      <a:pt x="1539462" y="396240"/>
                      <a:pt x="1641062" y="485140"/>
                      <a:pt x="1761712" y="485140"/>
                    </a:cubicBezTo>
                    <a:cubicBezTo>
                      <a:pt x="1896332" y="485140"/>
                      <a:pt x="2004282" y="375920"/>
                      <a:pt x="2004282" y="242570"/>
                    </a:cubicBezTo>
                    <a:cubicBezTo>
                      <a:pt x="2004282" y="107950"/>
                      <a:pt x="1895062" y="0"/>
                      <a:pt x="1760442" y="0"/>
                    </a:cubicBezTo>
                    <a:close/>
                    <a:moveTo>
                      <a:pt x="1760442" y="408940"/>
                    </a:moveTo>
                    <a:cubicBezTo>
                      <a:pt x="1669002" y="408940"/>
                      <a:pt x="1594072" y="334010"/>
                      <a:pt x="1594072" y="242570"/>
                    </a:cubicBezTo>
                    <a:cubicBezTo>
                      <a:pt x="1594072" y="151130"/>
                      <a:pt x="1669002" y="76200"/>
                      <a:pt x="1760442" y="76200"/>
                    </a:cubicBezTo>
                    <a:cubicBezTo>
                      <a:pt x="1851882" y="76200"/>
                      <a:pt x="1926812" y="151130"/>
                      <a:pt x="1926812" y="242570"/>
                    </a:cubicBezTo>
                    <a:cubicBezTo>
                      <a:pt x="1928082" y="334010"/>
                      <a:pt x="1853152" y="408940"/>
                      <a:pt x="1760442" y="408940"/>
                    </a:cubicBezTo>
                    <a:close/>
                  </a:path>
                </a:pathLst>
              </a:custGeom>
              <a:solidFill>
                <a:srgbClr val="D9D9D9"/>
              </a:solidFill>
            </p:spPr>
          </p:sp>
        </p:grpSp>
        <p:grpSp>
          <p:nvGrpSpPr>
            <p:cNvPr name="Group 38" id="38"/>
            <p:cNvGrpSpPr/>
            <p:nvPr/>
          </p:nvGrpSpPr>
          <p:grpSpPr>
            <a:xfrm rot="0">
              <a:off x="0" y="0"/>
              <a:ext cx="4400801" cy="1786515"/>
              <a:chOff x="0" y="0"/>
              <a:chExt cx="3808291" cy="1545984"/>
            </a:xfrm>
          </p:grpSpPr>
          <p:sp>
            <p:nvSpPr>
              <p:cNvPr name="Freeform 39" id="39"/>
              <p:cNvSpPr/>
              <p:nvPr/>
            </p:nvSpPr>
            <p:spPr>
              <a:xfrm>
                <a:off x="0" y="0"/>
                <a:ext cx="3808291" cy="1545984"/>
              </a:xfrm>
              <a:custGeom>
                <a:avLst/>
                <a:gdLst/>
                <a:ahLst/>
                <a:cxnLst/>
                <a:rect r="r" b="b" t="t" l="l"/>
                <a:pathLst>
                  <a:path h="1545984" w="3808291">
                    <a:moveTo>
                      <a:pt x="3683831" y="1545984"/>
                    </a:moveTo>
                    <a:lnTo>
                      <a:pt x="124460" y="1545984"/>
                    </a:lnTo>
                    <a:cubicBezTo>
                      <a:pt x="55880" y="1545984"/>
                      <a:pt x="0" y="1490104"/>
                      <a:pt x="0" y="1421524"/>
                    </a:cubicBezTo>
                    <a:lnTo>
                      <a:pt x="0" y="124460"/>
                    </a:lnTo>
                    <a:cubicBezTo>
                      <a:pt x="0" y="55880"/>
                      <a:pt x="55880" y="0"/>
                      <a:pt x="124460" y="0"/>
                    </a:cubicBezTo>
                    <a:lnTo>
                      <a:pt x="3683831" y="0"/>
                    </a:lnTo>
                    <a:cubicBezTo>
                      <a:pt x="3752411" y="0"/>
                      <a:pt x="3808291" y="55880"/>
                      <a:pt x="3808291" y="124460"/>
                    </a:cubicBezTo>
                    <a:lnTo>
                      <a:pt x="3808291" y="1421524"/>
                    </a:lnTo>
                    <a:cubicBezTo>
                      <a:pt x="3808291" y="1490104"/>
                      <a:pt x="3752411" y="1545984"/>
                      <a:pt x="3683831" y="1545984"/>
                    </a:cubicBezTo>
                    <a:close/>
                  </a:path>
                </a:pathLst>
              </a:custGeom>
              <a:solidFill>
                <a:srgbClr val="DCC9BB"/>
              </a:solidFill>
            </p:spPr>
          </p:sp>
        </p:grpSp>
        <p:sp>
          <p:nvSpPr>
            <p:cNvPr name="TextBox 40" id="40"/>
            <p:cNvSpPr txBox="true"/>
            <p:nvPr/>
          </p:nvSpPr>
          <p:spPr>
            <a:xfrm rot="0">
              <a:off x="0" y="191362"/>
              <a:ext cx="4337552" cy="1242695"/>
            </a:xfrm>
            <a:prstGeom prst="rect">
              <a:avLst/>
            </a:prstGeom>
          </p:spPr>
          <p:txBody>
            <a:bodyPr anchor="t" rtlCol="false" tIns="0" lIns="0" bIns="0" rIns="0">
              <a:spAutoFit/>
            </a:bodyPr>
            <a:lstStyle/>
            <a:p>
              <a:pPr algn="ctr">
                <a:lnSpc>
                  <a:spcPts val="3840"/>
                </a:lnSpc>
              </a:pPr>
              <a:r>
                <a:rPr lang="en-US" sz="2400" spc="290">
                  <a:solidFill>
                    <a:srgbClr val="1B1B1B"/>
                  </a:solidFill>
                  <a:latin typeface="Roboto Bold"/>
                </a:rPr>
                <a:t>RESTAURANT</a:t>
              </a:r>
            </a:p>
            <a:p>
              <a:pPr algn="ctr">
                <a:lnSpc>
                  <a:spcPts val="3840"/>
                </a:lnSpc>
              </a:pPr>
              <a:r>
                <a:rPr lang="en-US" sz="2400" spc="290">
                  <a:solidFill>
                    <a:srgbClr val="1B1B1B"/>
                  </a:solidFill>
                  <a:latin typeface="Roboto Bold"/>
                </a:rPr>
                <a:t>CUISINE</a:t>
              </a:r>
            </a:p>
          </p:txBody>
        </p:sp>
        <p:sp>
          <p:nvSpPr>
            <p:cNvPr name="TextBox 41" id="41"/>
            <p:cNvSpPr txBox="true"/>
            <p:nvPr/>
          </p:nvSpPr>
          <p:spPr>
            <a:xfrm rot="0">
              <a:off x="530390" y="2939423"/>
              <a:ext cx="3276771" cy="1457325"/>
            </a:xfrm>
            <a:prstGeom prst="rect">
              <a:avLst/>
            </a:prstGeom>
          </p:spPr>
          <p:txBody>
            <a:bodyPr anchor="t" rtlCol="false" tIns="0" lIns="0" bIns="0" rIns="0">
              <a:spAutoFit/>
            </a:bodyPr>
            <a:lstStyle/>
            <a:p>
              <a:pPr algn="ctr">
                <a:lnSpc>
                  <a:spcPts val="2970"/>
                </a:lnSpc>
              </a:pPr>
              <a:r>
                <a:rPr lang="en-US" sz="1800" spc="57">
                  <a:solidFill>
                    <a:srgbClr val="FFFFFF"/>
                  </a:solidFill>
                  <a:latin typeface="Roboto"/>
                </a:rPr>
                <a:t>Contains which type of food each restaurant serves.</a:t>
              </a:r>
            </a:p>
          </p:txBody>
        </p:sp>
      </p:grpSp>
      <p:grpSp>
        <p:nvGrpSpPr>
          <p:cNvPr name="Group 42" id="42"/>
          <p:cNvGrpSpPr/>
          <p:nvPr/>
        </p:nvGrpSpPr>
        <p:grpSpPr>
          <a:xfrm rot="0">
            <a:off x="1028700" y="970372"/>
            <a:ext cx="10546855" cy="967555"/>
            <a:chOff x="0" y="0"/>
            <a:chExt cx="14062474" cy="1290074"/>
          </a:xfrm>
        </p:grpSpPr>
        <p:sp>
          <p:nvSpPr>
            <p:cNvPr name="AutoShape 43" id="43"/>
            <p:cNvSpPr/>
            <p:nvPr/>
          </p:nvSpPr>
          <p:spPr>
            <a:xfrm rot="-10800000">
              <a:off x="0" y="0"/>
              <a:ext cx="230910" cy="1290074"/>
            </a:xfrm>
            <a:prstGeom prst="rect">
              <a:avLst/>
            </a:prstGeom>
            <a:solidFill>
              <a:srgbClr val="FFFFFF"/>
            </a:solidFill>
          </p:spPr>
        </p:sp>
        <p:sp>
          <p:nvSpPr>
            <p:cNvPr name="TextBox 44" id="44"/>
            <p:cNvSpPr txBox="true"/>
            <p:nvPr/>
          </p:nvSpPr>
          <p:spPr>
            <a:xfrm rot="0">
              <a:off x="841667" y="11095"/>
              <a:ext cx="13220806" cy="1201208"/>
            </a:xfrm>
            <a:prstGeom prst="rect">
              <a:avLst/>
            </a:prstGeom>
          </p:spPr>
          <p:txBody>
            <a:bodyPr anchor="t" rtlCol="false" tIns="0" lIns="0" bIns="0" rIns="0">
              <a:spAutoFit/>
            </a:bodyPr>
            <a:lstStyle/>
            <a:p>
              <a:pPr>
                <a:lnSpc>
                  <a:spcPts val="7280"/>
                </a:lnSpc>
              </a:pPr>
              <a:r>
                <a:rPr lang="en-US" sz="5600">
                  <a:solidFill>
                    <a:srgbClr val="FFFFFF"/>
                  </a:solidFill>
                  <a:latin typeface="Roboto Bold"/>
                </a:rPr>
                <a:t>Datasets</a:t>
              </a:r>
            </a:p>
          </p:txBody>
        </p:sp>
      </p:grpSp>
      <p:grpSp>
        <p:nvGrpSpPr>
          <p:cNvPr name="Group 45" id="45"/>
          <p:cNvGrpSpPr/>
          <p:nvPr/>
        </p:nvGrpSpPr>
        <p:grpSpPr>
          <a:xfrm rot="0">
            <a:off x="5652191" y="1280522"/>
            <a:ext cx="11607109" cy="347256"/>
            <a:chOff x="0" y="0"/>
            <a:chExt cx="15476146" cy="463008"/>
          </a:xfrm>
        </p:grpSpPr>
        <p:sp>
          <p:nvSpPr>
            <p:cNvPr name="AutoShape 46" id="46"/>
            <p:cNvSpPr/>
            <p:nvPr/>
          </p:nvSpPr>
          <p:spPr>
            <a:xfrm rot="0">
              <a:off x="0" y="207595"/>
              <a:ext cx="15476146" cy="47819"/>
            </a:xfrm>
            <a:prstGeom prst="rect">
              <a:avLst/>
            </a:prstGeom>
            <a:solidFill>
              <a:srgbClr val="FFFFFF"/>
            </a:solidFill>
          </p:spPr>
        </p:sp>
        <p:sp>
          <p:nvSpPr>
            <p:cNvPr name="AutoShape 47" id="47"/>
            <p:cNvSpPr/>
            <p:nvPr/>
          </p:nvSpPr>
          <p:spPr>
            <a:xfrm rot="0">
              <a:off x="14486577" y="0"/>
              <a:ext cx="989569" cy="463008"/>
            </a:xfrm>
            <a:prstGeom prst="rect">
              <a:avLst/>
            </a:prstGeom>
            <a:solidFill>
              <a:srgbClr val="FFFFFF"/>
            </a:solidFill>
          </p:spPr>
        </p:sp>
      </p:grpSp>
      <p:sp>
        <p:nvSpPr>
          <p:cNvPr name="TextBox 48" id="48"/>
          <p:cNvSpPr txBox="true"/>
          <p:nvPr/>
        </p:nvSpPr>
        <p:spPr>
          <a:xfrm rot="0">
            <a:off x="14404293" y="9408062"/>
            <a:ext cx="3420611" cy="556895"/>
          </a:xfrm>
          <a:prstGeom prst="rect">
            <a:avLst/>
          </a:prstGeom>
        </p:spPr>
        <p:txBody>
          <a:bodyPr anchor="t" rtlCol="false" tIns="0" lIns="0" bIns="0" rIns="0">
            <a:spAutoFit/>
          </a:bodyPr>
          <a:lstStyle/>
          <a:p>
            <a:pPr algn="r">
              <a:lnSpc>
                <a:spcPts val="4480"/>
              </a:lnSpc>
            </a:pPr>
            <a:r>
              <a:rPr lang="en-US" sz="3200" spc="64">
                <a:solidFill>
                  <a:srgbClr val="FFFFFF"/>
                </a:solidFill>
                <a:latin typeface="Roboto"/>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DAEp-IiHitY</dc:identifier>
  <dcterms:modified xsi:type="dcterms:W3CDTF">2011-08-01T06:04:30Z</dcterms:modified>
  <cp:revision>1</cp:revision>
  <dc:title>Mexican Restaurants</dc:title>
</cp:coreProperties>
</file>