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4ABF-FCDD-43E8-8627-8068C90C32D1}" type="datetimeFigureOut">
              <a:rPr lang="ru-RU" smtClean="0"/>
              <a:t>вт 14.04.20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05CD4-63DB-4D24-838A-0B69E978676A}" type="slidenum">
              <a:rPr lang="ru-RU" smtClean="0"/>
              <a:t>‹#›</a:t>
            </a:fld>
            <a:endParaRPr lang="ru-RU"/>
          </a:p>
        </p:txBody>
      </p:sp>
    </p:spTree>
    <p:extLst>
      <p:ext uri="{BB962C8B-B14F-4D97-AF65-F5344CB8AC3E}">
        <p14:creationId xmlns:p14="http://schemas.microsoft.com/office/powerpoint/2010/main" val="401605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26EA103-78D2-474D-9205-1D9A46D0648F}" type="datetimeFigureOut">
              <a:rPr lang="ru-RU" smtClean="0"/>
              <a:t>пн 13.04.20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2778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63804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2449117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8224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407763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926EA103-78D2-474D-9205-1D9A46D0648F}" type="datetimeFigureOut">
              <a:rPr lang="ru-RU" smtClean="0"/>
              <a:t>пн 13.04.20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167999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926EA103-78D2-474D-9205-1D9A46D0648F}" type="datetimeFigureOut">
              <a:rPr lang="ru-RU" smtClean="0"/>
              <a:t>пн 13.04.20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411585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26EA103-78D2-474D-9205-1D9A46D0648F}" type="datetimeFigureOut">
              <a:rPr lang="ru-RU" smtClean="0"/>
              <a:t>пн 13.04.20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89396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26EA103-78D2-474D-9205-1D9A46D0648F}" type="datetimeFigureOut">
              <a:rPr lang="ru-RU" smtClean="0"/>
              <a:t>пн 13.04.20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25962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26EA103-78D2-474D-9205-1D9A46D0648F}" type="datetimeFigureOut">
              <a:rPr lang="ru-RU" smtClean="0"/>
              <a:t>пн 13.04.20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99919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26EA103-78D2-474D-9205-1D9A46D0648F}" type="datetimeFigureOut">
              <a:rPr lang="ru-RU" smtClean="0"/>
              <a:t>пн 13.04.20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16010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169672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26EA103-78D2-474D-9205-1D9A46D0648F}" type="datetimeFigureOut">
              <a:rPr lang="ru-RU" smtClean="0"/>
              <a:t>пн 13.04.20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68517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26EA103-78D2-474D-9205-1D9A46D0648F}" type="datetimeFigureOut">
              <a:rPr lang="ru-RU" smtClean="0"/>
              <a:t>пн 13.04.20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3449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EA103-78D2-474D-9205-1D9A46D0648F}" type="datetimeFigureOut">
              <a:rPr lang="ru-RU" smtClean="0"/>
              <a:t>пн 13.04.20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143160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104671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6EA103-78D2-474D-9205-1D9A46D0648F}" type="datetimeFigureOut">
              <a:rPr lang="ru-RU" smtClean="0"/>
              <a:t>пн 13.04.20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77D136-44D3-4247-B47D-B4C4DBA2A0C3}" type="slidenum">
              <a:rPr lang="ru-RU" smtClean="0"/>
              <a:t>‹#›</a:t>
            </a:fld>
            <a:endParaRPr lang="ru-RU"/>
          </a:p>
        </p:txBody>
      </p:sp>
    </p:spTree>
    <p:extLst>
      <p:ext uri="{BB962C8B-B14F-4D97-AF65-F5344CB8AC3E}">
        <p14:creationId xmlns:p14="http://schemas.microsoft.com/office/powerpoint/2010/main" val="265307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6EA103-78D2-474D-9205-1D9A46D0648F}" type="datetimeFigureOut">
              <a:rPr lang="ru-RU" smtClean="0"/>
              <a:t>пн 13.04.20</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377D136-44D3-4247-B47D-B4C4DBA2A0C3}" type="slidenum">
              <a:rPr lang="ru-RU" smtClean="0"/>
              <a:t>‹#›</a:t>
            </a:fld>
            <a:endParaRPr lang="ru-RU"/>
          </a:p>
        </p:txBody>
      </p:sp>
    </p:spTree>
    <p:extLst>
      <p:ext uri="{BB962C8B-B14F-4D97-AF65-F5344CB8AC3E}">
        <p14:creationId xmlns:p14="http://schemas.microsoft.com/office/powerpoint/2010/main" val="153352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Analysis of Brand</a:t>
            </a:r>
            <a:endParaRPr lang="ru-RU" dirty="0"/>
          </a:p>
        </p:txBody>
      </p:sp>
      <p:sp>
        <p:nvSpPr>
          <p:cNvPr id="3" name="Подзаголовок 2"/>
          <p:cNvSpPr>
            <a:spLocks noGrp="1"/>
          </p:cNvSpPr>
          <p:nvPr>
            <p:ph type="subTitle" idx="1"/>
          </p:nvPr>
        </p:nvSpPr>
        <p:spPr/>
        <p:txBody>
          <a:bodyPr/>
          <a:lstStyle/>
          <a:p>
            <a:r>
              <a:rPr lang="en-US" dirty="0" smtClean="0"/>
              <a:t>(Test)</a:t>
            </a:r>
            <a:endParaRPr lang="ru-RU" dirty="0" smtClean="0"/>
          </a:p>
          <a:p>
            <a:r>
              <a:rPr lang="en-US" dirty="0"/>
              <a:t>b</a:t>
            </a:r>
            <a:r>
              <a:rPr lang="en-US" dirty="0" smtClean="0"/>
              <a:t>y </a:t>
            </a:r>
            <a:r>
              <a:rPr lang="en-US" dirty="0" err="1" smtClean="0"/>
              <a:t>Yelizaveta</a:t>
            </a:r>
            <a:r>
              <a:rPr lang="en-US" dirty="0" smtClean="0"/>
              <a:t> </a:t>
            </a:r>
            <a:r>
              <a:rPr lang="en-US" dirty="0" err="1" smtClean="0"/>
              <a:t>Kaminskaya</a:t>
            </a:r>
            <a:endParaRPr lang="ru-RU" dirty="0"/>
          </a:p>
        </p:txBody>
      </p:sp>
    </p:spTree>
    <p:extLst>
      <p:ext uri="{BB962C8B-B14F-4D97-AF65-F5344CB8AC3E}">
        <p14:creationId xmlns:p14="http://schemas.microsoft.com/office/powerpoint/2010/main" val="2043021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5922" t="29771" r="24632" b="8716"/>
          <a:stretch/>
        </p:blipFill>
        <p:spPr>
          <a:xfrm>
            <a:off x="1756612" y="1801907"/>
            <a:ext cx="9035716" cy="4499811"/>
          </a:xfrm>
          <a:prstGeom prst="rect">
            <a:avLst/>
          </a:prstGeom>
        </p:spPr>
      </p:pic>
      <p:sp>
        <p:nvSpPr>
          <p:cNvPr id="3" name="TextBox 2"/>
          <p:cNvSpPr txBox="1"/>
          <p:nvPr/>
        </p:nvSpPr>
        <p:spPr>
          <a:xfrm>
            <a:off x="1756612" y="565483"/>
            <a:ext cx="9192125" cy="1323439"/>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Lets consider impact of </a:t>
            </a:r>
            <a:r>
              <a:rPr lang="en-US" sz="2000" b="1" dirty="0" smtClean="0">
                <a:latin typeface="Calibri" panose="020F0502020204030204" pitchFamily="34" charset="0"/>
                <a:cs typeface="Calibri" panose="020F0502020204030204" pitchFamily="34" charset="0"/>
              </a:rPr>
              <a:t>dollar rate </a:t>
            </a:r>
            <a:r>
              <a:rPr lang="en-US" sz="2000" dirty="0" smtClean="0">
                <a:latin typeface="Calibri" panose="020F0502020204030204" pitchFamily="34" charset="0"/>
                <a:cs typeface="Calibri" panose="020F0502020204030204" pitchFamily="34" charset="0"/>
              </a:rPr>
              <a:t>on Traffic.</a:t>
            </a:r>
          </a:p>
          <a:p>
            <a:r>
              <a:rPr lang="en-US" sz="2000" dirty="0" smtClean="0">
                <a:latin typeface="Calibri" panose="020F0502020204030204" pitchFamily="34" charset="0"/>
                <a:cs typeface="Calibri" panose="020F0502020204030204" pitchFamily="34" charset="0"/>
              </a:rPr>
              <a:t>In total there is no strong dependence from dollar rate, but this can be explained by the fact that there wasn’t big dollar’s jumps over this period</a:t>
            </a:r>
          </a:p>
          <a:p>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3721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3630" y="938463"/>
            <a:ext cx="9938085" cy="5139869"/>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Conclusions</a:t>
            </a:r>
            <a:r>
              <a:rPr lang="en-US" sz="2800" dirty="0" smtClean="0">
                <a:latin typeface="Calibri" panose="020F0502020204030204" pitchFamily="34" charset="0"/>
                <a:cs typeface="Calibri" panose="020F0502020204030204" pitchFamily="34" charset="0"/>
              </a:rPr>
              <a:t>:</a:t>
            </a:r>
          </a:p>
          <a:p>
            <a:endParaRPr lang="en-US"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 total we observe increasing of Traffic and amount of transactions over days since January 2017 till January 2019. The largest increasing is before and during holidays when people actively looking for presents.</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Also there is not huge superiority of traffic compare to amount of transactions.  </a:t>
            </a: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Biggest part of our brand belongs to OOH TRP, also we have Radio TRP and    no TB TRP. In comparison with other competitors out brand holds a strong  position.</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Considering macro</a:t>
            </a:r>
            <a:r>
              <a:rPr lang="ru-RU"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factors we can make a conclusion that traffic has no strong dependence on dollar’s rate and seasons, only holiday’s addition.</a:t>
            </a:r>
          </a:p>
          <a:p>
            <a:endParaRPr lang="en-US" dirty="0" smtClean="0">
              <a:latin typeface="Calibri" panose="020F0502020204030204" pitchFamily="34" charset="0"/>
              <a:cs typeface="Calibri" panose="020F0502020204030204" pitchFamily="34" charset="0"/>
            </a:endParaRPr>
          </a:p>
          <a:p>
            <a:endParaRPr lang="ru-RU" dirty="0"/>
          </a:p>
        </p:txBody>
      </p:sp>
    </p:spTree>
    <p:extLst>
      <p:ext uri="{BB962C8B-B14F-4D97-AF65-F5344CB8AC3E}">
        <p14:creationId xmlns:p14="http://schemas.microsoft.com/office/powerpoint/2010/main" val="678116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qwAAAPJCAYAAADXjHptAAAABHNCSVQICAgIfAhkiAAAAAlwSFlzAAALEgAACxIB0t1+/AAAADh0RVh0U29mdHdhcmUAbWF0cGxvdGxpYiB2ZXJzaW9uMy4yLjEsIGh0dHA6Ly9tYXRwbG90bGliLm9yZy+j8jraAAAgAElEQVR4nOzdebyVVd3//9cHGRxIMSQn9MZSM1Q89iWyuMscyqESTUtNc4Ish0yttDvL0urO6c7hJjXDnMIpxbQkqa/aD/UrJuIRxxQVFXAKUUQUUd6/P9bacLHZ1z7nAJuz4byfj8d5sM/a17qutc8fPj6uvdZ7hSTMzMzMzJpVt84egJmZmZlZPS5YzczMzKypuWA1MzMzs6bmgtXMzMzMmpoLVjMzMzNrai5YzczMzKypde/sAVht6623ngYMGNDZwzAzMzNr0wMPPPBvSf0adX8XrE1qwIABTJw4sbOHYWZmZtamiHiukff3kgAzMzMza2ouWM3MzMysqblgNTMzM7Om5oLVzMzMzJqaC1YzMzMza2ouWM3MzMysqblgNTMzM7Om5oLVzMzMzJqaC1YzMzMza2ouWM3MzMysqblgNTMzM7Om5oLVzMzMzJqaC1YzMzMza2ouWM3MzMysqblgNTMzM7Om5oLVzMzMzJqaC1YzMzMza2ouWM3MzMysqblgNTMzM7Om5oLVzMzMzJqaC1YzMzMza2ouWM3MzMysqblgNTMzM7Om5oLVzMzMzJqaC1YzMzMza2ouWM3MzMysqblgNTMzM7Om5oLVzMzMzJqaC1YzMzMza2ouWM3MzMysqblgNTMzM7Om5oLVzMzMzJqaC1YzMzMza2ouWM3MzMysqblgNTMzM7Om5oLVzMzMzJpawwrWiNgkIu6MiMci4tGI+G5u/1lETI+I1vyzZ0n/n0fE5HzN3yJio9y+VUTcGxHzIuL7dZ5/bERMiQhFxHqF9oPyfR+OiP8XEduV9B8dEf+KiEci4vcR0SO3R0RckO89OSI+XuhzW0S8HhF/qbrXLhExKX+WuyNi8478Lc3MzMy6skbOsL4HfE/SQGAH4JiIGJjfO1dSS/4ZW9L/bEmDJLUAfwFOze2vAccB57Tx/HuAXYHnqtqfBXaUtC3wc+CSkv6jga2AbYE1gBG5fQ9gi/xzJHBRcczAN2rc6yLgoPxZrgZ+3MbYzczMzJbZzDnzeOiF15k5Z15nD2WZdG/UjSW9CLyYX78ZEY8DG3eg/+zCr2sByu2vAK9ExBfb6P8gQERUt/+/wq8TgP4l/RcW0hHxz8J1w4ArJQmYEBF9ImJDSS9Kuj0iPlfrdsDa+fU6wIx6YzczMzNbVje3TufkGyfTo1s35i9YwFn7DmKvlnaXYk1lhaxhjYgBwPbAfbnp2Px1+u8jYt06/X4ZES8AB7FohnV5Gg78td4FeSnAN4DbctPGwAuFS6bRdiE+AhgbEdPyvc5YqtGamZmZtcPMOfM4+cbJvDN/AW/Oe4935i/gpBsnr7QzrQ0vWCOiN3AjcHyeNb0I+AjQQpqB/Z+yvpJOkbQJ6ev5Y5fzuHYiFawnt3HphcB4SXctw+NOAPaU1B+4DPh1yZiOjIiJETHx1VdfXYbHmZmZWVc2bdbb9Oi2eJnXo1s3ps16u5NGtGwaWrDm2ckbgdGSxgBIelnS+5IWAL8DhuRrL8ubkmqtaR0N7LscxzUIGAUMkzSzznU/BfoBJxaapwObFH7vn9vK7tEP2E5SZXb5OuDTta6VdImkwZIG9+vXr12fxczMzKxa/3XXYP6CBYu1zV+wgP7rrtFJI1o2jUwJCOBS4HFJvy60b1i4bB/gEQBJh+dNWHvm67YoXDcMeGI5jWtTYAzwDUlP1rluBLAbcGAurituAQ7JaQE7AG/k9bplZgHrRMSW+ffPA48v04cwMzMzq6Nv716cte8gVu/RjQ/06s7qPbpx1r6D6Nu7V2cPbalE2jvUgBtH/CdwF/AwUCn4fgQcSFoOIGAq8K1aBV9E3Ah8NPd9Dvi2pOkRsQEwkbSJaQEwBxgoaXaenR0haUZEHAecBGwAvAKMlTQiIkaRZmsr6QHvSRqcn1ns/16+5s183RhJp+dCfCSwOzAXOFzSxNz/LlKyQG9gJjBc0riI2Ac4PY93FnCEpGfq/f0GDx6siRMntvFXNjMzMys3c848ps16m/7rrtHQYjUiHqjUU43QyJSAuyPiMuBLwCuStgGIiBnAxcDqwEakr9drzVC+A/QA5gOvkopOJL0E9I+ITwD3kgrM2fm9Yqbr+qSi+B1JGxXaHyN9Jd8t3/eIwpgrs7trAuNIa217AH+WdHq+rCewXr73XODfuU9fUpTXGsClkoprblfP/0b+XMUEBDMzM7OG6Nu710o7q1rU6E1Xl5NmIovOAk7LmaSn5t9rKctBJSJWA84E/lbn2X8mr4+t8iAwWNIg4IY6zz9H0lakdIOhEbFHbh8OzJK0OXBuHgekQvQnwGKHGUREd+B8YKf8zMks5w1kZmZWblXJoTTryho2wwogaXyOtFqsmXZkktbJQQX4Dmkz1yfqPHtC7lvdfmfh1wnAwTX6zgXuzK/fjYhJLJ7D+rP8+gZgZESEpLeAWqdYRf5ZKyJmkj77lLJxm5nZ8rMq5VCadWUrJIe1yvHA2Tlf9Rzgv+pdXJ2DGhEbkzZrXVSvXzu1J4e1D/Bl4PbctDCHVdJ7wBtA37L+kuYDR5HW8s4ABpI2o5mZWQOtajmUZl1ZZxSsRwEn5HzVE2i7eKvOQT0POLlq536HRcTBwGDScapl13QHrgEuaGuTVJ179CB95u1Ja3YnU1KkO4fVzGz5WdVyKM26ss4oWA8lxUoB/JFFOazjcg7rqMqFJTmog4FrI2IqsB9wYUTs3ZEBRMSuwCnAXpLq/a/2JcBTks4rtC3MYc0F7TqkRIAyLQCSns7HuV6Pc1jNzBpuVcuhNOvKOqNgnQHsmF/vDDwFIGm3nMM6AspzUCVtJmmApAGkNaRHS/pTex8eEdsDvyUVq6/Uue4XpGL0+Kq3biEV3ZAK5jtUPxtsOjAwHyAAzmE1M1shVrUcSrOurKGbriLiGuBzwHoRMQ34KfBN4Pw8O/kOcGRJ94tJOaj35o1TYwrRUmXPa83pA0TEWcDXgTXzs0dJ+hlpCUBv4I/5vs9L2qvYPyL6k2ZgnwAm5etGShpFWsJwVURMAV4DDig8fyppU1XPPOv7BUmPRcRpwPiImJ8/02Ht+POZmdky2qtlY4Zuvt4KyaE0s8ZpWMEaEb8HdiFlsG6Y275Kmt38GDCkErhfo+9XgX9VXxcRBwE/KFw6iLSmFYBCsfpV4IukNaPF/p8H1iVlur4P/EDSHdX9ge/m588HniUdDvB6fu8E0nrU94GfVNa25s+7JjCjkjmb21tIBeo8Uk7rz+sdB2tmZsvXqpJDadaVNXJJwOUsmcH6CPAVYHwbfWteJ2l0XjbQQkoOeFZSa3v7k0L+vyxpW9LX+leVPP/vwDY5N/VJ8iapiBhImlHdOn+2C3MmLNT+vND+3Fkzs3ZxrqiZdTWNPOlqiQxWSY/DktmoNfq257oDgWs70l/Sg4VfHwXWiIhe1RuvJBUPJJhAWqsKKYP12nz9s3lZwBDg3pLMWWhn7qyZWXs4V9TMuqKGrmFtsP1JBeTS2heY1EZKAKSjW6/LrzcmFbAV03JbPccD4yLiHNKMds2EADOzthRzRd8h7UU96cbJDN18PX/lbWartM5ICVhmEfFJYK6kR5ay/9akI1W/1cZ1p5DWnY5emudk7c6ddQ6rmdXjXFEz66qaomCNiMtyBuvYtq8G0jrSa5byWf2Bm4BDJD1d57rDgC8BBxViqxZmsGb9c1s9NXNna3EOq5nV41xRM+uqmqJglXR43ky1Z1vXRkQ34GuUrF9to28f4Fbgh5LuqXPd7sBJpKzWuYW3bgEOiIheEbEZsAXwzzYeWzN31syso5wramZdVSNjrWplsL4G/C/p9Kpbc+7pbjX67lPnus8CL1QflZpPyLpY0sQ6/Y8FNgdOjYhTc9cvSHql2B8YCfQC/p43bk2Q9G1Jj0bE9cBjpKUCx0h6v+zzSrqU9ufOmpm1ybmiZtYVNWyGVdKBwOHAM6RCrZ+kmyT1l9SLtJFpaEnfm4ArSHmpa1UVtfcCz0XElIi4r7IzX9KISt5q7v834A3g1Up/Sb8ALgRWJ332Z4F3q/sDOwFTgJ5ADxY/meqi/Jm6ASdGxLq5/TRgKrAAOC8Xq0i6G/gD6X8O1gK+HxGrt/PPaGa2hL69e7HdJn1crJpZl9GwgjXnk/4G2AMYCByYc0yJiMGkAP96/kzt9Z7DgVmSNgfOJW2equVyauei1sxYrfIe8D1JA4EdgGMqYwd+CNwuaQvg9vw7pNnj44BzijeKiI1z++B8oMBqFE7HMrOuw/mpZmZLp5FrWIcAUyQ9I+ld0prTYbmQPZu0RrSUpAmSXqzx1jDS7CvADcAuUSOwVdJ4UhFZ3f43Se/lXyeQNk5VX/OipEn59ZukGdZKfFXx+VcAe+frXpF0P+l0rGrdSZmv3cmnYdW4xsxWYTe3TmfomXdw8Kj7GHrmHdzS2tZ+TTMzq2hkwbox8ELh90pm6bHALSXFaIfumwvPN4C+S3mvI4C/1rsgLznYHrgvN61fGPtLwPr1+kuaTpp1fR54EXij6mACM1vFFfNT35z3Hu/MX8BJN072TKuZWTut6JSANYGvkjZEdar2ZKxGRG/gRuB4SbOr389xV1qi4+L3WJc0K7sZsBGwVkQcXHKtc1jNVkHOTzUzWzaNLFhrZZY+TdqlPyUipgJr5s1Tq+Uc1taIOL29981fsa8DzOzIwEoyVquv6UEqVkdLGlN46+WI2DBfsyFpY1g9uwLPSnpV0nxSJmvN066cw2q2anJ+qpnZsmlkwXo/sEVEbBYRPUkbjf4kaQNJAyQNIJ1Wtbmk93MOa4ukU+veNWWhHppf7wfcUVZ01lInY7V4TZBOpHpc0q/rPP9Q4OY2Hvk8sENErJnvuwuLpw6Y2SrO+almZssmOlDrdfzmEXsC55F2xv9e0i+r3p8jqXdJ37OAr5O+Rp8BjJL0sxwJdRVpXelrwAGSnomIjfI1e+b+C3NRgZfJuagRMYWUsVqZlZ0g6dvF/hHxn8BdwMNAZVrkR5LGRkRf4HpgU+A54GuSXouIDYCJwNq5zxxgoKTZEXEasD9pCcKDwAhJdRevDR48WBMnTqx3iZmtZGbOmef8VDNbJUXEA5IGN+z+jSxYbem5YDUzM7OVRaML1kbmsG4SEXdGxGMR8WhEfDe3X1dYrzo1IlpL+n8wIv4eEU/lf9fN7cMiYnLuPzHPhtbq/8uIeCEi5lS1n5jHNDkibo+I/6jRd82IuDUinshjP6PwXq/8GRY7uCAi+ubPOyciRlbd78CIeDg/87aIWK9jf02zVZNzSc3MrD0auYa1Zvi+pP0r61VJm5rGlPQvC+i/Hdgu9z8CGFXSv+zggQdJIf6DSDmuZ5X0P0fSVqSlB0MjYo/cXnZwwTvAT4DvF2+SN4adD+yUnzmZFO1l1qU5l9TMzNqrkUez1gvfr2xs+hpwTcktygL65xQ2Wa1FSaxU2cEDku4sbLYqOzhgrqQ78+t3gUmF62oeXCDprXwM6ztVt4v8s1b+zGvjgwOsi3MuqZmZdcQKyWGtEb4P8BngZUlPlXQrDeiPiH0i4gngVtIs69IaTtsHB/QBvkya2YUOHlyQo6yOIm3gmkE6pvbSkmc5h9W6BOeSmplZRzS8YK0Tvn8g5bOri6kO6Jd0U/66fm/g50s5roOBwaRjYsuu6Z7HeIGkZ5byOT1IBev2pMSDycB/1brWOazWVTiX1MzMOqKhBWtZ+H4uBL8CXFdouyxvpBqbm9oM6Jc0HvhwRzcxRcSuwCmkLNZ630FeAjwl6bxCW0cPLmjJY306F97XU3JwgFlX4VxSMzPriO6NunEb4fu7Ak9ImlZpkHR41TWVgP4zKAT0R8TmwNOSFBEfZ/FM1faMa3vgt8DukkpPqYqIX5CK0REl47qX9h1cMB0YGBH9JL0KfB4fHGDGXi0bM3Tz9ZxLamZmbWpYwQoMBb4BPFyIrvqRpLGkU6/aWg5wBnB9RAwnB/Tn9n2BQyJiPvA2sH+lYIyI1pweUDx4YM2ImEY+eIC0BKA38MdUU/O8pL2K/SOiP2kG9glgUr5upKRRpCL8qnwAwWv5s5D7TyVtquoZEXsDX5D0WD44YHwe83PAYR34O5qtsvr27uVC1czM2tTIJQHPAf8gFcU9gMvySVEfJG1c+l4xX7WGC0g78+eRjjd9E0DSmcAx+Zq1gYWnZ1WK1ex50o79AFpysQopUuoZ4GPAHyrFarF/nvm9mvT36U5KCagkA8wDKpvBVgf6FJ75RO7zD0n9JT2W258iFdcLgHXzj5l1Mc6dNTNbOis8h5XyfNVqo4GtgG2BNchfzedd+xeS1p9uDXy1pP89pKUHz1W1vwYcB5zTxvhrPh/YA9gi/xwJXFToczZpVrnaRcBBuSC+GvhxG882s1WMc2fNzJZeZ+Sw1sxXrdF/rDLgnyzKQf06MEbS8/m6mutQJT0oaWqN9lck3Q/Mb2P8Zc8fBlyZ35oA9KlsDpN0O3kmuPp2pNlgSOtincNq1oU4d9bMbNl0Rg5rab5qSd8epFnL23LTlsC6EfGPiHggIg5pyKDLn78whzWbRuFAhBIjgLF5Le03SOtzaz3LOaxmqyDnzpqZLZvOzGFdIl+1xIXAeEl35d+7A/8H+CKwG/CTiNhy+Y667vOXxgnAnpL6A5cB1akJgHNYzVZVzp01M1s2nZHDWjNfNSLG5RzWUYX+PwX6AScWbjsNGJePQv03MB7YrkHjr/X8hTmsWf/cVnaPfsB2kiqnfF2Hc1jNuhTnzpqZLZvOyGGtma8qabeq/iNIM6i7SCpOTdwMjMyh/T2BTwLnNmD8Zc+/BTg2Iq7Nz36jsMShllnAOhGxpaQncQ6rWZfk3Fkzs6UX9TPvl+HGEf8J3AU8TIpzAvgRaR3r9cCm5HxVSa/V6P9efr+yiWmMpNPzez8ADs/3HVU5iSqfkjVC0oyIOA44CdiANIs7VtKIiNgAmEjaBLUAmAMMlDS7qn/N5+dCfCSwOzAXOFzSxPz8u0jJAr1JhxkMlzQuIvYBTs/PmwUc0dZRr4MHD9bEiRPb+CubmZmZdb6IeEDS4Ebdv2EzrJLujojLgC8Br0jaBiAifk76mv0tUgG3esktjs8/2wH98tf/5NzWT5Nis94B/m/hmXsW+i/I768GDKr0J+WmvgB8HDhF0jkl/a8DBpP+Rv8EflV4733S2luxqBgnf6YepNiuLxXaZ5NSCSq5ritks5uZLR8z58zzzKiZWSdqdOF0OWkmsuhsSYNyJulfgFNL+pblqP4IaJU0CDgEOL+D/Z3Dambt5vxUM7PO19CCVdJ4UoFYbCsmBaxFSUpAWY4qMBC4I1/zBDAgIpaIxnIOq5ktK+enmpk1h4YtCagnIn5Jmh19A9ipg90fAr4C3BURQ4D/IBWTLy/XQWaFHNbv5qayHNZ6G68qOaxvk5YH7FDyrCNJs7ZsuummyzZwM1tmlfzUdworfyr5qV4aYGa24nTKWkpJp0jahPS1+7Ed7H4GaVazFfgO8CBpTWmjOIfVrItyfqqZWXPo7M0/o4F9oXYOay2SZks6PK8HPYS0gavujvul5RxWs67N+almZs1hhS8JiIgtJD2Vfx0GPAFL5rDW6d8HmCvpXdJX7eOrT9BaTuN0DquZOT/VzKwJNPqkq2uAe4GPRsS0iBgOnBERj0TEZOALLFobWt33uIiYRprBnFyYef0Y8EhE/Iu0Y/+7hT5jI2Kjev0jYoPcfiLw4zyutav7AxcD6wP35pnfSprBWNKM7hTgd8DRheffBfwR2CXfdzdJ7wHfBG6MiIdI62F/sFR/UDPrFH1792K7Tfq4WDUz6ySNXhJwBWmT0XPASEmXAvuRTqtaHdicvCSghuoc1Uqs1Idz+7ukQwEW7k6StKekGW30r+Sw9gJ+Ial/ZYa2qv91pKzX7sAkOp7D2l/SuNxeyWEVzmE16zJmzpnHQy+87lQBM7Nl1MijWVcDfkP6CnwacH9E3EL6Gn0TYCtJCyLiQyW3uIeU0/qPqvZngR0lzYqIPYBL8j3b27+Sw7p3Gx9hNHBwfn01afnBRSyew/rJ3FZ5/tnAmsC3qu51ETBM0uMRcTQph/WwNp5vZiuxm1unc/KNk+nRrRvzFyzgrH0HsVfLxp09LDOzlVIjZ/qGAFMkPZPXm15LWrN6FHB6ZV2opFdqda6To/r/JM3Kv05gUT5qe/s7h9XMGsr5rWZmy1cjC9ayvNKPAPtHxMSI+GtEbLEMzxgO/HUZ+repkMN6W24q+1z1VHJYp+V7nVHyrCPz32Xiq6++umwDN7NOU8lvLarkt5qZWcd1xlrKXsA7kgaTNi39fmluEhE7kQrWk5fj2GpxDquZdYjzW83Mlq9GFqxleaXTgDG57SZgELQ/hzVfOwgYRVoXOnO5jnrx5ziH1cw6zPmtZmbLVyNzWO8HtoiIzUgF3QHA10lrOHcib54CnoQO5bBuSip4v5FzTRvCOaxmtiyc32pmtvw0bIY1548eC4wjFWjXS3qUtH5z34h4mBQVNaJW/zo5rKcCfYEL84zsxEIf57CaWdNwfquZ2fLRyFir1YGfAW/n5/TMb60LrAesATxG+WzjPaTZyXdIRWLlgIBpwNzCdZVCEkl7Ftpb8jOfkLRNof0zwBvARsAQSROr+0fEJsBdpIK1B3CJpPML49+SlL/6EvB07rNV/pxrA6dIOqfwzAGk/zkI4EWcEmDWdGbOmefZUDOzJtXINazzgJ0lbUcqHnePiB2AM4FzJW1OKkiHl/S/iDQzWck83b3w3rmSWvLP2JL+l1f1qXgE+Aowvs7Y3wO+J2kgsANwTEQMzO/9kHQwwBbA7fl3WJTvWixUiYiNc/vgXDivRloeYWZN4ubW6Qw98w4OHnUfQ8+8g1taS5elm5lZJ2jkkgBJmpN/7ZF/BOwM3JDbr6BGgH/ONV1b0oScg3plrevaeP54UhFZ3f64pH+10fdFSZPy6zdJs8CV6KphedyLjb+NfNfuwBoR0Z10sIBnWM2ahDNTzcyaX0NjrSJitYhoBV4B/k76+vz1vK4TyjNMN87vUXLdsRExOSJ+HxHrNmDoC0XEAGB7oLLLf/3CJquXSMsGSkmaTpp1fZ60HOANSX8reZZzWM1WMGemmpk1v4YWrJLel9RC2vg0BNhqOdz2ItLhAy2kAvB/lsM9a4qI3sCNwPGSZle/n2d/1cY91iXNym5GWje7VkQcXOta57CarXjOTDUza34r5OAASa8DdwKfIh1lWtns1R+YXpmJzT+nk2KwikeuLsw6lfRyLoQXkHbpD2nEmPMJVzcCoyWNKbz1cuUo1vxvzaNlC3YFnpX0qqT5pEgu57CaNQlnppqZNb9GpgT0A+ZLej0i1iDlj55JKlz3A64FDgVulvQ+aca02H923qR1H3AI8L+5fcPCV/L7kDZRLe+xB3Ap8Lik6lOpbsnjPqMy/jZu9zywQ0SsSUpM2AWYWL+Lma1Izkw1M2tujZxh3RC4MyImkw4R+Lukv5COUj0xIqaQ8lQvLel/NOk0qymkta9/ze1nRcTD+b47kY49JSI2ioiFiQERcQ1wL/DRnIk6PLfvk3NYPwXcGhHjavQfSspL3bkw81uJzDoD+HxEPEWaPT0j96+Z75pPuLoBmAQ8TPqbX7IUf08zayBnppqZNa9GFqyzgNdJs7hByj4FOBxYHZhDOvWqb0n/E0jJAm+TdtZXZoOPIxWxABtU+kuaUZXDeg/wVu7XIqlSGP+J9LX8C8DLwH/V6D+JlP3aM4/htkJ81hzg3/kzfYCUuwopHeAp0t/0D5L6F9a9PpHfX0A66vUDJZ/ZzJrEzDnzeOiF150WYGbWBBpZsJZlmZ4taVDejPUXCsH/VUaTNmltSzpkoHIi1o+AVkmDSEsFzq/dnXtIM6DPVbXvwaJs1yNJm7hqOUfSVqSEgKERsUduHw7Myjmy55KWOUA64OAnwPeLN8nrdc8Hdspjnkw6AczMmpRzWc3Mmksjc1hrZplW7bZfi5Jd9pLG5ixXAf9k0SasgcAd+ZongAERsUS0lKQHJU2tcethwJX51hNIm8A2rOo7V9Kd+fW7pBnX/oX+lRzWG0jHsIaktyTdTSpciyL/rJXXxq6Nc1jNmpZzWc3Mms8KSQmozjKNiF9GxAvAQZTPsFb69iCtJ70tNz1EOqmKiBgC/AeLJwq0ZWPScoCKsizYyvP7AF8mnWq1WP+cJ/sG5csayMkAR5HWr84gFdw11+06h9Ws8zmX1cys+TS8YK2VZSrpFEmbkL72b+vr8QuB8ZLuyr+fQZoVbQW+AzwIvN+gsXcHrgEukPTMUt6jB6lg3Z6UwzqZvG62mnNYzTqfc1nNzJpPo0+6KssyrRgN7JuvHZd3448q9P8paZPSiZU2SbMlHZ7XwB6S3+9IMTkd2KTw+8KM1xouAZ6SdF6t/rmgXQeYWed5LXncT+flDdfjHFazpuVcVjOz5tPIHNaaWaYRsYWkp/Kvw0g76JG0W1X/EcBuwC75kIBKex9gbl5bOoI0+7rEKVR13EI62vVa4JOko1JfrL4oIn5BKkZH1Oh/KCkyaz/gjlyIlpkODIyIfpJeJeXRPt6B8ZrZCuZcVjOz5tKwgpVFWaYP56/vIe3wHx4RHyVFPD0HfLuk/8X5/XtT7csYSacDHwOuiAgBj5J27QOQc1RHSJoREccBJ5GiryZHxFhJI0hxVXuSorHmkmK2Kv1bJbVERH/gFFIxPSk/f6SkUaQi/KqcI/sacECh/1TSpqqeEbE38AVJj0XEacD4iJifP9NhHftTmtmK1rd3LxeqZmZNopEpAXcDl5EKxu6SWvLO/32B35IyTj8MfLfkFueSsku7Ac8CF+T23sCbwLukDVfbF565p6TKDvwXSRuiugF75WKVPBs6jZRO0JPChqm8zABJ04Crc9/upJSASjLAvHxvSHmyfQpjfiL3+UfOYX0stz9FypNdAKybf5zQvxgAACAASURBVMzM2s25sGbWlTV609XlwO7FhojYibQUYDtJWwPnlPT9O7BNzi59kkUblf4NfFnStqSv5q8q6f8IKU1gfNXzB5JmRbfOY7swIlar0b8sB7ZejuvZpFnlahcBB+WC+GrgxyVjNjNbgnNhzayra2jBKmk86WvzoqOAMyTNy9e8UtL3bzk2CmACOboq56tWZlEfBdaIiCW+t5P0uKR/1bj1MOBaSfMkPUtaGjCkRv+yHNjSHFdJt5Nmf5e4HYtOxFoH57CaWTs5F9bMbAXlsFbZEvhMRNwXEf9fRHyiHX2OAP5ao31fYFKl+G2njuawVufAdqh/NgIYGxHT8r3OKHmWc1jNbDHOhTUz65yCtTvwQdJxrT8Ars+JAjVFxCmkY15HV7VvTToW9VuNGyqwZA7s0jgB2FNSf9K63l/Xusg5rGZWzbmwZmadU7BOI+34l6R/kjYirRcRl+Uc1rGVCyPiMOBLpPWfKrT3B24CDpH0dAef3+4c1lo5sB3pn+/Rj7Re977cdB3OYTWzdnIurJlZY2OtyvwJ2Am4MyK2JO3U/7ekw4sXRcTupFiqHSXNLbT3AW4FfijpnqV4/i3A1RHxa9LJU1uQ1qgupiwHlnbmuBbMAtaJiC0lPYlzWM2sg5wLa2ZdXaNPurqGFLD/0YiYFhHDgd8DH46IR4BrgUNLgvdHAh8A/p5nXi/O7ccCmwOn5vbWiPhQft6oiBicX++T14x+Crg1IsYBSHqUdNrUY6R1qcdIej/3GRsRG+XnXAysT8qBbY2IU3P7WNLJWlOA3wFHFz7vXcAfgV3y590tbxz7JnBjRDxEWsP6g6X9m5pZ19S3dy+226SPi1Uz65IaPcN6BfBx4C1glKRLI2JnYGB+/2GqYqcKzgOOB7YD+kn6d26/m7SmtWJMJWmgkrWabQy8Q5rB3brSP6+XXZ+0c38e8HKlg6Q98zVrAuOAjwA9gD/nQwvI91sv959LitkiIvrmca0BXCrp2MJYVs//Rh5TR07mMjMzM+vSGjbDmrNNf0PKLR0IHJgzUK8ADpC0DenUp0NLbnEPsGu+ptpd+SCClkIh2d7+9XJUi86RtBXpYIKhEbFHbh8OzJK0OelwgzNz+zvAT4DvF28SEd2B84GdcqbsZNIssZlZu/ngADPryhq5JGAIMEXSM5LeJX39vy/wbl7LCelwgH1rdc55q1OX9uF1+pfmqBb6zpV0Z379Lumkq2IOa+XUqxtIX/+HpLfy6V7vVD0v8s9aeXZ3bZzDamYd4IMDzKyra2TBWiuvdAOge2WdKbAfi++4b69PRcRDEfHXHG+1rOOql8PaB/gycHt1/7w+9Q0Kx7tWkzSfdFjCw6RCdSBwaQfHbGZdlA8OMDNb8bFWIh2Lem5E/JN0KtT7HbzHJOA/JG0H/C8pdaAh8tf51wAXSHpmKe/Rg1Swbk9KJZjMomNmq6/1wQFmthgfHGBm1tiCtWZeqaR7JX1G0hDShqsnASJiXN6NP6reTSXNljQnvx4L9IiI9ZZ1XCXXXgI8Jem8Wv1zQbsOMLPO81ryWJ/OaQjXU5LD6oMDzKyaDw4wM2tswXo/sEVEbBYRPUkzq7cUIqh6ASeT4qOQtFveRDWi9I6p3waVk7EiYkj+DPUKxmq3AIdEsgMlOaoR8QtSMXp8jf6VjWL7AXeUxHJVTAcG5gMEwDmsZtYBPjjAzKyBsVaS3ouIY0nxUKsBv5f0aEScHRFfIhWaF0m6o1b/iDiOdHDABsDkiBibi9n9gKMi4j3gbVLigHKfscAISTPq9B8L7EnKUZ0LHF54ZquklnyS1inAE8CkXB+PlDSKtP70qoiYArxGKsQr/aeSNlX1jIi9gS9IeiwiTgPGR8R8UmrBYcvytzWzrsUHB5hZV9foHNYFpHWrYtFa1Y1Ixep8YFBE9Mgbk6r9GTiItOv+ARYF9N9CShboA6yZ/wUW5ahmLaTM1CdyhFbFusCWeWwvAU8X+rfkl+sBE0jFZzfgl5Kuy+9tCGyaXz9L2rRFRHyWVMD2JxXRNxSe+eH8vB65z2s1Pq+ZWam+vXu5UDWzLqszclhHA1sB25JC9suWAJwJnJvzTmeR8k8BfgxcL2l70uzmhSX9Lwd2r9H+Q+B2SVuQdv7/sMY1c4FDJG2d73FeTguoN67nSTOnVxdvFBGfBoYCg4BtgE8AO5aM2cy6GOermpm1bUXnsA6TNDZnoAr4J4vyTRfKa1R3JuWcQso93Tu/FmnmE9Ia05qZppLGU3sms5ijWrxvse+Tkp7Kr2cArwD96o1L0lRJk0kzqYvdjnTSVU+gF2mW9WXMrMtzvqqZWfus6BzWhXmnOe7pG8BtNfr2BV7POafVfX8GHBwR00jrUb/TwXGtX9hk9RLpmNZSeWNXT9LSgXrjqknSvcCdwIv5Z5wkb7oy6+Kcr2pm1n4rOoe16EJgvKS7OtjvQOBySf1Jm6euioil+hx5lrd0h38+Aesq4HBJ1TOn7RIRmwMfI80kbwzsHBGfKbnWOaxmXYTzVc3M2m+F57ACRMRPgX7AiZU3q3JYZ5KOTO1e3Ze0ZvR6WDh7uTppk1R7vVw5ijX/+0qtiyJibeBW4JR8hCttjKvMPsAESXNyfuxfgU/VutA5rGZdh/NVzczarzNyWEcAuwEHFmctizmseebzTlKEFaTc05vz6+eBXQAi4mOkgrUj05HFHNXifRfK470JuLK427+NcZV5HtgxIrrnZRA74hxWsy7P+apmZu0X9TPvl/HmEXsC57Eoh/WXOT/1OdKxrABjJJ1eo++HSRu1Pgg8CBwsaV5OGvgd0Jv0df5Jkv4WERsBoyrRVhFxDfA50uzry8BPJV0aEX1JM7Sb5nF8TdJrETEY+LakERFxMHAZ8GhhSIdJaq0zrk+Qitx1SVFcL0naOqclXAh8No/3Nkkn0obBgwdr4sSJbV1mZiu5mXPmOV/VzFZ6EfGApMGNun8jY602AX4AvEcq4Obkt35BmhWtKKvKXgfeIBV5lcxVSLvwu5Gisf4g6W+QdvNX5bDeA7xFypptkXRpbn+NVIgG8CFgQO4/sXDK1hjgb3mcPUhFZmt+bzopSxVS0bthfv0M8FQe7zU5EgtJ7wP/yH+H90inXnVkCYOZrcL69u7Fdpv0cbFqZlZHI5cEvAd8T9JAYAfgmDw7CinHtCX/jC3pX5aX+hpwHHBOG8+/B9iVNItatAewRf45EriopP85krYCtgeGRsQeuX04MCvnsJ5LymWFVJT/BPh+8SZ5vev5wE6SBgGTgWPbGLuZrcScrWpmtnw18mjWSowTkt6MiMdpIwKqyjDSV/qQ8k7/AZws6RXglYj4YhvPfxAgH6tafd8r83rUCRHRJyI2LERdIWkuaa0qkt6NiEksyosdRorWgpTHOjIiQtJbwN05FaAo8s9aETGTlCE7pe2Pb2Yro5tbp3PyjZPp0a0b8xcs4Kx9B7FXS0f+02dmZtVWSKxVRAwgzVTel5uOjYjJEfH7iFi3pFuH8lI7oG4+bLV8wtWXSbO8i/XPeaxvkPJZa8rHzh4FPEw65GAgcGnZ9Wa28nK2qplZYzS8YI2I3sCNwPGSZpO+gv8I0EKagf2ftu7RVl5qo+Sv868BLpD0zFLeowepYN0e2Ii0JOC/Sq51DqvZSszZqmZmjdHQgjUXazcCoyWNAZD0sqT3c6TV70hHuBIRl+Uc1sqa1nblpS6F0nzYGi4BnpJ0Xq3+uaBdh5TPWqYFQNLTufC+Hvh0rQudw2q2cnO2qplZYzQyJSBIX30/LunXhfYNC5ftAzwCIOnwvAmrstO/zbzUpXQLcEgkOwBvFNevFsb5C1IxenyN/pVx7QfcofrZYNNJyQCVCvTzOIfVbJXkbFUzs8ZoWA5rRPwncBdp7WZlyuFHpKNVW0hf8U8FvlVSMJblpW5AisJaO993DjBQ0uw8OztC0oyIOA44CdiANDs7NmesBjAS2B2YSzp2dWJ+ZquklojoT1qn+gRQWXw2UtKoiFiddFzr9qTEggMqywUiYmoeV09SLNcXJD0WEd8GvgvMz5/lMEn1ZmWdw2q2EnO2qpl1NY3OYW1kSsDdEXEZ8CXgFUnbAETEDOBiUsbpRqSv15coWIELSF/XzyOdFvVmvu9LQP8c1H8vqUCdnd+rzmGdRYqbGksqGAEGAR8nFatTgScLY27JL4OUSrA+KYf1Ekmj8ntrknJhRdpwNSt/rq3y59iQdJxrMXZrDRblx84h5cOa2Sqqb+9eLlTNzJajRm+6upw0k1l0FnBaLg5Pzb/XMpp0OMC2pIKvEupPPj3qTFK4f5mLgG+yKHO1Mo5RwA8lbUs6meoHNfrWy5DtUD5sRGyc2wfnon010jG1ZrYSc9aqmdmK09CCVdJ4UiG3WDPpa3NIa0RnlPQdqwz4J4tyUAG+Q9rMVXMjVl4nu7akCbn/lcDe+e0tgfH59d+BfWs8+0VJk/LrN0lrTivRV8NIubDkf/fO170i6X7S1/7VugNr5E1aa5Z9ZjNbOdzcOp2hZ97BwaPuY+iZd3BLa9m+TTMzWx5WSA5rleOBsyPiBdJsZM2Ip4qcNPAN4Lb8+8akzVplJ1RBKi6nFX4vZq0+Sio6Ab7K4okBtZ4/gMUzZDuUDytpOulzPk9aMvBG5ThZM1v5OGvVzGzF64yC9SjgBEmbACfQdoj+hcB4SXfl388jnXi1oE6feo4Ajo6IB4APAO+WXVgjQ3Yx7cmHzQcjDAM2I63ZXSsiDi651jmsZk3OWatmZiteZxSshwJj8us/siiHdVzOYa1sbiIifgr0A04s9B8MXJt35O8HXBgRe7O46Sy+hGBh1qqkJyR9QdL/IR0K8HStQdbKkM06mg+7K/CspFfzqVdjcA6r2UrLWatmZiteZxSsM4Ad8+udgacAJO2Wc1hHAETECGA34MDibKqkzSQNkDQAuAE4WtKfig/IX9nPjogdcozVIeQc14j4UP63G/BjUmLBYsoyZLOO5sM+D+wQEWvm++6Cc1jNVlrOWjUzW/EaFmsFEBHXAJ8D1ouIacBPSTv3z88bkN4BjizpfjEps/TeVOcxRtLpbTyvtRBNdTQppWAN4K/5B+DAiDgmvx4DXJb7bgSMytFYQ0nrZh+OiNZ87Y8kjQXOAK6PiOF5fF/L/RfLh42I40n5sPdFxA3AJFL6wIOkE7TMbCW1V8vGDN18PWetmpmtII2eYX2bFOP0L0n9JV1KyildnRRXdYykB0r6HkgqaAeRslZPB4iIg/LSgVbSAQTXR0Tl+NOWQv9nSJucFgAfJWWnQkoMeDTfe2dg69x3RiXHVdLdwNVAL1JRP4mUKAAp9eBRUlbrh4ABuc9LpFO7FgB3589bWfc6npT7+h5pLWvdjV5m1vz69u7Fdpv0cbFqZrYCdEYO6yPAV1gULVWm5nWSRuelAy2kWdBnJbXW6F+Wl/ojoFXSINJSgfNLnl+WA7sHi7Jdj2TxtIKz85iqXQQclMd8NWkpgpl1Mc5uNTNbOg1dEiBpfI6FKrY9DpC/5q/Xtz3XHQhcW/LeMNJyBEh5qf8ATgYGkr7WR9ITETEgItaX9HLV88dWXkdEMQd2GHBlTgiYEBF9ImLDnN16e0R8jiW1K3vWzFZdN7dO5+QbJ9OjWzfmL1jAWfsOYq+WjdvuaGZmnbLpannan7TTv5ayvNSHSDO3RMQQ4D9YPFFgMdU5sKQ81xcKlxQzXsuMAMbmdbzfIBfMZtY1OLvVzGzZrLQFa0R8Epgr6ZG2rq3KSz0D6JPXwH6HtAnq/Trdq3Ngl8YJwJ6S+pM2eVUnDwDOYTVbVTm71cxs2TRNwRoRl+XNVGPbvhqAAyifXYWSvFRJsyUdnteTHkLKeX2mZEy1cmCns/imqYUZryX36AdsJ6lyUtZ1OIfVrEtxdquZ2bJpmoK1UkRWdurXkzNUv0b5+lUoyUvNa0575vYRpNnTJU6xKsuBzfc9JJIdSEetvljdv2AWsE5EbJl//zzOYTXrUpzdama2bDojh/U14H9JM5e35uzU3Wr03afOdZ8FXpD0TFWfUcDFkiZSkpcKfAy4IiJEiqcaXug/lhShNYPyHNixwJ7AFFJU1eGF/neRkgV65887XNK4iPgmcGNELCAVsEd08E9pZis5Z7eamS29hhaspN35HwfeIoXyX5rbb4qIC4AjahWr2WDSutP5kiobpoiIXsBRpCL4PmB/SVMBKqdkZZ8gfV0fwP+V9FpuXwOYA/QE3sw/5P575me0APeTdvZ3A34p6bp82YDC2B4DJuc+nwXWAtYFDpB0Q2Esn8r36Z6vf7b0L2Zmq6y+vXu5UDUzWwoNWxIQEasBvyHllg4knTA1ML83mFTY1fNnYEiN9uHALEmbA+cCZ7b32XkpwRWkgnIb0gzqodX9STOnh0jampQje15EVA4eOBM4Nz9/FotmaJ8HDiPlrBbH8mnSyVmDgG1IhfSOmJktJee5mllX08g1rEOAKZKekfQuab3psFxMng2cVK+zpAkla0OHkYpOgBuAXWLJsNaazwb6Au9KejJf93dg3xrPflLSU/n1DNKGrX75OTvn55LHsXe+bqqkyaSTrha7Helkr56kk7N6AC9jZrYUbm6dztAz7+DgUfcx9Mw7uKW1dM+nmdkqo5EFa1le6bHALW1sVGrXfSW9B7xBKkTb8+x/A93zDC/AfrRxTGrOau0JPJ2f83p+bvG+pSTdC9xJOib2RWBc5VAEM7OOcJ6rmXVVKzolYE3gq6TNVCtczmM9ADg3n171JnUyWHMc1lXA4VVJAe0WEZuTNnr1JxW3O0fEZ0qudQ6rmZVynquZdVWNLFhr5ZU+DWwOTImIqcCaETElIlbLGaytEXF6e+8bEd1JR53ObMezp0Oa8ZT0GUlDgPHAk9QQEWsDtwKnSJqQm2eSDh2obFarm8Ga7QNMkDRH0hzgr6RNWEtwDquZ1eM8VzPrqhpZsN4PbBERm+Xc0wOAP0naQNIASQNIJ1VtLun9nMHaIunUNu5bzFfdD7gjz5y29exbACLiQ/nfXsDJpPiqxeQ+NwFXFnf75+fcmZ8LhXzXOp4HdoyI7vmY1x1xDquZLQXnuZpZV9WwWCtJ70XEscA4YDXg95IebW//iDgL+DppFnYaKRbrZ8ClwFURMYWU6XpAvn6jfM2ebTz7BxHxJVKxfpGkO3L/wcC3czTW10hZr30j4rDc7zBJraQi99qI+AXpWNdLc/9PkIrcdYEvR8RpOWXgBtJGrYdJG7Buk/Tn9v8lzcwWcZ6rmXVFseTkpDWDwYMHa+LEiZ09DDMzM7M2RcQDkga3feXSaeimq4jYJCLujIjHIuLRiPhubm+JiAl5zerEvBO/Vv/NIuK+vM71usqRqhHx7Yh4OPe/u5LvWqP/7hHxr9z/h4X2nSNiUkQ8EhFXFNakFvu2RMS9edyTI2L/dozrs/m+70XEflX3Oyvf6/GIuKBGFJeZreKcn2pmtnQanRLwHvA9SQOBHYBjcnF5FnCapBbg1Px7LWUh/VdL2jb3Pwv4dXVHHx5gZs3E+almZkuvoQWrpBclTcqv3yRtNtqYtJZz7XzZOsCM6r5thPTPLly6Vr5fNR8eYGZNwfmpZmbLpmGbrqpFxABge+A+4HhgXEScQyqaP12jS92Q/og4BjiRVATuXKN/rcMDPknh8ABJE1lBhwdEROXwgABG1jo8ICKOBI4E2HTTTevd0sxWIpX81HcK/y9byU/1pikzs7atkIMDIqI3cCNwfJ4dPQo4QdImwAnknfYdIek3kj5C2rX/4w70a9rDA5zDarZqcn6qmdmyaXjBmrNHbwRGSxqTmw8FKq//SPr6nogYlzdSjaL9If3Xkr+Sr7JSHh5gZqse56eamS2bhi4JyOs9LwUel1TcGDWDtOnoH6Sv8ytrRXer6l8J6b+WQkh/RGxRWV8KfLHSv8rCwwNIBeUBpFxXIuJDkl4pHB7wyxpjLz08oGxcdTwPfDMifkVaErAjcF4bfcxsFeL8VDOzpdfQHNaI+E/gLlJofuX7sB8Bs4HzSQXzO8DRkh6o0f/DpKLwg6SQ/oMlzYuI84FdgfmkXfrHSnq0eHhA7r8nqTCsHB7wy9x+NlA8POC83L7w8ICIOBi4DCgednCYpNY64yoeHvAO8JKkrXNiwYWkwwgqhwecWO9v5xxWMzMzW1mstDmsEbEJ8HNSMsBqwGU5hmot4LekDVjDJX2ypFg9GxhL2l3/MPDNXBQeRJqhnJ8v3ZG06x5JMwrF6gdJ62MDeIZUMBIR6wBbAe+SYrfeqDxT0sRcrK4JHEjaZNWDVGC25GK1F/ArUrE6E/hBHldfUsRWn/xZ++ZILEgnZ306j/l54L+X9u9q1tU5y9TMrOtp5BrWsgzWR4CvkNaO1vN3YBtJg0hrTP8LQNLoXDy2AN8Ans1Hplb7IXC7pC2A2/PvAMcAj0naDvgc8D+V4P8q50jailRYD42IPXL7cGBWzmA9l5TJCmlG9SfA94s3yWtdzwd2yp9lMnBsG5/dzGpwlqmZWdfUsIK1LINV0uOS/tWO/n8rREdNIG1uqnYg6av5WoaRMlKhkJVK+kr+A3l9bW/gNVJxXXz2XEl35tfvApMKzy/e9wZgl4gISW9JuptUuBZF/lkrP3NtauTOmll9zjI1M+u6VlSs1QAWZbAujSNIO+ur7Q9cU9JnfUkv5tcvAevn1yNJEVMzSEsNvlsvriqfbvVl0iwtFPJdc0H9BimbtSZJ80kxXg/nZw6kJMYrIo7MR9VOfPXVV8tuadYlVbJMiypZpmZmtmpbEbFW1RmsHe1/CmkGdHRV+yeBuZIeaeseOXu1srtsN6AV2AhoAUbm+Kpaz+5OKogvkPRMR8ee79GDVLBun585mby8ocY4ncNqVsJZpmZmXVdDC9aSDNayay/LGaxjC22HkXbzH6Ql4wwOoHx2FeDlHPpfCf9/JbcfDoxRMgV4lrQJq5ZLgKcqKQLZwnzXXNCuQ9p8VaYFQNLT+TNcT+2TvcysDmeZmpl1XQ3LYa2TwVqTpMOr+u8OnATsKGlu1XvdSDvvlzgtquAWUkbqGSyelfo8sAtwV0SsD3yUlCJQPf5fkIrRESX3vZeUxXpHjWK6aDowMCL6SXoV+DxpPa+ZdZCzTM3MuqaG5bDWyWDtBfwv0A94HWitPjAg95+Sr63MXk6Q9O383ueAMyTtUNVnFHCxpIk5Zup6YFPgOeBrkl7LWa2XAxuSNkOdIekPuX+rpJaI6E9ap/oEUNnRMVLSqIhYnXRU6/akDVsHVJYLRMRU0qaqnvmzfUHSYxHxbeC7pFir50h5rvVmZZ3DamZmZiuNlTaHNe+YvwzYAOieo6jGSrpJUn9S8foh4KCSW9wHzCXNAk8CvgMLZ26/AqwXEZMj4uOFZ46QVKnyBuT7B/AY6YABctvawPukHf1PFvq35JfrkZIJFpD+Rr+SNCq/tyGpCIa0nGBaHtdnSQXs2qSCtL+kx/J1H8736pH7vFb3j2dmTcGZr2ZmzaHRm64uB3avbsyHCnyB9PV8mdGktaXbAmuw6Kv5PYAt8s+RwEUl/S8Cvlm4tjKOs4DTcnF6av692lzgkBz8vztwXk4LgJS7em7OYZ1FymUlf5bDgKurPuungaHAIGAb4BOkww7MrIk589XMrHk0tGCVNJ7as4nnktanlq5HyLOxyutD/8niOahX5rcmAH0qm6sq8u9rS5qQ+1/J4jmslVSAdaiRiSrpSUlP5dczSBu2+uXZ3Z1J+atQyHeVNFXSZBYtf1h4O9JpXT1JSxx6AC+XfW4z63zOfDUzay4rJIe1KCKGAdMlPdTO63uQTrS6LTctzEHNpuW2oo1ze61rjgfOjogXgHMoiZgqPH8Iqdh8mpS3+nrhQINaz16MpHuBO4EX8884STU3XTmH1aw5OPPVzKy5rNCCNSLWJK1dPbUD3S4Exku6azkN4yjgBEmbACdQEuIPC2dqrwIOr3e4QD0RsTnpoIL+pOJ254iomW7gHFaz5uDMVzOz5rKiZ1g/AmwGPJR31PcHJkXEBhExLuewVjY3ERE/JaUJnFi4x8Ic1Kx/bqPqmv4l1xwKVDJh/wgMqTXQfJjArcApeekBpMSCPjl/tezZ1fYhJRzMkTSHdGLXp9roY2adyJmvZmbNpWE5rLVIepi0Sx9YGAM1WNK/SSdQUXhvRG7bpWp28xbg2Ii4Fvgk8EbhCNbKc16MiNkRsQMpbeAQUpQWpDWrOwL/IK1Hfap6nBHRE7iJtFa2sl4VSYqIO0n5q9eyeL5rmeeBb0bEr0iJBTsC59XvYmadzZmvZmbNo9EnXV1DCtj/aERMi4jhbfUpuBhYH7g3z7xWlhGMJQX9TwF+BxxdeF5rof/RwKh83dOkmU1IyQH/ExEPAf9NShogIgYXZne/BnwWOCw/uzUiKpFXJwMn5pzYvuQlBRHxiYiYBnwV+G1EPJqvvyE//2HgIeAhSX/uwN/BzDpJ39692G6TPi5Wzcw6WaOXBFwBzCaF5Y+UdGlE3FUpAkmbmUaV9D2etMN+O2BXSafn9r1IJ1y9SQr1X73SoZCjSu5b+SnO0M4hBfgLWC3/IGmipEp01iPARNKO/koOa2vVfcn3rbxeg5Qm0Av4Vo7EQtL7wBv52gC657QBMzNnvZqZtUPDCtaIWA34DSk3dSBwYEQMlPSZfIhAC2n2dUzJLe4BdiUVu0W3A9vl/kdQXvA6h9XMmpqzXs3M2qeRM6xDgCmSnpH0LmnN57DKm3lT087An2p1lvSgpKk12udo0Xmya1Ejy9U5rGbW7Jz1ambWfo3cdFUrL/WThd/3Bm6XNLujN46IfYBfkTZwfbHk2fVyWMdFxDmkgv3TbTxrmXNY80atF0lLAkbWy2Elr6nddNNNa11iZquIStbrO4X/x61kvXrNrJnZ4lb4wQEFBwLXLE1HSTdJ2opU9P68g92dw2pm4tMizgAAIABJREFUnc5Zr2Zm7dfIgrU0LzUi1iMtGbi18matHNa25KNfP5zvV/1s57CaWdNy1quZWfs1cknA/cAWEbEZqag7APh6fm8/4C+S3qlcLGm3JW+xpDxj+XTORP04aV3ozOI1zmE1s5WBs17NzNqnYTOseZ3nscA44HHgekmVbNIDaGM5QEQcl3NN+wOTCzOv+wKP5Fis3wD7VzZhOYfVzFY2zno1M2tbo9ew3gG8Tso+/XpEnJbbbwBGRoRqfJ0PgKQLSHmrD5Bipj4QET0lnZnjpv6btMv/txFxde7TUug/kTQDOpcUTXV+RISku0lRVG+TZmd/GxFDijmskv5Aip96m0VZrB/N7z0D7E+a1d0euDKP637SDPK/8rh+mq9/X9K3gD+TEgP2iPj/2TvzKLvKKm8/GyrMIKNMQUEJ0hEhNhFRVEaZbEFFFBCRIbYgtAiIggjYDp8otCCi2HYQlEaQBai0RhAZmqEJEiDMkZkQQOYZCYT8vj/2eyonN+feqoLcqgr1e9aqlVvnnnc49U/2es/ez44T7WI1prvYb2qMMW8cuh2wzgS2kLQBMA7Ytrymb+dYbaXReRoRY4DDgU1K8PrlNuPtYjVmBGK/qTHGvLHoasCq5Pny66jyo3aO1TqdnKdkEPoTSU+VdR5tGG8XqzEjEPtNjTHmjUfXtVYRsXDJLX0UuEjSNf0c2sl5ug6wTkRcFRGTI2LbhvF9uViPjYgHgOPI09pOz/C6XaxA5WJ9GLiwycUaEf8aEVMiYspjjz3WaUpjTBsqv2mdym9qjDFmwaTrAWvJ4RxHFk9tFBHrzYdpe8hX/JuRPtf/qr2u7w/D0sVqD6sxrx/7TY0x5o3HoDUOkPQ0ecrYdBoKzONi7eQ8nQGcL+kVSfcCd5ABbB27WI0Zgdhvaowxbzy66WElIlYCXpH0dEQsDnyYLFhqpNXF2sF5+jvyZPXUYhlYB7inZS67WI0Zodhvaowxbyy6fcK6KnBpRNxENhK4SNIfOjhWW2l0npJu1yci4jby1PZQSU+AXazGmMR+U2OMeePQ7YD1KdLD2kOeLD4D6ViVNJoM/FYFDmsz/giyqv7FMn5Uub4ImQu6SPmuel0/l4sVWLGMETCjajAAfA9YuFxfAziyjO11sQK3AFOY42H9nqQqGFb5gTQCVJ8XJ4vLFgW+UJRYSHq1PPvs8hw99rAa88bFDlhjjJm/dDtgnQUcImkssDGwf0SMBYiINYCtydfl7ThI0gaS1i/3HVCu7wM8VTyox9OQZhARC5OdsLYDxgK7VmtL+qCkcSW4vZo5+ax17GE1xgwYO2CNMWb+020P68OSri+fnyNbtFYKqOOBrzLndLJp/LPQ62RdvHbvjqT/FPJ1+5YNJ5YbAXdJukfSy2S+6Y71G0pR1RZkTmzr2vawGmMGhB2wxhjTHQbNEhARa5KtTK+JiB2BByXd2I9xpwJ/B9ZlTtHU6sADAMWH+gyZS1qn955Cky/1Y8DFVWDcYQ/2sBpj+sQOWGOM6Q6DErBGxFLAuaSwfxbwdbIlap9I2gtYjTyd/fR83tquwJmdbrCH1RjTX+yANcaY7jAYna5GkcHqGZLOA94OrAXcGBH3kUHc9RGxSouHtZdStHQWsFO59CBZLEXxob6J9KPW6b2nMJcvteiwNiI9q+32bg+rMabf2AFrjDHdodse1iCVT7dL+iGApJuBN9fuuQ8YL+lxYJuWsW+XdFf5vAMwrXx9Puk/vZr0oV5SMwBUXAuMiYi1yIByF2C32vefBP4g6aU2e7eH1RgzYOyANcaY+U+3T1g3AT5LvgKvXKbb93NsAL+MiJtJf+mqwLfKd6cAKxQP6sEULVZErBYRk6A3t/UA0tl6O3C2pFtr8+9CSzqAPazGmPmBHbDGGDN/6XbAujfwGLBQTSP1uVoAeB9ZwPR4w9jvk8GgyE5U+0t6thRATSZbsb5A+lHvgazml7Q9QDlZPZp8xinAseX68aW5wLLAiRHxdLVg5WGNiCXI/Na7yYr+C8r+p0bEoqTHdXkyPeBQSTMjYgXgB2XeUyWtUHlYyeD3/cAr5Gnr/3t9f1ZjjJmDva/GmDc63Q5YTyMdpr1I+nQteD2XZgcqwEXAesXBegdweLl+C5lCMK7M/Z+1fNI6ja5USQfV1v9xh/WPk7QuaTbYJCK2K9fbOWBfIhsQfKU+Sdnbj4DNy7PcxByfrDHGvC7sfTXGjAS67WG9HHiy6buSl/op2lTpS/pzTR01mSxuQtKLteuL0eBx7eRKbaHRElDWuLR8fhm4vlqfNg5YSS9IupIMXOfaTvlZsuxrGeChpmc2xpiBYO+rMWakMGge1gY+CDxSyfn7YG+ysh6AiHhvyQ+9Gdi3FsBW9OlKjYi3kraCSzotXLpbfRS4uFzqjwO2F0mvAPuVvT5Edt06pc1a9rAaY/qNva/GmJHCUAasfTpQASLiCNLdekZ1TdI1JT/0PcDhEbHYa1h/F+Ccosxqt3ZP2eOJVZ7sQClar/3I1ILVyJSAw5vutYfVGDMQ7H01xowUhiRgLYHgJ4Df1K6dWgqxJtWu7Qn8C/CZBm0VpVvU88B6LV/1x5U6jyWggZ8Dd0qqK6j644CtM67s9e7yDGeTBVjGGPO6sPfVGDNS6KqHtQNbAdMkzagulI5WvUTEtsBXgU0lvVi7vhbwgKRZ5bX+usB99bF9uVIjYl1gOdLj2khEfIcMRie0fNUfB2ydB4GxEbGSpMeAD5OaLWOMed3Y+2qMGQl09YQ1Is4kA7t3RMSMiNinfNWf082TgKWBi8rJ68/K9Q+QXbKmkmL/L1ZarIiYFBGrlfsaXam19c9qDTTLnETEaOAIMt/0+rJ+Fbg2OmDLuPuAH5Lu1hkRMVbSQ8C/A5dHxE3kiau1VsaY+Ya9r8aYNzrdTgn4B7Aw8DdJoyWdEhHLk4VLh0TERRGxXJuxJwAzgQ2ArSTtCyDpdGD/cs+iwEHVAEnblwAR0h5QBaSzq88RcTxpDNg2Iu5o8bBWjQGeBCaR1f2Vh3Vibd7ZrZ+Lh/VeYBHgtPK8t5X7niHzcCnzRYe/mTHGGGOMqTHoHlbyRPJiSWPIyvvDWgcVriJTB+6vXyxV+z8FdiiFVzu3GW8PqzHGzEfcoMAYM1QMhYe17jFt50dF0g2S7mv4ajfgPEnTy32Ptt5gD6sxxsxf3KDAGDOUDIUlYGVJD5fPfwdWHuD4dYDlIuKyiLguIvZouGeB9LAaY8xwxA0KjDFDzVB6WClFT50q7JvoATYEPgJsAxwZEeu8huWHnYfVjQOMMcMRNygwxgw1QxGwPhIRqwKUfx8tny8s1fgTO47O09ILyyv4x4HLycKsOgukh9WNA4wxwxE3KDDGDDVDEbBWHlOo+VElbVOKoVq9p638HvhARPRExBLAe2nxmpbAsPKwzrUODNjD+uUO+x+Qh7X8bg+rMWaBwg0KjDFDTXSOtV7n5Olh3QxYEXgEOBr4HXnK+BbSAPApSa2FWUTEl8jGAauQp7CTqmA2Ig4F9iKVUhOrE9DSJWuCpIci4m1k04DlgRuA3SXNLPd9E1hM0mEta06VNK54WB8AppFqLYCTJE0sbWBPJ1/xPwnsUqULFA/rMqTa6mlga0m3RcS+wIHAK+WZ95TU6VSW8ePHa8qUKZ1uMcaYQeWJ52e6QYExppGIuE7S+G7N3+1OV78E/hl4gQwsT4mIU8gA9h9kUPdym7FXkTqql0gn6oEAEbEB2db1VbLD1S+qAZK2r41fhzwhBbiuFqxeQTYkoBRs/VXSx8r4ysO6IjCZDD4XAr4rqWojuyoZbEN6V2eUuT5EBrCjySC2MhQAvI0MrkeVMfME6MYYM9xZYalFHagaY4aErqUERMTCwE+A7cjK+F0jYixwkKQNipN0Ou2dpCcDnwfGlJ/K5zoROEzSu8hOV4cOYG0kfbDmYb2aZg/ri8AexfO6LXBCsQVAG79reZY9gV+37OX9wCbA+sB6wHuATds8szHGDBvsXTXGDBe6mcO6EXCXpHuKy/QsYEdJz0KvK3VxGiwBpRhrGUmTS37or5jjUV2HLLQCuAjYqb9rt6yxDOlq/V3rYEl3SLqzfH6ITElYqZPfVdJ9km5iThes3umAxcg0gUXJU9ZHGvZsjDHDBntXjTHDiW4GrL2+0kKvCzUiTiUdrOuS3aaaxs5oGgvcypzgc2dKxX5/167xMbLj1rOdHiIiNiKDzbvph9+1FUlXkwVgD5efCyW56MoYM2yxd9UYM9wYEg+rpL1IJ+ntwKcHOHxv4IsRcR2Zi9ouB7YvGrtc1SknvacDe0lqPTntFxGxNvBPZG7r6sAWEfHBNvfaw2qMGXLsXTXGDDe6GbD2+koLc7lQi7D/LGCniFi4OFinRsS3yn2jm8ZKmiZpa0kbkgHn3QNdOyJWJNMG/thu8yVl4I/AEZIml8v98bu28nFgsqTnJT0P/Al4X9ON9rAaY4YD9q4aY4Yb3QxYrwXGRMRaEbEIKeo/v5w4VjmsOwDTJL1aFUJJOqq0bn02IjYu9+1B8ahGxJvLvwsB3wB+1t+1a99/EviDpJeaNl7G/Bb4Vb3avy+/axumA5sWb+wosuDKKQHGmGGLvavGmOFG17RWkmZFxAHAhcDCpH7qduCKcnoZwI1k29ImvgicRhZm/an8QFb8718+nwecChARq5HqrO2b1pZ0a23uXYBj6otFxHhg3+J6/RTwIWCFiNiz3LKnpKnA14CzSmOBG4BTyvj3kEHucsBHI+Lfi2XgHLJQ62ayAOsCSf/Tjz+hMcYMGTuMW51N1l7R3lVjzLCgm1qrNUjl1CzSpfq8pNmSNiFbnvaQbUu/0WaKe8gipdnAO4BKK/V4mW8mGVSuD1nN3+JhvZ3UTglYv5yaEhHHl7mOiYg7IuLpMn5KrcvWecCfyer+UWSQObV89yDpUoX0sa5a2++dZb0zS7BapT5cVv4Os8iuVyv29fczxpihZoWlFmWDNZZ1sGqMGXK6mRIwCzhE0lhgY2D/iBgbEZuTVf4blKDuuDbjDyOr+McAF5ffIYPFTYuH9dtk8NtEoy9V0kE1D+uPafawAhwnaV2yo9UmEbFdub4P8FSZ9/iyDmQQfSTwlfokJd/1R8DmxT17E+3ds8aYfmA/qDHGjCy6FrBKeljS9eXzc+SJ5+pkCsAxVecpSY+2mWJH0nMKc/tO/0/SU+X6ZOYuzgJ682MbfaktNJoCJL0o6dLy+WXg+to69X2dA2wZESHpBUlXkoHrXNspP0uWfS0DPNTmmY0xfWA/qDHGjDwGRWsVEWuSJ5XXkOL/D0bENRHxvyX3s4mVS/EVpLN15YZ79mFObmudPn2pEfFWYC3gkj72vizwUfKUF2qO1zL/M2W9RiS9QgbpN5OB6lhK3qsxZmDYD2qMMSOTrgesEbEUcC7w5SLp7wGWJ9MEDgXOLiePbSnV+XN1xCqpBfuQRVCvhV2Ac0qOabu995AnsCdKuue1LFLMAPuRAftqZErA4W3utYfVmA7YD2qMMSOTrgasJVg7FzhDUpUrOgM4T8lfyaKqFSPi1OJhnVTue6SI+yuB/6O1edcHJpKtXp9oWLo/vtRd6KNxAJkfe6ekE2rXeh2vZf43lfXaMQ5A0t0l8D4beH/TjfawGtMZ+0GNMWZk0k1LQJCvvm+X9MPaV78DNi/3rEO2PX1c0l6lGKqq9D+f9JxCzXcaEW8hC6U+K+mOprX78qVGxLqkfurqDvv/DhmMfrnlq/q+PglcUtZrx4OkGaCKQD+MPazGvCbsBzXGmJFJdI61XsfEER8AriBzN6sjka8DfyGdrOPItqpfkTRPHmlErECeRr4FuB/4lKQnI2IisFO5BjBL0vgyZhIwQdJDEfE2spPW8qQvdfeq0CsivgksJumwljWnShoXEaPJPNVppD4L4CRJEyNiMbJd67uBJ4FdqnSBiLiPLKpaBHga2FrSbRGxL3Ag8ErZ955tToZ7GT9+vKZMmdLpFmNGLE88P9N+UGOMGUZExHVVPNYNumkJuJKU+q8C9JTT00nAPwFvJ3NSHwTaRWWHkQVO/wCeY07Q+x3Sj1rRO740Dagq8J8mC6JEeleXqI25DNg2Im6NiP+tja9e388Afk3+fXpIS0BlBphJ+mEp+6j8sJAB7kLAZZJGS7qtXL+zPMds8mR3uTbPbIzpB/aDGmPMyKLbRVenAdu2XJsIHFY8qr8lC6+auAhYr7hL72DuQqW7a61c920zvtHjWqr+fwrsUDywO7cZfwawLvAusttW1VRgO2BM+flX4OTamGOBzzbMdTLwmRIQ/5r2zRKMMQsYdsIaY0z36WrAKuly8rV5nXWAy8vni8jX+01j/1zTUjX6Vvug0eMK7EYWfU0v6zR6YCVNKoVhAv7K3B7WX5WvJpPFXauWMReTp8HzTEemCkDmxdrDaswbADthjTFmcBgUD2sLt5JBH+Tp5hr9GLM3c/tW14qIG4rH9YNtxrTzuK4DLBcRl0XEdRGxR6eFi+ngs8AF5VKvh7Uwj+O1gQnApIiYUeY6po/7jTHDHDthjTFm8BiKgHVv4IsRcR2wNFl41ZaIOIJs83pGufQw8BZJ7wYOBn4dEcu0Gw/zeFx7gA2BjwDbAEcWW0E7fgpcLumKjk/VmYOA7SWNJvN6f9h0kz2sxiw42AlrjDGDx6AHrJKmSdpa0oakB/VugAYPKxGxJ/AvZP6nyviZVYW9pOvK+KaAs53HdQZwYWml+jiZnrBB014j4mhgJTIwruj1sBaaHK/1OVYCNpB0Tbn0G+xhNWaBx05YY4wZPAY9YI2IN5d/FyKLj34G0OphjYhtga+SxVEv1savFBELl89vI4ufmrpQNXpcy78fiIieiFgCeC8NXtSImECewO4qqf6/0vnAHpFsDDxTSz1o4ingTbVTXHtYjXkDYCesMcYMHj193/LaiYgzgc3ITlYzgKOBpSJi/3LLeeQr8iZOAhYFLiqdWycXI8CHgG9FxCukJmpfSU+W9SYCP5M0hcwTPTsi9qF4XAEk3R4RF5AtUmcDEyXdUsb3elzJQPp+4Oqy/nmSvgVMArYH7gJeBPaqPe8VpFlgqfK8+0i6MCI+D5wbEbPJAHbv1/QHNcYMK3YYtzqbrL2inbDGGNNlun3C+g9gYeBvxUt6CvkKfTbwEvAOsmq+icOBZ4H1ySCy0ledT7pXFyZ1U+tVAyRNKMEqZFX+UkCQrVOfr81dNR0IYKPa+O1L04ElgAtJ0f8o4IISrEI2BViRzIl9EXgcehsdzCp7OqU874VlTOWNjfLcz7b7gxljFizshDXGmO4zFB7WTn7VOrcAn2COAqtiZ2DR4nHdEPhCRKzZMP77wPGS1iZPNfcBiIgxZc1Nioe1tfVqxXGS1iU7Wm0SEduV6/sAT5V5jy/rQAaiRwJfqU8SET3Aj4DNyzPfBBzQZk1jzDDFvlVjjBk6Bt3D2l+/qqTbJf2t6StgyRIILk5aBuY6sYx8h78FcE65VPewfh74iaSnyjrzeFglvSjp0vL5ZbLTVd3DWvldzwG2jIgoRVxXkoHrXNspP0uWfS2DPazGLFDYt2qMMUPLUGit6rT6VfvDOcALpN5qOnkS2tqcYAXg6VpgXHelrgOsExFXRcTkUtzVltIZ66NktyyoeVjL/M+U9RqR9AqwH3AzGaiOBU7px3MaY4YB9q0aY8zQM2QBa4Nftb9sBLwKrAasBRxSbAH9pYc0C2wG7Ar8VwlKm/bYQ6q3TpTUZCLok9J4YD8ytWA1MiWgMQ3CHlZjhh/2rRpjzNAzJAFrk1+1ycPaht3IIqhXyuv8q4DxLfc8QbZMrSwIdVfqDOD8Mv5eMo92TJu1fg7cKemE2rVeD2uZ/01lvXaMA5B0d3nWs7GH1ZgFBvtWjTFm6BkKD2ujX7XVw9qB6WR+KhGxJLAxMK1+QwkMLwU+WS7VPay/I09XiYgVyRSBeU5PI+I7ZDDaWpRV97t+ErikCrrb8CAwtjQQAHtYjVmgsG/VGGOGnugca73OyWseVuAR0sN6OOlXrU4lK79q69iPAz8mO009DUyVtE1ELEW6W8eSxUynSjq2jOn1qJY0gbOA5YEbgN0lzSyFT/9B2gteBb4r6awyfqqkcRExmsxTnQZUiWonSZoYEYsBp5Ov+J8EdqnSBSLiPrKoapGy560l3RYR+wIHkpqs+4E9q25d7Rg/frymTJnS6RZjzCDyxPMz7Vs1xpg2RMR1klrfeM83un3C+kuygv9+MuA7BbiSzF2t+FmbsauTFfeLAO+UtE25Prr8rA38ogpWYY5Htfq1/EB6X6vWriLtBJDPv0Nt/Ljy8UmyQUAwx8M6sTbv7NbPxcN6b9nvacXDelu575naM48q8xpjFiDsWzXGmKGjawFraZ/6E2A78jR014gYW74+tLz+HydpapsprgK2Yo7kv+JJ4EvAcX1swR5WY0zXsZ/VGGO6TzdPWDcC7pJ0T3GZnkU6TPuFpBsk3ddw/VFJ15Kv1xuxh9UYMxjYz2qMMYNDNwPWXl9poe5C/W5E3BQRx0dEN96v2cNqjOkq9rMaY8zgMRRaq8OBdYH3kAVRXxvk9e1hNca8buxnNcaYwaObAWuvr7QwGnhQ0sNKZpLV/hsBRMSFxcM6sWGugWIPqzGmq9jPaowxg0c3A9ZrgTERsVZELALsApwfEatCb57px4BbACRtU4qwJrzehe1hNcZ0G/tZjTFm8Oi2h3V74ARgYVJB9d2IuIR0qwYwFdhX0vMNY79ENhhYBXgUmCRpQkSsAkwhi5dmA88DYyU9aw+rMWawsZ/VGGO672HtasBqXjsOWI0xxhizoLDANg6IiDUi4tKIuC0ibo2IA8v1DSLi6oi4OSL+JyKWaTN++Yi4KCLuLP8u1/L9eyJiVkR8ss34Dcsad0XEieVktfru3yJiWtnXD/q79077ioh1y3PNjIhWF+tBZZ5bIuLMckprjOkndp0aY8zIpps5rLOAQySNBTYG9i+NAyYCh0l6F/Bb4NA24w8DLpY0hlRKHVZ9UZoSfB/4c4f1Tyadq2PKz7Zl7OakS3WD0jigqQFBu7132ldjQ4OIWL1cHy9pPTI9YpcO+zbG1LDr1BhjTNcC1mIDuL58fo4sNFqdLHK6vNx2EbBTmynqgv66+B/g34BzydzWeSiFXctImlwKon5VG78fcEyxFLRrHNBu72331UdDgx5g8WIVWAI3DjCmX9h1aowxBgbJwxoRa5JFStcAtzKn49XOzK2+qrOypIfL578DK5e5Vgc+Tp6gtmN1Ul9V0do44IMRcU1E/G9EvGcAe2+7r3ZIepA8dZ0OPAw8I6nxZNgeVmPmxq5TY4wxMAgBa0QsRZ6GflnSs8DewBcj4jpgaeDlvuYop6RVddgJwNckze4wpBM9pDlgYzId4ex6fmsfe++0r0ZKjuuOwFpk44AlI2L3pnvtYTVmbuw6NcYYA10OWEuXp3OBMySdByBpmqStJW1IdpG6u9x7amkcMKkMf6TmbF2VOa//xwNnFYXUJ4GfRkQ9XQDSfTq69ntr44DzSvOCv5JqrBX7s/c+9tWOrYB7JT1W2rSeR5vGAcaYubHr1BhjDORpY1cop5anALdL+mHt+pslPRoRCwHfAH4GIGmvlikqQf8x1MT/ktaqzXUa8AdJv6sPlPRwRDwbERuTr/L3AH5cvv4dsDlwaUSsQzpTH+/P3jvtqwPTgY0jYgngH8CWpEfWGNMPdhi3OpusvaJdp8YYM4Lp5gnrJsBngS3KyenU0khg14i4g5TyP0S2Z23iGODDEXEneUp5TF8LRsTU2q9fJI0Ed5GnuH8q138BvC0ibiEbC3xOkiJitdrpbru9t91XRKwSETOAg4FvRMSMiFhG0jXAOcD1wM3k3/znfT2LMWYOKyy1KBussayDVWOMGaF0M2C9H7iMPMUdBZwqaRL5en428BLwDrL9aROHkYVS/wCeK2OIiFER8cuIuBl4L6msAkDSuNr4J4AXyBzTlcoeAHYDtiHVVQsBbytjH5JUBaXXA5PI09dRwAVl75CdtR4nO3UtTXa2grQD3Fnm/G9Jo2t5r9PK97PLXpZu/2czxswv7G81xpg3BkPhYb0IWE/S+sAdwOFtxre7b2dg0eJx3RD4Qqnkb+X7wPGS1gaeAvapffcbSePKz8Q26x8naV3SELBJRGxXru8DPFXmPb6sAxmAHwm0Ng3oAX4EbF6e5SbggDZrGmPmE/a3GmPMG4dB97BK+rOkWeW2ycxdHFUf3+4+kZX2PcDipGVgrgr+koO6BfkqHub1uPa19xclXVo+v0yeuFbr1z2s5wBbRkRIekHSlWTgOtd2ys+SZV/LYA+rMV3F/lZjjHljMRQe1jp7Mye3tBP1+84hX/U/TBY0HSfpyZb7VwCergW8dQ8rwE4RcVNEnBMR7Tyw1d6XBT5KdrWizPMAQJn/mbJeI8UMsB+Zv/oQMJYs6Gpayx5WY+YD9rcaY8wbi6HwsFbXjyDTBs7oY3zrfRsBr5JO07WAQyLibQPY0v8Aa5bX8xcx57S0ae0eUr11oqR7BrBGfY5RZMD67rLnm2iTBmEPqzHzB/tbjTHmjcWge1jL9T2BfwE+U+T7TR7WxvvIoqkLJL1S2qpeRbpZ6zwBLFsCTqh5WCU9UbVlJS0CG3Z4hJ8Dd0o6oXbtQUp3rjL/m8p67RhX1r27PMPZ2MNqTFexv9UYY95YDIWHdVvgq8Cmkl6srrd6WNvdR6YBbAGcHhFLkgVd9YCSoqm6lGwscBY1X2pErFprrboDmVvbtP/vkMHohJavKg/r1WX+S2rBdBMPAmMjYiVJjwEfbremMWb+YX+rMca8cYjOsdbrmDjiA8AVZO5m9W7u68CJwKLMOZWcLGnfhvF3Nd1XUgxOJXNBg9RlHVvGTAImSHqopAmcRbZhvQHYXdLMiPgeGajOAp4E9pM0rYyfKmlcRIxx3QmWAAAgAElEQVQm81SnAdVp7EmSJkbEYsDp5Cv+J4FdqnSB0n1rGVKH9TSwtaTbImJf4EBSbXU/sKekTqeyjB8/XlOmuL+AMcYYY4Y/EXGdpNY33vONbloCriQDy1WAnqKQmgT8d8u657eZ4rdkcdVCwL2klxUyiF0ReCt5unlsbc3tJVUV+E+TBVEClgWWKNcvJFMEBCwHfKo2vnp9PwP4dVm7h7QEVLmuM8mCL4DFytwV08qYy4qH9bZy/U7SJzu7rLlcm2c2xgwxdrcaY8zwo9tFV6cB2zZcP77mQZ3U8D2097A2+k4bOAy4WNIYssL/sNp3V9TW/1ab8WcA6wLvIvVZVWrAdmSzgjHAvwIn18YcS3bIauVkMg93HBkIf6OPvRtjhgC7W40xZnjS1YBV0uXka/PXMrbRw9rBd9pK3Zc6IA9rWWeSCsBfmdvD+qvy1WSyuGvVMuZisivXPNMxpyPWm7CH1Zhhh92txhgzfBkUD2sDBxQP6i8ioj+vx/vra62zcq246u/AyrXv3hcRN0bEnyLinZ0mKaaDzwIXlEu9HtZCq+O1iQnApIiYUeY6ps1a9rAaM0TY3WqMMcOXoQhYTwbeTuqeHgb+o9PN/fW1dqKcklbVZdcDb5W0AfBj4Hd9DP8pcLmkK17r+sBBwPaSRpN5vT9suskeVmOGDrtbjTFm+DLoAaukRyS9Kmk28F9kI4CBeFj7yyPVq/ry76Nl/WclPV8+TwJGRcSKTRNExNHASsDBtcu9HtZCr+O1zRwrARtIqrp8/QZ7WI0Zdtjdaowxw5eueVjb0eJB/ThwCwzIw9pfKl/qMcztYV0FeKS4Wjcig/Z5FFMRMQHYBtiyBNf1eQ+IiLOA9wLP1J6niaeAN0XEOpLuwB5WY4YtdrcaY8zwpKsBa0ScCWwGrFjyN48GNouIceQr+vuAL7QZfhKpsLooexDM8bXWfacR8THm+E4nAj+TNIUMVM+OiH1I92mlr/oksF9EzCJVU7vUum31elyBn5VxV5f1zytGgUnA9sBdwItAb6AdEVeQZoGlyvPuI+nCiPg8cG5EzCYD2L1fy9/TGNN9VlhqUQeqxhgzzOj2CesvgX8mfaoTJZ1Sgs1jyZPN5YEl24z9DbAHsLakpepfSFozInYCzgE2q3ynkupdqd5Dvq4P4C+SKlvBeNLJ+gzpUa1329oeoATU15JB8ULAdyX9pty2ZplDwG3ATWXMh8qzLEcGwefU9vI+5jhdbyK9ssaYAfDE8zN98mmMMSOUruWwRsTCwE9Ib+lYYNeIGEv/naT/Q8lvbZh7abJz1DVtvm+3dsWhNQ/r1IYpXgT2kPRO0iN7QkRUDQK+T3pk1yZPS/cp16cDe5Znqu/l/cAmwPrAemQgvWmbZzbGNGA/qjHGjGy6WXS1EXCXpHskvUy2Sd2RfjpJJU3ukBv6bTJwbOdibbd2v5B0h6Q7y+eHyIKtlSJzA7YgT3ah5neVdJ+km5jThrZ3OvIkdxEyxWEU8Eh/92LMSMd+VGOMMd0MWNv5SvvlJG1HRPwzsIakP76GtSu+Wzywx0dEx3eLpTBrEeBuYAXg6VpDgz4drJKuBi4lFV4PAxdKaiy6sofVmHmxH9UYY8xQeFj75SRtIiIWKvcf8jrWP5wsjHoPmUP7tQ7rrQqcDuzVYgroNxGxNvBPZD7t6sAWEfHBpnvtYTVmXuxHNcYY082AtclX+ggNTtKIWLg4WKdGxLc6zLk0mQd6WSne2hg4PyLG92PtBwEkPVzaqs4kA+Z2ebLLAH8EjigtWCH1V8tGRFWs1tHBWvg4aTh4vvhf/0QWYRlj+oH9qMYYY7ppCbgWGBMRa5FB3S5k1f+BrU5SSa+Sna86IukZoFfyHxGXAV8pGqu+1t6tjFlV0sMlH/VjFA9snYhYBPgt8Kt6tX9xt15KqrHOouZ37cB04PMR8T3SWLApcEJfz2qMmYP9qMYYM7Lp2glryfM8ALiQFOWfLelGoHKS3kjmsB7aND4iflDyXJeIiBkR8c1O60XEalWXrDZr31puPSMibgZuJoPf75Tx44vHFdLZ+iFgz9rJbxVQfw04OCLuInNaTynj31P2uzPwnxFRrXcOmf96M3AjcKOk/+nr72eMmZsVllqUDdZY1sGqMcaMQLqdwzqbrJIX8Gq5tjqwOKl5+qSke9qMPZk8Hb0HuAr4fwClUGpqREwFVgP+AlnNX3lUC48AM8vaK5cTVYDLydzVWWR6wYfK+Ck1j+v/AleSxVajgFNr+qunSYergGVJpyvAc2ShVw/wvaLEopweTyt/i9nAqhGxWJ9/OWNGOE88P5MbH3jaNgBjjDFD4mG9CtiK7CLViUbfqaSDKocq8GPgvDbjTyZPc8eUn21r3x1f87BOahg7CzhE0lgyT3b/msf1MOBiSWOAi8vvAE8CXwKOa/k7rF6uj5e0HrAwmaJgjGmDvavGGGPqDLqHVdINku7rNLCT77SFXYEzG8avCixTXK4CftVmfCOlMOv68vk5Mq2g0lftWPYz174kPSrpWuCVhil7gMVLsdYStHHPGmPsXTXGGDMvQ+Fh7Q99+k4j4q3AWsAlbdae0WHtA4qH9RcRsVynjUTEmsC7mdNVa+VaQ4O/Ayt3Gi/pQfLUdTrpYX1G0p/brGUPqxnx2LtqjDGmlaHwsM4vdgHOKTmiA+Fk4O2kleBh4D/a3RgRSwHnAl+W9Gzr9+X0Vp0WKwHxjmRwvRqwZETs3nSvPazG2LtqjDFmXgbbw9o2ES0iLizFVBPpn+90FxrSAWprj25aW9Ijkl4tjQD+i/Ye1lFksHqGpHqe7CMl5aBKPXi03TMVtgLulfSYpFfInNv39zHGmBGLvavGGGNaGWwP627tbpa0Tf33Tr7TiFgXWA64us1cD0fEsxGxMfkqfw+yQKvXw1pu/TjNHtYgdVW3S2rtxHV+2c8xrftqw3Rg44hYAvgHsCXQ6o01xtSwd9UYY0ydwfaw3hoRXyq+0tHATTX3aSuNvtPCLsBZ5ZV8L0V1VfFFYCJwF+lB/VO5/oOIuDkibgI2J1vFzuVxBTYhHbFb1DyslTLrGODDEXEneXp6TBm/Snmug4FvFHfsMqWr1znA9aSLdSHg533/BY0Z2di7aowxpqLbOaw3k6erM4HdIuJASSdKGi2ph8wf3SciVmwdWPysNwMvAO8ghf9Lla+/B6wVEXdFxDWlMIqiuqrGTwG+QiqqtiUDYCR9VtK7JK0P3AfcWa73elwlXQlsTVb8L0w6ZF8q3z0BfLX8vibwzYgISX8ng98HgGWAj9XyXr9DnvQKGE8GtcaYYYw9sMYYM3zodsDa1mcaEWuQQeH0DuMPkrRBCS6nkye2kE7Wp4qj9XjS2ToXHTyw1ffjybSCdjwOfFTSu8hX/6fXvmvneL0F+ATZnKDOzsCiZa4NgS9UQbYxZvhhD6wxxgwvuhqw9uEzPZ48qWxbZV+dUJac0sVr99ZdqOcAW9Y6WVU0emDLfAsDx5b12619g6TKl3or6VFdtJPjVdLtkv7WNB1pB+gpz/EyMI91wBgz9NgDa4wxw49B01rVfaYRsSPwoKQb+zHuVNJ3ui6lcIqa47Xkyj5D5rnW6eSBPQA4v1Z81Rc7AddLmknfjtcmziFTGx4mT4qPk/Rk6032sBoz9NgDa4wxw49BCVjrPlMyTeDrwFH9GStpL9Jfejvw6fmwl9XIV/Q/7uvecv87yZSDL7yOZTci82BXI32sh0TE21pvsofVmKHHHlhjjBl+dD1gbfCZvp0M2m6MiPtIW8D1pcq+7mLtpTQHOIs86YSa47W8Zn8T6W6t084D+25gbeCusv4SxUTQtPfRwG+BPSTdXZu30fHagd2ACyS9IulR4Cqy+MoYM8ywB9YYY4Yf3fSwNvpMJd0MvLl2z33AeEmPA9u0jH27pLvK5x2AaeXryoV6NelqvaRVcUUbD6ykW4FVaus8X4q3Wve+LPBH4DBJV1XXOzleOzAd2AI4PSKWJAvQTuhjjDFmiLAH1hhjhhfdPmHt5DPtiwB+GRE3k3qrVYFvle9OAVYoJ6MHA4fB3C7Vdh7YjgtG7BAR1RoHkCexR9X2XgXajY7XiPh4cbG+D/hjRFxY7v8JsFRE3EoG0qdKuqmffwdjzBBgD6wxxgwfuh2w7g08BiwkaVzxpH6uFgDeBzxdTldb+T5ZSCXSlbq/pGcjYiNgMqmTegH4XnG2zuVSLSerR5PPOIW0AvQSETtFhIDNqmuSzpd0VFFubQncD4wiA8xxkh6NiOVJD+yiwD3AkZJUum99FVgJOELSyrXuXZ8n1VoCbqSf+bPGDFfsKDXGGDOYdDtgPY05jlIAJH26FryeC5zXZuxFwHrFwXoHcHi5fguZQjCuzP2fJY+1le8Dx5fX/U+R7lYAImJp4EDylX4Tbf2x5GnuxZLGABeX3wGeBL4EHFefKCJWL9fHS1qPbESwS5t1jRn22FFqjDFmsOm2h/VyMpCbh5KX+ingzDZj/1xe60OeqI4u11+sXV+MBo9rmXsLUicF6Wz9WO2Wb5MB7Utt1u7kj607YHvnlfSopGvJ7lit9JAe1x5gCeChhnuMGfbYUWqMMWYoGDQPawMfBB6RdGc/7t2bkicKEBHvLfmgNwP71gLYihXIVIPqeq8rNSL+GVhD0h/7s8m6P7ZcWrnmb/07sHKn8ZIeJE9dp5Me1mck/bnNWvawmmGNHaXGGGOGgqEMWHelzelqnYg4gnxFf0Z1TdI1kt4JvAc4PCIW68+CEbEQ8EPgkH7e3+uPrbpu1Slmgradusocy5GnsmuRHtYlI2L3pnvtYTXDHTtKjTHGDAVDErCWV+OfAH5Tu3ZqKcSaVLu2J/AvwGcatFVIuh14Hliv5asngGVrua2VK3Xpcu9lpeBrY+D8iJjHidrgj614pLRnpfz7aB+PuxVwr6THJL1C5uy+v48xxgxL7Cg1xhgzFHTVw9qBrYBpknpbnJaOVr1ExLZk1f2mkl6sXV8LeEDSrIh4K9my9b762FK1fynpaD2LdLb+XtIzwIq1uS4DviJpSsva8/hja1QO2GOqeft41unAxhGxBPAP0j4wpfMQY4YvdpQaY4wZbLp6whoRZ5Jy/3dExIyIqCr1d6HvdICTyBPRi8rJ68/K9Q+QXbKmkl2ovlhpsSJiUmm9CvA14ODial2BDEA77XW12uluJ3/sMcCHI+JOMvA+poxfpThYDwa+UZ53GUnXkMVf15M5twsBP+/j2Y0Z1thRaowxZjDpdkrAP0iN098kjZZ0SvGYrg4cEhEXlRzPJk4AZgIbAFtJ2hdA0unA/uWeRYGDqgGStpdUVeDX80tn05JrGhE7AZvWxvY6XEn/6mXkCXTlYa2CWZX5WtdYFnig7Ok75XmrvNengVfL5x6yKYIxxhhjjOkHg+5hpb3HtJWryBPM++sXS8vUnwI7lMKrnduMt4fVmDcwbl5gjDEjh6HwsDZ6TBvG3iDpvoavdgPOkzS93DdP0ZM9rMa8sXHzAmOMGVkMhSVgQB7TBtYBlouIyyLiuojYo+GeBdLDaozpGzcvMMaYkcdQelj75TFtoAfYEPgIsA1wZESs05+Bw93D6sYBxvSNmxcYY8zIYygC1kaPaURcWKrxJ/YxfgZwoaQXih3gcrIwq84C6WF14wBj+sbNC4wxZuQxFAFr5TGFmsdU0jaSxkma0Mf43wMfiIie4jZ9L5lj2ks5+aw8rL3rSHpG0oqS1pS0JjCZLN56LR7WufbfgV4Pa5l3y9b9GmP6j5sXGGPMyCMaGkjNv8nTw7oZKet/BDga+B1wNvAW0gDwKUmthVlExJfIxgGrkKeYk6pgNiIOBfYi9VITJZ1Qrk8CJkh6KCLeRjYNWB64Adhd0syWNS6jNA4o/taJkraPiA8AV5De1Ooo5+uSJkXECk37j4hVyIYAy5QxzwNjJT0bEf8OfJq0D9xQ9tgx4W78+PGaMsX9BYxpxxPPz3TzAmOMGSZExHWS5nljPb/otiVgVzKwvIesyF9J0hNkZ6oXgTcDPy+5oq1jTyRzP28v975YTigB/gw8Q+aPbhkRy5QxvR5WSfcAR5H+03dT87XWuIn0rc7lYZV0JbA1WfG/cJnjpfLdE2Qg/RKwJvDNiAhJfy9rPEAGrR+r5b1+hyzaEjCebC5gjHkduHmBMcaMHLrd6Wph4CfAdsBYYNfiMz1I0gaS1idfmR/QZoqTgc8DY8pP5XSdCBwm6V1kt6tDB7B29f14oF3TAoDHgY+WNT4HnN6Pfd0CfILMq62zM7BomWtD4AvFPmCMWUCw99UYY4aObuewbgTcJekeSS+Tr+h3rE4ey4np4jRU2peCpmUkTS45qb9ijkt1HeYEhRcBO/V37TL3wsCx5ElpI8UDW/lSbyU9qot22pek2yX9rWk60g7QU573ZWAe64AxZnhi76sxxgwt3Q5YVydfkVfUfainkh7TdYEftxk7o2ksGUDuWD7vDKwxkLXJE93zaz7VvtgJuL7knXbaVzvOAV4gPazTgeOa8naNMcMPe1+NMWboGTIPq6S9SC/p7WRB0kDYG/hiRFxHqqpe7u/AUly1M81BctP97yS7Yn1hgHussxGZB7sa6WM9pBSFta5lD6sxwwx7X40xZujpdsD6IHOfflY+VAAkvUq+qt8pIhYuHtapEfGtct/oprGSpknaWtKGwJnA3QNY+93A2sBdxcW6RETc1bT5iBhN5sjuIalao+2+OrAbcIGkV0or2avI4qu5sIfVmOGHva/GGDP0dDtgvRYYExFrRcQiwC6kqH9t6M1h3QGYJunV4mEdJ+mo8rr+2YjYuNy3B8V5GhFvLv8uBHwD+Fl/15b0R0mr1FysL0pau3VwRCwL/JEs7rqqut5pXx2YDmxR5l2SbFgwrc+/njFmyLH31Rhjhp6evm957UiaFREHABeSeqhfkCkAVxQVVQA3Avu1meKLwGlkodKfyg9kxf/+5fN5wKnQ+7p/YtFbzbO2pFs77TcidgDGSzqKzHNdGzgqIo4qt2xdTkgb9xURHydTDVYC/hgRUyVtQ9oKTo2IW8sznyrppo5/PGPMsGGHcauzydor2vtqjDFDRNcC1ohYg6ygX5n0mf5E0o8i4jfAkmRO57LAO2u+0vr45YHvAYuSHtcjJSkiPgPsA8wEngPOLNX6lKr+7cv4tchGBQuRQv9jW+bfiSyGek91TdL55AnwGmRHqvuBUcDPJf2oj32tS1oHVgKOkHRcbbnPk2otke7XfuXPGmOGDysstagDVWOMGSK6mRIwCzhE0ljyFfj+ETFW0qerV//AueQJaROHARdLGgNcXH4HuBfYtDhNvw38vM347wPHl9f9T5FBLgARsTRwICnz7/fe+9jXk8CXgHqgSkSsXq6Pl7Qeedq7S5t1jTH9xF5UY4wZOXQtYJX0sKTry+fnyFSAXv1Tyf/8FFk01cSOwC/L518yx3X6f5KeKtcnM3cBVH3uLcgT1LnGF75NBrQvvYa9t9vXo5KuJU+TW+khPa49wBLAQw33GGP6ib2oxhgzshgUrVXp6vRu5j7R/CDwiKQ72wxbueZJ/TuZWtDKPszJa62zAvC0pFnl97r/9Z+BNST98TXuvT/76kXSg+Sp63TSw/qMpD/3Z21jzLzYi2qMMSOPrgesEbEU+er/yy25qrvS/nR1LkqO6lzdsCJiczJg/doA9rIQ8EPgkH7e327vbffVMMdy5KnsWqSHdcmI2L3NvfawGtMH9qIaY8zIo6sBa0SMIgO+MySdV7veA3wC+E3t2qnFwTqpXHqktEGt2rQ+Wrt3fWAi2eb1iYalnwCWLevAHFfq0sB6wGXFwboxWWQ1jxO13d477asNWwH3SnpM0itkzu77m260h9WYvrEX1RhjRh5dC1hLHukpwO2Sftjy9Vake7W3xamkvUox1vbl0vnA58rnzzHHwfoWMuj7rKQ7mtYuJ5+XAp+sj5f0jKQVaw7WycAOkqYMYO+N++rAdGDjiFiizLslmRNrjHkN2ItqjDEjjyhGqPk/ccQHgCuAm4HqOOTrkiZFxGnAZElNwv9q/ArA2cBbSL3UpyQ9GRETgZ3KNYBZksaXMZOACZIeKq1PzwKWB24Adpc0s2WNy4CvSJpSd7j2sfd2+1qF1GctU8Y8D4yV9GxE/DvZfnZW2cuE1r20Mn78eE2ZMqXTLcaMaJ54fqa9qMYYM0yIiOuqeKwbdDMl4H7gMrJCfhQpy59UPKarA4dExEUlx7OJE8lX+TPJU8rnACRNAD5e7hkFvFANKA0Dqgr8en7p7OpzROwbETdHxNSytxfL2Idqp7uNe6/NO7v2uVpjWeAB0s/6HUmja3mvT5PeWcqc0eaZjTH9ZIWlFmWDNZZ1sGqMMSOAQfew0t5j2soZwLrAu8iOUhOgt2XqT8lX+e8Edm4zvp2H9deS3lU8sD8gi7D6u3c67N8eVmPeINjxaowxw4uh8LA2ekwbxk9SAfgrc3yruwHnSZpe7pun6KmTh7Wl2n9JGqr87WE1ZuRix6sxxgw/hsLDOiCPaanW/yxwQbm0DrBcRFwWEddFxB4Nw9p6WMuc+0fE3eQJ65cGsHcGun97WI1ZcLDj1RhjhidD6WHtl8eUfP1/uaQryu89wIbAR4BtgCMjYp2B7EnSTyS9nXS4fuO17L2/+7eH1ZgFBztejTFmeDIUHtZGj2lEXFg8rBNr448GVgIOrk07A7hQ0guSHgcuBzZoWbqdh7WVs2iTkmAPqzEjDztejTFmeDIUHtZGj6mkbYqHtSqumkCeoO4qqf4/yO+BD0RET0QsAbyXFq9pOw9rmXdM7daPAPO0hrWH1ZiRiR2vxhgzPBl0DyuZCzqPx7Rh/Kzy/XPl0nmSvlW+OxTYq8w7UdIJ5XqfHtaI+BF56vkKaQ84QNKt9rAaYyrseDXGmIGxwHpYJV0JnAqsAvSU09NJwJfJ1/wvkIHdYm2m+DKZH7oBsFUtWF2OfKU+i3So/qW2Zp8eVvJ0swpCR1XX7WE1xlTY8WqMMcOLbhddnQZs23LtWEnrFw/qH4Cj2oy9ijwJvb/l+teBqZLWB/YAftRmvD2sxpiO2LdqjDELBl0NWCVdTgZy9Wt9elDLfTdIuq/hq7HAJeWeacCaETGXWsoeVmNMX9i3aowxCw6D4mFtJSK+GxEPAJ+h/QlrO24EPlHm2Qh4K3OaClTYw2qMaYt9q8YYs2AxJAGrpCMkrUG2Xz1ggMOPIZVVU4F/I4uYXu08ZJ717WE1ZgRj36oxxixYDEnAWuMMYCdo9rA2IelZSXuVHNQ9yAKue1pus4fVGNMW+1aNMWbBYtAD1hYP6o7ANJjXw9ph/LIRsUj5dQLZBaupg5Y9rMaYRuxbNcaYBYuueVgBIuJMYDNgReAR4Ghge+AdpBrqfmDfkufZOvZLwFdJLdajwCRJEyLifWSxk4BbgX0kPVXG2MNqjOk39q0aY8z8YYH1sBZ+CTxLBnYnSTqFPPX8PelfXZuSEtDAbOAlUgO1fu3k9W3l+stkMPuWaoA9rMaYgWDfqjHGLBh0szXrwsBPgO1IFdWuxWW6J7AGsK6kfyJPQZto52G9F9hU0ruAbwM/bzPeHlZjjDFmCLDj2Mxvevq+5TWzEXCXpHsAIuIsMmf148BukmZD+kubBku6oYxrvf5/tV8nM6/Squ5h3a1c+iXwTeDk/npYSQUVkp6LiMrDelt5hs1q814GfK08x6MR8ZGGx6k8rK9gD6sxxpg3ML+f+iBfO/cmRi20EK/Mns0PdlqfHcat3vdAYzrQzZSA1clX5BWVC/XtwKeLvulPLUVQA2Uf4E8N1+1hNcYYYwYZO45NtxgKrdWiwEslMfe/gF+8lkkiYnMyYP3aQMfaw2qMMcbMf+w4Nt2imwHrg2SuakXlQp1BukgBfgusD/33sJZ71wcmAjtKeqLhFntYjTHGmEHGjmPTLboZsF4LjImItYo3dRfSYfo7YPNyz6bAHTAgD+tbyKDvs5LuaLrHHlZjjDFm8LHj2HSLbntYtwdOICvjfyHpuxGxLNnh6i2kq3RfSTc2jG3nYZ1IqrAqe8CsyvtlD6sxxhgz9NhxPPLotoe1qwGree04YDXGGGPMgsIC2zggItaIiEsj4raIuDUiDizXf1NyVadGxH0RMbXN+OUj4qKIuLP8u1y5vllEPFOb46g249eKiGsi4q6y5iLl+r4RcXMZe2XNr9rn3vvY17oRcXVEzIyIr7TMd1CZ55aIODMiFnutf1djjOkG9mYaY4Yz3cxhbZTvS/p0yVUdRxY1nddmfDtBP8AV1RySvtVmvBsHGGNMP/j91AfZ5PuXsPvEa9jk+5dw/tSmGlVjjBk6uhawSnpY0vXl83NkoVHdhRrAp4Az20yxIynmp/zbWM3fRK1xwDmt4/vbOKDD3hv3JelRSdeSubGtVI0DenDjAGPMMMLeTGPMgsCgeFgb5PsAHwQekTRPlX6hk6D/fRFxY2k88M6GsQtk4wB7WI0xg429mcaYBYGuB6wd5Pu70v50dS5aBP3XA2+VtAHwY1KTNSCGa+MAe1iNMYONvZnGmAWBrgas7eT75dX4J4Df1K6dWgqhJpVLjYJ+Sc9Ker58ngSMiogVW5ZeIBsHGGPMYGNvpjFmQaCn71teG33I97cCpkmaUV2QtFfLPZWg/xjmFv+vQqYSKCI2IoPuubpdle+qxgFntYwfU0tDeD2NA+baVwd6GwcA/yAbB9hXZYwZNuwwbnU2WXtFezONMcOWrnlY+5DvnwZMlvSzDuPbCfoPAPYjK/n/ARws6f/KGDcOMMYYY4wZZBZYDysZzF1GnuKOAk4tAd/yZAHUIXWPaQMnkq/yZ5KnlM8BSDoJ2J/MHV0a+F41QNL2kqoK/Hp+6eza5/uBIJ+9CiyR9JCk7cs91wOTgEXK3i8o6QeU+x8vcyxNBqiQAfCdZd7/ljS6lvc6rXw/GwxXPm8AACAASURBVFipjDPGDDJ2jRpjzILJoHtY6exXrXMGsC7wLmBxYAJAae36U2AHSe8Edm4zvp2H9QbSibo+qb36QZvxx0lalzQEbBIR25Xr+wBPlXmPL+sAvAQcCbQ2DegBfgRsXta8CTigzZrGmC5h16gxxiy4DIWHtV9+VUmTVAD+Sp62AuwGnCdperlvnqKnPjysl0p6sVyfXJu3vvaLki4tn18mT1yr++r7PwfYMiJC0guSriQD17m2U36WLPtaBntYjRlU7Bo1xpgFm6HwsA7IY1qq9T8LXFAurQMsFxGXRcR1EbFHw7COHtYa+wB/6mP9ZYGPkqfBlHkeACjzP1PWa6SYAfYj82EfAsaSBV1Na9nDakwXsGvUGGMWbIbSw9ovjyn5+v9ySVeU33uADckK/22AIyNindewr92B8cCxHe7pIV2xJ0q6Z6BrlDlGkQHru0kP603A4U332sNqTHewa9QYYxZshsLD2ugxjYgLi4d1Ym380WSR0sG1aWcAF5ZX8I8DlwMbtCzd0cMaEVsBR5B5sJ3eCf4cuFPSCbVrDwJrlHl6gDfRotVqYRyApLtLgH429rAaM6jYNWqMMQs2Q+FhbfSYStqmZfwE8gR1S0n1o5HfAyeVYHER4L1k8VMvfXhY3w38J7BtU/5rbf3vkMHohJavqv1fXea/RJ3dYA8CYyNiJUmPAR8m83mNMYOIXaPGGLPgMugeVjKPdR6PacP4WeX758ql8yR9q3x3KLBXmXdidQLaTw/rX0jzQJVHO13SDmX8VEnjImI0mac6jdRqAZwkaWJELAacTr7ifxLYpUoXiIj7yKKqRYCnga0l3RYR+wIHkmqr+4E9JXU6lbWH1RhjjDELDAush7VUzJ8KrAL0SBpXXKZfJl/zv0AGnIu1meLLZH7rBsBWtWB1OfKV+izgReAvtTX742GdRL7Crzpk/Vtt/Ljy8clyXzDHw1qlKog5AXjv59JQ4F4yWD2teFhvK/c9U/ZLmS/aPLMxZoRgJ6wxxvSfbhddnQZs23LtWEnrl+DwD8BRbcZeRXakur/l+teBqcVpugfpOG3CHlZjzLDETlhjjBkYXQ1YJV1OnlbWr9VNAUvSxhIg6QZJ9zV8NRa4pNwzDVgzIuZSY9nDaowZrtgJa4wxA2dQPKytRMR3I+IB4DO0P2Ftx43AJ8o8GwFvZd6g0x5WY8ywxE5YY4wZOEMSsEo6QtIaZPvVgb4eP4ZUVk0l809vAF4d6B7sYTXGDAV2whpjzMAZkoC1xhnATtDsYW1C0rOS9io5sHuQBVytwaQ9rMaYYYmdsMYYM3C65mFtR0SMkXRn+XVHUh01j4e1w/hlgRdLbukEsgvWPB207GE1xgxX7IQ1xpiB0TUPK0BEnAlsBqwIPAIcDWwPvIPUQd0P7CtpnhLZiPgS8FVSi/UoMEnShIh4H1n0JOBWYB9JT5Ux9rAaY4wxxgwyC6yHtfBL4FkySDtJ0inkqeTvSf/q2pSUgAZmkxX3CwPrS6pOOt9Wrr9MBrNvqQbYw2rMyMVeU2OMeePStYA1IhYGfgJsx/9n793jrarKvv3rVgE1NBRMUTQtMSMDLCSfh7S08vSUWpZhHvJAZmmlZqlZWVa/NH3TytKnB4+95uFVTEvUfDzkIVFREY+JIpniWVGRRJTv748x5mayWHPttbd77QP7e30++8PaY84xx1j7j7wb876vO1XG7xERo4B9STmgm0p6P+kUtB5VHtbHgI9J+iDwE1KeaT3sYTWmn2CvqTHGLN+08oR1PPCIpNk53/QCUs7q14DjJC0GqMojrfKwSvp7kQJAhUfVHlZj+g/2mhpjzPJPKwPWNl9ppnChvhf4YvaNXhkRI9/GGlUeVXtYjekn2GtqjDHLPz2htRoEvJ4Tc/8HOLMzD4mIbUgB55GdnG8PqzHLAfaaGmPM8k8rA9Y2X2mmcKE+AUzJY5cCo6F5D2u+dzQwGdilotreHlZj+gn2mhpjzPJPKz2sdwAjI2IjUpA3EfgSKcDbhlw8BTwMHfKwbkAKePeW9HC9e+xhNaZ/Ya+pMcYs37Taw7oTcApJTXWmpJ/lnNDzSDqq+SQP6z115lZ5WCeTVFiFPeDNwvtlD6sxxhhjTPfT1z2s15ECt/nAlyLix5LmkbROC0htVb8XEQNrJ0r6Naki/8F874JcjT+JpIkqkjxXyoHxUh7WHET+EHiLFFwelsc/CfwvsArphPn5nGfa5mGV9ESeM4/kTV0BeDVfe50USL9ACoZ/Xtr/PsAckmP20MLDKul04M+kwH1j4NhsDDCm27Gv1BhjTF+j1QHrQmBbSWNIuZw7RMSWVDtSazkN+AowMv/sULp2sqSx+Wdq7cQGHlhIJ7ybkk5aV2HZ1/6QguR9JH0gr3tKPh2mwf4fJ3lm/1izl/8EJpDydTcDtiClQxjTrdhXaowxpi/S0oBVifn51wH5R1Q4UstExHBgdUnTco7oufXua0CVBxZJU/PeBNxOfRfrw5Jm5c9zSWkJa7XjeJ0jaSZLOmG1PY506jqQZEkYQGpVa0y3YV+pMcaYvkrLtVYRsWJEzCAFfNcAj9KcI3W9fI2K+w6JiJkRcWZErFExv54Htry3AcDewFXtfIfxpGDzUZp3vLYh6VbgelLe7FPA1ZKWKbyyh9W0EvtKjTHG9FVaHrBKeivnho4gnXpu2gWPPY3UgGAsKQD8P518zu+AGyXdVHVDPun9A7Bf0Z2ro0TExsD7SX+D9YBtI2Kr2vvsYTWtxL5SY4wxfZVuaxyQi62uB/6DOo7U4iQ2/xxH0kGVX9W3uVQlPZMD4cWk5gPj6yxZ5YEFICKOJRVuHV6154hYHbgCOEbStDzc0PFawWeBaZLm5xSJK/PfwZhuw75SY4wxfZVWeliJiLWARZLmRcQqJAfpCaTAdSlHqqS3yJL90vxXcpHWbaQK/N/k8eGSCi3VZ4H76ixf5YElIiYB2wOfqDo1zZX/lwLnSiryVRs6XhvwOPCViPg5EKSCq1MaTzGm67Gv1BhjTF+k1Sesw4HrI2ImKYC8RtJfSO1UD4+IR0g5oWdUzP86qaPVI6T80Svz+C8i4t783G3IyqqIWDe7WMk5pocAV5PUWBdJuj/PPx1YG7g1n+j+MM8fV+q0tTuwNbBv6eS3CKjr7j8itoiIJ4AvAP8dEcV6F+f93wvcA9wj6c8d+1Ma0zUMHTyIMesPcbBqjDGmz9CyE9aIWJ/kSx1EqpL/vaRfRcRPSNX6i4HZwLfqtUeNiPOAcSTZ/t+Aw/Lp5hrA4PzM14HvFaetuZp/pzx/I+BYUlA+HTgxj28NzCQppibWnJ5OByZFxKrAHqQgcwDwZ0lH5fmDgJ+THKwvAN/JDQmGAr8AhgBnSTqk9HV2J7VjXQTMBf6/Tv1RjekmXpi/0Kewxhhjeg2tPGF9E/i2pFHAlsDB2YN6oqTRuRDrLyS5fz2qXKnfA2ZIGk1KE/hVxfwOuVLrcJKkTUkNBCZExI55/ADgpfzck/M6kILnHwBHlB+Sc11/BWyT9zyTdPJrTK/ErlZjjDG9jZYFrJKeknRX/vwq6bX8epJeKd32DtJJab35Va7UUaQOWkh6CNgwItYuz+2kK7W89gJJ1+fPbwB3ldbfJT+P/PxP5A5cr0m6mRS4LrWd/POOvK/VSaesxvQ67Go1xhjTG+kWS0BEbEg6qbwt//6ziPgXsCfVJ6zF3FpX6j3A5/K18cC7WVb832FXaoP1hwCfAa7NQ21+1/z8l/N6dZG0CPgaKX91Lingrpuzaw+r6WnsajXGGNMb6Y7GAYOBS4BDi9NVScdIWp/02r+91+O1rtTjSVqpGcA3gLuBt1q095WA84FfS5rdyWcMIAWsmwPrklICjq53rz2spqexq9UYY0xvpKUBaw7WLgHOkzSlzi3nAbvle6/OlfiTS/OXcaVKekXSfjkHdp98vTaY7IwrtR6/B2ZJKiuo2vyu+fnvzOtVMTbv+9Gc3nARqQDLmF6HXa3GGGN6I620BATp1feDkn5ZGh8paVb+dRfgIQBJ29fMr+tKza/oF+Tc0kmk09dyXmxnXam1+/8pKRidVHPp8vy8W/Pzr8uBaBVPAqMiYi1Jz5FctMu0ZTWmt2BXqzHGmN5GNI613saDIz4K3ETK3SwCzu+Rquzfl8f+CRwkaZnTz4h4M19/NQ9NkXRcRPwHqehJwP3AAZJeynOmApMkzY2I95CC1TVJaQN7Zf3UFqSGAGuQCqSelvSBPH+GpLERMYKUp/oQUFSbnCppckSsTGrVujnwIkmNNTvPn0MqqhoIzAO2k/RARBwEfIuktfonsK+kRqeyjBs3TtOnT2/8RzbGGGOM6QVExJ2SxrXq+a20BNwMnAWsA6wkaWyu/N8N+G9SUPceUiBXj5NJAd4KwGPAr/P4YFIQ+wap4Grz0po7ZRcrpIDxZVJgOwRYNY+/SgpGVwJ+XgSreX7x+v4JkvZqhXzfXSwxAywEii5bK+dnFzyU59wgaYSkB/L4LODfpCB9jfxjjDHGGGOaoNVFV2cDO5QHImIbUirAmBwsnlQx9xpgs+wufZglhUrPA5+R9EHSq/k/VMw/CrhW0khShf9RefxF4JsN1i2o8sDuCIzMPwcCp5XmnEgyGtRyGrBnDoj/CHy/nbWN6dO8MH8h9/xrnnVYxhhjuoSWBqySbiQFiGW+BhxfdLeS9GzF3L+WtFTTyOoqSXeXTlHvB1bJ3adqKftSyx7WZyXdQTq9bbT3Kg/sLsC5+dI0UnHX8DznWpakMCz1OFKqAKS8WHtYzXKLGw8YY4zparrFw1rDJsBWEXFbRPwt55S2x/7AlXXGdwPuqtfaFVi7aNkKPA2sXeeedqnjgW3zsGaacbxOAqZGxBP5Wcd3Zi/G9HbceMAYY0wr6ImAdSVSIdSWwHeAi7JRoC4RcQypzet5NeMfILVF/Wp7C+ZT0s5Wl9V6YDvDYcBOkkaQ8np/We8mNw4wfR03HjDGGNMKeiJgfYJU8S9Jt5MKkYZFxFnZwzq1uDEi9gU+Tcr/VGl8BKnSfx9Jj1as80zxqj7/Wzf1oBH1PLCUPKyZho7XiFiLlK97Wx66kAoPqxsHmL6OGw8YY4xpBT0RsP4J2AYgIjYh2QKeL5oBSNopX9sB+C6ws6QFxeTsYb0COErSLQ3WKXyp0DkPa+GB3aPsgc3P3ScSWwIvl1IP6vES8M78XcEeVrMc48YDxhhjWkHLPKwAEXE+8HFgGPAMcCypqv9MUgeoN4AjJF1XZ+4jwCCWdJGaJumgiPg+yRgwq3T7dpKezV2yTpc0PSKGkrpKbUByn+4u6cWIWAeYTiqCWgzMB0ZJeqXG41rlgQ3gVJL9YAGwn6Tpec83kcwCg/O+D5B0dUR8Fjgur/cSsH97rV7tYTV9mRfmL3TjAWOM6Ue02sPask5XmXOADwGvAZMlnRER2wKj8vV7gRsr5p4CHAqMAdaS9Hwev5mU01owpTANSCp3pVqdFDgGKXicn8c3IaUHrEOS/l9cTCid7q4KXA28FxgA/FnScfm2gaQAXKSA9fk8Z2je1yrAGZIOKe1l5fxvkJoVLNWZy5jljaGDBzlQNcYY02W0LCUgIlYEfkvylo4C9oiIUaQgdqKkzUgnmF+ueMQtwCfzPbXclNMHxpYCyVpOAE6WtDHpVPOAPP44sC/Jh9qIkyRtSmpMMCEidszjBwAv5eeenNeBFIj+ADii/JCIWAn4FbBNdsrOBMrBrDE9jr2pxhhjejOtzGEdDzwiabakN0htUncD3pD0cL7nmjy2DNm3OqczC+fX9tsCxelp2cM6R9JMlrSLrbf2AknX589vkDpdlT2shd/1YuATERGSXsvdvV6v3U7+eUfe1+rYw2p6EfamGmOM6e20MmCt5ytdB1gpIooch8+zdMV9s/xHRNwTEVdmvVUtQ4F5pcYDzbhS65KLvD5D6pYFpe+Vn/9yXq8ukhaRmiXcSwpURwFndGYvxnQ19qYaY4zpC3S3JUDARODkiLidVND0VgefcRfwbkljgN+QrAMtIb/OPx/4dXtFUg2eMYAUsG4OrEtKCTi64l57WE23Ym+qMcaYvkArA9a6vlJJt0raStJ4UsHVwwARcXX2sE5u9FBJr0ianz9PBQZExLCa214gtUwtisoaulIb8HtglqRT6n2v/Px3ssRkUI+xea+PZpfsRdjDanoJ9qYaY4zpC7QyYL0DGBkRG0XEQNLJ6uUR8S6AiBgEHAmcDiBp+1xENanyiWneOkVnrIgYn7/DUgFjDgyvJ6UcQOc8rD8lBaOH1lwq+10/D1xXbmpQhyeBUbmBANjDanoR9qYaY4zpC7Taw7oTSU+1InCmpJ9FxImk7lUrAKfVnF6W536T1DhgHZKGaqqkSRFxCOkV+5vAv4HDJf09zyl7VN9DKvRaE7gb2EvSwojYgtQlaw1SgdTTkj6Q58+QNDZ30voX8BBQJPOdKmlyRKxMcsluDrxIMh7MzvPnkIqqBgLzSH7YByLiIOBbwCKS9WBfSY1OZe1hNd2KvanGGGPeDn3dw7qYlLcqluSqrksKVhcBoyNiQC5MquXPwJ6koPJO4Ot5/HKSWWAIsGr+F1jiUc1sQjohBbhTUhF4fiQ/c1VSLuzzpflj88dhwDRS8LkC8DNJF+Zrw0nNCAAeIxV0ERFbkwLYEdT4XYH35L/FgDznxTrf15gew95UY4wxvZme8LCeR+oG9UGSZL8qBaDKo/p94CJJm5PSDH7XgbWhsd+1YAGwTz553QE4JdsCGu2rrt81Iv4TmACMBjYDtgA+1mBtYzqMParGGGOWZ7rbw7qLpKnKALezxG/aRiOPKum0dvX8+Z3Ud5rWXRua87tKeljSrPx5LiklYa1O+l1F6nQ1kNRqdgCpTa0xXYI9qsYYY5Z3mgpYI2LLiLgjIuZHxBsR8VZEtNdetJ6Htc2FmnVPewNX1ZnbyKP6I2CviHgCmAp8o6Nrd4Rc2DUQeLSdfdVF0q2kArCn8s/Vklx0ZboEe1SNMcb0B5o9YT0V2AOYxZLX+L99m2v/DrhR0k0dnLcHcLakEcBOwB8ioiUnxRExnFRgtZ+kys5Y7TxjY+D9pJPk9YBtI2KrinvtYTUdwh5VY4wx/YGmAz1JjwArSnpL0lmk3M5G1PWwAkTEscBawOHFxRoPayOP6gEkl2lxerkyqUiqqbWbJSJWB64AjpE0LQ93xu/6WWCapPnZH3sl8B/1brSH1XQUe1SNMcb0B5oNWBdkl+qMiPhFRBzWxNwqD+skYHtgj/KpZdnD2o5H9XHgEwAR8X5SwFp7HFl37Sa/K3nOpcC55Wr/TvpdHwc+FhEr5TSIj2EPq+ki7FE1xhjTH2jKwxoR7yYVCg0EDiMVO/1W0qPtzKvnYX2TVKH/ar5tiqTj6syt8qiOAv4HGEwqaPqupL9GxLrA5EJtVW/tPF7ldx0HHJQ/7wWcBdxf2tK+kmZ01O+ajQW/A7bO+71K0uG0gz2spiPYo2qMMaYnabWHtdkT1l0lvZ7bov44B1yfbjQhItYHvkMS/L8OFO1UVyIFkiuTKuYHVzxiHvAyKcgrnKuQqvBXIKmx/q+kv+bnzq3xsD5I0k6J5HsdmMdnkAJVgG8WnbUkTS912ZoC/LW0x6skzcjXniS5VCH5WIfnz7NJOb4Czi+aEUh6C7gh/x3eJHW9qk1hMOZtMXTwIMasP8TBqjHGmOWSZgPWL9cZ27edOW8C35Y0CtgSODgiRkXENiTF1Jgc1J1UMf8o4FpJI4Fr8++QpPvfbDCvoEO+1DqcJGlTUkerCRGxYx4/AHgpP/fkvA6koPwHwBHlh+R8118B20gaDcwEDmlnbWOMMaZfYI+0aYaGna4iYg/gS8BGEVHOAV2Ndro1SSo0Tkh6NSIeJFXJfwU4vug8JenZikfsAnw8fz6HdEp5ZL7/2Yj4rwb7LnypXyrN/xGpFeycfE9l1b+kBaRcVSS9ERF3scQXu0t+FiQf66kREZJeA27OVoCltpN/3hERL5Acso9UrW2MMcb0Fy6b8SRHXjKTASuswKLFi/nFbqPZeWynLJRmOae91qx/JwWdw4D/Uxp/lXRS2BQRsSHppPI24ERgq4j4GelU8ghJd9SZtnYOegGeBtZudj064UutIne4+gzplBRKjldJb0bEy3m95+vNl7QoIr4G3Au8RkobOLgzezHGGGOWF8oe6ddzz53vXjKTCRsPc3qTWYaGAaukf5IKpOpqmJohIgYDlwCHSnolvyJfk5QmsAVwUUS8Rw2qvyQpItqvDuti8l7PB34taXYnnzEA+BopYJ8N/AY4GvhpnXsPBA4E2GCDDTq5a2OMMab3U3ikXy81iCw80g5YTS2t7HRVBGuXAOdJmpKHnyCZASTpdlIR1bCIOCt7WKfm+57J4v5C4F+VOlCPzvhS6/F7YJakU0pjbY7X/Px35vWqGAsg6dEclF8E/Ge9G+1hNcYY01+wR9p0hJZ1usp5pGcAD0r6ZenSn4Bt8j2bkFRZz0vaL3tYi0r/y1lS7NWM77SNTvpSa/f/U1IwemjNpfK+Pg9c1+h0mBTgjoqIIgL9FPawGmOM6efYI206QrMe1umSxkXEzFzpTkTcLWnzBnM+CtxEyt0s/i/U94D/Bc4knTy+Qcphva7O/KGk08gNSGkJu0t6MSLWAaaTipcWk3RZo3K6wVRgkqS5HfWl5jVnSBobESNIeaoPAUXZ4qmSJkfEyqR2rZuTCs8mFukCETEn72sgScu1naQHIuIg4FvAovxd9pXU6FTWHlZjjDH9Anuklw9a7WFtr+iqYKlOV6RCrPZOZ/cndaBaoRTkjgH+RnKvPgbsKWmZ1IKIOJFU6PQGcB+wn6R5uXjrQeAfpCKnaZIOKuaVmgZ8gVTJ/35gvKTpefxTwPEkzdUzwHfKwbKksfnjt/Iai/I+95M0L187jBSsvgX8oBSsnklyxc6VtFnpu1wIvI8U+A4B1m8vWDXGGGP6C0MHD3Kgatql2ZSAvfO9h5Aq3dcHdmtnztnADjVjk4GjJH2QdMr5nYq51wCb5UD3YVKRUsGjOXVgbDlYreE+4HPAjTXjzwOfyet/mXRS2vT6ucvWROAD+bv9Lneyqvq+SPpisV9SPu+U2nuMMWZ5wU5NY0wraOqEVdI/ixxMST9ucs6N+US0zCYsCSKvAa4myfZr5/619Os0luSiNoWkBwFSGu1S43eXfr0fWCUiBhVO2CbW3wW4IN//WEQ8AowHbq34vm3knN7dSX5YY4xZ7rBT0xjTKhqesEbiRxHxPOkV+cMR8VxE/LCT691PCvoAvkCutm+H/YErS79vFBF3R8TfImKrTu4D0gnxXbXBajvrtzlYMx3xu24FPCNpVod2aYwxfYCyU/PVhW/y+qLFfPeSmT5pNcZ0Ce2lBBwGTAC2kLSmpDWAj5BalR7WifX2B74eEXeSumW90ejmiDiG1OL1vDz0FLBBLvY6HPhjRKze0U1ExAdILVW/2sH13w57kJyujdY7MCKmR8T05557rguWNMaY7qFwapYpnJrGGPN2aS9g3RvYQ9JjxUAuMtoL2Keji0l6SNJ2kj5MCt4eBajjYCUi9gU+TSrMUp6/sChYknRnnr9JR/aQDQCXAvtIerTBfcusT8nBmmnK75p9rZ8DLmx0nz2sxpi+ip2axphW0l7AOkDSMi1HJT0HDOjoYhHxrvzvCsD3gdPz85ZysEbEDsB3gZ0lLSjNX6socsraqpGk7lHNrj8EuIJU+HVLg/vqrk9ysE6MiEERsVFe//Ymlv4k8JCkJ5rdqzHG9CXs1DTGtJL2iq4avbJv73X++cDHSV2sngCOBQZHxMH5linAWRXTTwUGAdfkwqlCX7U1cFxELCI5WA+S9GJebzJwuqTpEfFZUgvUtYArsl91e5LlYGPgh6U83O0kPVueX7W+pPsj4iLgAVKqwMGS3qr6vpLOyGtMpJ10AGOM6evsPHY9Jmw8zE5NY0yX017AOqaiBWsAK7cz99/AisA/Ci9p9qsuJgW77yN1kppXZ+7RJI/qaEoeVdIJ587Ah0gB5WbAnwEkTSrNX4/UFGAg8IHSKfFjpDSCFYFXga9JerbO/NuAcaS/z+3AN/L+A1gbEMmr+kxpzhqkLmBXS/p0MRgRN5HydcfmIPl2SbtW/9mMMabvYqemMaYVNEwJkLSipNXr/Kwmqb2UgLNZ1kvayK9apsqj+gVgUPaofhj4aoVK6hbSa/h/1ow/Bnwsz/8J8PuK9c8DNgU+yJJWtAA7ktIARgIHAqeV5pxIyvldCklblTyst2IPqzGml2BnqjGmr9Bsp6sOU89L2qxftcqjSjrZfEcuYlqFdFK7zAlw4Vut42H9e836IyrWLxd/3V66bxfg3FyENS0ihkTEcElPSbo2Ij5e73n5OauTHKz7Vd1jjDHdhZ2pxpi+RLOdrlpBrV+1GS4mddp6CngcOKnIYe0EB7S3fkQMIJ2aXpWH3o6HdVfg2nqtaI0xpjuxM9UY09fokYD1bfhNxwNvAesCGwHfzraAjq6/DSlgPbKdW38H3Cjppo6uUQd7WI0xvQI7U40xfY1uD1jr+U3reVgr+BJwlaRFuVjqFlJxVEfWHw1MBnYpnK4V9x1LsgwcXhrurId1GCnYvqLRffawGmO6AztTjTF9jW4NWKv8prUe1gY8TsoDJSLeAWwJPNSB9TcgFT3tLenhBvdNArYnNU0o/6/65cA+uWXtlsDLkp5qYunPA3+R9HqzezXGmFZhZ6oxpq8RS5o4dfGDS15Skv7pWJIVYBBQnGwWftXauWWP6jxghqTtI2Iwyd06iqTWOkvSiXnOVGCSpLkR8U1SYLwO8CwwVdKk7FrdjSX2gDcljasz/818z6v5vimSjstaq1NJ9oMFwH6FcivrqzYFBufvd4Ckq/O1G4DjJRW5sO0ybtw4TZ8+vf0bjTGmk7wwf6GdqcaYYDaaSwAAIABJREFULiEi7ixiqlbQshNWSXuQKuJnk5yoa0naGLiW5F8F2DIixtaZeylwPKnA6V3Annl8PvADkhngvSRrQDFnJ0lz8+df5/lzgOHAUXl8Eql5wAokF+sbETGmzvyVSBaBVUgmhQ0jYkBOYTiE9Gp/FeDMiPhQnrMVcCfJzzqjCFYzKwLH57SHuRHxpw7/QY0xposZOngQY9Yf4mDVGNPraVnAmluo/pbkLh0F7BERo/Ll7xRuUkkzKh5R5VJ9EfgmcFI7W7CL1Zgewn5PY4wxXUnLPKykIqNHJM0GiIgLSB7TpmjgUn0WeDYi/quT8+1iNaaF2O9pjDGmq2ll0VUjZ+nPImJmRJwcET35LsouVmO6EPs9jTHGtIKe8LAeTXrVvgWwJu27UFtCb3Sx2sNq+jr2expjjGkFrQxY6zpL86tzSVpIqvgfDxARV+eipMkt3BN5rV7pYrWH1fR17Pc0xhjTCloZsN4BjIyIjSJiIDARuDwihgNkRdSuwH0AkrbPhUmTKp/YBdjFakzrsN/TGGNMK2hZ0ZWkNyPiEOBqktbpTEn3R8R1EbEWyaM6A1jGwwpQ41KdGRGFS3UdYDqwOrA4Ig4FRkl6pYGLtW0+8ENgKPC7XJBV18UKnE4yDNya75si6ThgKrAT8AjZxVrac5uLNSKeoORiJQXsx7+9v6oxvZ+dx67HhI2H2e9pjDGmy2hZ4wDz9nDjAGOMMcb0Ffps44CIWD8iro+IByLi/oj4Vh4fGxHTcr7q9IgYXzF/o4i4LSIeiYgLc1pB+fpuEaGIqPvHiYgzI+LZiLivZvzEiHgoWwoujYghze49X1szIq6JiFn53zXy+KYRcWtELIyII0r3vy9/1+LnlXwqbEyXYOepMcaY5Z1W5rC+CXxb0ihgS+Dg3DjgF8CPs0T/h/n3epwAnJy7Y71EqugHICJWA74F3NZg/bNJLVRruQbYTNJo4GGStaDZvUPqmnWtpJGkrl1H5fG6DQ0k/aPUNODDpDSCSxvs25imuWzGk0w44Tr2mnwbE064jstntFv/Z4wxxvQ5Wtma9SlJd+XPrwIPknylIuWfQmrROrd2bi7I2ha4OA+dQyrQKvgJKaCtLGCSdCMpiKwd/6ukN/OvdRsHNNg7pMYB59TuS9Kzku4AFlXtCfgE8Kik2u5bxnQYO0+NMcb0F7rFwxoRGwKbk05EDwVOjIh/kU4j651wDgXmlQLLNjl/RHwIWF9SpR6qA+xP+40DynsHWLtkBXgaWLsD603EHlbTRdh5aowxpr/Q8oA1IgYDlwCH5g5PXwMOk7Q+cBhwRgeetQLwS+DbXbCvY0iv/s9rcE/t3pcit2dtqmot5+DuDPy/qnvsYTUdwc5TY4wx/YWWBqy5reklwHmSpuThL5M8qJCCt3qNA14AhkREod0q5PyrAZsBN0TEHFJ+6eVVhVcN9rUv8GlgT1VoEir2DvBMySU7HHi2yWV3BO6S9ExH9mpMFXaeGmOM6S+0zMOa81DPAB6U9MvSpbnAx4AbSHmqsyA1DqiZfz1Jtn8BKci9TNLLwLDSPTcAR0hq2v8UETuQ/Kwfk7Sgg3uH1DjgyySn6peBy5pcumFbVmM6g52nxhhj+gMt87BGxEeBm4B7geK95feAV4BfkYLl14GvS7qzzvz3kILVNYG7gb1yO9fyPTeQA9aIWBeYLGmnfO184OOkAPcZ4FhJZ0TEI8Ag0ikuwDRJB5XnV+1d0tSIGApcBGxAaiywu6QXaxsaAPNZ0tDgHcDjwHty0N0u9rAaY4wxpq/QZz2spGDuBlJgOgA4S9JUYDiwMvBB4OB6wWrma6Tgb0F+xioAEbFn4TQFhgC3R8RYSXOLYDUzhWQJWBHYVVKRK/sRUpeqjYGbJR0EUJ4v6WZSQdhA0t/oMeDv+doLwP+SOnWtD2yRx58G/koKwp+QNKKU93om8C/gbxExJ+/dmOUCe2CNMca0mp7wsN4HfA64sZ35dX2pks4reU33Bh6TVC8ArFrndeAHwBHLzGhi/fwdJgIfIHlefxcRK+Y5Z1PH/Srpi6U9X8KSHF5j+jT2wBpjjOkOut3DKulBSf9oYn67vlRSXugFFfPrriPptXyCWulwbWf9XYALJC2U9BjptHZ8nlPX/VqQc2N3x7msZjnAHlhjjDHdRU94WDtDlS/1i3RP8Fdefz3S6/2CNkdsE2wFPCNpVr2L9rCavoQ9sMYYY7qLnvCwdnR+XV9qRHwEWCDpvi7ZaAfX7yQNTQH2sJq+hD2wxhhjuoue8LBW3XtWLqaaWhrbl2pfasOuUV1BxfpPkoqtCgpHbHvPWomUU3thF2/TmB7BHlhjjDHdRU94WOsiab+a+ZW+1NzxanfSK/aW0GD9y4E/RsQvgXWBkcDtTTzyk8BDkp7o8s0a00PYA2uMMaY7aOUJ6wRSFf+2hYYqInaKiM9GxBPAfwBXRMTVFfNPJXW2uibPPb10bWvgX5JmlydExOSi61WjdXKXrF8C+0bEE7nyf6n5VetLup/kYX0AuIqk5norzz8fuBV4X37uAaXttfxE2JieYOjgQYxZf4iDVWOMMS2jlZaAm4GzgHWAlbLWaaqkSyWNIDUReBewZ8UjbmOJg/Uu4BvQdnL7OWBYRMyMiA+V1pxU6no1DhCwSNLaRSetiNiaVMm/OrBv9qU+UJ4fEasC/wBeIzlkryp8rRExCBidnz2PZD8gNxRYhxTk/nd+7hkRsVr2ro4FDoqI5yPilM7/ZY1ZfrHT1RhjTD1aXXR1NnW8pBGxPrAdqftTFecBm5IaDKwCTMrjO5Jew48EDgROq5j/Z7JuqobHgX2BP7az95MkbUqyG0yIiB3z+AHAS5I2Bk4GTsjjdf2ukl4tHKzZw/pP7GE1ZhnsdDXGGFNFSwPWBl7Sk0n5oZV9YfNprHKx0+0s7UE9N1+aBgyJiOF15k+T9FSd8TmSZrKk5Wq9tRdIuj5/foN0wlte/5z8+WLgExERzfhdI2IT0qnyTVX3GNMfsdPVGGNMI7rFw1omInYBnpR0T5P3DyDlwl6Vh96OB7XDRMQQ4DPAtbXr58YCLwNDm3zcRODCOsaDYi17WE2/xE5XY4wxjejWgDXnhn4P+GEHpv0OuFFSt59KZhXV+cCvawu8OknDwit7WE1/xU5XY4wxjejuE9b3AhsB9+RK/RHAXRGxTkRcnavxJxc3R8SxwFrA4aVndMqD2kl+D8ySVC6Sals/B7TvBF5o70ERMYZUfHZnKzZqTF/GTldjjDGNaJmHtR6S7iXlcAJteqlxkp4Hti/fGxGT8tgnJJWPXi4HDomIC4CPAC/Xy1V9u0TET0nB6KSaS5cDXybpqz4PXFf1ir+Ghl2ujOnv2OlqjDGmilZ3umrkJW2P04G1gVvzyWuRRjAVmA08AvwP8PXSejNKn3+RPayr5rV/lMe3yONfAP47Iu6vnR8RI4BjgFGkE+AZOYCG1AxhaEQ8Qjr5Pao0fw51/K6Z3XHAakxD7HQ1xhhTj1anBJwDvEJSOZ2avaQ3FY0EgIHA5Iq5h5IsAmOAT0o6Lo/vTOpw9SqwEFi5mJC1UQWL8vwF2Yn6ozy+CvAsMAj4qqQP1Jn/IikwDpZ4WIt9iiWGgbbP2cP6WP5OZxd+15KH9RXgAntYTX/CXlVjjDFdQStbs64I/Bb4FKmS/46IuFzSVqV7LgEuq3jELcBfgBtqxq8FLpekiBhN6jq1aZ35fyZ1q5pVM154WI+onVDDSZKuj4iBwLURsaOkKyl5WCNiIsnD+kWWeFg3yz9A8rCSmgYU3/lO7GE1/YDLZjzJkZfMZMAKK7Bo8WJ+sdtodh7bMqGHMcaY5ZhWnrCOBx6RNDu7TC8gOUwBiIjVgW2BP9WbLOluSXPqjM8v5Yy+gwqXqz2sxvQc9qoaY4zpSloZsLbnS90VuFbSKx19cER8NiIeAq4A9n9bu2x/LXtYjekg9qoaY4zpSrq9cUCJTlfNS7o0t03dFfhJl+6qhD2sxnQOe1WNMcZ0Ja0MWCt9qRExjJQycEVxsZ6HtT1y69f35Oe1AntYjekE9qoaY4zpSlrpYb0DGBkRG5GCvInAl/K1zwN/kdSW7ylp+2UfsSwRsTHwaC66+hCp2r/dgLGj2MNqzNvDXlVjjDFdRctOWHN+5yHA1cCDwEWSCudpw1fjABHxzexLHQHMLJ287gbcl1VRvwW+WASM9rAa07uwV9UYY0xX0LKANSJWBn4E/JtUOT8wjx9CCkKvbOdV/p9JJ7NzSFX1XweQdALw4/y81Sk1DrCH1Zjux65VY4wxraaVOawLgW0ljSF5SHeIiC1JftVPkpoJNOIE4GRJGwMvkfynRMRI4GhgQg42D62Y/2dSnmwthYf1j+2sf1Iu7NocmBARO+bxNg8rcHLeJyzxsC7ld5X0qqSxxQ/pe9vDapYLLpvxJBNOuI69Jt/GhBOu4/IZT/b0lowxxiyHtDIlQJLm518H5B9V+VXLRESQHK0X56FzSEYAgK8Av5X0Ul7n2Yr17WE1poXYtWqMMaa7aKnWKiJWzK/DnwWukXRbk1OHAvNyHiws7XDdBNgkIm6JiGkRsUPX7npp7GE1pj52rRpjjOkuWhqwSnorvwYfAYyPiM3am9MEKwEjgY+TKu//JweVXY49rMZUY9eqMcaY7qJbGgdImgdcD1SehtZ4WF8AhuSAEUoOV9Jp6+WSFkl6DHiYFMC2AntYjanArlVjjDHdRcs8rBGxFrBI0ryIWAX4FEsKlJah1sMaEdeTPKcXkLynl+VLfyKdrJ6VLQObAF1x+lm7f3tYjWkHu1aNMcZ0B608YR0OXB8RM0lNBK6R9JcGftVajgQOz77ToST/KSSv6wsR8QDp1PY7kl4Ae1iN6QnsWjXGGNNqWhmwvgTMI53iBqk4CUm/ljSCFJAOpxTw1XAMyZW6gCU+VEie0/XyvwuAacWEGg/rsHzPAzUe1kdJjQzmkqr/P1pn/rD83MWkv9HPSx7W4cAG+fNjpBQFImJrkr91dWDfkod1mxoP6+sRURgPjOmX2N1qjDGmI7QyYH0T+LakUcCWwMHFiWNErA9sR3KiVnGYpDGSRuf7DsnjVR7UWs6mfs7sUcC1kkaSKv/rBcwLgH2y53UH4JRSYVddPywVfldJ15ccrNvmZ/+1wfc2ZrnG7lZjjDEdpZUe1qck3ZU/v0o61SzUVCcD3yV1iqqa/wq0OVlXKd1b14NaZ/6NpBPPWsrzy37X8tyHJc3Kn+eStFxrNfLDNuN3JeW8XilpQYN7jFlusbvVGGNMZ+gWS0BEbEjqGHVbROwCPCnpnibmnQU8DWwK/CYPvx0PKsDapYYCTwNrt7OH8aTUgkdp7IdthoZaK3tYzfKO3a3GGGM6Q8sD1ogYDFxCaqH6JvA94IfNzJW0H7Au6XT2i129t1zdX3nKGxHDgT8A+0lqdHLaLvlZHyQVjVXtxx5Ws1xjd6sxxpjO0OpOVwNIwep5kqYA7wU2Au7JFfUjSFX469R4WNuQ9BZJbbVbHuqUB7XEMzl4LILIuq1dI2J14ArgGElFYVcjP2x77A5cKmlRB/ZqzHKF3a3GGGM6Qys9rEFSQD0o6ZcAku4F3lW6Zw4wTtLzwPY1c98r6ZH8eWfgoXy5sx7UgmL+8Sztdy3vfSBwKXCupCJfFUlq4Idtjz2AozuwT2OWS+xuNcYY01FaecI6Adgb2DafnM6IiJ2anBvAORFxL3AvSSV1XL5W14MaEetGxNS2B0ScTwpq35edqEU1//HApyJiFvDJ/DsRMa50urs7sDXJp1rsvVBe1fXDtuN33ZB0Kvy3Jr+/Mcs1drcaY4zpCK20BNwMnAWsQ2pJOlbS1Ii4sAgC863/W2fuYuDvJPfqYmDV0l5Hk1qxzid5WsfkOXMllQPiW4DXSKfIYyUVjQdeBO4nBcXvAjbM86dLKpoDTCGpp1bOe7hKUrHfJ0n+VUg+1uH582xgFikn9vysxCIiViN153qOlP7wfESUW70aY4wxxpgGtLro6mxqXKiSvljykl5CCg7rcQ2wWfawPsyS1+n3kdIIxuZn/3cpp7TMLaQT1H/WjO9ICnhHAgcCp1Wsf5KkTUl2gwkRsWMer/LAvg78ADii5vu+WnzfvOd/NvjOxvR73FTAGGNMLS3LYYXkQs2vw5ch56buTvKa1ptblutPI+WNUuMwXZmKKn9Jd+d1ai/tQspNFTAtIoZExPCS6qpY4/r8+Y2IuItUYFXM/1H+fDFwakSEpNeAmyNi43r7yXvZhHSqe1PVPcb0Zy6b8SRHXjKTASuswKLFi/nFbqPZeWxHzHHGGGOWR7rFw1rBVsAzhaC/HfYHrix+iYiP5BzRe4GDSl7UZmjzuGYaulRzh6vPkLpiLTW/Ex7YicCFHSwSM6Zf4KYCxhhjqujJgHUPGkj0CyLiGJK/9bxiTNJtOUd0C+DoiFi5FRvMqQbnA7+WNLsLHunGAcZU4KYCxhhjquiRgDUHgp8DLiyNnZWLscqV/vsCnwb2rHcqKelBUvHVZh1Yvs3jmmnkUv09MEtSuUiqUx7YiBhDKj67s+oeNw4w/Rk3FTDGGFNFT52wfhJ4SNITxYCk/XJh0k4AEbED8F1g53LeakRsVBRZRcS7SW1b53Rg7cuBfSKxJfByOX+1tM5PScHooXXmfzl/7ogHtqkTZWP6K24qYIwxpoqWFl1lF+rHgWHZUXps1ks1fDWeOZWkrbomF05Nk3QQ8FHgqIhYRFJefT03HiCfzk6SNDcivkkKeNcBZkbE1KytmgrsBDwCLAD2K+13hqSxETECOIbUrOCuvP6pkiaTvKt/yB7WF/N3KebPAVYHBkbErsB2kh7Il3fP6xpjKnBTAWOMMfVo9Qnrv4EVgX9IGiHpjIhYk1S49O2IuCYi1qiYewqwkORZ/WQOVpH0B+DgfM8g4LBigqSdJM3Nvy4mqaZWBEaXHKsAb5HsAsr3FfOL5gAvkgLbYImHtWgqUJ7T9jkihpL8rAOBs/P3fSAiVsvO2VeAC+xhNaYxbipgjDGmlm73sJI6U10raSSp8v6oirl1Paq5av93pFSBD5A6SzU9H3tYjVkusK/VGGP6Dz3hYd2FlCYAcA5wA6ndae3cKo/ql4Apkh7P9z1bsbY9rMYsp9jXaowx/YueKLpauxQcPg2s3cH5mwBrRMQNEXFnROzTwfn2sBrTh7Gv1Rhj+h8tPWFtD0mKiI4GbysBHwY+AawC3BoR0yQ93NX7a5GHde8G6x1ISlNggw026ILljFn+KHytry9JP2/ztTrv1Rhjlk964oT1mYgYDpD/fTZ/vjp7WCc3nJ1ORK+W9Fq2A9xIKsxqFntYjenD2NdqjDH9j54IWMse0y8DlwFI2j4XJk2qnJm4DPhoRKwUEasCHwEe7OD69rAa00exr9UYY/of0cp0yrKHFXgGOBb4E3ARsAGpYn53SS/WmVv2qD4LFB5VIuI7JH/qYmBycQLawMPaNj9SFdapJHvBAmA/SdPz/LKH9V8kD2uRGHeqpMm5DewfSPaAF4GJRbpA2cMKzKPkYY2I2cBOkh5q5m83btw4TZ8+vZlbjemXvDB/oX2txhjTS4iIOyWNa9XzW53Deg7wIeA1UmB5RkScQQpg/00K6t6omHsL8BJJFzUV+Ba0vVr/HMmlOgc4s5hQdMnKjCUFjg9JKrduXYNUuLWYVPT1aGl+4WEdBkwjBZ8rAD+TVLSRHU4KtiF5V5/I+9qaFMCOIAWxF+fxbUj6q8LDumm+/qeK722MaYKhgwc5UDXGmH5Cy1ICImJF4Lck7+koYI+IGAUcJmmMpNHA48AhFY84DfgKS5yphc91MnCUpA8ClwLfqZh/Nss6YKE5D+wCYJ/sed0BOCXbAiB5V0/OHtaXSF5W8nfZF/hj+UGSri85WLfNz/5rxZ6NMT2Ana7GGNO7aWUO63jgEUmzJb0BXADsIukVgPxqfhVSt6ilyMVYq0ualvNDzwV2zZc3IRVaAVwD7FZvcUk3kk48a9mFdPJL/nfX2hskPSxpVv48l5RSsFbe87Yk/+pS8yXNkTSTUuesOnweuDJ7Xo0xvYDLZjzJhBOuY6/JtzHhhOu4fEZVDaYxxpieopUBa6XvNCLOIr2O3xT4TcXcJ+rNBe4nBZ2QulyVK/6boUMe2IgYT0oteJTkW52X/au1+2qGibjwypheg52uxhjTN+gJSwCS9gPWJVX3f7GD0/cHvh4RdwKrUZ0D28w+RJ0T3oJ80vsHUmFWo5PTdsnP+iBwdYN7DoyI6REx/bnnnns7yxljmqBwupYpnK7GGGN6D60MWBv6TiW9RUoT2C0iVswO1hkRcVy+b0S9uZIekrSdpA+TTisfpWPU9cDWEhGrA1cAx0ialodfAIZk/+oy36kddgculbSo6gZ7WI3pXux0NcaYvkErA9Y7gJERsVFEDCS9Dr88IjaGthzWnUlV/G8VhUmSfphf2b8SEVvm+/Yh+1oj4l353xWA7wOnd3BfdT2wZfJ+LwXOLar9oe1E9npSLmrl/ArsYTWml2GnqzHG9A1a7WHdCTgFWJGkn/o5cBNJFxXAPcDXikKsmrnjSJX+qwBXAt/IrVy/BRycb5sCHJ3H1yWps3bK85dxwGat1lDqeGDzegdlV+tewFmkfNmCfSXNiIj3kE6G1wTuBvaStDAitiAFuWuQVFxPZ8sAEbEhSdO1frOpBfawGtN92OlqjDFvj1Z7WFuptVqfpJx6kxTAzZe0WNIEUsvTlUiu1O9XPGI28BSp6v59QKGVej4/byGwNTAaUjV/jYf1FpL/dSVgrKQz8viLpEA0gHcBG+b500tdtqaQ1FMrAwOAqyTNyNeeJPlXIQW9w0v7nUXKiT2/FKyuRmqW8BxwV0Q8HxHlVq/GmB5m6OBBjFl/iINVY4zppbQyJeBN4NuSRgFbAgdHxKgs0t8FGJODupMq5lf5Uh8DPpY9rD8hBb/1uAX4JOkUtcyOLHG7HkjyvdbjJEmbkjpaTYiIHfP4AcBL2cN6MsnLCimI/gFwRPkhkl4tpTuMzfuZUrGmMaaHsZPVGGN6Hy3rdJXzUJ/Kn1+NiAdJCqivAMdLWpiv1S16IgW1H8+fzwFuAI6U9PfSPdNYujirvP7dACkFdpnnnpvzUadFxJCIGF5SXZE9qdfnz29ExF2ldXYBfpQ/XwycGhEh6TXg5iJHtx4RsQnpVPemqnuMMT3HZTOe5MhLZjJghRVYtHgxv9htNDuP7Yi5zhhjTCvoFq1VzuHcHLiNJP7fKiJui4i/5dzPejTjSz2AlN/aESr9sPXIHa4+QzrlXWp+9rG+TPKzNsNE4EK1MnHYGNMp7GQ1xpjeS8tOWAsiYjBwCXCopFeyEmpNUprAFsBFEfGeRkFcLqpa6npOLTgA+GgL974SqbL/15Jmd8EjJwJ7N1jvQFKaAhtssEEXLGeMaZbCyfp6qVld4WR1bqsxxvQsLT1hjYgBpGD1PElF3uYTwBQlbicVVQ2LiLOyh3Vqvq/SlxoRo4HJpFavL3RwWw39sDX8HpglqVwk1TY/B7TvJPlZGxIRY4CVJN1ZdY89rMb0HHayGmNM76WVloAAzgAelPTL0qU/AdvkezYhtT19XtJ+uTCpqPSv60uNiA1IRUt7S3q4E1u7HNgnElsCL5fzV0v7/ykpGD20zvxiX58HrmvyFb89rMb0YuxkNcaY3kvLPKwR8VFScdG90PaO7XvA/5KcrGNJbVWPkHRdnflVvtTJwG4sqf5/s/B+5dPZSZLmRsQ3ge8C65BOZ6dmx2oApwI7AAtIbVen5/kzJI2NiBGkPNWHSPosgFMlTY6IlUntWjcnKbImFukCETGH5JgdCMwDtpP0QL42G9hJ0kPN/P3sYTWmZ7CT1RhjOk6rPaytzGHdn+QeXUHSaGh7Lf43YDBJT7VnRdOAE0mFTm8A95GCynm5eGtP4B/51mmSDirmlZoGrJnn/5tU7b+7pJciYg1SsPxe0mv8/SXdV5o/Nn88AXgYeAu4C/iqpEU52P0FKVhdQGo0UASrV5FcsTdL+nTpu9wErAa8AlwXEbdL2rWDf0tjTDcxdPAgB6rGGNPLaGUO69mkU8wyk4GjskP1UlJjgXpcA2yWA92HgaNL1x4teU0Pqj+90uH6PWBGfu4+wK8q5p8HbAp8kNRpq2go0MjheiJ1CqokbVVysN6KHazG9BnsZDXGmN5BywJWSTeSXpmX2QS4MX++hvRqv97cv2ZlFDRwrTZgF5K7lfxvcaI5Crgur/EQsGFELKPLkjQ1F4UJuJ2lHazn5kvTgCFFYZika4FXqzYUEasD25JyeI0xvZzLZjzJhBOuY6/JtzHhhOu4fEZVbaYxxphW0y0e1hL3k4I+gC+wdLV+FfuztGt1o4i4Oztct6qYU+VwvQf4HEBEjAfeTYNgOFsO9gauykMdcrjWsCvp1HeZFAhjTO/CTlZjjOlddHfAuj/w9Yi4k5TX+UajmyPiGFKL1/Py0FPABpI2Bw4H/phPLivJp6RFZdnxpFPRGcA3gLtJeapV/A64UVJXdKZq1xIQEQdGxPSImP7cc891wZLGmM5QOFnLFE5WY4wx3U/LGweUya/ht4M2pdV/5c9nkQqZ5pYKp/YFPg18otBG5XauRUvXOyPiUVKaQW05/TNFu9WywzWfbu6Xnx+kwq+6DQEi4lhgLeCrpeGOOFzLzxoGjAc+2+g+Sb8nuV8ZN26cu2EZ00PYyWqMMb2Lbj1hjYh35X9XAL4PnA5Q62CNiB1ISqqdJS0ozV8rIlbMn99DKn6qF3BWOVyHRMTAPD6JdHpaz1IwCdge2ENS+b9aTTlc6/B54C+SXm/iXmNMD2MnqzHG9C5adsIaEecDHyd1sXoCOBYYHBEH51umAGdVTD8VGARckw5C2/RVWwPHRcQiktv1IEkv5vUmA6dnp+rxpJavB5Adrvm57wfOyW1e7yd7v3c6AAAgAElEQVS1di322+ZwJQXS/wRuzetPkXQcMBXYCXiE7HAtzb+JZBYYnL/vAZKuzpcn5j0ZY/oIO49djwkbD7OT1RhjegGttATsQSqWegmYJ+kMSb8inXYuJgV+UyJiSJ25G5NyVAcARRtWJF1CajhwT772i4g4Ol+bVDQAyO1aJ5EsBRsCp0XEQEm3Ap8iFUttDFyamwQgaaccrEKS/z8ErJzXWTXfo7yv6STd1W+zGxZSUdV9pJzYPxXBakSsRvKzHp9bzz4fEeVWr8aYXsrQwYMYs/4QB6vGGNPDtDol4GyWdbE2cqyWuY9U0X9jzfgXgEHZ5fph4KuloLHMCcDJOfh9iSWnqSeR1FSjgeOAn1esf5KkTUm5tRMiYsc8fgDwUn7uyXkdgNeBHwBHlB8i6dWSN3Ys6eTWLlZj+jH2uxpjTMdoacBaz8XarGNV0oOS/lHvEvCOiFiJdMr5BqmLVBu5oGpb4OI8VNfFSuqCtQs1SFog6fr8+Q1St6uyi7VwvF4MfCIiQtJrkm4mBa51yYVm7yK1rDXG9EPsdzXGmI7T3VqrWmodq81wMfAaSXH1OOkktLZBwVBSGkIRGJd9qW0uVlLV/moRMbRqsZyy8BlSxywouVjz81/O6zXDRODCwnpgjOlf2O9qjDGdo8cC1jqO1WYZT8oTXRfYCPh2NgY0yxHAxyLibuBjJC1VXRdrPsU9H/i1pLr6qw4ykQYuVntYjVm+sd/VGGM6R48ErCXH6p7FaWNEnJWLkqa2M/1LwFWSFkl6FrgFGFdzzwukBgGFBaHNlypprqTP5eYDx+SxeRVr/R6YJalcJNXmYs3Pf2der73vPAZYSdKdVfdI+r2kcZLGrbXWWu090hjTx7Df1RhjOke3B6xVjtVaF2sDHiflpxIR7wC2JFX0t5GD4OtJ/lNY2sU6LHtgIRV8nVmxz5+SgtFDay6VHa+fB65r8hV/u52ujDHLN/a7GmNM54hWplOWXazAMyQX69Ekx2pxKlk4Vmvnfhb4Danb1DxghqTtI2Iwyd86CgjgLEkn5jltLtWcJnABsCapBetekhZGxOdJZgCRDAQH5w5aRMQMSWOz6upfpEC4SC47VdLkiFgZ+APJHvAiMLFIF4iIOSQl1sC85+0kPZCvzQZ2yt2+2mXcuHGaPr22gZcxZnnghfkL7Xc1xixXRMSdkmrfeHfd813/0ztxwGqMMcaYvkKrA9aWpgRExA4R8Y+IeCQijspjZ0fEYzlfdUZEjK2Ye0iep4gYVhrfNCJujYiFEXFEvbn5vo0i4rb8jAuLlqwR8e6IuDYiZkbEDUXjgJq5q0bEFRHxUETcHxHHl64Nys97JD9/wzw+NCKuj4j5EXFq6f7VSt/VjQOMMU1hV6sxxiyhZQFrRKwI/BbYkfT6fo+IGJUvf6ck059R8YhbgE+SRPtlXgS+SWoA0Ag3DjDG9EnsajXGmKVp5QnreOARSbOzfP8C6kj6q5B0t6Q5dcaflXQHsKhqrhsHGGP6Kna1GmPMsrQyYG0T7GfK8v6f5VfyJ0dEKyoO+mTjAHtYjTF2tRpjzLL0hIf1aGBTYAtSBf+R3bx+r20cYA+rMcauVmOMWZZWBqxtgv3MCOBJSU8psZCkpxoPEBFX56KkyV2wdp9sHGCMMXa1GmPMsqzU/i2d5g5gZERsRAryJgJfiojhkp7Keaa7AvcBSNq+qxaWpIgoGgdcQE3jAOBFSYtprnHApJpLReOAW3HjAGNMC9h57HpM2HiYXa3GGJNp2Qlrzu88BLgaeBC4SNL9wHkRcS9wL6mhwE/rzY+Ib0bEE6TT0ZnFyWtErJPHDwe+HxFPRMTq+drUiFg3P+JI4PCIeISUY3pGHv848I+IeBhYG/hZac0Z+d8RpNPXUcBd+eS3CFzPAIbm5x4OHFWaPwf4JbBv3ldhRQDYHQesxpgmGTp4EGPWH+Jg1RhjaK3Wan3gO8CbpMr5+fnSYfmzSCeYVXv4v6RA9zHg/vwsJD0taQTwCWAwcKikV/K1nSTNzfPXAIqkr6eAN/LnWcDzpA5Wa5O6bpHnF07YAG7IexxA6qZVpCqsCgzJ114mKbOIiE3zOu8AfiRphKQHIuJ9ORB+BbggIl6JiNp2r8YY0zR2tBpj+hutzGF9E/i2pFHAlsDB+cRxMnCUpA8Cl5ID0TocBVwraSSpQr98krkiyX/61wbrnwZ8BRiZf3bI482sX7X3Rvuq64eV9I+Sg/XDwIK8rjHGdBg7Wo0x/ZFWpgQ8Jemu/PlV0mnpesAmwI35tmuA3SoeUfadlj2qAN8ALgGerTcxIoYDq0ualvNLzy3Nb3f9Bnuv3FczfljSqfCjkmqbIRhjTLvY0WqM6a90i9Yqty/dHLiN9Hq/kPV/gaVNAmXWlvRU/vw06fU9EbEeyZ96WoMl1yO5VwvKHtZm16+398p9NUlDrZU9rMaYRtjRaozpr7Q8YI2IwaTT0CLXdH/g6xFxJ7AaS3JLK8mnpEUl/inAkbnKvzM0vX6dvTfaV0MiYiCwM/D/qu6xh9UY0wg7Wo0x/ZWWBqwRMYAU8J0naQqApIckbSfpw6TTxkfzvWflavypefoz+dV+8Yq/eP0/jlS89P+zd57hdpbVur4HhCIlhN4CggIiCoRtRDxYQQWyN6CCmIgikYgN3VgQlC0qG480BRGBraEIIgFpooS2AaUcgoYY6UKIQUiQDgEiNc/58Y4v68vMnHPNlWSmrPXc15WLub75trV+6Ljeb4x7TKNopU6JiHq6ABSN1tDaz3UPa9P9Ozl7L+fqjd2ASZIe7XC8McbMhR2txpiBStc8rOlZPR24R9KPa8/XkfRYRCwD/BdwGoCk0Q1LVL7To6l5VCVtWlvrLOD3ki6tT0zP68yI2IHyKn8/4Kft9u/k7O3O1QH2sBpjFhg7Wo0xA5Fu3rDuCHwK2ClvTidHxAhgVDpQ7wVmULpdNeNo4IMRcT/wgfy5LZVHNfkixQgwhXKLekU+b7p/RGxQu91tdfaW5+rFD7sy8EGgflNrjDHzhR2txpiBRjcD1gcpLtNB9LhMx1Nez8+muFnfRHGxNuMwSqHUv4Dncg4RsVxE/DKbD7yDoqwC5vKoQmmX+gIlx3TtPAMUpdT0/G4E5VV91bK1CkpbnZ1cb3btc5XDOgR4iOJ1PSo9rDMj4k3AzfndH+1hNaZ/YjeqMcZ0j8XhYb0GeKukbYD7KO1Rm9Fq3MeAFdKj+jbgc1nJ38gxwAmSNqPI/Q/I5/9F6bq1HaVq/5Q+nB3sYTXGNGA3qjHGdJdF7mGVdHW2bQWYwNzFUfX5rcYJWDkiBlE6Wb1M6SI1h8xB3Qm4MB/VPa4CBufn1ShpAR2dPb+2h9UYMwe7UY0xpvssDg9rnc/Qk1vajvq4Cymv8x8B/gEcL+mphvFrAs/UAt66h/V7wCcz33Q8pQlBX85uD6sxZg52oxpjTPdZHB7W6vnhlFfv5/Yyv3Hc9sBrwAbApsDXI+INfTjSKOAsSUMpOaznpDGg47NX2MNqjLEb1Rhjus8i97Dm8/2B/wD2zaCvmYe16TjgE8CVkl6R9BiloGl4w9ZPAkMybQBqHlZKLusFAJJuAVYE1ur07NjDaoypYTeqMcZ0n8XhYd0V+CbwXkmzqueNHtZW4yhpADtRbkZXphRFnVifK0kRcT2lscA45val/oOSS3pWRLyZErDO9f7dHlZjTF+wG9UYY7pL9FxcLuSFI94F3AjcQY8G6tvASRT105P5bIKkzzeZP6XZuHxNfyawFRAU5dRxOWc8MEbSjEwTGAesAfwF+KSkl7La/xfAKpTX+d+UdHVEbACMlTSi1dkljY+INSk3tBtT9Ff7SHoqItYDJlIKumYDzwNbpdpqZUqg/AZJz3by9xs+fLgmTpzYyVBjjDHGmMVKRNwmqfGN90Kjm5aAmyiB5XrAoFQ7jQd+1bDvZS2WuIRSXLUM8Hd69FErUF7hvx64rgpWc88Rkqqq/2eAZylB6RBgpXw+naKgguJY3TDn1j2skygFWcvnmCtrHtbngScowfKq9BgHXgHuz/P+quZhXZW5PaxPRMRcN8LGLOnYMWqMMWZx0u2iq7OAXZs8P6Fyk9YCwUZaeVhfBL4DfKOXvVv5Ur8E3C1pW+B9wI+yIKqR4yVtSTEE7BgRu+XzA4Cn0+96AsX32vJckp6r/a7DKLey7nhllhrsGDXGGLO46WrAKukGem4z+zq3qYdV0gt5e/tiL0s09aVSblxXzTzVVfJ8r9YnSpol6fr8/DLlxrXywNbXvRDYOSKik3NFxBbAOpR0A2OWeOwYNcYYsySwSDysTTgoIm6PiDMiYvUOxnfqa63Typd6MvBmSsOAO4D/lDS7yXwAImIIsDvllhZKCsFDABlQP0vxvnbCSOD8mvGgcS97WM0ShR2jxhhjlgQWR8B6KvBGYBhF/v+jdoM79bW2o8GXugswmeJxHQacHBGDm81LLdZ5wEmSps7v/jXaNg6wh9UsadgxaowxZklgkQeskh6V9Freav6C0gigLx7WTmnlSx0NXKzCFEpB15Yt1vg5cL+kepHUdGCjXHcQpb3rk03mzkVEbEspPrutj7+HMYsNO0aNMcYsCXTNw9qKiFi/9qr+I8Cd0CcPa6e08qVWHtYbI2Jd4E3APLenEXEUJRgd02LdWyie1+s6DKbtYTVLJXaMGmOMWdx0zcMKEBHnUSrx1wIeBb6bPw+jvKKfBnyuFsDW5zb1sOZ30yg6qeUp+qoPSbo7IsYCp0ma2MaXugHFXrA+RU11tKRf5bqTJQ2LiKGUPNV7gaq65GRJYyNiReAcij3gKWBklS7Q6lz53VRghKR7O/nb2cNqjDHGmKWFpdbDmvwSmEkJGE+WdDolWHyFItdfA1i5xdzz87+bpRJqTnMBSZsAn825H66CQkljJFVR3tsplf0B/K+kylbwZkoA/RolqJxQW3dYbcwkSu7sa8DXJI3N795CTwrBBEpKARHxMYo3dgjwvvSw3h0R+0bE5Pw7jIuI2RFR7WPMgMI+V2OMMfND1wLWiFgW+BmwG6Ur1ajsMnUqJSd1GPBr4L9aLPE7Mr+1ydqrAv8J3NrHvelw/yeA3SVtTXn9f07tu1MpwfLm+a/yzN4JfBS4ob6QpHNrDtZPAX+XNLnF72xMv8U+V2OMMfNLN29YtwemSJqaLtNxFIep6OkOtRpFLzUPkiY0SxVI/psi7G/lPG21N53sL+kvtY5ZdwGvi4gVsnhrcJ5NwNmk31XSPZL+1uI8FaPyLMYMKOxzNcYYsyB0s+hqjq80eRh4B6WIaXxE/IvymnyHviwaEf8GbCTp8og4pI97Mx/77wVMkvRSRGyYa9XX3bAPx/84PYHzPETEgcCBABtvvHEfljVmyabyub5IjyKr8rm6iMsYY0xvLA4P61cpxUdDgTOBH3c6MSKWyfFfXxT7R8RbKDe5n1uA/aq13gHMknRnqzH2sJr+in2uxhhjFoRuBqxzfKXJUIopYFtJVe7p+cD/iYhl08E6OSKObLPmqsBbgT9kRf4OwGUR0ViV1mzv6RGxdrP9m22UpoBLgP0kPVBbd2ht2NB81gltmwYY05+xz9UYY8yC0M2UgD8Dm0fEppSgbiSwH/CfEbGFpPuADwL3SHqNorpqi6RnKRX+AETEH4Bv1MwA7fb+BPA0sFrj/o37ZDvWy4HDJN1c2/+RiJgZETtQCr72A37a27nzZngf4N29jTWmv2KfqzHGmPmlazeskl4FDgKuogSFF0j6K6XC/qKI+Cular5pHmpEHBsRDwMrRcTDEfG9dvtFxAZVl6wWe9+Vz5vuHxF71G53DwI2A46o3fyuk999ERgLTAEeAK7I+R/J874TuDwirqod7z3AQwupvasxSy1rrrIC2240xMGqMcaYPtHtHNbZlKp8UXymUIqUXgdsA+zdJog7lXI7OhW4Gfi/ABFxQhVEAhsA/wsgaYakEbX5j1Kk/wLWjYjI53+n+FIFrELe2Eq6TNIROeb3wO3AcpS/0Q8lVa1dn6zNXzvHVM8fA5YFviRplzzv+4ETgRXz3C9GxIc7+NsZs9Rj76oxxpiFweLwsN4MfIDSTKAdxwAnSNqM8ir/AABJX615TX8KXNxifitf6rHA93P+EflzI7MouatvyXknZppAy3NRWr7uT3G7zkHS9bXz7pRrX93L727MUo+9q8YYYxYWi9zDmo7Tae0m5m3oTsCF+eiXpO+0gVE0KWRq50ulMw/rfZLuz88zKDena7c7l6Rpkm4HZjeuV2Nv4ApJs9qMMWapx95VY4wxC5PF4WHthDWBZzLntJo7l+80Il4PbApc12LvVr7Ug4GrIuJ4SsDe1BJQ22d7YHlKvmqv5+qFkbTXaNnDavoF9q4aY4xZmCwOD+vCYiRwYRoG+sIXgK9K2ojiZD291cC8qT0HGC2p3c1pr+RaW1MKwZpiD6vpL9i7aowxZmGyqD2sLZPYIuKqLEoaSylgGhIRg9rMbec1bedL/TQ9ea+/oaQuNDvPYIra6nBJE/JxJ+dqxT7AJZJe6XC8MUst9q4aY4xZmCxqD+snWg2uquorIuJ6Ss7nOEqQ+dvad1sCqwO3tFirnS91BvBe4A+UfNT7G+dHxPKUpgFnS6ryVZGkdufqhVHAtzoca8xSj72rxhhjFhaL2sN6V0R8JX2lQ4Hb80a1GYcCX4uIKZTc0fqr+5HAuCyomkOqriqa+lIp5oAfpYf1/5I5oxExvHaWfSju1P1rHtaqsUHTc0XE2/P3+hjwPxFxV+1cm1Bum//Y7m9mTH/D3lVjjDELg25qrTaiSPlfBV4Ens+v1gACuJNSfd9KSzUaWDHnrUYJDqvb1V2Ar0bEN+oTUh1V0cqXuhfFlSrKLe21OXeipDE55mKKemrFnHelpCoYnk5xuQJsDKyfn6dSbmsFnJdKLCJiVeBS4HFgUkQ8EREntvidjel32MVqjDFmQelmSsCrwNclTcqg7baIuCa/O0HS8b3MP07SdwAi4isUZ+rngaeAr9Bcc1Wn8qWOi4jTKL7UUyV9tRoQEV8Gtmsx/3hJ12d6wLURsZukK3KdpyVtFhEjc5+PU4Ly7wBvzX8ASHqOWtvZiLiN1kG6Mf2K306ezqEX3c5yyyzDK7Nnc+xe27DHsL6INYwxxpjupgQ8ImlSfn6OkhbQ8f9TSZpZ+3Flys0lkh6T9GegZfHSgnpcJc2SdH1+fhmYRE8R1565Hrn+zhERkl6QdBMlcG11ri2AdYAbW40xpr9gF6sxxpiFxSLRWmUO53aUAiiAgyLi9og4IyJWbzPvBxHxELAv5Ya1UxbU41ofNwTYnUwdoOaXzfWfzf06YSRwfmPubW2vAyNiYkRMfPzxxztc0pglk8rFWqdysRpjjDF9oesBa0SsAlwEHJy3pqcCb6S8Jn8E+FGruZIOT1/quZQCroVJrx7X1FedB5wkaepC2rOVisseVtOvsIvVGGPMwqKrAWtELEcJVs+VdDGApEclvZYi/l+QHtSIODOr8cc3WepcSrFUpyyox7Xi58D9kupFUnP8srn+arlfWyJiW2CQpNt6P74xSz92sRpjjFlYdK3oKvNITwfukfTj2vP1JT2SP36EYgtA0uiG+ZtLqhypewL3drp3b77U3jyuOeYoSjA6puGry3K9W3L961q94m+gab6sMf0Zu1iNMcYsDKKzWGs+Fo54F6W46A6Y01D825TAbRiliGoa8LlaAFuffxHwppz7IPB5SdMjYj1gIjA4v3se2ErSzLydHSNpRkS8gRKsrgH8BfikpJdy7e8BK0o6rGHPyZKGRcRQSp7qvUBVIXKypLERsSKlXet2FGPByCpdICKm5bmWB54BPiTp7vxuKjBCUkeB9/DhwzVx4sROhhpjjDHGLFYi4jZJw7u1fjctATcBZwLrUV6FD5M0npKz+gIl2NyAudu31nmR4kBdhuIwfSzX/aekocDOwCr05MYiaYSkGTl/daBKlnsEeBkgIs6nGAN2jYhp9WYDNY9rUDphKc9wpqSqqcBKwJD87lng6Vx3y9xnZeB7koZKujsi3pR7zATGZQeugzv/SxpjjDHGDGy6XXR1FrBrw7Njge9ncHhE/tyMc4Etga0pgeecV/MRsSzFf3p1m71PpXS12jz/7Qog6eMZPA+j5Nc2c6JWDtmtgB2AL0XEVvndYcC1kjanmAOqW9rKDzuXX1bS32r7vQ2YRWn7aozpADceMMYY083GAUi6IZVWcz2mvDaHkiM6gybkbSwAEfEnejyoAF+mBJtvbzY3ItYHBkuakD+fTblVvaI2JigtWHdqsvcjlNtSJD0XEZVD9m5KPu37cugvKTexh0p6DHgsIv692ZmSnYEHJD3YZowxJnHjAWOMMbCIPKwNHAwcl37V44FvtRucpoFPAVfmzxtSirVObTNtQ4p7tWIeDyvwbuDRWmFXq/03YW6H7Lq1nNt/Auu2m99AJ2YCYwxuPGCMMaaHxRGwfgH4avpVv0oxCbTjFOAGSVV3qBMpN5qz28zphF6r9ps4ZOci7QAdVa1li9c9gN+0GePGAcYkbjxgjDGmYnEErJ+mJ2/0N/R4WK9KD2tV3EREfBdYG/habf5wSvHSNIpW6pSIaGy7Op25Uwjm8rCmP/WjwPmtDtnMIZs8mikHVerBY739wsluwCRJj7Ya4MYBxvTgxgPGGGMqFkfAOgN4b37eCbgfQNIuWZw0BiAixgC7AKPqt6mSNpW0iaRNgAuBL0q6tL5BvrKfGRE7ZK7qftQ8rMAHgHsl1dMG5tDKIZtUHlZo8Lv2gj2sxvQBNx4wxhhT0TUPK0BEnEcpUFoLeBT4LvA34CeUgq8XKQHnPN2fIuJVin/1uXx0saQjG8acBfxe0oX58+RKTRURwymWgtdRiq2+XAn+c94ESafV1toAGCtpRCuHrKTxEbEmcAGwcZ5vH0lP9eKHXRn4B/AGSc928rezh9WYwpPPv+TGA8YYs4TTbQ9rNztdnUGpin9MUvUK/WPA/wBvBraX1DQiy3F/axwXEfsCh9SGbkPJaQV6PKoRsQbwQ2AFYCrwnex+dQiwbw4fHhE/A9aW9FT6W0fkd18A7qPcQE+kNDd4JW9evwu8nqKn+qakp3LOWRQv7A2S/qP2u9wIrEppRHBPRPxJUmMKgzGmBWuusoIDVWOMGeB0MyXgLOZ1sN5JyR29oZe5TcdJOrfmNP0U8HdJk5vMb+pKlXRcbf63gD/WAs46rRywu9HjdT2QuU0Fx+WZ5kLSu2t73kJz76sxpgl2sBpjjIEu3rA2c7BKugegXFS2ndvJuFGU1qvNaOpKbTK/aU5pGwfsnsDZmVowISKGRMT6kh6RdG1EvK/JctU6gyk5u6Pb/E7GmMQOVmOMMRWLo+hqYfFxWhcxtXWlRsRKlNvfi9pt0OiApbhcH6oNaeZ3bcWHKbe+8+ixjDFzYwerMcaYOktlwBoR7wBmSbqzt7EtXKm7Aze3SAeo0+iAXRA68b7aw2oMdrAaY4yZmyUiYI2IM9PBOr730UDvHaN6c6X22nGqhQN2OrBR7ee5/K5t1lqL4pu9vN04e1iNKdjBaowxps4SEbBKGp2FSSN6GxsRywD70Dp/Fdq4UiNiNYoHtqU/tZUDNtfdLwo7AM/WUg/asTdFv/ViB2ONGfDYwWqMMaZON7VWcxysEfEwRQf1FPBTys3l5elN3aXJ3I+0Gfce4CFJUxvmjAVOSwXW0cAFEXEA6UqtDf0IcLWkFxrmjwfGpN7qtJx3SxZ+VQ7Y8RT11RSK1mp0bf6NFLPAKvn7HiDpqvx6ZJ7JGNMhewzbkB03W8sOVmOMMd27YZU0ihLQTaU0CFhb0iWShkpagdIWdccWcy+hVPc/BqzcENTeAjwYEVMi4tbKRCBpTOVrlfQkRTM1G9iEoqCqOADYMlMQZkTEpTlnRAarUNq/PgYsR/kb/S3HCDgeeIKiuzokIpbPOYdTCrKWAw6ugtWIeD8wBDg693yxSStZY0wT1lxlBbbdaIiDVWOMGeB0LWCNiGWBn1HcpVsBoyJiq/xuOLB6L0v8jpL32cgBwNOSNgNOAI7py94delFnAftJegvFJnBiRAzJ744BTsj9n87zQOlktT/w6/pCkq6v7bdTrn11L7+7MWaAYNesMcb0TjdzWLcHpkiaKullSs7pnhlMHgd8s91kSRNa5IfuSbl9BbgQ2DnmFbY23bs+oOZFvbTJ3vdJuj8/z6Dctq6d++yU+5Ln+HCOmybpdnpauTZjb+AKSbPajDHGDBB+O3k6Ox5zHZ8ceys7HnMdl03utYbTGGMGJN0MWFs5Sw8CLuuwWKntupJeBZ4F1uxw7zodeVEjYntgeeCB3OeZ3LfVuu3o1U5gjBkY2DVrjDGds6gtASsBH6MUVC1uOvGirg+cA4xusAX0mVxra+CqNmPsYTVmgGDXrDHGdE43A9ZmztIHgM2AKRExDVgpi6eWzYKkyRFxZKfrRsQgYDXgyQ72nvOurRMvaqYMXA4cLmlCPn4SGJL7zrNuL+wDXCLplVYD7GE1ZuBg16wxxnRONwPWPwObR8SmWUk/ErhU0nqSNpG0CaVb1WaSXqsKkyQd0cu6dcfq3sB1Wb3f296X1b5v60XNOZcAZ0uq8lUrS8D1OR8aHK+90OuNrjFm4GDXrDHGdE7XPKySXo2IgyivwJcFzpB0V6fzI+JY4BOUW9iHgbGSvgecDpwTEVMoXteROX6DHDOig73n8aKmueDzksZQbkPfA6wZEfvnkP0lTQYOBcZFxFHAX/I8RMTbKUHu6sDuEfH9tAyQ6q2NgD92+vsbY/o/ds0aY0xndFNrtRFwCPAqxcP6fD4/v3r9DzyR/23G0cA9lDSCe4Cf5PNdgDflessAG0Cp5m/olPUo8BIgYN3KJBAR59PjRZ1W7S9pYgarUALLmyjFVssBZ2awCvAMpdBLuc5K+fw5SqHXIDkYi00AACAASURBVOCHtWD1TRQTwePApIiYGREHd/ZXNMb0d+yaNcaY3ulmSsCrwNclbQXsAHwpIraS9PGal/QimntQAQ6jVPFvDlybP5Oft835nwHGtph/KvBZYPP8tytAh/s3PXsv53oK+AqlscAcJP2ttt/bKB7WS1qc2ZgBiV2kxhhj2tHNTlePSJqUn5+j3JLOUUDljec+tM7rrPtW677T52s5qytTbjrnIivyB6fLVcDZ1fxO9u/l7K3O9ZikPwMti6qAnYEHJD3YZowxAwq7SI0xxvTGItFaZQ7ndsCttcfvBh6tBP1NWLfmav0nsG5tvY9ExL2UKv7PNJm7IcWRWtHMl9rb/q3O3vJcHWAPqzE17CI1xhjTCV0PWCNiFcqr94MbJP0dV83nLalqP18iaUvK7eZ/z+fROvGwtjp703P1stbywB7Ab9qMsYfVDCjsIjXGGNMJXQ1YI2I5SsB3rqSLa88HAR8Fzq89OzOLscbno0fz1X71iv+xxvUl3QC8Ib2qdaZTHKkVjR7Wefbv9OydnKsFuwGTJD3aaoA9rGagYRepMcaYTuimJSAoyqd7JP244esPAPdKmvPaXtLoLE6qKv3rvtU5vtOI2KxW8f9vwAo0NA7IV/YzI2KHHLsfc/tS59m/D2dveq4OsIfVmAbsIjXGGNMJMa9zfyEtHPEu4EbgDqC6Qvm2pPERcRYwQdJpbeavCVwAbAw8COwj6amIOJQSgL4C/As4RNJNOWdyVuNXXtWzgNcBVwBfroq1mu1f97j2cvZW51oPmAgMzjnPA1tJmhkRKwP/AN4g6dlO/n7Dhw/XxIkTOxlqzFLPk8+/ZBepMcYsxUTEbZKGd2v9bqYEPAj8geIlrVym4yNiDUoB1Ncj4pqIWL3F/JMor/JfogR7zwFIOgb4Uo4ZDPygmlAFq8mTwAuUHNO18wwV44GvRMRdEfHrnFv3uE7KMZWH9UpJVarC88ATQACr5hmgBND3U/6mv5I0NIPVVYGbKY7WP0bEExFxYtu/nDEDDLtIjTHGtGORe1hp7TFt5FxgS2Bryi3pGICIGAKcAuyRcv6PtZh/DHCCpM2Ap4EDcv7mwLeAHXN+K4n/8VnYtR2wY0Tsls8PAJ7OdU/IfaA0R/gO8I36IpKeq7WdHUYJ5Fu5Z40xAww7aI0xpncWh4e1qce0yfzxSoA/0VNE9QngYkn/yHHzFD1lDupOwIVN9vks8DNJT7eaL2mWpOvz88uUG9dq//r5LwR2joiQ9EKmJrzY6m8SEVsA61DSDYwxAxw7aI0xpjMWh4e1Tx7TrNb/FHBlPtoCWD0i/hARt0XEfk2mrQk8I+nV/LnuYd0C2CIibo6ICRGxay/7DwF2p9wGk+s8BJDrP5v7dcJI4Pxa4wNjzADFDlpjjOmcQd3eoNFlmgX+QPGYRkRvwdspwA2SqlvJQZQWpztTUgVuiYgJku7r8EiDKK1a30e5Nb0hIraW9EyTsw+iVPafJGlqh+u3YyQl+G5KRBwIHAiw8cYbL4TtjDFLKpWD9kV6tF6Vg9a5vMYYMzeLw8Pa1GMaEVelh3Vsbf53KQVTX6st+zBwVb6CfwK4Adi2YesngSEZcMLcHtaHgcskvSLp78B9lAC2GT8H7pdUL5KaDmyU5xsErEaDVqvF32JbYJCk21qNsYfVmIGDHbTGGNM5i8PD2tRjKmmXLEyqiqvGALsAoyTV/1f9t8C7ImJQRKwEvIOSHzuHfOV+PbB34z7ApZTbVbLhwBbAPLenEXEUJRhtLMqqn39v4LoOX/Hbw2qMmYMdtMYY0zmL3MNKyWOdx2PaZP6r+f1z+ehiSUfmd4cAo3PdsdUNaHbJGiNpRkS8ARgHrAH8BfikpJcykP4RsCvwGvADSeNy/mRJwyJiKCVP9V6KVgvgZEljI2JF4BxKTu5TwMgqXSAiplE0V8sDzwAfknR3fjcVGCHp3k7+fvawGjMwsIPWGNMfWGo9rFkxfyawHuVV+LB0mR5Mec3/AiXgXLHFEgdTHKrbAh+oBaurA/+Hos2aBfxvbc8RkmZUP+Y/ch/lGAET8vkywB61+ZXH9SmKhzXo8bBWqQqiJwCf8zkbCvydEqyelR7WuyNi1YiYDMwExtnDaoypYwetMcb0TrctAWdRbjLrHCdpmwwOfw8c0WLuzZQWqg82PP82MFnSNpSOVz9pMd8eVmOWIOwbNcYYM790NWCVdAPltrL+bGbtx5XpuQVtnPsXSdOafLUVcF2OuRfYJCLmUmPZw2rMkoV9o8YYYxaEReJhbSQifhARDwH70vqGtRV/BT6a62wPvJ6eYLLCHlZjlhDsGzXGGLOgLJaAVdLhkjaitF89qI/Tj6YoqyYDX6YUVL3Wh/l1D+so4BcZlM5DlzysLU0BEXFgREyMiImPP/74QtjOmMVP5RutU/lGjTHGmE5YLAFrjXOBvaC5h7UZkmZKGp35oPtRCrgag0l7WI1ZQrBv1BhjzIKyyAPWLHqq2JOijprHw9pm/pCIWD5/HEPpglXPi7WH1ZglCPtGjTHGLChd87ACRMR5lOBwLeBR4LvACOBNFB3Ug8DnJc1TgRERXwG+SdFiPQaMlzQmIt5JKXoScBdwQFVAZQ+rMUsu9o0aY0z/pdse1q4GrGb+ccBqjDHGmKWFpbZxAEBE7BoRf4uIKRFxWD6LtATcFxH35E1qs7kH5Tzlq/vq+b4RcXtE3BER/y9zQ5vN3zQibs01zq+lERAR+0TE3RFxV0T8usnclSLi8oi4N8ccXftuhVxvSq6/ST5fMyKuj4jnI+Lk2vhVMze3+ufGAcYsAPa5GmPMwGNQ70Pmj4hYFvgZ8EFKodOfI+Iy4B2UoqUtJc2OiHVaLHEzpbHAHxqe/x14r6SnU+b/81yzkapxwLiIOI0i/D+1oXHA0232P17S9RnoXhsRu0m6glrjgIgYmft8nJ7GAW/Nf0BpHABUHbSIiNtw4wBj5ovfTp7OoRfdznLLLMMrs2dz7F7bsMewDXufaIwxZqmmmzes2wNTJE1N+f44SpHVF4AjJc2G5uL+fN60cYCk/1flrFJarDY6WN04wJh+iH2uxhgzcOlmwDpHsJ9U8v43Ah9P3+gVDdaAvnIAcEWT50tl4wB7WI1pjX2uxhgzcFkcHtYVgBczMfcXwBnzs0hEvJ8SsB7ax6lLbOMAe1iNaY19rsYYM3DpZsA6R7CfVPL+h+nJ4bwE2AY6bxyQY7cBxgJ7Smom7V8qGwcYY1pjn6sxxgxculZ0BfwZ2DwiNqUEeSOBT1ACvPeTxVOUgBFJu3SyaERsTAl4PyXpvmZjJCkiqsYB45i3ccAo4MwOGwc0NjKoGgfcghsHGLNI2WPYhuy42Vr2uRpjzACj240DRgAnAssCZ0j6Qb5+PxfYGHie0jjgr03mtmocMJbSzvXBHPpq5f1y4wBjjDHGmEXPUuthzcDue8C/KJXzlQd1dUrnq9cB/wDuabHEzcDTwDRKNf5n8/nDwKzauCOqD5JGSJqRP25BuSEFuE1SvZT4X5Tb5UGUqv1qfqWfWotiIJhN+Rv9UFKVqrA+JdiGckv8cP6+76EEsIOB/SUNlXR3RLw/IiYDM4FxEfFiRFTGAmP6JXalGmOMWZh0M4f1JWAnSdtSPKS7RsQO9PhRN6MEpAe0mH8qJUjdPP/Vq/lPkDQs/41vnFhzwO4GbAWMioit8uv96fHAvplyC9vILGA/SW/JfU+sFWa1Ov8/cu25GhFIur46K0W1NQu4usXvbMxSz28nT2fHY67jk2NvZcdjruOyyfN0XjbGGGP6RNcCVhWezx+Xy3+itR91DhGxPjBY0oTMDz272bg2tHLAQgceWEn3Sbo/P8+gpCSs3c7vKmmapNspt7Kt2Bu4QtKsNmOMWWqxK9UYY0w36HZr1mXzdfhjwDXAA7T2o9bZML+jxbiDsj3rGRGxeov5zRyw0EcPbERsT0lneID2ftdOaKu1sofVLO3YlWqMMaYbdDVglfRavgofSrn13HIhLHsqJegcBjxCKaDqCx17YPOm9xxgdHUjO7/kWlsDV7UaYw+rWdqxK9UYY0w3WCSNAyQ9A1wPvJMmftTqJjb/HUnRYNVbrs7xqEp6NAPh2ZSAc/smW7ZywEILD2wjETEYuBw4XNKEfNzO79ob+wCXSHqlw/HGLHXYlWqMMaYbdM3DGhFrA69IeiYiXgd8kFKwNI8fVdJrlBvT+vyZWaR1K7Af8NN8vr6kR3LYR4A7m2zfygELxcM6jwe2Ye/lKcHs2ZKqfNXe/K69MQr4VodjjVlqsSvVGGPMwqZrHtbsRvVLioN1GeACSUe28qM2mT8cOIuiv7oC+HIGjOdQgltRlFefk/RIRGwAjJU0IufP44DN5009sLnf59P1+kngTOCu2pH2lzS5jd/17ZQgd3WKxuufaRkgIjahaLo26jS1wB5WY4wxxiwtLLUeVory6RnKLW4Az+bz0cCKlGBxNUohUzO+SjEL/AtYiZ7b4K8AU/LzetV8STOqYDW5J88gYJu8NYVS1b89pWnA64C35/yJkqquVhdT1FMr5hmulDQ5v5tOuZ2FEvSun5+nAvfnfufVgtVVKbe6jwOTIuKJiKi3ejVmwGJfqzHGmE7oZsD6KvB1SVsBOwBfShfqcZK2yWKs31MT/zdwLqVIa2tKYFkFk98GJkvahpIq8JMW89v5Xs+veVzHNp/O8ZK2pHS02jEidsvnBwBP57on5D5QblW/A3yjvoik52p7DaN06LoYYwY49rUaY4zplG56WB+RNCk/P0e58dxQ0szasJUpN5LN5o9Pl6uAP9FThLUVcF2OuRfYJCLWrc9t50vt8OyzJF2fn18GJtX23zPXI9ffOSJC0guSbqIErk2JiC0onbVu7PQsxvRH7Gs1xhjTFxaJJSBzOLejFFARET+IiIeAfWl9w1rNXQ74FHBlPvor8NH8bnvg9cxtFIDefal7pcf1wojYiDZkzuvuwLX5aI7jNdd/ltZpDY2MpNzuNg3S7WE1AwX7Wo0xxvSFrgesEbEKcBFwcHW7KulwSRtRXvsf1MsSpwA3SKpuJY+mqKUmA1+mFD691ocj/Q7YJFMKrqHntrTZ2QdRRP8nSZrahz1a0bZxgD2sZqBgX6sxxpi+0O1OV8tRgtVzJTXL2zwX2CvHXpUe1rG1+d8F1ga+Vj2TNFPS6MwH3S+/bwwmW/pSJT1ZsxKMBd7W5lf4OXC/pHqR1BzHa66/Wu7XlojYFhgk6bbexhrT37Gv1RhjTF/opoc1gNOBeyT9uPZ8c0n35497AvcCSNqlYf4YYBdg57oKKl/Rz8rc0jGU29d6XmxbX2qDx3UPSm5ts/MfRQlGxzR8dVmud0uuf12rV/wNjKLN7aoxAw37Wo0xxnRKNz2s76IUF90BVAHntylV9m/KZw9S3KfzlAdHxKv5/XP56OL0uL6T8hpfFE/qAZKezjnjgTGSZrTxpf6QEqi+CjwFfCGLt4iIyZKGRcRQSp7qvUB1G3uypLERsSKlXet2OX9klS4QEdOAwcDyFKXXhyTdnd9NBUZUe/WGPazGGGOMWVrotoe1azeswGco7tFlMl8UgIh4I/AWSt7pPS2C1eMortWXKc7T0dkx64OUHNaX8ruTq2AVoNY0YA3gfygS/78DB2aw+j7gi/R4VK+vB5CZZgBFVXVfnnESpTnBK3lrfCwlWJ1FCbarYPVKYAhwk6T/qP0uNwKrAjOB6yLiT5I6NhYYY+aPJ59/ybe3xhjTT+hmDutZwK71BxHxfkoawLYp1j++xdxrgLdmoHsfPS1NnwB2l7Q15bX8OS3mHwZcK2lzSnX/YbXvbqx5UY9sMb+VA3Y3YPP8dyBwam3OcRSbwVxIenfNwXoLdrAa03XseDXGmP5FNz2sN1Bemdf5AnB0VfQk6bEWc6+uKakmkNoqSX+RNCOf3wW8LiKaXZ3UXal9crDmPq0csHsCZ+dXEyiFXevnnGvpSV+Yh4gYTHHDXtqXsxhj+oYdr8YY0/9YJB7WGlsA746IWyPijxHx9g7mfAa4osnzvYBJtYr/OuvWCqv+CdQbC7wzIv4aEVdExFvabdzEATvHwZo0+l3b8WHKre/MVgPsYTVmwbHj1Rhj+h+LOmAdRCmC2gE4BLgg80KbEhGHU4qjzm14/hZKnunnetswb0mryrJJwOslbQv8lN5vOxsdsAtCr5YAe1iNWXDseDXGmP7Hog5YH6ZU+0vSnyimgLUi4sx0sI6vBkbE/sB/APvWtVFZwX8JsJ+kB1rs82j1qj7/+xjMcbg+n5/HA8tFxFrNFmjmgKXmYE3m+F3bkXtsD1ze21hjzIJhx6sxxvQ/umkJaMalwPuB6yNiC4r+6QlJo+uDImJX4JvAeyXNqj0fQgn6DpN0c5t9Klfq0cztYF0PeDQ9rdtTAvZ5pP+tHLC57kERMQ54B/BsLfWgHXsDv5f0YgdjjTELiB2vxhjTv+jaDWtEnEepin9TRDwcEQcAZwBviIg7SaF/C+n+yRQV1DV583paPj8I2Aw4Ip9Pjoh1cr+xEVH5v44GPhgR9wMfyJ+hBI53RsRfgZMoDlXl/PERsUGOO42S93pL7nFEPh9P6ao1BfgFRZFV/b43Ar8Bds7ft94IoW1LVmPMwmfNVVZg242GOFg1xph+QDctAaOA0ZQA70Vg7exOdQbFobo88Ola+9T63M0oOaqrANsC/5XPjwL+Hdi0Nvzz+d0YSRPz85MUFdVTwCbAqRGxvKSTKfqpDYAVgVPyNhVJI2oGgsGUpgErAssBK+UYUVIEJlJ0Vz+LiE1yzoeBOynu1kslXQUQEatS/KxHZ/D7RETUW70aY7rIk8+/xF8fesaWAGOMWYrpZmvWZYGfAR+k5K7+OSIuo2imdpZ0X0QcSXllf3qTJW4Gfg/8ocl3N9bl/C04BjhB0ri8oT2AHm/q+ZIO6mX+8ZKuj4jlgWsjYjdJV+Q6T0vaLCJG5j4fpwTl3wHemv8AkPQcUDUkICJuwy5WYxYJv508nUMvup3lllmGV2bP5ti9tmGPYZ2KPYwxxiwpdLPoantgiqSpebM6jqKielnSfTnmmnw2D+lcnTY/G6d5YCfgwnzUJxerpFmSrs/PL1PsAnUXa+V4vZCSAhCSXpB0EyVwbXWuLYB1KC1rjTFdxD5WY4zpP3QzYG3mLF0PGFTLNd2buavuO6U3l+qawDO15gONvtS9IuL2iLgwItrun4Veu1M6ZkHt98r1n839OmEk5Xa3Wd6uPazGLETsYzXGmP7DotZaiRK0nRARf6J0hnqtj2v01aXayO+ATbLt6zX03JbOQ+bXngecJGlqH/dpRtviK3tYjVl42MdqjDH9h24GrE2dpZJukfRuSdsDNwD3AUTEVVmUNLbdoh26VJ+ktE2tcnTn+FIlPVnrjjUWeFub7X4O3C+pXiQ15/fK9VejiRqrkYjYFhgk6bbexhpjFhz7WI0xpv/QTQ/rn4HNI2JTSpA3EvhERKwj6bGIWAE4FPgBgKRdWi/VQycu1fzuekrKwTjmdrGuX3On7gHc02KfoyjB6JiGryrH6y25/nWtXvE30GunK2PMwsU+VmOM6R90U2v1KsWbehUlKLxA0l3AIRFxD3A78DtJ1zWbHxFfiYiHKbejt9duXjt1qR4KfC0iplByTCsTwVci4q6c/xVg/9qek/O/Q4HDga2ASXnzWwWupwNr5rpfAw6rzZ8G/BjYP12sW9V+pX1wwGrMIsc+VmOMWfrpdg7rbErequjJVd0g930F2CYilmsx93eUm9lplKr6StJ/GaXV6myKH3VINaHBpboF5YYU4LZaGsD6OU/A6hTXajW/0k+tBUzIPZYBfihpbG3+xvn575SCLiLiPRTv62Bgf0lDJd0dEe/PQHgmMC4iXoyIjo0Fxiwt2HdqjDGmW3Sz01XlYd2NclM5Km8czwW2BLamyPcbX7lXVB7VzYCnKf5TKE0ELpC0HSXN4JQ+7F1xiKRh+W9yk71nAftJeguwK3Bi2gLanesflNvaX9cXknR9tRdFtTULuLrF72zMUslvJ09nx2Ou45Njb2XHY67jssnTF/eRjDHG9CMWtYd1T0njlQB/osdvOodePKqi3GJCuUGdwbw03bvTg0u6T9L9+XkG5UZ37XbnkjRN0u2UW9lW7A1cIWlWp2cxZknHvlNjjDHdZlF7WOe4UDMV4FPAlU3mtvOofg/4ZOa3jge+3Ne9gR+kh/WELP5qSRZ2LQ880Mu5OqGt1soeVrM0Yt+pMcaYbrOoPax1TgFukNTXrk+jgLMkDQVGAOdERF9+j29RUhLeDqxBKc5qSkSsD5wDjJbU7ua0V3KtrSlFaE2xh9Usjdh3aowxptsscg8rQER8F1ibUmVPPqt7WFt6VCk5oxcASLqFUjTV6GFtubekRzIj4SXgTEr6wDxExGDgcuBwSRPycbtz9cY+wCWSXulwvDFLBfadGmOM6TaLw8M6BtgF2Ll+a9noYW3lUaUUN+0MnBURb6YErI3vz5vuneuuL+mRzEf9MHBn48EjYnngEuBsSVW+alu/aweMotzuGtPvsO/UGGNMN1kcHtbTgHWBW/JG9YgWS7TyqH4d+Gx6VM+jKKQUERtExPhe9gY4NyLuAO6g3MweBRARw2uu132A91B8qpPzX6W8anquiHh75tV+DPifiKj2IyI2odz4/rFvf0Vjlh7sOzXGGNMtuqm12gg4BHgVeBF4Pr86ipr7FJjYYolngGcpVoAhFHcq9LhRtwR+JelqKNX8kkbU5t9D0U6J4ntdPp+fDayX53or5fYVSRMlVYqtiynqqRWB5YAra/qr6RT/KhQf6/r5eSpwf+53XiqxiIhVgUspt8CTIuKJiKi3ejVmgbD/1BhjTH+nmzmsrwJfl7QVsAPwpZoL9YSaB3V8i/mHAddK2hy4lp6OUk9ROlQd38v+rXypAOfX9h/bfDrHS9oS2A7YMSJ2y+cHAE/nuifkPlCC8u8A36gvIum52l7DgAcpAbExC4z9p8YYYwYC3UwJeETSpPz8HOXGsy8KqD0pnlOY23f6mKQ/UzplNaUXj2snZ58l6fr8/DIwiR5fbP1cFwI7R0RIekHSTZTAtdW5tgDWoXTuMmaBsP/UGGPMQGGRaK0yh3M74NZ8dFB6UM+IiNVbTFtX0iP5+Z+UvNdO6c2Xulfuf2GmLrQ7+xBgd8otL9Qcr7n+s7lfJ4yk3O6qxV72sJqOsf/UGGPMQKHrAWtErAJcBBwsaSZwKvBGYBjwCPCj3tbIAK9pkDcf/A7YRNI2wDX03JbOQ+qrzgNOkjR1IezdtnGAPaymL9h/aowxZqDQ1YA1u1ldBJwr6WIASY9Kei2VVr8gPagRcWZW41c5rY+mbL+S7j/Wh61b+lIlPZkOVoCxwNvarPNz4H5J9SKpOY7XXH+13K8tEbEtMEjSbX34PYxpif2nxhhjBgpd87BmHunpwD2Sflx7vn7tVf9HSA+qpNENS1xG8ZweTd98p219qQ3770HJrW12/qMoweiYhq+qc92S61/X6hV/A6Noc7tqzPxg/6kxxpiBQHQWa83HwhHvohQX3UFRUQF8mxK4DaO84p8GfK4WQNbnr0npaLUxpbJ+H0lPRcR6FBXW4Fz3eWArSTPzdnaMpBkR8QZKsLoG8Bfgk5JeiogfUgLVVynGgS9Iujf3nCxpWEQMpeSp3gtUt7EnSxobEStS2rVul/NHVukCETEtz7U8Rcv1IUl353dTgRHVXr0xfPhwTZzYyvhljDHGGLPkEBG3SRrerfW7aQm4idL6dD3Kq/BKYfUj4AVKsLkBc7dQrXMS5VX+S5TuVs/luv+UNJTS7WoVenJjkTRC0oycvzpQJfM9ArycY76VjtSzgfcBT9TOXDUHWAuYQI/z9Yc1/dX6lCAaio/1YYCIeA8lgB1MaWYwVNLdEfH+iJgMzATGRcSLEdGxscAYY4wxZqDT7aKrs4BdG54dC3w/g8Mj8udmnEtpDrA1JfCc82o+Ipal+E+vbrP3qcBngc3z35xzpBngQ5RAuBmzgP0ysN0VODFtAdDa7/oPYH/g1/WFJF1fc7DulGu3O7cxZiHj5grGGLN009WAVdINlFvHuR5TbiGh5IjOoAmSxisB/kSPBxXgy5RirqaFWFmkNVjShJx/NnN7WE8AvkkL84Ck+yTdn59n5D5rt/O7Spom6XZ60h+asTdwhaRZbcYYYxYibq5gjDFLP4vEw9rAwcBxEfEQpVvVt9oNTtPAp4Ar8+cNKcVap7aZtiH5qj6Z42GNiD2B6ZL+2slhI2J7Sk7qA/Tud+2NtlorY8zCxc0VjDGmf7A4AtYvAF+VtBHwVYpJoB2nADdIqrpDnQgcmlqsPhERK1EKv47ocPz6lAKr0fOzX5O1tgauajPGjQOMWYi4uYIxxvQPFkfA+mng4vz8G3o8rFelh7UqbiIivgusDXytNn84pXhpGuUV+ylNipimM3cKQeVhfSOwKfDXnD8UmJTmgbmIiMHA5cDhkibk45Z+1w7YB7hEUsuWsm4cYMzCxc0VjDGmf7A4AtYZwHvz805AlSu6SxYnjQGIiDHALsCo+u2mpE0lbSJpE0ou6RclXVrfIDVZMyNih8w73Q/4raQ7JK1Tm/8w8G+S/lmfHxHLA5cAZ0u6sLaugMrvCn3zw9rDaswixs0VjDGmf9C1xgEAEXEeRR21VkQ8DHyXUrn/k7ylfBE4sMX00yj+1VtKzMnFko7sZb/JNTXVFymWgtcBV+S/dnOHA5/PgHkf4D3AmhGxfw7ZX9Jk4FDKDe9RFL/r6Tn/7ZQgd3Vg94j4floGiIhNKPquP7Y7gzFm4ePmCsYYs/TT7RvWfwHLAn9LL+npFI/pipR8zi+1aVU6ihLQbkNpBnAkQETsm6kDkykNCC6IiGEwl0cVYCrFvzobeBMwpL54BphDKQE1kiZWt7uUlIWr85zLAVdmsAolcAN+HwAAIABJREFUBeDv+Xnj/H2q/e6nmAfOqwWrqwKXAo9T0g+eiIh6q1djTJdZc5UV2HajIQ5WjTFmKWVxeFjvBD4K3NDL3KbjJJ1b85p+Cvh7LZiscxhwraTNgWvzZ6Bjj+vxkrakdLTaMSJ2y+cHAE+nh/WEXAdKcP0d4BsN532uOm+e+UF6cniNGVDYh2qMMWZ+6GpKgKQb8nV4/dk9APmav93cTsaNorRfbcae5O0pxZf6B8rrfOjxuL69xd6zKLmqSHo5IibRU8S1J/C9/HwhcHJEhKQXgJsiYrNWh42ILYB1KC1rjRlQ/HbydA696HaWW2YZXpk9m2P32oY9hvXFCmeMMWagsjiKrhYmH6d1IdO6WXwF8E9gXejY4zqH7HC1O+WWFop39SGA9LE+S/GzdsJI4Pws3jJmwGAfqjHGmAVhqQ1YI+IdwCxJd/Y2NgPEKkjs2OOahWHnASdJmrog503aNg6wh9X0V+xDNcYYsyAsMQFrRJyZxVTjO5zSW9eoR1PWX0n7qzaunXhcK34O3C+pXiQ1nVLxXwW0q1H8rG2JiG2BQW2KzOxhNf0W+1CNMcYsCEtMwCppdBYmjehtbEQsQ1FPtcpfBbiM4kmFmi+1E49r7nEUJRg9uM26ewPXdfiK3x5WM2CxD9UYY8yCsDg8rE8BP6V0sLo83am7NJn7kTbj3gM81PiaPrtknSZpInA0RXl1AKUyf58OzjtZ0rCIGAocDtxLUVEBnCxpLMW7ek5ETMnfZWRt/jRgMLB83tp+SNLd+fU+QK/BuDH9FftQjTHGzC/dvmH9JTCTEjCeLOl0SZdIGgr8D7Bys2A1GU7JO31F0rrVuIhYAfgCJQi+tW4hkDQmg1UoBoChQAD/K+mp+uIRcRKwd0Mnq8rj+mZgEvAq8BrwtQxWAd4CbJmfJ5BO1oj4GPACxff6vvTO3l15Y/PvMC4iZlfeWGMGGvahGmOMmR+6FrCm6/RnwG7AVsCoiNgqvxtO6QjVjt8B2zd53sqD2tHeHe7/BLC7pK0pr//PqX13KqVb1+b5r/LMLqg31hjTgL2txhhjoLspAdsDU6rX9hExDtgzIv4GHAd8gqKXaoqkCTmv8atWHtR6HmnTvYG7M5htu7+kv9R+vAt4Xd7srgEMrp3tbODDwBULwRtrjKlhb6sxxpiKbqYEzPGVJg/ns4OAy2qO1Plet40HtdXezMf+ewGTJL2UazzcYt1OaOeNNcYk9rYaY4yp09WiqyasBHyMng5Ui5SI2KAv+0fEWygpBx9aCHv36o2NiAOBAwE23njjBd3SmKWWytv6Ij0qrMrb6vxXY4wZeHTzhnWOrzQZCjwAbAZMyYr6lSJiSkQsmw7WyRFxZKfrtvGgNtt7OrBds/2bbZKmgEuA/SQ9UFt3aG1YtW4n9OaNtYfVmMTeVmOMMXW6GbD+Gdg8IjaNiOUpAdulktareVBnSdpM0mtVYZKkI3pZtxMParO9L5N0ebP9GzfIdqyXA4dJurl6nmkEMyNihyjJqvuRftd2dOiNNcYk9rYaY4yp07WUAEmvRsRBwFXAssAZku7qdH5EHEspjFopHa5jJX2PFh7UfN0/VtKI+dk7IvYAhmfAfBDlJvaIiKgC6A9Jegz4InAW8Drgivw3X95YY0xr7G01xhhT0W0P6x2UV+YvAZ+IiP8EiIhhETGB8mp+YkTMo6+S9E3g3ZTb0heBN0fE8pJeBK4F/gUsD5wdEVtJmlHvkiVpPPAVikt1dEQc1uR8Z0TE8zn+sup2V9JRlOr/1ygB72vAW/O7iZQb3lkUpdVP0lJwCfBVYAolaD28ts+GwIq1tAe7WI3pAHtbjTHGQPcD1leBr0vaCtgB+FL6UI8Fvp9u0iPy52YcA5yQr+2fpjhYAX4taeucfyzw48aJdrEa033sSTXGGLMo6KolIHM+H8nPz0XEPZTbRlFamEIpmprRODdzRHeipAVA6Zr1PeBUSTNrQ1fO9Rqxi9WYLmJPqjHGmEXFItNaZQvV7YBbgYOBqyLieMot7/9pMmVN4Jl0rUKD8zQivgR8jZIWsFOT+c1crO/Iz3NcrL0ElxVzXKwRsTBcrHv2YbwxSxx1T2qlnvrmRbez42Zr+fW9McaYhU63UwIAiIhVgIuAg/N29AvAVyVtRMn7PL2va0r6maQ3AocC/9WHs1Qu1p92OL5ysX6ur2dsslZbF2tEHJg5vRMff/zxBd3OmK5ReVLrVJ5UY4wxZmHT9YA1IpajBKvnSro4H38aqD7/hvL6noi4KouSxlLcqkPStQqtnafjKK/kG1nqXKz2sJqlBXtSjTHGLEq6GrBmHurpwD2S6oVRM4D35uedgPsBJO2SxUlj0q16PcW1CiXI/W2uu3ltrX+v5jdgF6sxXcKeVGOMMYuSbuew7kipir8jIqqq+G9TKux/krenL5LtSJtwKDAuIo4C/kJP6sBBEfEB4BWKPeDTYBerMYsSe1KNMcYsKroWsEbERsB/A/dQAsbTJf0kIj5GqdB/M7B9ek2bzT8O2B14meJz/WwWPe1LuZ19JYe+F1gOQNIMYETOX4OSHxvAVOCUfL5nnms2RbtVKamQdBlwWUSsBLyTUrS1HPA7SYfl/BWAQ4AVKeqr4yUpItakeF+HAL+QdFCOXxW4sfZ7PQH8StLBff2bGrOkseYqKzhQNcYY03W6mRLQysHa1FXahGuAt0raBrgP+Bb0yWl6GHCtpM0pjQaqxgHXAtvm/M8AY1vsf7ykLSk5rztGxG75/ADg6UwjOIFSkAXlpvg7wDfqi0h6rtZ2dhjwID35u2YAYFepMcYYs2B0szVrUwerpGugV1cpkq6u/TiBnlzWOu2cpnsC78vPvwT+ABwq6fnamKYOV0mzKPmzSHo5IibRU2i1J8UHC3AhcHJ2unoBuCki5smHrYiILYB1qN24mv6NXaXGGGPMgrOotFab0ONgnR8+Q+aJNvBxWlfdr5tBM8A/gXVr5/lIRNxLKar6TLuNs/hqd8rNLNT8rumIfZbijO2EkcD5WVBm+jl1V+lzL73Ki6/M5psX3e6bVmOMMaaPLAqtVaODta/zD6ekF5zb8Lyt07ROBoiq/XxJvu7/MCWftdXegygB8UkLqViqrdbKHtb+hV2lxhhjzMKh21qrZg7WVmPPTAfr+Nqz/YH/APZtcivZNvgDHo2I9XOd9YHHGgdIugF4Q0Ss1WKNnwP3Szqx9myO3zUD2tUozti2RMS2wCBJt7UaYw9r/8KuUmOMMWbh0LWAtY2DtSmSRmdhUlXlvyvwTWCPzCmtr92J0/QyUnfF3A7XzfJsRMS/ASvQJOBMldZqlDayrdbdG7iuw1f8o2gfYJt+hl2lxhhjzMIhupVOGRHvohQX3QFU10zfpgSIlav0GaDuKq3Pn8LcweQESZ/P794HHC1ph4Y5Y4HTJE1MzdQFwMaUyvx9JD0VEYdSZP+vAP8CDpF0U86fLGlYdrh6CLgXqBIOT5Y0NiJWBM6h5OQ+Bf+/vTuPk6uq0z/++UICCAHCJlviBCTKoEDQgMzguICyRAd0RAYEETTjigooAuLCuIxsCjIoOBMFURRlEwZZB1CQYTFAiOyEEIQkJLKD+YFAnt8f51vJ7UpVdXWT6q7uft6vV7+ounXOvbcO1fTh1DnPYe/adIHcOWsNYKV8bztLuitfmw1MkXRPO+03efJkTZ/eMPHLhpjHn3vBWaVmZjasRcQtkiZ36vwdG2HNTuDpwAaUr8InSbok54+Oo3ReXw3s2+QUNwGLKEkGtwKfhSUjt/8CrBsRM3OUtHbNqZVc1wl5/gDuomwwADAGeDkfP0vJaK3Vn5QP16UkEyymtNF3JNXirzakdIIBHgQeyft6G6UDuwZwgKRxku6KiHfmpgnPUDZBeD4iGm0la8PUOmNWZuvxY91ZNTMz66dOL7o6g0owf01uKrAz8OcWdc8CNge2pOwoNTWP7wZMzJ+PA6c2qX8qZUetWtnafRwvaavsnF4MfK1B3UXA/pLekPVOyrQAKLmrJ2YO65OUXFbyvRwA/KJ6IknXVDJYd8xzVyO7zNriPFczMxupOtphzUVNTzR46UTK/NSm8xFyNFY5P/Rmeuagnpkv3QiMrS2uqsnna0i6MeufSUkEoC6poFkO632S7s/H8ygLttbL0d0dKfmrUPJda+edI2kmS6c/NLIncGn9nFyz3lw4Yy47HHs1+027iR2OvZqLZswd7FsyMzMbMAOSw1qVW6POlXR7m+VHU3a0uiwPLclBTY/ksaqN83jDMhHx7Yh4mDIdodEIa/X621HmpD5AyVt9KvNXm127ld6SDcyW4TxXMzMb6Qa0wxoRq1LmrrbsJNb5IXCtpOW2O5SkoySNp0w7OKhZuRyp/RlwoKRWI6e9ynNtCVzeooxzWG0ZznM1M7ORbqBHWF8LbALcnivqxwG3RsQGEXF55rDWFjcREV+npAkcWjnHkhzUNC6PUVdmXC9loHRYP9DoRiNiDcpOWEfl1AMoiQVjM3+11Xkb2Qu4QNKLzQo4h9UacZ6rmZmNdAPaYZX0J0mvljRB0gTKV+pvkvSopF1ycdJUgIiYCuwC7FM3unkRsH8U2wNPV7ZgrV1nPvBMRGyf8073Z2kO68RK0T0o0VU9RMRKwAWUubK1+aq1HbOuocxFhUq+axucw2r94jxXMzMb6TqWwwoQEb8E3kGJiVoAfF3SjyuvzwEmS3qsQd2XKPmpz+ah8yV9Izugp1BW7y+ifF0/PevMqEVTRcRkSkrBq4BLgc9KUkScB7yesjjqIeCTkuZm+U9KmhoR+1Eiue6s3NIBkmZExKaUDQvWBm4D9pP0QkRsS+nkrgU8DzyaKQNExATgemB8u1MLnMNq9ZznamZm3arTOawd7bBa/7nDamZmZkPFkN04AMr2qhFxb0TMiogj8th1OVd1RkTMi4jfNKl7UNZTRKxbOb5HbhgwIxcovbVJ/TdHxJ/yHCdXtmP9ZqX+FRGxUYO6kyLihoi4M8v+a+W1TSLipjzvr3L6ABHxtoi4NSJeiog9K+XfWXm/M7xxgFl3c96tmVn36eTWrCsC9wHvpsxV/SNlPupdlTLnARdKOrNB/W0owfy/ozJtICLGAH/Nr/e3An4tafMG9W8GPkfZMesS4GRJl0bEGrUs1oj4HLBFbcvXSt3XUaas3p8d2luAv5f0VET8mjI94eyIOA24XdKp+bX/GsAXgYuqc18r510bmAWM6y2L1SOsZgPvwhlzOfy8mYxeYQVeXLyY4z6wFbtP6ktynZnZyDSUR1i3A2ZJmi3pb5R5n3vUXsxV+DsCDUdYJd0maU6D489paS+7YfC/Nw4ws75y3q2ZWffqZIe1t4D/9wFX1XUg2xIR74+IeyixUx9tcu0ht3GAc1jNBo/zbs3MuteA73RV0e+YJ0kX5DSA9wHf7Ef9rtw4wDmsZoPHebdmZt2rkx3WpgH/uYhqO8oIKXlsmY0DeiPpWmDT6qKsyrWH3MYBZjZ4nHdrZta9RvVepN/+CEyMiE0onbq9gQ/la3sCF0t6vlZY0i7tnDQiNgMeyEVXbwJWpnQkl5A0PyKeyY0FbqJsHPCfWX9ibX4q/dg4ICJqGwecTd83DjiyzbJmNgh2n7QxO2y2rvNuzcy6TMdGWHOe50GUr8DvpqzmrwXxt5zLCWUFf0Q8QhnFnFkZef0AcEdEzAB+APxrbRFWHqv5NDCNsir/AcrmAQDHRMQdETET2Bn4fNadXLnGXsDbgAMqcVST8rXDgUMjYhZlTuuPs/62eb8fBH4UEUs2HcgEgfHA73tpNjMbZOuMWZmtx491Z9XMrIt0rMMaEeOBw4CXKDs/PZfHt6aMih4fEf+TX7038nNKR/dByo5ThwFIOhb4TJZZA/h2rUJtl6v0OPBXSgrAesDoPH5lHltM2ZVqzaw7vbYtLKVj+QfKYqvRwOmSap3hp4Cn8xxjgVXz+LOURWajgO9Udrl6PSUJ4S/ArTnye3CLpjMzs+XI2bpmQ18n57C+BHxB0hbA9sBnImILyqjnEZK2pHztfliT+kdQUgQmAlflcyJiLPBDYPfsFH6wSf1jgRMlbUbJc/1YHv+FpC2zc3sc8L0+3HvT+wKeoOS+nlA9kaR7JU3K672Zsp3sBU3u2czMlqMLZ8xlh2OvZr9pN7HDsVdz0Yx2lx2YWTfp5JSA+ZJuzcfPUkZLNwZeB1ybxa6kyaInyvzSn+bjJXmnlHmw50v6c557YX3FXvJS28lhbXbvTe9L0kJJfwRaLaraiTL/9qEWZczMbDlwtq7Z8DEgsVY5h3MbygKoO1m6gcAH6ZkkULW+pPn5+FFg/Xz8OmCtiPhdRNwSEfs3qNsyLzUiPhMRD1BGWD/Xh3tvdV/tcA6rmdkAcbau2fDR8Q5rbqV6HnBwjm5+FPh0RNwCrA78rbdz5KKq2kjoKMpX6+8BdgG+mluptk3SDyS9lrKA6it9uPdW99VSJg/sDpzT4r6cw2pmtpw4W9ds+OhohzUiRlM6fGdJOh9A0j2Sdpb0Zspo4wNZ9vRcjX9JVl+QYfu10P3aV/+PAJdL+qukxyjTC7auu3S7ealns3SqQa/33st99WY34FZJC9osb2Zmr4Czdc2Gj47lsOY80h8Dd0v6XuX4qyUtjIgVKKObpwFIOrDuFBdRck6PoWfe6YXAKdkZXQl4C3BitWKrvNS6HNb3APdTp9m993Jfven3zl5mZtY/ztY1Gx4iI0yX/4kj3gpcB/yJEiEF8GVgIktjqc4HjlSDm4iIdYBfA68BHgL2kvREvnYYcGCed5qkk/L4JcBUSfMiYlNKZ3Vt4DZgP0kvRMT3gXdRFkc9CRwk6c6I2CjPNaXZvUu6pNl9RcQGwHRK1NZiSozXFpKeiYjVgD8Dm0p6up32mzx5sqZPn95OUTMzM7NBFRG3SJrcqfN3ckrAQ8DvKKO4tSzTSyhfzy+mZLO+nsxBbeAIykKp/0fJOF0MS76qfyPwMrAisGQykqQpkubVnrJ0funiyuOHgKC891rHEknzJE3JMrcCl7A0h/WyvHey/GN5jtUpHVQoHeD787w/lzQuO6urA9dTMlp/HxGPRcRJvbSd2aBwXqWZmXWjwchhvRJ4o6StgPtovl1ps3IfBFbOHNc3A5/Ilfz1muWw3gZMzvOeS0kKaOQESZtTEgJ2iIjd8vjHgCfzvCfmdaB0wL8KfLF6EknP1nJYM4v1IcrIsllXcV6lmZl1qwHPYZV0RSVu6kbKiGuj+s3KCVgt57C+ipIy0GMFfy85rNdIWtTq+pIWSbomH/+NMuJaK1fNYT0X2CkiIheB/YHScW0o0wxeTZluYNY1nFdpZmbdbDByWKs+Clzaximq5c6lbLk6nzIv9ITa3NaKljmsFR/r7fq5s9Y/U3a1Is/zMECe/+m8Xjv2Bn7VaM5uXss5rDYonFdpZmbdbDByWGvHj6JMGzirl/r15bajzF/dCNgE+EIusOrrfe0HTAaOb1FmFGVl/8mSZvf1Gg203DjAOaw2WJxXaWZm3WzAc1jz+AHAe4F9a6ONDXJYG5ajbM16maQXc1vW6ykdz6qWOawR8S7gKGB3Sa2+8/wv4P5aCkGaS+7OledfM6/XW1tsDYySdEtvZc0GmvMqzcysmw1GDuuuwJeAt1fmki6Tw9qsHGUawI7AzzIuanugx6r7XnJYtwF+BOyaHd5m9/8tSmd0at1LtRzWG/L8Vzf7ir+Oc1itqzmv0szMutVg5LCeDKzM0lHJGyV9skH9WY3K5RSD04EtKNFSp0s6Puu0k8P6v8CWlDmwAH+WtHvWnyFpUkSMo8xTvQeojcCeImlaRKwC/IwyJ/cJYO/adIGImEOJuVoJeArYWdJd+dpsYIqke9ppP+ewmpmZ2VDR6RzWjo2wUhZK/QVYISOkiIijKSv7ayuKvlzJN10iIo6nzFtdBDwIHCjpqQztPxfYFjhD0kHVerUc1YhYmzKKulbW/3h2VvelrNJfmOf+lKTbK/Un5cNjKVFaL1MSAj4h6cUcNT6O0lldBHyy0lm9DBgL/EHSeyvv5TpKXuszwNURcbOkhtvBmjXz+HMveOTTzMxGrE7OYT0D2LXB8RMruaTLdFZTswzWhlmnDRwBXCVpImV1/xF5/EHKFIMtgW9S5qg2chawOWUk9lUsnRawG2WnronAx4FTK3WOBz5cfyJJ/1TJYL0BZ7BaHzkf1czMRrpO5rBeS/nKvD91G2awtpN1mqpZqdUM1v+T9GT9eRtc/xIl4GZ6ZrCemS/dSFnYtWHWuYqyI1dDEbEGZe7tb3q5d7MlnI9qZmY2QDmsdQ6KiJkR8ZOIWKuN8u1mtVatL6k2R/VRYP0GZdrJYB1NGTW9LA8tyWBNzfJdG3kfZdT3mWYFnMNq9ZyPamZmNvAd1lOB1wKTKIuevtuqcLtZra3kKGmPlWUR8U5Kh/XwXqr/ELhW0vLYmarXlADnsFo956OamZkNcIdV0gJJL0taDPw3ZROAvmSwtmtB7av6/OeS+KqI2AqYBuwhqWl+akR8HVgPOLRyeEkGa+qR79riXOtS3utv+/AezJyPamZmRmdTApYRERtWvqp/P3AH9CmDtV21rNRj6JnB+hrKoqcPS7qvxX1OBXYBdsrOdfW8B0XE2cBbgKcr76eVPYGLJfU299ZsGc5HNTOzka6TOay/BN4BrAssAL6ezydRvqKfQ4mLWqbD1yyDNV+bQ4Os04iYBpwmaXrGX/0aeA3wELCXpCeyzAfyGMBLtcywugzXl7JMbRHV+ZK+kbFWp1DSDxZR4ramZ/3rKMkCY/K+Pybp8nztd8AxkmpzYXvlHFYzMzMbKjqdw9rJlIB9gAOB2ZRV/etJ+jBwMGVe6muAcyJiswZ1NwPOBNYBNqtuLCBpgqS1KSOnGwOr5vGptc5jftV/PGXDggmUCCokTQUuoURVjQJm5sIqJE2RNC8vM5kyjWA0pY3uzTICTgAey3McFhErZZ2jKAuyRgMHVzqr76Tksx6T0x6ejwjnsFqvHn/uBW5/+CknApiZ2YjXsQ5rRKwI/ICSXboFsE9EbEFZeLVv5pL+AvhKk1P8DznHtcG5Vwc+D9zUx2tD84zVqkXA/pLeQBlNPSkixuZrx1KyZDcDnqQs3oKyZewB+Z6WkHRNJYd1xzz3FU3esxng7FUzM7OqTi662g6YJWm2pL9RtkndgzIdYI0ssyYwr1FlSTe2mB/6TUrHsdmc0GbXbpWxWr32fZLuz8fzKKOt6+WUgB0pu21Bz4zXOZJmsnQb2kb2BC7t57xcGyGcvWpmZtZTJzuszTJLpwKXRMQjlIzTY/py0oh4EzBeUqsV973mpTbIWG12ve0o82UfoExReKqyqUFfclgB9qZFtJVzWA2cvWpmZlZvMDYOOASYImkccDrwvXYrRsQKWf4Ly+E+es1YzUisn1EWV7UaOe1VnmtL4PJmZZzDauDsVTMzs3qd7LA2yixdAGwtqTb39FfAP0bEirkgaUZEfKPFOVcH3gj8LtMCtgcuioj6VWkt81KbZKz2kFup/hY4KrdhhbL6f2xE1OLA2sphTXsBF0h6sc3yNkI5e9XMzKynTuaw/hGYGBGbUDp1ewP7A5+PiNdlDuq7gbslvUyJu2pJ0tOUmCxgSVzUF2vpAL1c+0NZp1nG6hK58v8C4ExJtfmqSFJEXEOZi3o2lYzXNuwDHNlmWRvhnL1qZma2VCdjrV4CDqJ8BX438GtJtwP/BpwXEbdT5pAe1qh+RByX81xXjYhHIuLoVteLiI1qO2U1ufadWfQ0YH3ghhzR/VrWn5w5rVBGQ98GHFAZ+a11qA8HDs2s2HWAH2f9bfN+Pwj8KCJq1yMiJlBGfH/fW7uZ1awzZmW2Hj/WnVUzMxvxOj2HdTElFUDAy3lsY0qc1FbAnpJmN6l7KmV0dDZwPfAfABFxYq0TCWwE/C+U1fySplTqLwBeyGuvnyv8AU4EXqS89weBk7P+9MxphdKx/ANlsdVo4HRJM/K1p4Cn87xjyRxYyiYDD1NGrb+TkVhExOuB3wB/AW6NiGci4uDem876yrmlZmZmw9Ng5LBeD7yLpbtNNdMw71TSIZVc0/+kbLXayKmU0dyJ+bNrHr8SeKOkrYD7aPw1/UvAFyRtQZkn+5lKjusRwFWSJgJX5XOAJ4DPUTYWWELSvZX7fTMlh/WCXt679ZFzS83MzIavAc9hlXSbpDmtKrbKO62zDw1ionJF/hqZ5SrKrlm1vNQrKrFUN9I4h3W+pFvz8bOUaQW1+Ko98n563JekhZL+SBm9bWYn4AFJvXXWrQ+cW2pmZja8DUYOazt6zTuNiL8DNgGubnLtR9q49keBS1vdSM4/3Yalu2qtX9nQ4FHKfNh2OYe1A5xbamZmNrwNRg7r8rI3cG4mDPRZRBxF+er/rBZlxgDnAQdLeqb+9Ry9VZvXWwnYHTinWRnnsPaPc0vNzMyGt4HOYW06sTAiLs/FVNNoL++01WjlXHp+1V+fw3oA8F5g3+x0Nrqf0ZTO6lmSqvNkF+SUg9rUg4XN3lOd3YBbJS1os7y1ybmlZmZmw9tA57B+qFlhSbtUn7fKO42IzYG1gBuanGt+rsbfnvJV/v6UBVpExK7Al4C3S1rUqH7Oof0xJSO2fieui/J+jqm/r140nG9ry4dzS83MzIavgc5hvTMiPpd5peOAmZXs03oN807T3sDZ9aOjGXVV82lgGjALeIClc1VPoeyYdWWO6J6WdZfkuAI7UDJid6zksNYis44B3h0R91PSDo7J+hvk+zoU+Epmx66Rr61G2SShWaKBLQfOLTUzMxueOhlrNZ6yKcBLwPPAc/nS2kAAd1C+Tm/WiTsQWCXrrUnptNZGV3cBDomIL1YrZHRUzePAXylzTNej5KlCWWj1F8oWr9+S9MmsW81xvRW4hKU5rJdJqnVmnwMey/ewOrBGHn8RuJ/Spj+XNE7SMxHmz6fvAAAWPUlEQVSxOiXK62Hg9xHxWESc1Lzlhi/npJqZmVl/dHIOa6ss0xNr2aSVjmC94yVtlZ3Qi4Gv5fGGeacNNMxxBf4MHAD8opf6J0janJIQsENE7JbHPwY8mec9Ma8DpVP+VaC+E/1s5b1OouTPjriRVuekmpmZWX91ckpAqyzTdupXV+WvRq7GbyfvtFWOq6Q5kmZSduFqdu1Fkq7Jx3+jjLjWFnFVc1jPBXaKiJD0V0l/oHRcm93X64BXA9c1KzMcOSfVzMzMXokBibVqkGV6UETMjIifRMRaLep9OyIeBvZl6QhrO3rNcW1XRIwF/pmyqxVU8mXz/E/n9dqxN/CrFskEwzKH1TmpZmZm9kp0vMPaIMv0VOC1wCRgPvDdZnUlHSVpPCUr9aBO32u9jNX6JXCypNnL4ZQtNw4Yrjmszkk1MzOzV6KjHdZGWaaSFkh6WdJi4L8pW7gSEafnavxGc1rPAj7Qh0u3k+Pajv8C7pdUXSS1JF82z79mXq+liNgaGCXpln7cx5DmnFQzMzN7JTqWw9osyzQiNqxsbfp+SloAkg6sqz9R0v35dA/gnnavLUmtclzbvP9vUTqjU+tequWw3pDnv7rZV/x1RnQOq3NSzczMrL+ivb5WP04c8VbK4qI/sXSB05cpHbdJlEVUc4BPVDqw1frnAa/Pug8Bn5Q0NyI2AKZT4qQWU2KmtsgIqUuAqZLmRcSmlM7q2sBtwH6SXoiIbYELKBsPPA88KukNec0ZkiZFxDjKPNV7gNrKoFMkTYuIVYCfUebkPgHsXZsuEBFz8r5WAp4CdpZ0V742G5giqa2O9+TJkzV9+vR2ipqZmZkNqoi4RdLkTp2/kykBfwBOBzagfBVei7D6LiUfdTGwET23b616npKBugIlN3VhnvdRSeOAnYAxLJ0bi6QpkuZl/bWA2iTJ+cDf8vEEykKpVwG71DqrWb+W4xrA7yid6tHA6ZJqGxysCozN156mRGbV8mHnUxINjs4c1rsi4vW5ocEzwNm5A9fBbTWimZmZmXV80dUZwK51x44D/j07h1/L542cBWwObEnpXC75aj4iVqTkn17R4tqnAv8GTMyf2n3cAfwLcG2Luq0yZI8ArpI0kZIccEQeb5gPK+neSgbrm4FFlBHeQeUQfzMzMxsqOjaHFUDStRlp1eMwS3eHWhOYRwPVDQUi4maW5qACfJaymGvbRnUjYkNgDUk35vMzKTmsl0q6O4+1uu/5lNFSJD0bEbUM2bso82nfkUV/ShmJPVzSQmBhRLyn6YnLqPADkh5qUabjLpwxl8PPm8noFVbgxcWLOe4DW7H7pH6lfpmZmZl13IDksNY5GDg+81VPAI5sVTiTBj4MXJbPN6Ys1jq1RbWNKdmrNa8kh3UCPTNk16/MuX0UWL8Pp2sZazUQHOJvZmZmQ81gdFg/BRyS+aqHUJIEWvkhcK2k2u5QJ1FGNJvuVLW8NMiQ7SHTAdpatRYRKwG7A+e0KNPxjQMc4m9mZmZDzWB0WD8CnJ+Pz2FpDuvlmcNaW9xERHwdWA84tFJ/MmXx0hxKrNQPI+J9ddeYS88pBH3OYW2UIZsW5JSD2tSDhW2ecjfgVkkLmhUYiI0DHOJvZmZmQ81gdFjnAW/PxzsC9wNI2iUXJ00FiIipwC7APtXRVEmbSJogaQJwLvBpSb+pXiC/sn8mIrbPPNj96UMOa7MM2VTLYYW+5bt2RQ6rQ/zNzMxsqOlYDitARPySskBpXWAB8HXgXuD7lAVfz1M6nMvs/hQRL1HyV5/NQ+dL+kZdmTOAiyWdm89n1KKpImIyJaXgVcClwGdzQ4H3A/9JGbl9CpghaZeI2AiYJmlKswxZSZdExDrAr4HX5P3tJemJXvJhVwP+DGwq6el22q7TOayPP/eCQ/zNzMxsueh0Dmsnd7r6CWVV/EJJta/QPwj8CPh7YDtJDXtkWe7e+nIRsS9wWKXoVpQ5rcDSHNWIWBv4DrAyMBv4anZWNwe+ROmsHiXphErdecCUfPop4D7KCPR0yuYGL+bI69eBv6PEU31J0hNZ5wxKLuy1kt5beS/XAatTNiK4OyJullQ/hWHArTNmZXdUzczMbEjo5JSAM1g2g7WdDNSm5SSdVck0/TDwoKQZDer3KSu1gWYZsLuxNNf14/RMKjg+76kHSf9UuecbWDp/d1hyvquZmZktbx0bYW2UwdpOBmofyu1D2Xq1kVeSldoqA3YP4MxMB7gxIsZGxIaS5ku6KiLe0eB0tfOsQZmze2Craw9lznc1MzOzThiMRVfLy7/SfBHTK8lKXaI+A5aS5fpwpUhf8l3fRxn1XSYeazhwvquZmZl1ypDssEbEW4BFku7orWxfslIbqM+AfSV6TQkYiBzWTnG+q5mZmXVKV3RYI+L0zGC9pPfSQO87RvU3K7V6T40yYOcC4yvP28p3jYh1KXmzv21VbiByWDvF+a5mZmbWKV3RYZV0YC5MmtJb2YhYAdiL5vNXof9ZqbVrNMyAzfPuH8X2wNOVqQet7EmJ33q+L/cxlDjf1czMzDqlYzmsTTJYn6BBBmqDug2zUvO1dwDHSNq+rs404DRJ0/uZlXoJMFXSvGYZsBlrdQol/WARcGAlcus6SrLAGOBx4GOSLs/Xfpf3XJsL26tO57B2ivNdzczMRp5O57B2bIRV0j6UFfGzKRsErCfpAknjJK0M/ArYoUndCyir+xcCq9V1am8AHoqIWRFxUy2JQNLUWudR0uOUmKnFwARKBBWSHgWOyfOuCUyqLYKSNCWzWKFs/7oQGE1po3uzjCiRWI9R4q4Oi4iVss5RlAVZo4GDK53VdwJjgWNy2sPzDbaSHTbWGbMyW48f686qmZmZLTcd67BGxIrADyjZpVsA+0TEFvnaZGCtXk7xP5R5n/U+BjwpaTPgRODYvlwbuB54F2UEtZlFwP6S3kAZTT0pIsbma8cCJ+b1n8z7gbKT1QHAL6onknRNJYd1xzz3FS2uPSicn2pmZmbdqpNzWLcDZkmaLelvlDmne2Rn8njKjlNNSbqxyfzQPSijrwDnAjvFsoGtDa+d571N0pxern2fpPvz8TzKaOt6eZ0d87rkfbwvy82RNJOlW7k2sidwqaRFra4/0C6cMZcdjr2a/abdxA7HXs1FM3pdR2ZmZmY2YDrZYW2WWXoQcFGbi5VanlfSS8DTwDptXrvPImI7YCXggbzOU3nd/py3t3SDAef8VDMzM+t2A50SsCrwQcqCqq6XkVg/oyyuajVy2u65tgQub1FmwHNYnZ9qZmZm3a6THdZGmaUPAJsBsyJiDrBqLp5aMRckzYiIb7R73ogYRVk89Xgb1+7T99y5lepvgaMk3ZiHHwfG5nX7et69gAskvdiswGDksDo/1czMzLpdJzusfwQmRsQmuZJ+b+A3kjaQNEHSBMpuVZtJerm2MEnS13o5bzVjdU/gai2bzdXo2he1e+NZ5wLgTEm1+aq1lIBr8rrQt4zXXne6GgzOTzUzM7Nu17EcVoCImAKcBKwI/ETSt+tef07SmCZ1jwM+BGwEzAOmSTo6IlahfE2/DSXXdW9JsyNioywzpdW1I+JzlAVfG1AWU10iaWomF3wyH+8HnA7cWbmlAyTNiIhNKYu41gZuA/aT9EJEbEvp5K5FifF6NFMGyOit64Hx7U4tGOgcVuenmpmZWX8N2RzWiBgPHAa8ROnAPZfHJ0XEjRExA7gnFzU1cirl6/bZlM7ef+TxAygB/c8BfwNWgbKav26nrMWA8ufluuPPUzqyW0mamvWn1x4Dd1A2GKjlsH5H0ox8rXbO6jWg5LIuBFYGPlHprL4T+A3wF+DWbs1hdX6qmZmZdatOTgl4CfiCpC2A7YHPZBbqccC/Zy7p1/J5I83yTn8hacusfxzwvfqKzmE1s944e9jMbOjo5E5X8yXdmo+fBe6mRECJsjUqlAVT8+rr9pJ3+kyl6GosHeGscg6rmTXl7GEzs6FlVO9FXrmcw7kNcBNwMHB5RJxA6TD/Y4MqLfNOI+IzwKGUfNQdG9RvlMP6ln7e+/LOYV1mRNjMBk41e/j5/P/LL503kx02W9dTYszMulTHc1gjYgxwHnBwjo5+CjhE0njgEODHfT2npB9Iei1wOPCV5Xm/VSMhh9VspHH2sJnZ0NPRDmtEjKZ0Vs+SdH4e/ghQe3wO5et7IuLyzGGdRvt5p2eTX8nXcQ6rmTXk7GEzs6GnkykBQRk9vVtS9WvwecDb8/GOQG2u6C65OGlqq7zTiJhYOdd7avXrOIfVzBpy9rCZ2dDTsRzWiHgrcB3wJ5YuRPoy8Azwfcr82eeBT0u6pUH9Znmn36es8n+Rskr/IEl3OofVzPrC2cNmZstPp3NYO7pxgPWfO6xmZmY2VAzZjQPMzMzMzJYHd1jNzMzMrKu5w2pmZmZmXc0dVjMzMzPrau6wmpmZmVlXc4fVzMzMzLqaO6xmZmZm1tXcYTUzMzOzruYOq5mZmZl1NXdYzczMzKyrucNqZmZmZl3NHVYzMzMz62rusJqZmZlZV3OH1czMzMy6mjusZmZmZtbV3GE1MzMzs67mDquZmZmZdTV3WM3MzMysq7nDamZmZmZdzR1WMzMzM+tq7rCamZmZWVdzh9XMzMzMupo7rGZmZmbW1dxhNTMzM7Ou5g6rmZmZmXU1d1jNzMzMrKu5w2pmZmZmXc0dVjMzMzPrau6wmpmZmVlXc4fVzMzMzLqaO6xmZmZm1tXcYTUzMzOzruYOq5mZmZl1NXdYzczMzKyrucNqZmZmZl3NHVYzMzMz62rusJqZmZlZVwtJg30P1kBE/AV4qMFL6wKPDfDtdDu3ybLcJj25PZblNlmW22RZbpOe3B7LqrXJ30lar1MXcYd1iImI6ZImD/Z9dBO3ybLcJj25PZblNlmW22RZbpOe3B7LGqg28ZQAMzMzM+tq7rCamZmZWVdzh3Xo+a/BvoEu5DZZltukJ7fHstwmy3KbLMtt0pPbY1kD0iaew2pmZmZmXc0jrGZmZmbW1dxhHSARMT4iromIuyLizoj4fB5fOyKujIj7859r5fGIiJMjYlZEzIyIN1XO9ZEsf39EfKRy/M0R8aesc3JERKtrDLYWbXJ0RMyNiBn5M6VS58h8f/dGxC6V47vmsVkRcUTl+CYRcVMe/1VErJTHV87ns/L1CQP3zpuLiFUi4uaIuD3b5N/zeJ/fx/Jqq8HUoj3OiIgHK5+RSXl82P/e1ETEihFxW0RcnM9H5GekqkGbjOjPSUTMyXueERHT89hI/pvTqD1G7N8bgIgYGxHnRsQ9EXF3RPxD135GJPlnAH6ADYE35ePVgfuALYDjgCPy+BHAsfl4CnApEMD2wE15fG1gdv5zrXy8Vr52c5aNrLtbHm94jcH+adEmRwNfbFB+C+B2YGVgE+ABYMX8eQDYFFgpy2yRdX4N7J2PTwM+lY8/DZyWj/cGfjXY7ZH3EsCYfDwauCn/nfbpfSzPturS9jgD2LNB+WH/e1N5r4cCvwAu7s9nfbh8RnppkxH9OQHmAOvWHRvJf3MatcfRjNC/N3k/PwWm5uOVgLHd+hkZ9MYaqT/AhcC7gXuBDfPYhsC9+fhHwD6V8vfm6/sAP6oc/1Ee2xC4p3J8Sblm1+i2n0qbNPsPyJHAkZXnlwP/kD+X15fLX5DHgFF5fEm5Wt18PCrLxWC3Qd37XRW4FXhLX9/H8myrbvmpa48zaNwRGRG/N8A44CpgR+Di/nzWh9tnpL5N8thI/5zMYdkO2oj9m9OkPY5mhP69AdYEHqy/l279jHhKwCDIrwO2oYwWrS9pfr70KLB+Pt4YeLhS7ZE81ur4Iw2O0+IaXaOuTQAOyq8cflL5qqCvbbIO8JSkl+qO9zhXvv50lh90Ub7WnAEsBK6k/N98X9/H8myrQVXfHpJqn5Fv52fkxIhYOY+NlN+bk4AvAYvzeX8+68PmM5Lq26RmJH9OBFwREbdExMfz2Ej+m9OoPWDk/r3ZBPgLcHqUqTTTImI1uvQz4g7rAIuIMcB5wMGSnqm+pvK/Gurk9QfiGn3VoE1OBV4LTALmA98dxNsbcJJeljSJMmK0HbD5IN/SoKpvj4h4I2VEY3NgW8rXUId3+B665vcmIt4LLJR0y2DfS7do0SYj9nOS3irpTcBuwGci4m3VF0fg35xG7TGS/96MAt4EnCppG+CvlK/nl+imz4g7rAMoIkZTOmZnSTo/Dy+IiA3z9Q0po0gAc4Hxlerj8lir4+MaHG91jUHXqE0kLchOymLgvymdNuh7mzwOjI2IUXXHe5wrX18zy3cNSU8B11C+Wurr+1iebdUVKu2xq6T5Kl4ATqf/n5Gh+HuzA7B7RMwBzqZ8Bf59RvZnZJk2iYifj/DPCZLm5j8XAhdQ3v+I/ZvTqD1G+N+bR4BHKt9anUvpwHblZ8Qd1gGSK+N+DNwt6XuVly4CPpKPP0KZx1k7vn+uytseeDqHzy8Hdo6ItfKri50p82TmA89ExPZ5rf3rztXoGoOqWZvUPsTp/cAd+fgiYO9ccbkJMJEyofuPwMRcobkSZVL7Rfl/bdcAe2b9+vattcmewNVZflBFxHoRMTYfv4oyp/du+v4+lmdbDZom7XFP5T90AbyPnp+RYf17I+lISeMkTaD8+7ta0r6M0M8ING2T/Uby5yQiVouI1WuPKe/lDkbo35xm7TGS/95IehR4OCJen4d2Au6iWz8jvU1y9c9ym9z8VsqQ90xgRv5MocxjuQq4H/hfYO0sH8APKPMX/wRMrpzro8Cs/Dmwcnwy5ZftAeAUlm4M0fAag/3Tok1+lu95Zn6oN6zUOSrf373kasM8PoWSMvAAcFTl+KaU/8jMAs4BVs7jq+TzWfn6poPdHnlfWwG35Xu/A/haf9/H8mqrLm2Pq/Mzcgfwc5YmCQz735u69nkHSxcYjcjPSC9tMmI/J/nv6vb8ubP277HZ/Q73NmnRHiP2703e2yRger7/31BW+XflZ8Q7XZmZmZlZV/OUADMzMzPrau6wmpmZmVlXc4fVzMzMzLqaO6xmZmZm1tXcYTUzMzOzruYOq5nZEBMR60TEjPx5NCLmVp6v1Eb9X0bZivKQiNg8690WEa+NiP8biPdgZtYXjrUyMxvCIuJo4DlJJ1SOjdLSPc3ry28A/EHSZvn8CGCUpG8NxP2amfXHqN6LmJlZt4uIM4DngW2A6yPibMqWrasA/48S5n0vcAWwcUTMoGxP+Sng5YjYSdI7I+I5SWPynIcD+wGLgUslHVF/XTOzgeAOq5nZ8DEO+EdJL0fEGsA/SXopIt4F/AfwAWB3yk5Qk2DJtqU9Rmjz+G7AHsBbJC2KiLUH9J2YmVW4w2pmNnycI+nlfLwm8NOImEjZAnl0H8/1LuB0SYsAJD2x/G7TzKxvvOjKzGz4+Gvl8TeBayS9EfhnytQAM7MhyR1WM7PhaU1gbj4+oB/1rwQOjIhVATwlwMwGkzusZmbD03HAdyLiNvox/UvSZcBFwPRcoPXF5Xx/ZmZtc6yVmZmZmXU1j7CamZmZWVdzh9XMzMzMupo7rGZmZmbW1dxhNTMzM7Ou5g6rmZmZmXU1d1jNzMzMrKu5w2pmZmZmXc0dVjMzMzPrav8fFpzfp7arnTIAAAAASUVORK5CYII="/>
          <p:cNvSpPr>
            <a:spLocks noChangeAspect="1" noChangeArrowheads="1"/>
          </p:cNvSpPr>
          <p:nvPr/>
        </p:nvSpPr>
        <p:spPr bwMode="auto">
          <a:xfrm>
            <a:off x="1187541" y="2677115"/>
            <a:ext cx="4586242" cy="4586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pic>
        <p:nvPicPr>
          <p:cNvPr id="6" name="Рисунок 5"/>
          <p:cNvPicPr>
            <a:picLocks noChangeAspect="1"/>
          </p:cNvPicPr>
          <p:nvPr/>
        </p:nvPicPr>
        <p:blipFill rotWithShape="1">
          <a:blip r:embed="rId2"/>
          <a:srcRect l="6862" t="10089" r="56693" b="268"/>
          <a:stretch/>
        </p:blipFill>
        <p:spPr>
          <a:xfrm>
            <a:off x="7276699" y="192160"/>
            <a:ext cx="4741818" cy="6557556"/>
          </a:xfrm>
          <a:prstGeom prst="rect">
            <a:avLst/>
          </a:prstGeom>
        </p:spPr>
      </p:pic>
      <p:pic>
        <p:nvPicPr>
          <p:cNvPr id="7" name="Рисунок 6"/>
          <p:cNvPicPr>
            <a:picLocks noChangeAspect="1"/>
          </p:cNvPicPr>
          <p:nvPr/>
        </p:nvPicPr>
        <p:blipFill rotWithShape="1">
          <a:blip r:embed="rId3"/>
          <a:srcRect l="7217" t="28045" r="17604" b="21625"/>
          <a:stretch/>
        </p:blipFill>
        <p:spPr>
          <a:xfrm>
            <a:off x="144985" y="3224471"/>
            <a:ext cx="7013800" cy="3515482"/>
          </a:xfrm>
          <a:prstGeom prst="rect">
            <a:avLst/>
          </a:prstGeom>
        </p:spPr>
      </p:pic>
      <p:sp>
        <p:nvSpPr>
          <p:cNvPr id="8" name="TextBox 7"/>
          <p:cNvSpPr txBox="1"/>
          <p:nvPr/>
        </p:nvSpPr>
        <p:spPr>
          <a:xfrm>
            <a:off x="481564" y="946726"/>
            <a:ext cx="6509084" cy="1754326"/>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Firstly, we need to analyze how changes our traffic by dates.</a:t>
            </a:r>
          </a:p>
          <a:p>
            <a:r>
              <a:rPr lang="en-US" dirty="0" smtClean="0">
                <a:latin typeface="Calibri" panose="020F0502020204030204" pitchFamily="34" charset="0"/>
                <a:cs typeface="Calibri" panose="020F0502020204030204" pitchFamily="34" charset="0"/>
              </a:rPr>
              <a:t>At those scatter plots we can see that the</a:t>
            </a:r>
            <a:r>
              <a:rPr lang="en-US" dirty="0">
                <a:latin typeface="Calibri" panose="020F0502020204030204" pitchFamily="34" charset="0"/>
                <a:cs typeface="Calibri" panose="020F0502020204030204" pitchFamily="34" charset="0"/>
              </a:rPr>
              <a:t> most </a:t>
            </a:r>
            <a:r>
              <a:rPr lang="en-US" dirty="0" smtClean="0">
                <a:latin typeface="Calibri" panose="020F0502020204030204" pitchFamily="34" charset="0"/>
                <a:cs typeface="Calibri" panose="020F0502020204030204" pitchFamily="34" charset="0"/>
              </a:rPr>
              <a:t>traffic</a:t>
            </a:r>
            <a:r>
              <a:rPr lang="en-US" dirty="0">
                <a:latin typeface="Calibri" panose="020F0502020204030204" pitchFamily="34" charset="0"/>
                <a:cs typeface="Calibri" panose="020F0502020204030204" pitchFamily="34" charset="0"/>
              </a:rPr>
              <a:t> we got before and </a:t>
            </a:r>
            <a:r>
              <a:rPr lang="en-US" dirty="0" smtClean="0">
                <a:latin typeface="Calibri" panose="020F0502020204030204" pitchFamily="34" charset="0"/>
                <a:cs typeface="Calibri" panose="020F0502020204030204" pitchFamily="34" charset="0"/>
              </a:rPr>
              <a:t>during</a:t>
            </a:r>
            <a:r>
              <a:rPr lang="en-US" dirty="0">
                <a:latin typeface="Calibri" panose="020F0502020204030204" pitchFamily="34" charset="0"/>
                <a:cs typeface="Calibri" panose="020F0502020204030204" pitchFamily="34" charset="0"/>
              </a:rPr>
              <a:t> holidays like Worldwide Woman </a:t>
            </a:r>
            <a:r>
              <a:rPr lang="en-US" dirty="0" smtClean="0">
                <a:latin typeface="Calibri" panose="020F0502020204030204" pitchFamily="34" charset="0"/>
                <a:cs typeface="Calibri" panose="020F0502020204030204" pitchFamily="34" charset="0"/>
              </a:rPr>
              <a:t>Day(nearly</a:t>
            </a:r>
            <a:r>
              <a:rPr lang="en-US" dirty="0">
                <a:latin typeface="Calibri" panose="020F0502020204030204" pitchFamily="34" charset="0"/>
                <a:cs typeface="Calibri" panose="020F0502020204030204" pitchFamily="34" charset="0"/>
              </a:rPr>
              <a:t> 8th of March), Christmas and New Year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second part of </a:t>
            </a:r>
            <a:r>
              <a:rPr lang="en-US" dirty="0" smtClean="0">
                <a:latin typeface="Calibri" panose="020F0502020204030204" pitchFamily="34" charset="0"/>
                <a:cs typeface="Calibri" panose="020F0502020204030204" pitchFamily="34" charset="0"/>
              </a:rPr>
              <a:t>December-first</a:t>
            </a:r>
            <a:r>
              <a:rPr lang="en-US" dirty="0">
                <a:latin typeface="Calibri" panose="020F0502020204030204" pitchFamily="34" charset="0"/>
                <a:cs typeface="Calibri" panose="020F0502020204030204" pitchFamily="34" charset="0"/>
              </a:rPr>
              <a:t> part of January</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ru-RU" dirty="0"/>
          </a:p>
        </p:txBody>
      </p:sp>
    </p:spTree>
    <p:extLst>
      <p:ext uri="{BB962C8B-B14F-4D97-AF65-F5344CB8AC3E}">
        <p14:creationId xmlns:p14="http://schemas.microsoft.com/office/powerpoint/2010/main" val="116763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7864" t="25987" r="26758" b="15954"/>
          <a:stretch/>
        </p:blipFill>
        <p:spPr>
          <a:xfrm>
            <a:off x="1479885" y="2490536"/>
            <a:ext cx="8506326" cy="4247148"/>
          </a:xfrm>
          <a:prstGeom prst="rect">
            <a:avLst/>
          </a:prstGeom>
        </p:spPr>
      </p:pic>
      <p:sp>
        <p:nvSpPr>
          <p:cNvPr id="5" name="TextBox 4"/>
          <p:cNvSpPr txBox="1"/>
          <p:nvPr/>
        </p:nvSpPr>
        <p:spPr>
          <a:xfrm>
            <a:off x="1479885" y="649706"/>
            <a:ext cx="9841832" cy="1754326"/>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Lets compare the</a:t>
            </a:r>
            <a:r>
              <a:rPr lang="en-US" dirty="0">
                <a:latin typeface="Calibri" panose="020F0502020204030204" pitchFamily="34" charset="0"/>
                <a:cs typeface="Calibri" panose="020F0502020204030204" pitchFamily="34" charset="0"/>
              </a:rPr>
              <a:t> amount of traffic and total transaction per </a:t>
            </a:r>
            <a:r>
              <a:rPr lang="en-US" dirty="0" smtClean="0">
                <a:latin typeface="Calibri" panose="020F0502020204030204" pitchFamily="34" charset="0"/>
                <a:cs typeface="Calibri" panose="020F0502020204030204" pitchFamily="34" charset="0"/>
              </a:rPr>
              <a:t>date:</a:t>
            </a:r>
          </a:p>
          <a:p>
            <a:r>
              <a:rPr lang="en-US" dirty="0" smtClean="0">
                <a:latin typeface="Calibri" panose="020F0502020204030204" pitchFamily="34" charset="0"/>
                <a:cs typeface="Calibri" panose="020F0502020204030204" pitchFamily="34" charset="0"/>
              </a:rPr>
              <a:t>the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total transactions</a:t>
            </a:r>
            <a:r>
              <a:rPr lang="en-US" dirty="0">
                <a:latin typeface="Calibri" panose="020F0502020204030204" pitchFamily="34" charset="0"/>
                <a:cs typeface="Calibri" panose="020F0502020204030204" pitchFamily="34" charset="0"/>
              </a:rPr>
              <a:t> is a bit lower than </a:t>
            </a:r>
            <a:r>
              <a:rPr lang="en-US" dirty="0" smtClean="0">
                <a:latin typeface="Calibri" panose="020F0502020204030204" pitchFamily="34" charset="0"/>
                <a:cs typeface="Calibri" panose="020F0502020204030204" pitchFamily="34" charset="0"/>
              </a:rPr>
              <a:t>traffic and it is very common.</a:t>
            </a:r>
          </a:p>
          <a:p>
            <a:r>
              <a:rPr lang="en-US" dirty="0" smtClean="0">
                <a:latin typeface="Calibri" panose="020F0502020204030204" pitchFamily="34" charset="0"/>
                <a:cs typeface="Calibri" panose="020F0502020204030204" pitchFamily="34" charset="0"/>
              </a:rPr>
              <a:t>Also we can see that there are increasing both traffic and transactions on holidays that we discussed on the previous slide.</a:t>
            </a:r>
          </a:p>
          <a:p>
            <a:r>
              <a:rPr lang="en-US" dirty="0" smtClean="0">
                <a:latin typeface="Calibri" panose="020F0502020204030204" pitchFamily="34" charset="0"/>
                <a:cs typeface="Calibri" panose="020F0502020204030204" pitchFamily="34" charset="0"/>
              </a:rPr>
              <a:t>In total we notice that there is a growth trend.</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2229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7587" t="29769" r="61805" b="22533"/>
          <a:stretch/>
        </p:blipFill>
        <p:spPr>
          <a:xfrm>
            <a:off x="48128" y="2520617"/>
            <a:ext cx="3982454" cy="3489158"/>
          </a:xfrm>
          <a:prstGeom prst="rect">
            <a:avLst/>
          </a:prstGeom>
        </p:spPr>
      </p:pic>
      <p:pic>
        <p:nvPicPr>
          <p:cNvPr id="5" name="Рисунок 4"/>
          <p:cNvPicPr>
            <a:picLocks noChangeAspect="1"/>
          </p:cNvPicPr>
          <p:nvPr/>
        </p:nvPicPr>
        <p:blipFill rotWithShape="1">
          <a:blip r:embed="rId3"/>
          <a:srcRect l="7494" t="28043" r="59957" b="24096"/>
          <a:stretch/>
        </p:blipFill>
        <p:spPr>
          <a:xfrm>
            <a:off x="3886200" y="2526632"/>
            <a:ext cx="4235116" cy="3501189"/>
          </a:xfrm>
          <a:prstGeom prst="rect">
            <a:avLst/>
          </a:prstGeom>
        </p:spPr>
      </p:pic>
      <p:pic>
        <p:nvPicPr>
          <p:cNvPr id="6" name="Рисунок 5"/>
          <p:cNvPicPr>
            <a:picLocks noChangeAspect="1"/>
          </p:cNvPicPr>
          <p:nvPr/>
        </p:nvPicPr>
        <p:blipFill rotWithShape="1">
          <a:blip r:embed="rId4"/>
          <a:srcRect l="7956" t="30346" r="61251" b="21875"/>
          <a:stretch/>
        </p:blipFill>
        <p:spPr>
          <a:xfrm>
            <a:off x="8121316" y="2526632"/>
            <a:ext cx="4006517" cy="3495175"/>
          </a:xfrm>
          <a:prstGeom prst="rect">
            <a:avLst/>
          </a:prstGeom>
        </p:spPr>
      </p:pic>
      <p:sp>
        <p:nvSpPr>
          <p:cNvPr id="7" name="TextBox 6"/>
          <p:cNvSpPr txBox="1"/>
          <p:nvPr/>
        </p:nvSpPr>
        <p:spPr>
          <a:xfrm>
            <a:off x="577517" y="649706"/>
            <a:ext cx="10996864" cy="2031325"/>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the first diagram we see that the</a:t>
            </a:r>
            <a:r>
              <a:rPr lang="en-US" dirty="0">
                <a:latin typeface="Calibri" panose="020F0502020204030204" pitchFamily="34" charset="0"/>
                <a:cs typeface="Calibri" panose="020F0502020204030204" pitchFamily="34" charset="0"/>
              </a:rPr>
              <a:t> biggest part of </a:t>
            </a:r>
            <a:r>
              <a:rPr lang="en-US" dirty="0" smtClean="0">
                <a:latin typeface="Calibri" panose="020F0502020204030204" pitchFamily="34" charset="0"/>
                <a:cs typeface="Calibri" panose="020F0502020204030204" pitchFamily="34" charset="0"/>
              </a:rPr>
              <a:t>our</a:t>
            </a:r>
            <a:r>
              <a:rPr lang="en-US" dirty="0">
                <a:latin typeface="Calibri" panose="020F0502020204030204" pitchFamily="34" charset="0"/>
                <a:cs typeface="Calibri" panose="020F0502020204030204" pitchFamily="34" charset="0"/>
              </a:rPr>
              <a:t> brand`s </a:t>
            </a:r>
            <a:r>
              <a:rPr lang="en-US" dirty="0" smtClean="0">
                <a:latin typeface="Calibri" panose="020F0502020204030204" pitchFamily="34" charset="0"/>
                <a:cs typeface="Calibri" panose="020F0502020204030204" pitchFamily="34" charset="0"/>
              </a:rPr>
              <a:t>advertisement</a:t>
            </a:r>
            <a:r>
              <a:rPr lang="en-US" dirty="0">
                <a:latin typeface="Calibri" panose="020F0502020204030204" pitchFamily="34" charset="0"/>
                <a:cs typeface="Calibri" panose="020F0502020204030204" pitchFamily="34" charset="0"/>
              </a:rPr>
              <a:t> belong to OOH, </a:t>
            </a:r>
            <a:r>
              <a:rPr lang="en-US" dirty="0" smtClean="0">
                <a:latin typeface="Calibri" panose="020F0502020204030204" pitchFamily="34" charset="0"/>
                <a:cs typeface="Calibri" panose="020F0502020204030204" pitchFamily="34" charset="0"/>
              </a:rPr>
              <a:t>lower part –to Radio, but we</a:t>
            </a:r>
            <a:r>
              <a:rPr lang="en-US" dirty="0">
                <a:latin typeface="Calibri" panose="020F0502020204030204" pitchFamily="34" charset="0"/>
                <a:cs typeface="Calibri" panose="020F0502020204030204" pitchFamily="34" charset="0"/>
              </a:rPr>
              <a:t> haven`t got any TB </a:t>
            </a:r>
            <a:r>
              <a:rPr lang="en-US" dirty="0" smtClean="0">
                <a:latin typeface="Calibri" panose="020F0502020204030204" pitchFamily="34" charset="0"/>
                <a:cs typeface="Calibri" panose="020F0502020204030204" pitchFamily="34" charset="0"/>
              </a:rPr>
              <a:t>TRP.</a:t>
            </a:r>
          </a:p>
          <a:p>
            <a:r>
              <a:rPr lang="en-US" dirty="0" smtClean="0">
                <a:latin typeface="Calibri" panose="020F0502020204030204" pitchFamily="34" charset="0"/>
                <a:cs typeface="Calibri" panose="020F0502020204030204" pitchFamily="34" charset="0"/>
              </a:rPr>
              <a:t>Second diagram shows that our</a:t>
            </a:r>
            <a:r>
              <a:rPr lang="en-US" dirty="0">
                <a:latin typeface="Calibri" panose="020F0502020204030204" pitchFamily="34" charset="0"/>
                <a:cs typeface="Calibri" panose="020F0502020204030204" pitchFamily="34" charset="0"/>
              </a:rPr>
              <a:t> brand is on the first place in OOH </a:t>
            </a:r>
            <a:r>
              <a:rPr lang="en-US" dirty="0" smtClean="0">
                <a:latin typeface="Calibri" panose="020F0502020204030204" pitchFamily="34" charset="0"/>
                <a:cs typeface="Calibri" panose="020F0502020204030204" pitchFamily="34" charset="0"/>
              </a:rPr>
              <a:t>TRP.</a:t>
            </a:r>
          </a:p>
          <a:p>
            <a:r>
              <a:rPr lang="en-US" dirty="0" smtClean="0">
                <a:latin typeface="Calibri" panose="020F0502020204030204" pitchFamily="34" charset="0"/>
                <a:cs typeface="Calibri" panose="020F0502020204030204" pitchFamily="34" charset="0"/>
              </a:rPr>
              <a:t>At the last one diagram our</a:t>
            </a:r>
            <a:r>
              <a:rPr lang="en-US" dirty="0">
                <a:latin typeface="Calibri" panose="020F0502020204030204" pitchFamily="34" charset="0"/>
                <a:cs typeface="Calibri" panose="020F0502020204030204" pitchFamily="34" charset="0"/>
              </a:rPr>
              <a:t> brand </a:t>
            </a:r>
            <a:r>
              <a:rPr lang="en-US" dirty="0" smtClean="0">
                <a:latin typeface="Calibri" panose="020F0502020204030204" pitchFamily="34" charset="0"/>
                <a:cs typeface="Calibri" panose="020F0502020204030204" pitchFamily="34" charset="0"/>
              </a:rPr>
              <a:t>took the</a:t>
            </a:r>
            <a:r>
              <a:rPr lang="en-US" dirty="0">
                <a:latin typeface="Calibri" panose="020F0502020204030204" pitchFamily="34" charset="0"/>
                <a:cs typeface="Calibri" panose="020F0502020204030204" pitchFamily="34" charset="0"/>
              </a:rPr>
              <a:t> second place in Radio TRP, the first is Competitor </a:t>
            </a: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889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7668" t="31250" r="1107" b="12007"/>
          <a:stretch/>
        </p:blipFill>
        <p:spPr>
          <a:xfrm>
            <a:off x="96252" y="2538662"/>
            <a:ext cx="11887200" cy="4150895"/>
          </a:xfrm>
          <a:prstGeom prst="rect">
            <a:avLst/>
          </a:prstGeom>
        </p:spPr>
      </p:pic>
      <p:sp>
        <p:nvSpPr>
          <p:cNvPr id="4" name="TextBox 3"/>
          <p:cNvSpPr txBox="1"/>
          <p:nvPr/>
        </p:nvSpPr>
        <p:spPr>
          <a:xfrm>
            <a:off x="998621" y="854243"/>
            <a:ext cx="9288379" cy="1200329"/>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On</a:t>
            </a:r>
            <a:r>
              <a:rPr lang="en-US" dirty="0">
                <a:latin typeface="Calibri" panose="020F0502020204030204" pitchFamily="34" charset="0"/>
                <a:cs typeface="Calibri" panose="020F0502020204030204" pitchFamily="34" charset="0"/>
              </a:rPr>
              <a:t> that graph we can see that we have the biggest amount of transaction in </a:t>
            </a:r>
            <a:r>
              <a:rPr lang="en-US" dirty="0" err="1">
                <a:latin typeface="Calibri" panose="020F0502020204030204" pitchFamily="34" charset="0"/>
                <a:cs typeface="Calibri" panose="020F0502020204030204" pitchFamily="34" charset="0"/>
              </a:rPr>
              <a:t>Dnepropetrovskaya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Kharkovskaya</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Kyivskaya</a:t>
            </a:r>
            <a:r>
              <a:rPr lang="en-US" dirty="0">
                <a:latin typeface="Calibri" panose="020F0502020204030204" pitchFamily="34" charset="0"/>
                <a:cs typeface="Calibri" panose="020F0502020204030204" pitchFamily="34" charset="0"/>
              </a:rPr>
              <a:t> areas, and the less amount is in </a:t>
            </a:r>
            <a:r>
              <a:rPr lang="en-US" dirty="0" err="1">
                <a:latin typeface="Calibri" panose="020F0502020204030204" pitchFamily="34" charset="0"/>
                <a:cs typeface="Calibri" panose="020F0502020204030204" pitchFamily="34" charset="0"/>
              </a:rPr>
              <a:t>Ternopolskaya</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Khmelnitskaya</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areas.</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Lets consider that areas in more details on the next slide.</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3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7679" t="38323" r="62175" b="29441"/>
          <a:stretch/>
        </p:blipFill>
        <p:spPr>
          <a:xfrm>
            <a:off x="132347" y="1540045"/>
            <a:ext cx="3922295" cy="2358189"/>
          </a:xfrm>
          <a:prstGeom prst="rect">
            <a:avLst/>
          </a:prstGeom>
        </p:spPr>
      </p:pic>
      <p:pic>
        <p:nvPicPr>
          <p:cNvPr id="5" name="Рисунок 4"/>
          <p:cNvPicPr>
            <a:picLocks noChangeAspect="1"/>
          </p:cNvPicPr>
          <p:nvPr/>
        </p:nvPicPr>
        <p:blipFill rotWithShape="1">
          <a:blip r:embed="rId3"/>
          <a:srcRect l="7768" t="47697" r="61805" b="20724"/>
          <a:stretch/>
        </p:blipFill>
        <p:spPr>
          <a:xfrm>
            <a:off x="4054642" y="1552075"/>
            <a:ext cx="4000131" cy="2334127"/>
          </a:xfrm>
          <a:prstGeom prst="rect">
            <a:avLst/>
          </a:prstGeom>
        </p:spPr>
      </p:pic>
      <p:pic>
        <p:nvPicPr>
          <p:cNvPr id="6" name="Рисунок 5"/>
          <p:cNvPicPr>
            <a:picLocks noChangeAspect="1"/>
          </p:cNvPicPr>
          <p:nvPr/>
        </p:nvPicPr>
        <p:blipFill rotWithShape="1">
          <a:blip r:embed="rId4"/>
          <a:srcRect l="7680" t="40789" r="62730" b="27302"/>
          <a:stretch/>
        </p:blipFill>
        <p:spPr>
          <a:xfrm>
            <a:off x="8013533" y="1552075"/>
            <a:ext cx="3850106" cy="2334127"/>
          </a:xfrm>
          <a:prstGeom prst="rect">
            <a:avLst/>
          </a:prstGeom>
        </p:spPr>
      </p:pic>
      <p:sp>
        <p:nvSpPr>
          <p:cNvPr id="7" name="TextBox 6"/>
          <p:cNvSpPr txBox="1"/>
          <p:nvPr/>
        </p:nvSpPr>
        <p:spPr>
          <a:xfrm>
            <a:off x="1665504" y="3886202"/>
            <a:ext cx="2478505" cy="307777"/>
          </a:xfrm>
          <a:prstGeom prst="rect">
            <a:avLst/>
          </a:prstGeom>
          <a:noFill/>
        </p:spPr>
        <p:txBody>
          <a:bodyPr wrap="square" rtlCol="0">
            <a:spAutoFit/>
          </a:bodyPr>
          <a:lstStyle/>
          <a:p>
            <a:r>
              <a:rPr lang="en-US" sz="1400" dirty="0" err="1" smtClean="0">
                <a:latin typeface="Calibri" panose="020F0502020204030204" pitchFamily="34" charset="0"/>
                <a:cs typeface="Calibri" panose="020F0502020204030204" pitchFamily="34" charset="0"/>
              </a:rPr>
              <a:t>Kyivskaya</a:t>
            </a:r>
            <a:endParaRPr lang="ru-RU" dirty="0">
              <a:latin typeface="Calibri" panose="020F0502020204030204" pitchFamily="34" charset="0"/>
              <a:cs typeface="Calibri" panose="020F0502020204030204" pitchFamily="34" charset="0"/>
            </a:endParaRPr>
          </a:p>
        </p:txBody>
      </p:sp>
      <p:sp>
        <p:nvSpPr>
          <p:cNvPr id="9" name="TextBox 8"/>
          <p:cNvSpPr txBox="1"/>
          <p:nvPr/>
        </p:nvSpPr>
        <p:spPr>
          <a:xfrm>
            <a:off x="5385509" y="3886201"/>
            <a:ext cx="2478505" cy="307777"/>
          </a:xfrm>
          <a:prstGeom prst="rect">
            <a:avLst/>
          </a:prstGeom>
          <a:noFill/>
        </p:spPr>
        <p:txBody>
          <a:bodyPr wrap="square" rtlCol="0">
            <a:spAutoFit/>
          </a:bodyPr>
          <a:lstStyle/>
          <a:p>
            <a:r>
              <a:rPr lang="en-US" sz="1400" dirty="0" err="1" smtClean="0">
                <a:latin typeface="Calibri" panose="020F0502020204030204" pitchFamily="34" charset="0"/>
                <a:cs typeface="Calibri" panose="020F0502020204030204" pitchFamily="34" charset="0"/>
              </a:rPr>
              <a:t>Dnepropetrovskaya</a:t>
            </a:r>
            <a:endParaRPr lang="ru-RU" dirty="0">
              <a:latin typeface="Calibri" panose="020F0502020204030204" pitchFamily="34" charset="0"/>
              <a:cs typeface="Calibri" panose="020F0502020204030204" pitchFamily="34" charset="0"/>
            </a:endParaRPr>
          </a:p>
        </p:txBody>
      </p:sp>
      <p:sp>
        <p:nvSpPr>
          <p:cNvPr id="10" name="TextBox 9"/>
          <p:cNvSpPr txBox="1"/>
          <p:nvPr/>
        </p:nvSpPr>
        <p:spPr>
          <a:xfrm>
            <a:off x="9493417" y="3886202"/>
            <a:ext cx="2478505" cy="307777"/>
          </a:xfrm>
          <a:prstGeom prst="rect">
            <a:avLst/>
          </a:prstGeom>
          <a:noFill/>
        </p:spPr>
        <p:txBody>
          <a:bodyPr wrap="square" rtlCol="0">
            <a:spAutoFit/>
          </a:bodyPr>
          <a:lstStyle/>
          <a:p>
            <a:r>
              <a:rPr lang="en-US" sz="1400" dirty="0" err="1" smtClean="0">
                <a:latin typeface="Calibri" panose="020F0502020204030204" pitchFamily="34" charset="0"/>
                <a:cs typeface="Calibri" panose="020F0502020204030204" pitchFamily="34" charset="0"/>
              </a:rPr>
              <a:t>Kharkovskaya</a:t>
            </a:r>
            <a:endParaRPr lang="ru-RU" dirty="0">
              <a:latin typeface="Calibri" panose="020F0502020204030204" pitchFamily="34" charset="0"/>
              <a:cs typeface="Calibri" panose="020F0502020204030204" pitchFamily="34" charset="0"/>
            </a:endParaRPr>
          </a:p>
        </p:txBody>
      </p:sp>
      <p:pic>
        <p:nvPicPr>
          <p:cNvPr id="11" name="Рисунок 10"/>
          <p:cNvPicPr>
            <a:picLocks noChangeAspect="1"/>
          </p:cNvPicPr>
          <p:nvPr/>
        </p:nvPicPr>
        <p:blipFill rotWithShape="1">
          <a:blip r:embed="rId5"/>
          <a:srcRect l="7956" t="47533" r="62360" b="20230"/>
          <a:stretch/>
        </p:blipFill>
        <p:spPr>
          <a:xfrm>
            <a:off x="2148138" y="4255531"/>
            <a:ext cx="3862138" cy="2358190"/>
          </a:xfrm>
          <a:prstGeom prst="rect">
            <a:avLst/>
          </a:prstGeom>
        </p:spPr>
      </p:pic>
      <p:pic>
        <p:nvPicPr>
          <p:cNvPr id="12" name="Рисунок 11"/>
          <p:cNvPicPr>
            <a:picLocks noChangeAspect="1"/>
          </p:cNvPicPr>
          <p:nvPr/>
        </p:nvPicPr>
        <p:blipFill rotWithShape="1">
          <a:blip r:embed="rId6"/>
          <a:srcRect l="7309" t="46052" r="62453" b="21711"/>
          <a:stretch/>
        </p:blipFill>
        <p:spPr>
          <a:xfrm>
            <a:off x="6004260" y="4255533"/>
            <a:ext cx="3934326" cy="2358190"/>
          </a:xfrm>
          <a:prstGeom prst="rect">
            <a:avLst/>
          </a:prstGeom>
        </p:spPr>
      </p:pic>
      <p:sp>
        <p:nvSpPr>
          <p:cNvPr id="13" name="TextBox 12"/>
          <p:cNvSpPr txBox="1"/>
          <p:nvPr/>
        </p:nvSpPr>
        <p:spPr>
          <a:xfrm>
            <a:off x="3479950" y="6589658"/>
            <a:ext cx="2129589" cy="307777"/>
          </a:xfrm>
          <a:prstGeom prst="rect">
            <a:avLst/>
          </a:prstGeom>
          <a:noFill/>
        </p:spPr>
        <p:txBody>
          <a:bodyPr wrap="square" rtlCol="0">
            <a:spAutoFit/>
          </a:bodyPr>
          <a:lstStyle/>
          <a:p>
            <a:r>
              <a:rPr lang="en-US" sz="1400" dirty="0" err="1" smtClean="0">
                <a:latin typeface="Calibri" panose="020F0502020204030204" pitchFamily="34" charset="0"/>
                <a:cs typeface="Calibri" panose="020F0502020204030204" pitchFamily="34" charset="0"/>
              </a:rPr>
              <a:t>Ternopolskaya</a:t>
            </a:r>
            <a:endParaRPr lang="ru-RU" dirty="0">
              <a:latin typeface="Calibri" panose="020F0502020204030204" pitchFamily="34" charset="0"/>
              <a:cs typeface="Calibri" panose="020F0502020204030204" pitchFamily="34" charset="0"/>
            </a:endParaRPr>
          </a:p>
        </p:txBody>
      </p:sp>
      <p:sp>
        <p:nvSpPr>
          <p:cNvPr id="15" name="TextBox 14"/>
          <p:cNvSpPr txBox="1"/>
          <p:nvPr/>
        </p:nvSpPr>
        <p:spPr>
          <a:xfrm>
            <a:off x="7387892" y="6589658"/>
            <a:ext cx="2129589" cy="307777"/>
          </a:xfrm>
          <a:prstGeom prst="rect">
            <a:avLst/>
          </a:prstGeom>
          <a:noFill/>
        </p:spPr>
        <p:txBody>
          <a:bodyPr wrap="square" rtlCol="0">
            <a:spAutoFit/>
          </a:bodyPr>
          <a:lstStyle/>
          <a:p>
            <a:r>
              <a:rPr lang="en-US" sz="1400" dirty="0" err="1" smtClean="0">
                <a:latin typeface="Calibri" panose="020F0502020204030204" pitchFamily="34" charset="0"/>
                <a:cs typeface="Calibri" panose="020F0502020204030204" pitchFamily="34" charset="0"/>
              </a:rPr>
              <a:t>Khmelnitskaya</a:t>
            </a:r>
            <a:endParaRPr lang="ru-RU" dirty="0">
              <a:latin typeface="Calibri" panose="020F0502020204030204" pitchFamily="34" charset="0"/>
              <a:cs typeface="Calibri" panose="020F0502020204030204" pitchFamily="34" charset="0"/>
            </a:endParaRPr>
          </a:p>
        </p:txBody>
      </p:sp>
      <p:sp>
        <p:nvSpPr>
          <p:cNvPr id="16" name="TextBox 15"/>
          <p:cNvSpPr txBox="1"/>
          <p:nvPr/>
        </p:nvSpPr>
        <p:spPr>
          <a:xfrm>
            <a:off x="746460" y="204537"/>
            <a:ext cx="10515600" cy="1600438"/>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Now lets look how traffic depends on amount of OOH advertisement.</a:t>
            </a:r>
          </a:p>
          <a:p>
            <a:r>
              <a:rPr lang="en-US" sz="1600" dirty="0" smtClean="0">
                <a:latin typeface="Calibri" panose="020F0502020204030204" pitchFamily="34" charset="0"/>
                <a:cs typeface="Calibri" panose="020F0502020204030204" pitchFamily="34" charset="0"/>
              </a:rPr>
              <a:t>At first three graphs we have areas with the highest traffic and highest level of OOH. Firstly we had more advert. than now, but our traffic is still almost at the same level.</a:t>
            </a:r>
          </a:p>
          <a:p>
            <a:r>
              <a:rPr lang="en-US" sz="1600" dirty="0" smtClean="0">
                <a:latin typeface="Calibri" panose="020F0502020204030204" pitchFamily="34" charset="0"/>
                <a:cs typeface="Calibri" panose="020F0502020204030204" pitchFamily="34" charset="0"/>
              </a:rPr>
              <a:t>If we look on the last two graphs, we see another situation. In </a:t>
            </a:r>
            <a:r>
              <a:rPr lang="en-US" sz="1600" dirty="0" err="1" smtClean="0">
                <a:latin typeface="Calibri" panose="020F0502020204030204" pitchFamily="34" charset="0"/>
                <a:cs typeface="Calibri" panose="020F0502020204030204" pitchFamily="34" charset="0"/>
              </a:rPr>
              <a:t>Ternopolskaya</a:t>
            </a:r>
            <a:r>
              <a:rPr lang="en-US" sz="1600" dirty="0" smtClean="0">
                <a:latin typeface="Calibri" panose="020F0502020204030204" pitchFamily="34" charset="0"/>
                <a:cs typeface="Calibri" panose="020F0502020204030204" pitchFamily="34" charset="0"/>
              </a:rPr>
              <a:t> area we see upward trend since the time when we’ve started to advertise our brand. And in </a:t>
            </a:r>
            <a:r>
              <a:rPr lang="en-US" sz="1600" dirty="0" err="1" smtClean="0">
                <a:latin typeface="Calibri" panose="020F0502020204030204" pitchFamily="34" charset="0"/>
                <a:cs typeface="Calibri" panose="020F0502020204030204" pitchFamily="34" charset="0"/>
              </a:rPr>
              <a:t>Khmelnitskaya</a:t>
            </a:r>
            <a:r>
              <a:rPr lang="en-US" sz="1600" dirty="0" smtClean="0">
                <a:latin typeface="Calibri" panose="020F0502020204030204" pitchFamily="34" charset="0"/>
                <a:cs typeface="Calibri" panose="020F0502020204030204" pitchFamily="34" charset="0"/>
              </a:rPr>
              <a:t> area our traffic was going down as amount of advertisement.</a:t>
            </a:r>
          </a:p>
          <a:p>
            <a:endParaRPr lang="ru-RU" dirty="0"/>
          </a:p>
        </p:txBody>
      </p:sp>
    </p:spTree>
    <p:extLst>
      <p:ext uri="{BB962C8B-B14F-4D97-AF65-F5344CB8AC3E}">
        <p14:creationId xmlns:p14="http://schemas.microsoft.com/office/powerpoint/2010/main" val="1179894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7032" t="31250" r="28239" b="12829"/>
          <a:stretch/>
        </p:blipFill>
        <p:spPr>
          <a:xfrm>
            <a:off x="1864895" y="2298032"/>
            <a:ext cx="8422107" cy="4090737"/>
          </a:xfrm>
          <a:prstGeom prst="rect">
            <a:avLst/>
          </a:prstGeom>
        </p:spPr>
      </p:pic>
      <p:sp>
        <p:nvSpPr>
          <p:cNvPr id="4" name="TextBox 3"/>
          <p:cNvSpPr txBox="1"/>
          <p:nvPr/>
        </p:nvSpPr>
        <p:spPr>
          <a:xfrm>
            <a:off x="1419726" y="577516"/>
            <a:ext cx="9901990" cy="1631216"/>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Lets analyze how changes our traffic and total amount of transactions per </a:t>
            </a:r>
            <a:r>
              <a:rPr lang="en-US" sz="2000" b="1" dirty="0" smtClean="0">
                <a:latin typeface="Calibri" panose="020F0502020204030204" pitchFamily="34" charset="0"/>
                <a:cs typeface="Calibri" panose="020F0502020204030204" pitchFamily="34" charset="0"/>
              </a:rPr>
              <a:t>season</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That plot shows that there is no sharp increasing or decreasing per season</a:t>
            </a:r>
          </a:p>
          <a:p>
            <a:r>
              <a:rPr lang="en-US" sz="2000" dirty="0" smtClean="0">
                <a:latin typeface="Calibri" panose="020F0502020204030204" pitchFamily="34" charset="0"/>
                <a:cs typeface="Calibri" panose="020F0502020204030204" pitchFamily="34" charset="0"/>
              </a:rPr>
              <a:t> (we have lower results in winter2017-winter2018_2 only because our data contains only half of season)</a:t>
            </a:r>
          </a:p>
          <a:p>
            <a:r>
              <a:rPr lang="en-US" sz="2000" dirty="0" smtClean="0">
                <a:latin typeface="Calibri" panose="020F0502020204030204" pitchFamily="34" charset="0"/>
                <a:cs typeface="Calibri" panose="020F0502020204030204" pitchFamily="34" charset="0"/>
              </a:rPr>
              <a:t>In total we have gradual growth of traffic and transactions as we’ve seen before.</a:t>
            </a:r>
            <a:endParaRPr lang="ru-R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97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8049" t="44737" r="6230" b="7237"/>
          <a:stretch/>
        </p:blipFill>
        <p:spPr>
          <a:xfrm>
            <a:off x="409074" y="2162310"/>
            <a:ext cx="11153274" cy="3513223"/>
          </a:xfrm>
          <a:prstGeom prst="rect">
            <a:avLst/>
          </a:prstGeom>
        </p:spPr>
      </p:pic>
      <p:sp>
        <p:nvSpPr>
          <p:cNvPr id="3" name="TextBox 2"/>
          <p:cNvSpPr txBox="1"/>
          <p:nvPr/>
        </p:nvSpPr>
        <p:spPr>
          <a:xfrm>
            <a:off x="1207169" y="878305"/>
            <a:ext cx="10984831" cy="707886"/>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On this graph we compare amount of OOH TRP and Radio TRP by seasons.</a:t>
            </a:r>
          </a:p>
          <a:p>
            <a:r>
              <a:rPr lang="en-US" sz="2000" dirty="0" smtClean="0">
                <a:latin typeface="Calibri" panose="020F0502020204030204" pitchFamily="34" charset="0"/>
                <a:cs typeface="Calibri" panose="020F0502020204030204" pitchFamily="34" charset="0"/>
              </a:rPr>
              <a:t>We have more OOH till spring 2018, after that Radio TRP was dominated.</a:t>
            </a:r>
          </a:p>
        </p:txBody>
      </p:sp>
    </p:spTree>
    <p:extLst>
      <p:ext uri="{BB962C8B-B14F-4D97-AF65-F5344CB8AC3E}">
        <p14:creationId xmlns:p14="http://schemas.microsoft.com/office/powerpoint/2010/main" val="221234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7217" t="35855" r="6415" b="17435"/>
          <a:stretch/>
        </p:blipFill>
        <p:spPr>
          <a:xfrm>
            <a:off x="433136" y="2598820"/>
            <a:ext cx="11237495" cy="3416969"/>
          </a:xfrm>
          <a:prstGeom prst="rect">
            <a:avLst/>
          </a:prstGeom>
        </p:spPr>
      </p:pic>
      <p:sp>
        <p:nvSpPr>
          <p:cNvPr id="3" name="TextBox 2"/>
          <p:cNvSpPr txBox="1"/>
          <p:nvPr/>
        </p:nvSpPr>
        <p:spPr>
          <a:xfrm>
            <a:off x="908383" y="1034716"/>
            <a:ext cx="10118557" cy="1323439"/>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At this bar plot we can see that the</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biggest</a:t>
            </a:r>
            <a:r>
              <a:rPr lang="en-US" sz="2000" dirty="0">
                <a:latin typeface="Calibri" panose="020F0502020204030204" pitchFamily="34" charset="0"/>
                <a:cs typeface="Calibri" panose="020F0502020204030204" pitchFamily="34" charset="0"/>
              </a:rPr>
              <a:t> amount of Traffic and </a:t>
            </a:r>
            <a:r>
              <a:rPr lang="en-US" sz="2000" dirty="0" err="1">
                <a:latin typeface="Calibri" panose="020F0502020204030204" pitchFamily="34" charset="0"/>
                <a:cs typeface="Calibri" panose="020F0502020204030204" pitchFamily="34" charset="0"/>
              </a:rPr>
              <a:t>OOH+Radio</a:t>
            </a:r>
            <a:r>
              <a:rPr lang="en-US" sz="2000" dirty="0">
                <a:latin typeface="Calibri" panose="020F0502020204030204" pitchFamily="34" charset="0"/>
                <a:cs typeface="Calibri" panose="020F0502020204030204" pitchFamily="34" charset="0"/>
              </a:rPr>
              <a:t> TRP is in </a:t>
            </a:r>
            <a:r>
              <a:rPr lang="en-US" sz="2000" dirty="0" smtClean="0">
                <a:latin typeface="Calibri" panose="020F0502020204030204" pitchFamily="34" charset="0"/>
                <a:cs typeface="Calibri" panose="020F0502020204030204" pitchFamily="34" charset="0"/>
              </a:rPr>
              <a:t>Autumn2017.</a:t>
            </a:r>
          </a:p>
          <a:p>
            <a:r>
              <a:rPr lang="en-US" sz="2000" dirty="0" smtClean="0">
                <a:latin typeface="Calibri" panose="020F0502020204030204" pitchFamily="34" charset="0"/>
                <a:cs typeface="Calibri" panose="020F0502020204030204" pitchFamily="34" charset="0"/>
              </a:rPr>
              <a:t>Generally there is the almost the same level of Traffic in total over seasons.</a:t>
            </a:r>
            <a:endParaRPr lang="en-US" sz="2000" dirty="0">
              <a:latin typeface="Calibri" panose="020F0502020204030204" pitchFamily="34" charset="0"/>
              <a:cs typeface="Calibri" panose="020F0502020204030204" pitchFamily="34" charset="0"/>
            </a:endParaRPr>
          </a:p>
          <a:p>
            <a:endParaRPr lang="ru-R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079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1374</TotalTime>
  <Words>388</Words>
  <Application>Microsoft Office PowerPoint</Application>
  <PresentationFormat>Широкоэкранный</PresentationFormat>
  <Paragraphs>41</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Calisto MT</vt:lpstr>
      <vt:lpstr>Trebuchet MS</vt:lpstr>
      <vt:lpstr>Wingdings 2</vt:lpstr>
      <vt:lpstr>Сланец</vt:lpstr>
      <vt:lpstr>Analysis of Brand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yelizaveta@skillers.tech</dc:creator>
  <cp:lastModifiedBy>yelizaveta@skillers.tech</cp:lastModifiedBy>
  <cp:revision>25</cp:revision>
  <dcterms:created xsi:type="dcterms:W3CDTF">2020-04-13T19:58:43Z</dcterms:created>
  <dcterms:modified xsi:type="dcterms:W3CDTF">2020-04-14T18:53:42Z</dcterms:modified>
</cp:coreProperties>
</file>