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220319-C740-415A-A4DC-C94A9C7661C3}">
          <p14:sldIdLst>
            <p14:sldId id="257"/>
            <p14:sldId id="258"/>
            <p14:sldId id="259"/>
            <p14:sldId id="260"/>
            <p14:sldId id="261"/>
          </p14:sldIdLst>
        </p14:section>
        <p14:section name="Untitled Section" id="{8D229768-9EFC-4BAF-9E25-EC65BA982146}">
          <p14:sldIdLst>
            <p14:sldId id="262"/>
            <p14:sldId id="263"/>
          </p14:sldIdLst>
        </p14:section>
        <p14:section name="Untitled Section" id="{7756B145-CB35-465A-B500-EDD713CFB504}">
          <p14:sldIdLst>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2D5-F135-55A9-44CB-CF16449A3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0564D9-64C6-D608-EABD-BEABFF22A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844197-AF49-6EAE-8FD6-A13C397B9C2A}"/>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90BDA735-B6CE-54E3-67AE-080499730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2BBEF-D80A-4015-E9AA-418265E1147E}"/>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129087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E183-50AD-5EC7-A162-8033716BEF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CA872-9535-E223-5BAE-1A306C5D7F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4AC2D-F2C7-200B-4A49-9E57AC414685}"/>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7351AE94-2036-DCCD-6126-B59166022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75DFE-859D-CCA6-65D4-FC5954A563C5}"/>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78980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D932A-BE0E-A968-CCFF-1EB8CB3DAF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92F85C-F812-AD24-5209-725F818FE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2869D-FA45-C996-0793-E0BB9F50759B}"/>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8367B8A7-1C53-3639-A2C2-8A46D4E60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80B841-2BDA-DCBA-2AF7-324939A32D2A}"/>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19849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1AAA-611A-09B4-67B2-FA0362657D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B7680-0973-4252-749D-43B77FE68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26448-977D-8682-7681-F9F307258864}"/>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BDB3DA90-46F1-4618-7B72-350BE8E83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72691-2E3D-2DBD-3F24-53AD8E751242}"/>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4157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6D77-EAC0-4F71-64D5-0980A09F5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95ED1F-165C-21D6-0E99-0C67036A7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0B0DE-C0FF-FDC2-21CC-49B8516EC4D4}"/>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6F4F9CCC-421B-DA9A-4E41-91484C16C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8E0AF-8979-88CE-179C-EB132206D729}"/>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2543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0583-EDC0-9270-8FB8-98D5F1D6C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0B000-389D-28D1-DAF1-864137523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2EF4A-A43C-9129-1750-03DC8919F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3ACBA5-D648-0622-2093-02FA7861D136}"/>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6" name="Footer Placeholder 5">
            <a:extLst>
              <a:ext uri="{FF2B5EF4-FFF2-40B4-BE49-F238E27FC236}">
                <a16:creationId xmlns:a16="http://schemas.microsoft.com/office/drawing/2014/main" id="{8C6E8AFD-EA37-7FB2-8274-63F901472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E4BE0-81C7-16ED-7C65-813740720DA8}"/>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71326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8B84-F05F-119F-0F8F-BE5213A69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9FDBA-2378-3EC6-D06F-535D20E26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2B790-9BB8-EF02-B642-7B4E0585C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2A4E92-7F7F-CDC9-6F1B-F9243F8D6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7EE09-8FE4-3A8B-4252-4742C8C25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C40FFC-6814-A933-0D6C-0D61A3DF13A1}"/>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8" name="Footer Placeholder 7">
            <a:extLst>
              <a:ext uri="{FF2B5EF4-FFF2-40B4-BE49-F238E27FC236}">
                <a16:creationId xmlns:a16="http://schemas.microsoft.com/office/drawing/2014/main" id="{61C8FB65-9A25-E265-1488-2AFB30591F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AACD6-B51A-804D-A302-8FCB8F0B758A}"/>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15523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693C-2ACE-EB75-7A65-C14C66BA02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99FF6-CA6F-854D-5F19-F08B1F325A39}"/>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4" name="Footer Placeholder 3">
            <a:extLst>
              <a:ext uri="{FF2B5EF4-FFF2-40B4-BE49-F238E27FC236}">
                <a16:creationId xmlns:a16="http://schemas.microsoft.com/office/drawing/2014/main" id="{29A687FB-C67B-2961-5B7E-3D3B440CD7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3810D4-3155-C05A-D00A-8B20167DA239}"/>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10843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CF24A-46D2-4E95-5836-80FFE2D7B7B7}"/>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3" name="Footer Placeholder 2">
            <a:extLst>
              <a:ext uri="{FF2B5EF4-FFF2-40B4-BE49-F238E27FC236}">
                <a16:creationId xmlns:a16="http://schemas.microsoft.com/office/drawing/2014/main" id="{D23A34EE-6A38-646B-66F7-EEA12327C8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357F24-D2CF-2F94-8465-75108E270218}"/>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70872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734F-77F0-4905-9B5D-E8F601BF1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C53E85-E617-99AD-8481-E53A867B6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AED90E-D2FA-B1B0-D468-2EC27BD3E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533C4-43EA-481E-809F-0020CE1CFACA}"/>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6" name="Footer Placeholder 5">
            <a:extLst>
              <a:ext uri="{FF2B5EF4-FFF2-40B4-BE49-F238E27FC236}">
                <a16:creationId xmlns:a16="http://schemas.microsoft.com/office/drawing/2014/main" id="{69C82184-3D85-DAEB-CFB9-D69BA955E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FA55B-FE3D-0B05-73BB-1AE1CEE9F2FE}"/>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94340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49A9-48CC-E616-7473-EEF50F394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B3A4C7-CD89-BB0C-463E-289061E74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928417-9C79-FFA5-8181-A68CD83E1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3F5DC-EBC5-11B8-38C1-5BC581506781}"/>
              </a:ext>
            </a:extLst>
          </p:cNvPr>
          <p:cNvSpPr>
            <a:spLocks noGrp="1"/>
          </p:cNvSpPr>
          <p:nvPr>
            <p:ph type="dt" sz="half" idx="10"/>
          </p:nvPr>
        </p:nvSpPr>
        <p:spPr/>
        <p:txBody>
          <a:bodyPr/>
          <a:lstStyle/>
          <a:p>
            <a:fld id="{56AA6710-D8EA-4694-B7E7-CC7C6120DB4E}" type="datetimeFigureOut">
              <a:rPr lang="en-IN" smtClean="0"/>
              <a:t>31-01-2024</a:t>
            </a:fld>
            <a:endParaRPr lang="en-IN"/>
          </a:p>
        </p:txBody>
      </p:sp>
      <p:sp>
        <p:nvSpPr>
          <p:cNvPr id="6" name="Footer Placeholder 5">
            <a:extLst>
              <a:ext uri="{FF2B5EF4-FFF2-40B4-BE49-F238E27FC236}">
                <a16:creationId xmlns:a16="http://schemas.microsoft.com/office/drawing/2014/main" id="{99E16260-7036-C389-E2C0-D9618903C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F0BA2-20C1-4CD7-0F24-5A2E2EC44DD1}"/>
              </a:ext>
            </a:extLst>
          </p:cNvPr>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48327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A0DDC-B76E-7FBC-2D37-769979915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1228FF-A39A-7EE2-4EA6-6562B307D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E29FF-95A6-76D8-2760-E3633853F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A6710-D8EA-4694-B7E7-CC7C6120DB4E}" type="datetimeFigureOut">
              <a:rPr lang="en-IN" smtClean="0"/>
              <a:t>31-01-2024</a:t>
            </a:fld>
            <a:endParaRPr lang="en-IN"/>
          </a:p>
        </p:txBody>
      </p:sp>
      <p:sp>
        <p:nvSpPr>
          <p:cNvPr id="5" name="Footer Placeholder 4">
            <a:extLst>
              <a:ext uri="{FF2B5EF4-FFF2-40B4-BE49-F238E27FC236}">
                <a16:creationId xmlns:a16="http://schemas.microsoft.com/office/drawing/2014/main" id="{56895979-603C-4EEB-3D30-9952F2766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06F0C3-2AFC-14F2-D99B-52B4D375C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2C572-05DF-48CD-9128-E428216DEB94}" type="slidenum">
              <a:rPr lang="en-IN" smtClean="0"/>
              <a:t>‹#›</a:t>
            </a:fld>
            <a:endParaRPr lang="en-IN"/>
          </a:p>
        </p:txBody>
      </p:sp>
    </p:spTree>
    <p:extLst>
      <p:ext uri="{BB962C8B-B14F-4D97-AF65-F5344CB8AC3E}">
        <p14:creationId xmlns:p14="http://schemas.microsoft.com/office/powerpoint/2010/main" val="868672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getting%20started/index.html" TargetMode="External"/><Relationship Id="rId1" Type="http://schemas.openxmlformats.org/officeDocument/2006/relationships/slideLayout" Target="../slideLayouts/slideLayout2.xml"/><Relationship Id="rId4" Type="http://schemas.openxmlformats.org/officeDocument/2006/relationships/hyperlink" Target="https://docs.streamlit.io/library/get-started/main-concep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23F7-1D5E-EF9A-9FE4-905BE17BBD97}"/>
              </a:ext>
            </a:extLst>
          </p:cNvPr>
          <p:cNvSpPr>
            <a:spLocks noGrp="1"/>
          </p:cNvSpPr>
          <p:nvPr>
            <p:ph type="title"/>
          </p:nvPr>
        </p:nvSpPr>
        <p:spPr>
          <a:xfrm>
            <a:off x="6311707" y="261669"/>
            <a:ext cx="5694764" cy="1341052"/>
          </a:xfrm>
        </p:spPr>
        <p:txBody>
          <a:bodyPr>
            <a:noAutofit/>
          </a:bodyPr>
          <a:lstStyle/>
          <a:p>
            <a:pPr algn="ctr"/>
            <a:r>
              <a:rPr lang="en-US" sz="4400" b="1" dirty="0">
                <a:solidFill>
                  <a:srgbClr val="00B050"/>
                </a:solidFill>
                <a:latin typeface="Agency FB" panose="020B0503020202020204" pitchFamily="34" charset="0"/>
                <a:cs typeface="Aharoni" panose="02010803020104030203" pitchFamily="2" charset="-79"/>
              </a:rPr>
              <a:t>Book recommendations system</a:t>
            </a:r>
            <a:endParaRPr lang="en-IN" sz="4400" b="1" dirty="0">
              <a:solidFill>
                <a:srgbClr val="00B050"/>
              </a:solidFill>
              <a:latin typeface="Agency FB" panose="020B0503020202020204" pitchFamily="34" charset="0"/>
              <a:cs typeface="Aharoni" panose="02010803020104030203" pitchFamily="2" charset="-79"/>
            </a:endParaRPr>
          </a:p>
        </p:txBody>
      </p:sp>
      <p:pic>
        <p:nvPicPr>
          <p:cNvPr id="6" name="Picture Placeholder 5" descr="A stack of books on a pink surface&#10;&#10;Description automatically generated">
            <a:extLst>
              <a:ext uri="{FF2B5EF4-FFF2-40B4-BE49-F238E27FC236}">
                <a16:creationId xmlns:a16="http://schemas.microsoft.com/office/drawing/2014/main" id="{82395EB0-038E-EC41-66EC-EC9EBAF9339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529" b="16529"/>
          <a:stretch>
            <a:fillRect/>
          </a:stretch>
        </p:blipFill>
        <p:spPr>
          <a:xfrm>
            <a:off x="0" y="0"/>
            <a:ext cx="5880295" cy="6858000"/>
          </a:xfrm>
        </p:spPr>
      </p:pic>
      <p:sp>
        <p:nvSpPr>
          <p:cNvPr id="4" name="Text Placeholder 3">
            <a:extLst>
              <a:ext uri="{FF2B5EF4-FFF2-40B4-BE49-F238E27FC236}">
                <a16:creationId xmlns:a16="http://schemas.microsoft.com/office/drawing/2014/main" id="{90A9E4D4-18E0-7606-5735-1E8F2E4B171B}"/>
              </a:ext>
            </a:extLst>
          </p:cNvPr>
          <p:cNvSpPr>
            <a:spLocks noGrp="1"/>
          </p:cNvSpPr>
          <p:nvPr>
            <p:ph type="body" sz="half" idx="2"/>
          </p:nvPr>
        </p:nvSpPr>
        <p:spPr>
          <a:xfrm>
            <a:off x="6311707" y="2465901"/>
            <a:ext cx="5389963" cy="3811588"/>
          </a:xfrm>
        </p:spPr>
        <p:txBody>
          <a:bodyPr>
            <a:normAutofit/>
          </a:bodyPr>
          <a:lstStyle/>
          <a:p>
            <a:r>
              <a:rPr lang="en-US" sz="2000" b="1" u="sng" dirty="0"/>
              <a:t>Group Members :</a:t>
            </a:r>
          </a:p>
          <a:p>
            <a:endParaRPr lang="en-US" sz="2000" b="1" dirty="0"/>
          </a:p>
          <a:p>
            <a:pPr marL="914400" lvl="1" indent="-457200">
              <a:buFont typeface="+mj-lt"/>
              <a:buAutoNum type="arabicPeriod"/>
            </a:pPr>
            <a:r>
              <a:rPr lang="en-IN" sz="1900" i="1" u="none" strike="noStrike" dirty="0">
                <a:solidFill>
                  <a:srgbClr val="000000"/>
                </a:solidFill>
                <a:effectLst/>
              </a:rPr>
              <a:t>Mr. VAMSHI KRISHNA K</a:t>
            </a:r>
            <a:r>
              <a:rPr lang="en-IN" sz="1900" i="1" dirty="0"/>
              <a:t> </a:t>
            </a:r>
            <a:endParaRPr lang="en-US" sz="1900" i="1" dirty="0"/>
          </a:p>
          <a:p>
            <a:pPr marL="914400" lvl="1" indent="-457200">
              <a:buFont typeface="+mj-lt"/>
              <a:buAutoNum type="arabicPeriod"/>
            </a:pPr>
            <a:r>
              <a:rPr lang="en-IN" sz="1900" i="1" u="none" strike="noStrike" dirty="0">
                <a:solidFill>
                  <a:srgbClr val="000000"/>
                </a:solidFill>
                <a:effectLst/>
              </a:rPr>
              <a:t>Mr. JAY CHANDRAVADAN TRIVEDI</a:t>
            </a:r>
            <a:r>
              <a:rPr lang="en-IN" sz="1900" i="1" dirty="0"/>
              <a:t> </a:t>
            </a:r>
          </a:p>
          <a:p>
            <a:pPr marL="914400" lvl="1" indent="-457200">
              <a:buFont typeface="+mj-lt"/>
              <a:buAutoNum type="arabicPeriod"/>
            </a:pPr>
            <a:r>
              <a:rPr lang="en-IN" sz="1900" i="1" u="none" strike="noStrike" dirty="0">
                <a:solidFill>
                  <a:srgbClr val="000000"/>
                </a:solidFill>
                <a:effectLst/>
              </a:rPr>
              <a:t>MR.KRISH SANDIPKUMAR MODI</a:t>
            </a:r>
            <a:r>
              <a:rPr lang="en-IN" sz="1900" i="1" dirty="0"/>
              <a:t> </a:t>
            </a:r>
          </a:p>
          <a:p>
            <a:pPr marL="914400" lvl="1" indent="-457200">
              <a:buFont typeface="+mj-lt"/>
              <a:buAutoNum type="arabicPeriod"/>
            </a:pPr>
            <a:r>
              <a:rPr lang="en-IN" sz="1900" i="1" u="none" strike="noStrike" dirty="0">
                <a:solidFill>
                  <a:srgbClr val="000000"/>
                </a:solidFill>
                <a:effectLst/>
              </a:rPr>
              <a:t>MR.SANGAMESH G SHEELAVANTHMATH</a:t>
            </a:r>
            <a:r>
              <a:rPr lang="en-IN" sz="1900" i="1" dirty="0"/>
              <a:t> </a:t>
            </a:r>
          </a:p>
          <a:p>
            <a:pPr marL="914400" lvl="1" indent="-457200">
              <a:buFont typeface="+mj-lt"/>
              <a:buAutoNum type="arabicPeriod"/>
            </a:pPr>
            <a:r>
              <a:rPr lang="en-IN" sz="1900" i="1" u="none" strike="noStrike" dirty="0">
                <a:solidFill>
                  <a:srgbClr val="000000"/>
                </a:solidFill>
                <a:effectLst/>
              </a:rPr>
              <a:t>MRS. YOGITA AMIT SHINDE</a:t>
            </a:r>
            <a:r>
              <a:rPr lang="en-IN" sz="1900" i="1" dirty="0"/>
              <a:t> </a:t>
            </a:r>
          </a:p>
          <a:p>
            <a:pPr marL="914400" lvl="1" indent="-457200">
              <a:buFont typeface="+mj-lt"/>
              <a:buAutoNum type="arabicPeriod"/>
            </a:pPr>
            <a:r>
              <a:rPr lang="en-IN" sz="1900" i="1" u="none" strike="noStrike" dirty="0">
                <a:solidFill>
                  <a:srgbClr val="000000"/>
                </a:solidFill>
                <a:effectLst/>
              </a:rPr>
              <a:t>MS. POOJA DATTATRAY TEMGIRE</a:t>
            </a:r>
            <a:r>
              <a:rPr lang="en-IN" sz="1900" i="1" dirty="0"/>
              <a:t> </a:t>
            </a:r>
          </a:p>
          <a:p>
            <a:pPr marL="914400" lvl="1" indent="-457200">
              <a:buFont typeface="+mj-lt"/>
              <a:buAutoNum type="arabicPeriod"/>
            </a:pPr>
            <a:r>
              <a:rPr lang="en-IN" sz="1900" i="1" u="none" strike="noStrike" dirty="0">
                <a:solidFill>
                  <a:srgbClr val="222222"/>
                </a:solidFill>
                <a:effectLst/>
              </a:rPr>
              <a:t>MRS. ARATI VINOD SAWANT</a:t>
            </a:r>
            <a:r>
              <a:rPr lang="en-IN" sz="1900" i="1" dirty="0"/>
              <a:t> </a:t>
            </a:r>
          </a:p>
          <a:p>
            <a:pPr marL="914400" lvl="1" indent="-457200">
              <a:buFont typeface="+mj-lt"/>
              <a:buAutoNum type="arabicPeriod"/>
            </a:pPr>
            <a:r>
              <a:rPr lang="en-US" sz="1900" i="1" dirty="0"/>
              <a:t>MRS. JAZEENA A</a:t>
            </a:r>
          </a:p>
          <a:p>
            <a:r>
              <a:rPr lang="en-US" sz="2000" i="1" dirty="0"/>
              <a:t>	</a:t>
            </a:r>
          </a:p>
          <a:p>
            <a:endParaRPr lang="en-IN" sz="2000" b="1" u="sng" dirty="0"/>
          </a:p>
        </p:txBody>
      </p:sp>
      <p:cxnSp>
        <p:nvCxnSpPr>
          <p:cNvPr id="8" name="Straight Connector 7">
            <a:extLst>
              <a:ext uri="{FF2B5EF4-FFF2-40B4-BE49-F238E27FC236}">
                <a16:creationId xmlns:a16="http://schemas.microsoft.com/office/drawing/2014/main" id="{1DE3FAA7-0638-620A-3A57-683352568128}"/>
              </a:ext>
            </a:extLst>
          </p:cNvPr>
          <p:cNvCxnSpPr>
            <a:cxnSpLocks/>
          </p:cNvCxnSpPr>
          <p:nvPr/>
        </p:nvCxnSpPr>
        <p:spPr>
          <a:xfrm>
            <a:off x="6311705" y="1815547"/>
            <a:ext cx="588029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0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88D6-4816-575D-13E3-DD7B30342678}"/>
              </a:ext>
            </a:extLst>
          </p:cNvPr>
          <p:cNvSpPr>
            <a:spLocks noGrp="1"/>
          </p:cNvSpPr>
          <p:nvPr>
            <p:ph type="title"/>
          </p:nvPr>
        </p:nvSpPr>
        <p:spPr>
          <a:xfrm>
            <a:off x="365760" y="365126"/>
            <a:ext cx="10988040" cy="788426"/>
          </a:xfrm>
        </p:spPr>
        <p:txBody>
          <a:bodyPr/>
          <a:lstStyle/>
          <a:p>
            <a:r>
              <a:rPr lang="en-US" sz="4400" b="1" dirty="0">
                <a:solidFill>
                  <a:schemeClr val="accent2">
                    <a:lumMod val="50000"/>
                  </a:schemeClr>
                </a:solidFill>
                <a:latin typeface="+mn-lt"/>
              </a:rPr>
              <a:t>6</a:t>
            </a:r>
            <a:r>
              <a:rPr lang="en-US" sz="4400" dirty="0">
                <a:solidFill>
                  <a:schemeClr val="accent2">
                    <a:lumMod val="50000"/>
                  </a:schemeClr>
                </a:solidFill>
                <a:latin typeface="+mn-lt"/>
              </a:rPr>
              <a:t>.</a:t>
            </a:r>
            <a:r>
              <a:rPr lang="en-US" sz="4400" b="1" dirty="0">
                <a:solidFill>
                  <a:schemeClr val="accent2">
                    <a:lumMod val="50000"/>
                  </a:schemeClr>
                </a:solidFill>
                <a:latin typeface="+mn-lt"/>
              </a:rPr>
              <a:t> Recommendation Techniques</a:t>
            </a:r>
            <a:endParaRPr lang="en-IN" dirty="0"/>
          </a:p>
        </p:txBody>
      </p:sp>
      <p:sp>
        <p:nvSpPr>
          <p:cNvPr id="3" name="Content Placeholder 2">
            <a:extLst>
              <a:ext uri="{FF2B5EF4-FFF2-40B4-BE49-F238E27FC236}">
                <a16:creationId xmlns:a16="http://schemas.microsoft.com/office/drawing/2014/main" id="{D4C2348C-A3FF-C9EA-D6EF-E3E58E84FF8E}"/>
              </a:ext>
            </a:extLst>
          </p:cNvPr>
          <p:cNvSpPr>
            <a:spLocks noGrp="1"/>
          </p:cNvSpPr>
          <p:nvPr>
            <p:ph idx="1"/>
          </p:nvPr>
        </p:nvSpPr>
        <p:spPr>
          <a:xfrm>
            <a:off x="506437" y="1406770"/>
            <a:ext cx="11128717" cy="5275384"/>
          </a:xfrm>
        </p:spPr>
        <p:txBody>
          <a:bodyPr>
            <a:normAutofit/>
          </a:bodyPr>
          <a:lstStyle/>
          <a:p>
            <a:pPr marL="0" indent="0">
              <a:buNone/>
            </a:pPr>
            <a:r>
              <a:rPr lang="en-US" b="1" i="1" dirty="0"/>
              <a:t>6.1 Popularity-Based Recommendation system:-</a:t>
            </a:r>
            <a:endParaRPr lang="en-US" sz="2100" i="1" dirty="0"/>
          </a:p>
          <a:p>
            <a:pPr marL="0" indent="0">
              <a:lnSpc>
                <a:spcPct val="120000"/>
              </a:lnSpc>
              <a:buNone/>
            </a:pPr>
            <a:r>
              <a:rPr lang="en-US" sz="2100" dirty="0"/>
              <a:t>It is a type of recommendation system which works on the principle of popularity and or anything which is in trend. These systems check the product, movies, or books that are in trend or are most popular among the users and directly recommend those. </a:t>
            </a:r>
          </a:p>
          <a:p>
            <a:pPr marL="0" indent="0">
              <a:lnSpc>
                <a:spcPct val="120000"/>
              </a:lnSpc>
              <a:buNone/>
            </a:pPr>
            <a:endParaRPr lang="en-US" sz="1900" dirty="0"/>
          </a:p>
          <a:p>
            <a:pPr>
              <a:buFont typeface="Wingdings" panose="05000000000000000000" pitchFamily="2" charset="2"/>
              <a:buChar char="Ø"/>
            </a:pPr>
            <a:r>
              <a:rPr lang="en-US" sz="2000" b="1" dirty="0"/>
              <a:t>Advantage of popularity-based recommendation system</a:t>
            </a:r>
            <a:endParaRPr lang="en-US" sz="1800" b="1" dirty="0"/>
          </a:p>
          <a:p>
            <a:pPr lvl="1"/>
            <a:r>
              <a:rPr lang="en-US" sz="1800" dirty="0"/>
              <a:t>There is no need for the user's historical data.</a:t>
            </a:r>
          </a:p>
          <a:p>
            <a:pPr marL="457200" lvl="1" indent="0">
              <a:buNone/>
            </a:pPr>
            <a:endParaRPr lang="en-US" sz="1800" dirty="0"/>
          </a:p>
          <a:p>
            <a:pPr>
              <a:buFont typeface="Wingdings" panose="05000000000000000000" pitchFamily="2" charset="2"/>
              <a:buChar char="Ø"/>
            </a:pPr>
            <a:r>
              <a:rPr lang="en-US" sz="2000" b="1" dirty="0"/>
              <a:t> Disadvantage popularity-based recommendation system</a:t>
            </a:r>
          </a:p>
          <a:p>
            <a:pPr lvl="1"/>
            <a:r>
              <a:rPr lang="en-US" sz="1800" dirty="0"/>
              <a:t>The system would recommend the same sort of products/books which are solely based on popularity to every other user.</a:t>
            </a:r>
          </a:p>
          <a:p>
            <a:pPr lvl="1">
              <a:buFont typeface="Wingdings" panose="05000000000000000000" pitchFamily="2" charset="2"/>
              <a:buChar char="§"/>
            </a:pPr>
            <a:endParaRPr lang="en-US" sz="1400" b="1" dirty="0"/>
          </a:p>
          <a:p>
            <a:pPr>
              <a:buFont typeface="Wingdings" panose="05000000000000000000" pitchFamily="2" charset="2"/>
              <a:buChar char="§"/>
            </a:pPr>
            <a:endParaRPr lang="en-IN" sz="1800" b="1" dirty="0"/>
          </a:p>
        </p:txBody>
      </p:sp>
    </p:spTree>
    <p:extLst>
      <p:ext uri="{BB962C8B-B14F-4D97-AF65-F5344CB8AC3E}">
        <p14:creationId xmlns:p14="http://schemas.microsoft.com/office/powerpoint/2010/main" val="74241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D488FCAA-C342-AF5A-1B48-89F4CFF5A0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93D7B-E47C-5755-DFC3-38BCEB14D2B4}"/>
              </a:ext>
            </a:extLst>
          </p:cNvPr>
          <p:cNvSpPr>
            <a:spLocks noGrp="1"/>
          </p:cNvSpPr>
          <p:nvPr>
            <p:ph idx="1"/>
          </p:nvPr>
        </p:nvSpPr>
        <p:spPr>
          <a:xfrm>
            <a:off x="531641" y="464234"/>
            <a:ext cx="11482168" cy="2964766"/>
          </a:xfrm>
        </p:spPr>
        <p:txBody>
          <a:bodyPr>
            <a:normAutofit/>
          </a:bodyPr>
          <a:lstStyle/>
          <a:p>
            <a:pPr marL="0" indent="0">
              <a:lnSpc>
                <a:spcPct val="120000"/>
              </a:lnSpc>
              <a:buNone/>
            </a:pPr>
            <a:r>
              <a:rPr lang="en-US" sz="2000" dirty="0"/>
              <a:t>Either following formula used for popularity based recommendation or will show </a:t>
            </a:r>
            <a:r>
              <a:rPr lang="en-US" sz="2000" b="1" dirty="0"/>
              <a:t>top "20</a:t>
            </a:r>
            <a:r>
              <a:rPr lang="en-US" sz="2000" dirty="0"/>
              <a:t>" books from the dataset which has </a:t>
            </a:r>
            <a:r>
              <a:rPr lang="en-US" sz="2000" b="1" dirty="0"/>
              <a:t>minimum 250 ratings</a:t>
            </a:r>
            <a:r>
              <a:rPr lang="en-US" sz="2000" dirty="0"/>
              <a:t> by users</a:t>
            </a:r>
          </a:p>
          <a:p>
            <a:pPr marL="0" indent="0">
              <a:buNone/>
            </a:pPr>
            <a:r>
              <a:rPr lang="en-US" sz="2100" b="1" dirty="0"/>
              <a:t>Book weighted avg formula: </a:t>
            </a:r>
            <a:r>
              <a:rPr lang="en-US" sz="1900" dirty="0"/>
              <a:t>Weighted Rating(WR)=[</a:t>
            </a:r>
            <a:r>
              <a:rPr lang="en-US" sz="1900" dirty="0" err="1"/>
              <a:t>vR</a:t>
            </a:r>
            <a:r>
              <a:rPr lang="en-US" sz="1900" dirty="0"/>
              <a:t>/(</a:t>
            </a:r>
            <a:r>
              <a:rPr lang="en-US" sz="1900" dirty="0" err="1"/>
              <a:t>v+m</a:t>
            </a:r>
            <a:r>
              <a:rPr lang="en-US" sz="1900" dirty="0"/>
              <a:t>)]+[</a:t>
            </a:r>
            <a:r>
              <a:rPr lang="en-US" sz="1900" dirty="0" err="1"/>
              <a:t>mC</a:t>
            </a:r>
            <a:r>
              <a:rPr lang="en-US" sz="1900" dirty="0"/>
              <a:t>/(</a:t>
            </a:r>
            <a:r>
              <a:rPr lang="en-US" sz="1900" dirty="0" err="1"/>
              <a:t>v+m</a:t>
            </a:r>
            <a:r>
              <a:rPr lang="en-US" sz="1900" dirty="0"/>
              <a:t>)] where,</a:t>
            </a:r>
          </a:p>
          <a:p>
            <a:pPr marL="457200" lvl="1" indent="0">
              <a:buNone/>
            </a:pPr>
            <a:r>
              <a:rPr lang="en-US" sz="1900" dirty="0"/>
              <a:t>v is the number of votes for the books;</a:t>
            </a:r>
          </a:p>
          <a:p>
            <a:pPr marL="457200" lvl="1" indent="0">
              <a:buNone/>
            </a:pPr>
            <a:r>
              <a:rPr lang="en-US" sz="1900" dirty="0"/>
              <a:t>m is the minimum votes required to be listed in the chart;</a:t>
            </a:r>
          </a:p>
          <a:p>
            <a:pPr marL="457200" lvl="1" indent="0">
              <a:buNone/>
            </a:pPr>
            <a:r>
              <a:rPr lang="en-US" sz="1900" dirty="0"/>
              <a:t>R is the average rating of the book; and</a:t>
            </a:r>
          </a:p>
          <a:p>
            <a:pPr marL="457200" lvl="1" indent="0">
              <a:buNone/>
            </a:pPr>
            <a:r>
              <a:rPr lang="en-US" sz="1900" dirty="0"/>
              <a:t>C is the mean vote across the whole report.</a:t>
            </a:r>
          </a:p>
          <a:p>
            <a:pPr marL="457200" lvl="1" indent="0">
              <a:buNone/>
            </a:pPr>
            <a:r>
              <a:rPr lang="en-US" sz="1900" dirty="0"/>
              <a:t>Now we find the values of </a:t>
            </a:r>
            <a:r>
              <a:rPr lang="en-US" sz="1900" dirty="0" err="1"/>
              <a:t>v,m,R,C</a:t>
            </a:r>
            <a:r>
              <a:rPr lang="en-US" sz="1900" dirty="0"/>
              <a:t>.</a:t>
            </a:r>
            <a:endParaRPr lang="en-US" sz="1400" b="1" dirty="0"/>
          </a:p>
          <a:p>
            <a:pPr>
              <a:buFont typeface="Wingdings" panose="05000000000000000000" pitchFamily="2" charset="2"/>
              <a:buChar char="§"/>
            </a:pPr>
            <a:endParaRPr lang="en-IN" sz="1800" b="1" dirty="0"/>
          </a:p>
        </p:txBody>
      </p:sp>
      <p:pic>
        <p:nvPicPr>
          <p:cNvPr id="9" name="Picture 8">
            <a:extLst>
              <a:ext uri="{FF2B5EF4-FFF2-40B4-BE49-F238E27FC236}">
                <a16:creationId xmlns:a16="http://schemas.microsoft.com/office/drawing/2014/main" id="{EA5D8409-4EDE-6E33-0337-84E8B6EB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40" y="3555609"/>
            <a:ext cx="11128717" cy="3137096"/>
          </a:xfrm>
          <a:prstGeom prst="rect">
            <a:avLst/>
          </a:prstGeom>
        </p:spPr>
      </p:pic>
    </p:spTree>
    <p:extLst>
      <p:ext uri="{BB962C8B-B14F-4D97-AF65-F5344CB8AC3E}">
        <p14:creationId xmlns:p14="http://schemas.microsoft.com/office/powerpoint/2010/main" val="337334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6F964AA3-C5CD-98D3-DE2F-88A2161A47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21FBD-F6D5-4459-7270-3420A096D8A9}"/>
              </a:ext>
            </a:extLst>
          </p:cNvPr>
          <p:cNvSpPr>
            <a:spLocks noGrp="1"/>
          </p:cNvSpPr>
          <p:nvPr>
            <p:ph idx="1"/>
          </p:nvPr>
        </p:nvSpPr>
        <p:spPr>
          <a:xfrm>
            <a:off x="531641" y="464234"/>
            <a:ext cx="11128717" cy="787791"/>
          </a:xfrm>
        </p:spPr>
        <p:txBody>
          <a:bodyPr>
            <a:normAutofit/>
          </a:bodyPr>
          <a:lstStyle/>
          <a:p>
            <a:pPr marL="0" indent="0">
              <a:lnSpc>
                <a:spcPct val="120000"/>
              </a:lnSpc>
              <a:buNone/>
            </a:pPr>
            <a:r>
              <a:rPr lang="en-US" sz="2000" b="1" dirty="0"/>
              <a:t>Top "20</a:t>
            </a:r>
            <a:r>
              <a:rPr lang="en-US" sz="2000" dirty="0"/>
              <a:t>" books from the dataset which has </a:t>
            </a:r>
            <a:r>
              <a:rPr lang="en-US" sz="2000" b="1" dirty="0"/>
              <a:t>minimum 250 ratings</a:t>
            </a:r>
            <a:r>
              <a:rPr lang="en-US" sz="2000" dirty="0"/>
              <a:t> by users</a:t>
            </a:r>
          </a:p>
        </p:txBody>
      </p:sp>
      <p:pic>
        <p:nvPicPr>
          <p:cNvPr id="9" name="Picture 8">
            <a:extLst>
              <a:ext uri="{FF2B5EF4-FFF2-40B4-BE49-F238E27FC236}">
                <a16:creationId xmlns:a16="http://schemas.microsoft.com/office/drawing/2014/main" id="{E32693DE-76C7-F6EF-090C-2731C3C1C0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1640" y="1878352"/>
            <a:ext cx="11128717" cy="2510453"/>
          </a:xfrm>
          <a:prstGeom prst="rect">
            <a:avLst/>
          </a:prstGeom>
        </p:spPr>
      </p:pic>
    </p:spTree>
    <p:extLst>
      <p:ext uri="{BB962C8B-B14F-4D97-AF65-F5344CB8AC3E}">
        <p14:creationId xmlns:p14="http://schemas.microsoft.com/office/powerpoint/2010/main" val="65481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1312A52-48E8-A51D-4C99-95994FD2CF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0B8D8-2F7E-5008-96AE-3DB27FE23887}"/>
              </a:ext>
            </a:extLst>
          </p:cNvPr>
          <p:cNvSpPr>
            <a:spLocks noGrp="1"/>
          </p:cNvSpPr>
          <p:nvPr>
            <p:ph idx="1"/>
          </p:nvPr>
        </p:nvSpPr>
        <p:spPr>
          <a:xfrm>
            <a:off x="506437" y="251791"/>
            <a:ext cx="11128717" cy="6430363"/>
          </a:xfrm>
        </p:spPr>
        <p:txBody>
          <a:bodyPr>
            <a:normAutofit/>
          </a:bodyPr>
          <a:lstStyle/>
          <a:p>
            <a:pPr marL="0" indent="0">
              <a:buNone/>
            </a:pPr>
            <a:r>
              <a:rPr lang="en-US" b="1" i="1" dirty="0"/>
              <a:t>6.2 Collaborative Filtering:-</a:t>
            </a:r>
            <a:endParaRPr lang="en-US" sz="2100" i="1" dirty="0"/>
          </a:p>
          <a:p>
            <a:pPr marL="0" indent="0">
              <a:lnSpc>
                <a:spcPct val="120000"/>
              </a:lnSpc>
              <a:buNone/>
            </a:pPr>
            <a:r>
              <a:rPr lang="en-US" sz="2100" dirty="0"/>
              <a:t>Collaborative filtering is used by most recommendation systems to find similar patterns or information of the users, this technique can filter out items that users like on the basis of the ratings or reactions by similar users. </a:t>
            </a:r>
          </a:p>
          <a:p>
            <a:pPr>
              <a:lnSpc>
                <a:spcPct val="120000"/>
              </a:lnSpc>
              <a:buFont typeface="Wingdings" panose="05000000000000000000" pitchFamily="2" charset="2"/>
              <a:buChar char="Ø"/>
            </a:pPr>
            <a:r>
              <a:rPr lang="en-US" sz="2000" b="1" dirty="0"/>
              <a:t>Advantage of </a:t>
            </a:r>
            <a:r>
              <a:rPr lang="en-US" sz="2000" b="1" i="1" dirty="0"/>
              <a:t>Collaborative Filtering</a:t>
            </a:r>
            <a:endParaRPr lang="en-US" sz="1800" b="1" dirty="0"/>
          </a:p>
          <a:p>
            <a:pPr lvl="1"/>
            <a:r>
              <a:rPr lang="en-US" sz="1800" dirty="0"/>
              <a:t>Other user scores are used.</a:t>
            </a:r>
          </a:p>
          <a:p>
            <a:pPr lvl="1"/>
            <a:r>
              <a:rPr lang="en-US" sz="1800" dirty="0"/>
              <a:t>No deterministic result since chance is involved in the system</a:t>
            </a:r>
          </a:p>
          <a:p>
            <a:pPr marL="457200" lvl="1" indent="0">
              <a:buNone/>
            </a:pPr>
            <a:endParaRPr lang="en-US" sz="1800" dirty="0"/>
          </a:p>
          <a:p>
            <a:pPr>
              <a:buFont typeface="Wingdings" panose="05000000000000000000" pitchFamily="2" charset="2"/>
              <a:buChar char="Ø"/>
            </a:pPr>
            <a:r>
              <a:rPr lang="en-US" sz="2000" b="1" dirty="0"/>
              <a:t> Disadvantage popularity-based recommendation system</a:t>
            </a:r>
          </a:p>
          <a:p>
            <a:pPr lvl="1"/>
            <a:r>
              <a:rPr lang="en-US" sz="1800" dirty="0"/>
              <a:t>Needs more data.</a:t>
            </a:r>
          </a:p>
          <a:p>
            <a:pPr lvl="1"/>
            <a:r>
              <a:rPr lang="en-US" sz="1800" dirty="0"/>
              <a:t>Problem with new users and  new products</a:t>
            </a:r>
            <a:endParaRPr lang="en-US" sz="1400" dirty="0"/>
          </a:p>
          <a:p>
            <a:pPr>
              <a:buFont typeface="Wingdings" panose="05000000000000000000" pitchFamily="2" charset="2"/>
              <a:buChar char="§"/>
            </a:pPr>
            <a:endParaRPr lang="en-IN" sz="1800" b="1" dirty="0"/>
          </a:p>
        </p:txBody>
      </p:sp>
      <p:pic>
        <p:nvPicPr>
          <p:cNvPr id="7" name="Picture 6" descr="A comparison of a diagram of two people&#10;&#10;Description automatically generated">
            <a:extLst>
              <a:ext uri="{FF2B5EF4-FFF2-40B4-BE49-F238E27FC236}">
                <a16:creationId xmlns:a16="http://schemas.microsoft.com/office/drawing/2014/main" id="{05F9EDF9-77FC-33AA-A5E0-A03A63FA53A9}"/>
              </a:ext>
            </a:extLst>
          </p:cNvPr>
          <p:cNvPicPr>
            <a:picLocks noChangeAspect="1"/>
          </p:cNvPicPr>
          <p:nvPr/>
        </p:nvPicPr>
        <p:blipFill rotWithShape="1">
          <a:blip r:embed="rId2">
            <a:extLst>
              <a:ext uri="{28A0092B-C50C-407E-A947-70E740481C1C}">
                <a14:useLocalDpi xmlns:a14="http://schemas.microsoft.com/office/drawing/2010/main" val="0"/>
              </a:ext>
            </a:extLst>
          </a:blip>
          <a:srcRect l="542" r="50509"/>
          <a:stretch/>
        </p:blipFill>
        <p:spPr>
          <a:xfrm>
            <a:off x="8174079" y="2009385"/>
            <a:ext cx="2538582" cy="2839229"/>
          </a:xfrm>
          <a:prstGeom prst="rect">
            <a:avLst/>
          </a:prstGeom>
        </p:spPr>
      </p:pic>
    </p:spTree>
    <p:extLst>
      <p:ext uri="{BB962C8B-B14F-4D97-AF65-F5344CB8AC3E}">
        <p14:creationId xmlns:p14="http://schemas.microsoft.com/office/powerpoint/2010/main" val="407003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0E2C1E57-232F-76D5-28B6-450D5F365E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28B6-5E4D-CC03-9E9D-90D782B9BD85}"/>
              </a:ext>
            </a:extLst>
          </p:cNvPr>
          <p:cNvSpPr>
            <a:spLocks noGrp="1"/>
          </p:cNvSpPr>
          <p:nvPr>
            <p:ph idx="1"/>
          </p:nvPr>
        </p:nvSpPr>
        <p:spPr>
          <a:xfrm>
            <a:off x="506437" y="251791"/>
            <a:ext cx="11128717" cy="6430363"/>
          </a:xfrm>
        </p:spPr>
        <p:txBody>
          <a:bodyPr>
            <a:normAutofit/>
          </a:bodyPr>
          <a:lstStyle/>
          <a:p>
            <a:pPr marL="0" indent="0" algn="ctr">
              <a:buNone/>
            </a:pPr>
            <a:r>
              <a:rPr lang="en-US" b="1" i="1"/>
              <a:t>Result of collaborative filtering</a:t>
            </a:r>
            <a:endParaRPr lang="en-US" sz="2100" i="1"/>
          </a:p>
          <a:p>
            <a:pPr marL="0" indent="0">
              <a:lnSpc>
                <a:spcPct val="120000"/>
              </a:lnSpc>
              <a:buNone/>
            </a:pPr>
            <a:endParaRPr lang="en-IN" sz="1800" b="1" dirty="0"/>
          </a:p>
        </p:txBody>
      </p:sp>
      <p:pic>
        <p:nvPicPr>
          <p:cNvPr id="6" name="Picture 5" descr="A screenshot of a computer&#10;&#10;Description automatically generated">
            <a:extLst>
              <a:ext uri="{FF2B5EF4-FFF2-40B4-BE49-F238E27FC236}">
                <a16:creationId xmlns:a16="http://schemas.microsoft.com/office/drawing/2014/main" id="{D3DC0070-E0E7-EC83-C052-2F72D6A31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04" y="1379549"/>
            <a:ext cx="6376067" cy="4098901"/>
          </a:xfrm>
          <a:prstGeom prst="rect">
            <a:avLst/>
          </a:prstGeom>
        </p:spPr>
      </p:pic>
    </p:spTree>
    <p:extLst>
      <p:ext uri="{BB962C8B-B14F-4D97-AF65-F5344CB8AC3E}">
        <p14:creationId xmlns:p14="http://schemas.microsoft.com/office/powerpoint/2010/main" val="23286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109B9-B553-3EA6-47AB-4ABE5C2DAA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7. Model Evaluation</a:t>
            </a:r>
            <a:br>
              <a:rPr lang="en-US" sz="3600" b="1" kern="1200" dirty="0">
                <a:solidFill>
                  <a:srgbClr val="FFFFFF"/>
                </a:solidFill>
                <a:latin typeface="+mj-lt"/>
                <a:ea typeface="+mj-ea"/>
                <a:cs typeface="+mj-cs"/>
              </a:rPr>
            </a:br>
            <a:endParaRPr lang="en-US" sz="3600" b="1" kern="1200" dirty="0">
              <a:solidFill>
                <a:srgbClr val="FFFFFF"/>
              </a:solidFill>
              <a:latin typeface="+mj-lt"/>
              <a:ea typeface="+mj-ea"/>
              <a:cs typeface="+mj-cs"/>
            </a:endParaRPr>
          </a:p>
        </p:txBody>
      </p:sp>
      <p:pic>
        <p:nvPicPr>
          <p:cNvPr id="5" name="Content Placeholder 4" descr="A screen shot of a computer&#10;&#10;Description automatically generated">
            <a:extLst>
              <a:ext uri="{FF2B5EF4-FFF2-40B4-BE49-F238E27FC236}">
                <a16:creationId xmlns:a16="http://schemas.microsoft.com/office/drawing/2014/main" id="{30BEE422-AEC9-016B-70ED-0FCBD60FC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16302"/>
            <a:ext cx="6780700" cy="4223066"/>
          </a:xfrm>
          <a:prstGeom prst="rect">
            <a:avLst/>
          </a:prstGeom>
        </p:spPr>
      </p:pic>
    </p:spTree>
    <p:extLst>
      <p:ext uri="{BB962C8B-B14F-4D97-AF65-F5344CB8AC3E}">
        <p14:creationId xmlns:p14="http://schemas.microsoft.com/office/powerpoint/2010/main" val="6368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556-6D1D-CEBF-7F5B-CF7726F55A40}"/>
              </a:ext>
            </a:extLst>
          </p:cNvPr>
          <p:cNvSpPr>
            <a:spLocks noGrp="1"/>
          </p:cNvSpPr>
          <p:nvPr>
            <p:ph type="title"/>
          </p:nvPr>
        </p:nvSpPr>
        <p:spPr/>
        <p:txBody>
          <a:bodyPr/>
          <a:lstStyle/>
          <a:p>
            <a:r>
              <a:rPr lang="en-US" sz="4400" b="1" dirty="0">
                <a:solidFill>
                  <a:schemeClr val="accent2">
                    <a:lumMod val="50000"/>
                  </a:schemeClr>
                </a:solidFill>
                <a:latin typeface="+mn-lt"/>
              </a:rPr>
              <a:t>8</a:t>
            </a:r>
            <a:r>
              <a:rPr lang="en-US" sz="4400" dirty="0">
                <a:solidFill>
                  <a:schemeClr val="accent2">
                    <a:lumMod val="50000"/>
                  </a:schemeClr>
                </a:solidFill>
                <a:latin typeface="+mn-lt"/>
              </a:rPr>
              <a:t>.</a:t>
            </a:r>
            <a:r>
              <a:rPr lang="en-US" sz="4400" b="1" dirty="0">
                <a:solidFill>
                  <a:schemeClr val="accent2">
                    <a:lumMod val="50000"/>
                  </a:schemeClr>
                </a:solidFill>
                <a:latin typeface="+mn-lt"/>
              </a:rPr>
              <a:t> Deployment</a:t>
            </a:r>
            <a:endParaRPr lang="en-IN" dirty="0"/>
          </a:p>
        </p:txBody>
      </p:sp>
      <p:sp>
        <p:nvSpPr>
          <p:cNvPr id="3" name="Content Placeholder 2">
            <a:extLst>
              <a:ext uri="{FF2B5EF4-FFF2-40B4-BE49-F238E27FC236}">
                <a16:creationId xmlns:a16="http://schemas.microsoft.com/office/drawing/2014/main" id="{EE5B5FA4-0160-2FA0-FCC1-A4F2DE0E7193}"/>
              </a:ext>
            </a:extLst>
          </p:cNvPr>
          <p:cNvSpPr>
            <a:spLocks noGrp="1"/>
          </p:cNvSpPr>
          <p:nvPr>
            <p:ph idx="1"/>
          </p:nvPr>
        </p:nvSpPr>
        <p:spPr/>
        <p:txBody>
          <a:bodyPr/>
          <a:lstStyle/>
          <a:p>
            <a:pPr marL="0" indent="0">
              <a:buNone/>
            </a:pPr>
            <a:r>
              <a:rPr lang="en-US" dirty="0"/>
              <a:t>﻿</a:t>
            </a:r>
            <a:r>
              <a:rPr lang="en-US" sz="2000" dirty="0"/>
              <a:t>Deployment is the process by which a ML model is moved from an offline environment and integrated into an existing production environment, such as a live application. It is a critical step that must be completed in order for a model to serve its intended purpose and solve the challenges it is designed for.</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324141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B4B6C767-4234-E163-A47F-D31C9FE4A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98B7E-E8F6-8730-83F3-455285C719E7}"/>
              </a:ext>
            </a:extLst>
          </p:cNvPr>
          <p:cNvSpPr>
            <a:spLocks noGrp="1"/>
          </p:cNvSpPr>
          <p:nvPr>
            <p:ph type="title"/>
          </p:nvPr>
        </p:nvSpPr>
        <p:spPr/>
        <p:txBody>
          <a:bodyPr>
            <a:normAutofit/>
          </a:bodyPr>
          <a:lstStyle/>
          <a:p>
            <a:r>
              <a:rPr lang="en-US" sz="3200" b="1" dirty="0"/>
              <a:t>Using </a:t>
            </a:r>
            <a:r>
              <a:rPr lang="en-US" sz="3200" b="1" dirty="0" err="1"/>
              <a:t>Streamlit</a:t>
            </a:r>
            <a:r>
              <a:rPr lang="en-US" sz="3200" b="1" dirty="0"/>
              <a:t> we have deployed our application</a:t>
            </a:r>
            <a:endParaRPr lang="en-IN" sz="3200" b="1" dirty="0"/>
          </a:p>
        </p:txBody>
      </p:sp>
      <p:pic>
        <p:nvPicPr>
          <p:cNvPr id="7" name="Content Placeholder 6">
            <a:extLst>
              <a:ext uri="{FF2B5EF4-FFF2-40B4-BE49-F238E27FC236}">
                <a16:creationId xmlns:a16="http://schemas.microsoft.com/office/drawing/2014/main" id="{E8592CC7-A569-31B5-F973-EA22B2271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15" y="1825625"/>
            <a:ext cx="9692640" cy="4667250"/>
          </a:xfrm>
        </p:spPr>
      </p:pic>
    </p:spTree>
    <p:extLst>
      <p:ext uri="{BB962C8B-B14F-4D97-AF65-F5344CB8AC3E}">
        <p14:creationId xmlns:p14="http://schemas.microsoft.com/office/powerpoint/2010/main" val="44507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BAC66910-CFF1-DC63-A9BF-A852B7870560}"/>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65D9D67-A3CE-A2F0-EEC0-22556B39F7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72197" y="601735"/>
            <a:ext cx="9692640" cy="5222289"/>
          </a:xfrm>
        </p:spPr>
      </p:pic>
    </p:spTree>
    <p:extLst>
      <p:ext uri="{BB962C8B-B14F-4D97-AF65-F5344CB8AC3E}">
        <p14:creationId xmlns:p14="http://schemas.microsoft.com/office/powerpoint/2010/main" val="412613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21C3-4E87-8501-6268-08C05BBA7A18}"/>
              </a:ext>
            </a:extLst>
          </p:cNvPr>
          <p:cNvSpPr>
            <a:spLocks noGrp="1"/>
          </p:cNvSpPr>
          <p:nvPr>
            <p:ph type="title"/>
          </p:nvPr>
        </p:nvSpPr>
        <p:spPr/>
        <p:txBody>
          <a:bodyPr/>
          <a:lstStyle/>
          <a:p>
            <a:r>
              <a:rPr lang="en-US" sz="4400" b="1" dirty="0">
                <a:solidFill>
                  <a:schemeClr val="accent2">
                    <a:lumMod val="50000"/>
                  </a:schemeClr>
                </a:solidFill>
                <a:latin typeface="+mn-lt"/>
              </a:rPr>
              <a:t>8</a:t>
            </a:r>
            <a:r>
              <a:rPr lang="en-US" sz="4400" dirty="0">
                <a:solidFill>
                  <a:schemeClr val="accent2">
                    <a:lumMod val="50000"/>
                  </a:schemeClr>
                </a:solidFill>
                <a:latin typeface="+mn-lt"/>
              </a:rPr>
              <a:t>.</a:t>
            </a:r>
            <a:r>
              <a:rPr lang="en-US" sz="4400" b="1" dirty="0">
                <a:solidFill>
                  <a:schemeClr val="accent2">
                    <a:lumMod val="50000"/>
                  </a:schemeClr>
                </a:solidFill>
                <a:latin typeface="+mn-lt"/>
              </a:rPr>
              <a:t> Reference</a:t>
            </a:r>
            <a:endParaRPr lang="en-IN" dirty="0"/>
          </a:p>
        </p:txBody>
      </p:sp>
      <p:sp>
        <p:nvSpPr>
          <p:cNvPr id="3" name="Content Placeholder 2">
            <a:extLst>
              <a:ext uri="{FF2B5EF4-FFF2-40B4-BE49-F238E27FC236}">
                <a16:creationId xmlns:a16="http://schemas.microsoft.com/office/drawing/2014/main" id="{C01597F4-682F-6723-124B-82ED9B9C6A0C}"/>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ü"/>
            </a:pPr>
            <a:r>
              <a:rPr lang="en-IN" sz="2000" dirty="0"/>
              <a:t>﻿Pandas documentation link:- </a:t>
            </a:r>
            <a:r>
              <a:rPr lang="en-IN" sz="2000" dirty="0">
                <a:hlinkClick r:id="rId2"/>
              </a:rPr>
              <a:t>https://pandas.pydata.org/docs/getting started/index.html</a:t>
            </a:r>
            <a:endParaRPr lang="en-IN" sz="2000" dirty="0"/>
          </a:p>
          <a:p>
            <a:pPr>
              <a:buFont typeface="Wingdings" panose="05000000000000000000" pitchFamily="2" charset="2"/>
              <a:buChar char="ü"/>
            </a:pPr>
            <a:r>
              <a:rPr lang="en-IN" sz="2000" dirty="0"/>
              <a:t> Matplotlib documentation:- </a:t>
            </a:r>
            <a:r>
              <a:rPr lang="en-IN" sz="2000" dirty="0">
                <a:hlinkClick r:id="rId3"/>
              </a:rPr>
              <a:t>https://matplotlib.org/stable/index.html</a:t>
            </a:r>
            <a:endParaRPr lang="en-IN" sz="2000" dirty="0"/>
          </a:p>
          <a:p>
            <a:pPr>
              <a:buFont typeface="Wingdings" panose="05000000000000000000" pitchFamily="2" charset="2"/>
              <a:buChar char="ü"/>
            </a:pPr>
            <a:r>
              <a:rPr lang="fr-FR" sz="2000" dirty="0" err="1"/>
              <a:t>Streamlit</a:t>
            </a:r>
            <a:r>
              <a:rPr lang="fr-FR" sz="2000" dirty="0"/>
              <a:t> documentation:- </a:t>
            </a:r>
            <a:r>
              <a:rPr lang="fr-FR" sz="2000" dirty="0">
                <a:hlinkClick r:id="rId4"/>
              </a:rPr>
              <a:t>https://docs.streamlit.io/library/get-started/main-concepts</a:t>
            </a:r>
            <a:endParaRPr lang="en-IN" sz="2000" dirty="0"/>
          </a:p>
          <a:p>
            <a:pPr>
              <a:buFont typeface="Wingdings" panose="05000000000000000000" pitchFamily="2" charset="2"/>
              <a:buChar char="ü"/>
            </a:pPr>
            <a:r>
              <a:rPr lang="en-IN" sz="2000" dirty="0"/>
              <a:t>Visual studio code :- https://code.visualstudio.com/learn</a:t>
            </a:r>
          </a:p>
          <a:p>
            <a:pPr>
              <a:buFont typeface="Wingdings" panose="05000000000000000000" pitchFamily="2" charset="2"/>
              <a:buChar char="ü"/>
            </a:pPr>
            <a:r>
              <a:rPr lang="fr-FR" sz="2000" dirty="0"/>
              <a:t>KNN documentation:- https://scikit-learn.org/stable/modules/generated/sklearn.neighbors.KNeighbors Classifier.html</a:t>
            </a:r>
            <a:endParaRPr lang="en-IN" sz="2000" dirty="0"/>
          </a:p>
        </p:txBody>
      </p:sp>
    </p:spTree>
    <p:extLst>
      <p:ext uri="{BB962C8B-B14F-4D97-AF65-F5344CB8AC3E}">
        <p14:creationId xmlns:p14="http://schemas.microsoft.com/office/powerpoint/2010/main" val="70370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11CA-D63E-3131-3986-9B2EA19E8C64}"/>
              </a:ext>
            </a:extLst>
          </p:cNvPr>
          <p:cNvSpPr>
            <a:spLocks noGrp="1"/>
          </p:cNvSpPr>
          <p:nvPr>
            <p:ph type="title"/>
          </p:nvPr>
        </p:nvSpPr>
        <p:spPr>
          <a:xfrm>
            <a:off x="838200" y="365125"/>
            <a:ext cx="10515600" cy="973345"/>
          </a:xfrm>
        </p:spPr>
        <p:txBody>
          <a:bodyPr/>
          <a:lstStyle/>
          <a:p>
            <a:r>
              <a:rPr lang="en-US" b="1" dirty="0">
                <a:solidFill>
                  <a:schemeClr val="accent2">
                    <a:lumMod val="50000"/>
                  </a:schemeClr>
                </a:solidFill>
                <a:latin typeface="+mn-lt"/>
              </a:rPr>
              <a:t>Contents</a:t>
            </a:r>
            <a:endParaRPr lang="en-IN" b="1" dirty="0">
              <a:solidFill>
                <a:schemeClr val="accent2">
                  <a:lumMod val="50000"/>
                </a:schemeClr>
              </a:solidFill>
              <a:latin typeface="+mn-lt"/>
            </a:endParaRPr>
          </a:p>
        </p:txBody>
      </p:sp>
      <p:sp>
        <p:nvSpPr>
          <p:cNvPr id="3" name="Content Placeholder 2">
            <a:extLst>
              <a:ext uri="{FF2B5EF4-FFF2-40B4-BE49-F238E27FC236}">
                <a16:creationId xmlns:a16="http://schemas.microsoft.com/office/drawing/2014/main" id="{7DA342CF-383E-AE3A-6BD7-1CB665523470}"/>
              </a:ext>
            </a:extLst>
          </p:cNvPr>
          <p:cNvSpPr>
            <a:spLocks noGrp="1"/>
          </p:cNvSpPr>
          <p:nvPr>
            <p:ph idx="1"/>
          </p:nvPr>
        </p:nvSpPr>
        <p:spPr>
          <a:xfrm>
            <a:off x="838200" y="1669774"/>
            <a:ext cx="10515600" cy="5075583"/>
          </a:xfrm>
        </p:spPr>
        <p:txBody>
          <a:bodyPr/>
          <a:lstStyle/>
          <a:p>
            <a:pPr marL="514350" indent="-514350">
              <a:buFont typeface="+mj-lt"/>
              <a:buAutoNum type="arabicPeriod"/>
            </a:pPr>
            <a:r>
              <a:rPr lang="en-US" dirty="0"/>
              <a:t>Project Architecture</a:t>
            </a:r>
          </a:p>
          <a:p>
            <a:pPr marL="514350" indent="-514350">
              <a:buFont typeface="+mj-lt"/>
              <a:buAutoNum type="arabicPeriod"/>
            </a:pPr>
            <a:r>
              <a:rPr lang="en-US" dirty="0"/>
              <a:t>Introduction to Recommendation System</a:t>
            </a:r>
          </a:p>
          <a:p>
            <a:pPr marL="514350" indent="-514350">
              <a:buFont typeface="+mj-lt"/>
              <a:buAutoNum type="arabicPeriod"/>
            </a:pPr>
            <a:r>
              <a:rPr lang="en-US" dirty="0"/>
              <a:t>Data set Details</a:t>
            </a:r>
          </a:p>
          <a:p>
            <a:pPr marL="514350" indent="-514350">
              <a:buFont typeface="+mj-lt"/>
              <a:buAutoNum type="arabicPeriod"/>
            </a:pPr>
            <a:r>
              <a:rPr lang="en-US" dirty="0"/>
              <a:t>Data preprocessing and EDA</a:t>
            </a:r>
          </a:p>
          <a:p>
            <a:pPr marL="514350" indent="-514350">
              <a:buFont typeface="+mj-lt"/>
              <a:buAutoNum type="arabicPeriod"/>
            </a:pPr>
            <a:r>
              <a:rPr lang="en-US" dirty="0"/>
              <a:t>Visualization</a:t>
            </a:r>
          </a:p>
          <a:p>
            <a:pPr marL="514350" indent="-514350">
              <a:buFont typeface="+mj-lt"/>
              <a:buAutoNum type="arabicPeriod"/>
            </a:pPr>
            <a:r>
              <a:rPr lang="en-US" dirty="0"/>
              <a:t>Details about recommendation techniques</a:t>
            </a:r>
          </a:p>
          <a:p>
            <a:pPr marL="514350" indent="-514350">
              <a:buFont typeface="+mj-lt"/>
              <a:buAutoNum type="arabicPeriod"/>
            </a:pPr>
            <a:r>
              <a:rPr lang="en-US" dirty="0"/>
              <a:t>Model Evaluation</a:t>
            </a:r>
          </a:p>
          <a:p>
            <a:pPr marL="514350" indent="-514350">
              <a:buFont typeface="+mj-lt"/>
              <a:buAutoNum type="arabicPeriod"/>
            </a:pPr>
            <a:r>
              <a:rPr lang="en-US" dirty="0"/>
              <a:t>Deployment</a:t>
            </a:r>
          </a:p>
          <a:p>
            <a:pPr marL="514350" indent="-514350">
              <a:buFont typeface="+mj-lt"/>
              <a:buAutoNum type="arabicPeriod"/>
            </a:pPr>
            <a:r>
              <a:rPr lang="en-US" dirty="0"/>
              <a:t>Reference</a:t>
            </a:r>
          </a:p>
          <a:p>
            <a:pPr marL="514350" indent="-514350">
              <a:buFont typeface="+mj-lt"/>
              <a:buAutoNum type="arabicPeriod"/>
            </a:pPr>
            <a:endParaRPr lang="en-IN" dirty="0"/>
          </a:p>
        </p:txBody>
      </p:sp>
    </p:spTree>
    <p:extLst>
      <p:ext uri="{BB962C8B-B14F-4D97-AF65-F5344CB8AC3E}">
        <p14:creationId xmlns:p14="http://schemas.microsoft.com/office/powerpoint/2010/main" val="238787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A0BC22BC-C14E-B21C-4F87-2DB5C34B759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18B15A-0819-671B-1EC5-18A63EDAEB41}"/>
              </a:ext>
            </a:extLst>
          </p:cNvPr>
          <p:cNvSpPr>
            <a:spLocks noGrp="1"/>
          </p:cNvSpPr>
          <p:nvPr>
            <p:ph idx="1"/>
          </p:nvPr>
        </p:nvSpPr>
        <p:spPr>
          <a:xfrm>
            <a:off x="838200" y="463826"/>
            <a:ext cx="10515600" cy="5713137"/>
          </a:xfrm>
        </p:spPr>
        <p:txBody>
          <a:bodyPr>
            <a:normAutofit/>
          </a:bodyPr>
          <a:lstStyle/>
          <a:p>
            <a:pPr marL="0" indent="0" algn="ctr">
              <a:buNone/>
            </a:pPr>
            <a:endParaRPr lang="en-US" sz="6000" b="1" dirty="0">
              <a:latin typeface="Alasassy Caps" panose="020F0502020204030204" pitchFamily="2" charset="0"/>
            </a:endParaRPr>
          </a:p>
          <a:p>
            <a:pPr marL="0" indent="0" algn="ctr">
              <a:buNone/>
            </a:pPr>
            <a:endParaRPr lang="en-US" sz="6000" b="1" dirty="0">
              <a:latin typeface="Alasassy Caps" panose="020F0502020204030204" pitchFamily="2" charset="0"/>
            </a:endParaRPr>
          </a:p>
        </p:txBody>
      </p:sp>
      <p:sp>
        <p:nvSpPr>
          <p:cNvPr id="8" name="Rectangle 7">
            <a:extLst>
              <a:ext uri="{FF2B5EF4-FFF2-40B4-BE49-F238E27FC236}">
                <a16:creationId xmlns:a16="http://schemas.microsoft.com/office/drawing/2014/main" id="{8BB90169-DED8-D523-8E21-7C4CE8E68D3E}"/>
              </a:ext>
            </a:extLst>
          </p:cNvPr>
          <p:cNvSpPr/>
          <p:nvPr/>
        </p:nvSpPr>
        <p:spPr>
          <a:xfrm>
            <a:off x="4102890" y="2649283"/>
            <a:ext cx="398621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masis MT Pro Black" panose="020F0502020204030204" pitchFamily="18" charset="0"/>
              </a:rPr>
              <a:t>Thank You</a:t>
            </a:r>
            <a:endParaRPr lang="en-IN"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611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B7260-9DBE-C4EB-C288-34ED86B6B16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1. Project Architecture</a:t>
            </a:r>
            <a:endParaRPr lang="en-US" sz="3600" kern="1200" dirty="0">
              <a:solidFill>
                <a:srgbClr val="FFFFFF"/>
              </a:solidFill>
              <a:latin typeface="+mj-lt"/>
              <a:ea typeface="+mj-ea"/>
              <a:cs typeface="+mj-cs"/>
            </a:endParaRPr>
          </a:p>
        </p:txBody>
      </p:sp>
      <p:pic>
        <p:nvPicPr>
          <p:cNvPr id="9" name="Content Placeholder 8" descr="A screenshot of a computer&#10;&#10;Description automatically generated">
            <a:extLst>
              <a:ext uri="{FF2B5EF4-FFF2-40B4-BE49-F238E27FC236}">
                <a16:creationId xmlns:a16="http://schemas.microsoft.com/office/drawing/2014/main" id="{15DCC6BE-F453-72FB-58F5-235612877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278" y="1"/>
            <a:ext cx="7388942" cy="6740012"/>
          </a:xfrm>
        </p:spPr>
      </p:pic>
    </p:spTree>
    <p:extLst>
      <p:ext uri="{BB962C8B-B14F-4D97-AF65-F5344CB8AC3E}">
        <p14:creationId xmlns:p14="http://schemas.microsoft.com/office/powerpoint/2010/main" val="339522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3DF3-483C-2765-6C9D-178EE3E58AA4}"/>
              </a:ext>
            </a:extLst>
          </p:cNvPr>
          <p:cNvSpPr>
            <a:spLocks noGrp="1"/>
          </p:cNvSpPr>
          <p:nvPr>
            <p:ph type="title"/>
          </p:nvPr>
        </p:nvSpPr>
        <p:spPr>
          <a:xfrm>
            <a:off x="244465" y="3752849"/>
            <a:ext cx="3979517" cy="2452687"/>
          </a:xfrm>
        </p:spPr>
        <p:txBody>
          <a:bodyPr vert="horz" lIns="91440" tIns="45720" rIns="91440" bIns="45720" rtlCol="0" anchor="ctr">
            <a:normAutofit/>
          </a:bodyPr>
          <a:lstStyle/>
          <a:p>
            <a:r>
              <a:rPr lang="en-US" sz="3300" dirty="0">
                <a:solidFill>
                  <a:schemeClr val="accent2">
                    <a:lumMod val="50000"/>
                  </a:schemeClr>
                </a:solidFill>
                <a:latin typeface="+mn-lt"/>
              </a:rPr>
              <a:t>2.</a:t>
            </a:r>
            <a:r>
              <a:rPr lang="en-US" sz="3300" b="1" dirty="0">
                <a:solidFill>
                  <a:schemeClr val="accent2">
                    <a:lumMod val="50000"/>
                  </a:schemeClr>
                </a:solidFill>
                <a:latin typeface="+mn-lt"/>
              </a:rPr>
              <a:t> Introduction to Recommendation System</a:t>
            </a:r>
            <a:br>
              <a:rPr lang="en-US" sz="3300" dirty="0"/>
            </a:br>
            <a:endParaRPr lang="en-US" sz="3300" dirty="0"/>
          </a:p>
        </p:txBody>
      </p:sp>
      <p:pic>
        <p:nvPicPr>
          <p:cNvPr id="7" name="Content Placeholder 6" descr="A close up of a screen&#10;&#10;Description automatically generated">
            <a:extLst>
              <a:ext uri="{FF2B5EF4-FFF2-40B4-BE49-F238E27FC236}">
                <a16:creationId xmlns:a16="http://schemas.microsoft.com/office/drawing/2014/main" id="{E3E7DBC9-EE51-40E8-7B27-CD7ABECC91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090" b="33318"/>
          <a:stretch/>
        </p:blipFill>
        <p:spPr>
          <a:xfrm>
            <a:off x="20" y="11"/>
            <a:ext cx="12191980" cy="3221492"/>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 Placeholder 3">
            <a:extLst>
              <a:ext uri="{FF2B5EF4-FFF2-40B4-BE49-F238E27FC236}">
                <a16:creationId xmlns:a16="http://schemas.microsoft.com/office/drawing/2014/main" id="{22D73E51-6D42-BDCD-19ED-135ACABA80DD}"/>
              </a:ext>
            </a:extLst>
          </p:cNvPr>
          <p:cNvSpPr>
            <a:spLocks noGrp="1"/>
          </p:cNvSpPr>
          <p:nvPr>
            <p:ph type="body" sz="half" idx="2"/>
          </p:nvPr>
        </p:nvSpPr>
        <p:spPr>
          <a:xfrm>
            <a:off x="3988505" y="3221503"/>
            <a:ext cx="7959030" cy="3525078"/>
          </a:xfrm>
        </p:spPr>
        <p:txBody>
          <a:bodyPr vert="horz" lIns="91440" tIns="45720" rIns="91440" bIns="45720" rtlCol="0" anchor="ctr">
            <a:noAutofit/>
          </a:bodyPr>
          <a:lstStyle/>
          <a:p>
            <a:pPr marL="400050" indent="-342900">
              <a:buFont typeface="Wingdings" panose="05000000000000000000" pitchFamily="2" charset="2"/>
              <a:buChar char="Ø"/>
            </a:pPr>
            <a:r>
              <a:rPr lang="en-US" sz="2000" dirty="0"/>
              <a:t>Recommendation systems involve predicting user preferences for unseen items.</a:t>
            </a:r>
          </a:p>
          <a:p>
            <a:pPr marL="400050" indent="-342900">
              <a:buFont typeface="Wingdings" panose="05000000000000000000" pitchFamily="2" charset="2"/>
              <a:buChar char="Ø"/>
            </a:pPr>
            <a:r>
              <a:rPr lang="en-US" sz="2000" dirty="0"/>
              <a:t>Recommendation systems have become very popular with the increasing availability of millions of products online</a:t>
            </a:r>
          </a:p>
          <a:p>
            <a:pPr marL="400050" indent="-342900">
              <a:buFont typeface="Wingdings" panose="05000000000000000000" pitchFamily="2" charset="2"/>
              <a:buChar char="Ø"/>
            </a:pPr>
            <a:r>
              <a:rPr lang="en-US" sz="2000" dirty="0"/>
              <a:t>Recommending relevant products increases the customer's interest and sales of the company.</a:t>
            </a:r>
          </a:p>
          <a:p>
            <a:pPr marL="400050" indent="-342900">
              <a:buFont typeface="Wingdings" panose="05000000000000000000" pitchFamily="2" charset="2"/>
              <a:buChar char="Ø"/>
            </a:pPr>
            <a:r>
              <a:rPr lang="en-US" sz="2000" dirty="0"/>
              <a:t>Examples:-</a:t>
            </a:r>
          </a:p>
          <a:p>
            <a:pPr marL="857250" lvl="1" indent="-342900">
              <a:buFont typeface="Wingdings" panose="05000000000000000000" pitchFamily="2" charset="2"/>
              <a:buChar char="Ø"/>
            </a:pPr>
            <a:r>
              <a:rPr lang="en-US" sz="2000" dirty="0"/>
              <a:t>Facebook-" People You May Know“</a:t>
            </a:r>
          </a:p>
          <a:p>
            <a:pPr marL="857250" lvl="1" indent="-342900">
              <a:buFont typeface="Wingdings" panose="05000000000000000000" pitchFamily="2" charset="2"/>
              <a:buChar char="Ø"/>
            </a:pPr>
            <a:r>
              <a:rPr lang="en-US" sz="2000" dirty="0"/>
              <a:t>Netflix-" Other Movies You May Enjoy“</a:t>
            </a:r>
          </a:p>
          <a:p>
            <a:pPr marL="857250" lvl="1" indent="-342900">
              <a:buFont typeface="Wingdings" panose="05000000000000000000" pitchFamily="2" charset="2"/>
              <a:buChar char="Ø"/>
            </a:pPr>
            <a:r>
              <a:rPr lang="en-US" sz="2000" dirty="0"/>
              <a:t>Amazon-" Customers Who brought this item also brought..."</a:t>
            </a:r>
          </a:p>
        </p:txBody>
      </p:sp>
    </p:spTree>
    <p:extLst>
      <p:ext uri="{BB962C8B-B14F-4D97-AF65-F5344CB8AC3E}">
        <p14:creationId xmlns:p14="http://schemas.microsoft.com/office/powerpoint/2010/main" val="7336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4A23-21C0-3B98-E61B-F55389DFE058}"/>
              </a:ext>
            </a:extLst>
          </p:cNvPr>
          <p:cNvSpPr>
            <a:spLocks noGrp="1"/>
          </p:cNvSpPr>
          <p:nvPr>
            <p:ph type="title"/>
          </p:nvPr>
        </p:nvSpPr>
        <p:spPr>
          <a:xfrm>
            <a:off x="468727" y="278295"/>
            <a:ext cx="5136942" cy="980661"/>
          </a:xfrm>
        </p:spPr>
        <p:txBody>
          <a:bodyPr>
            <a:noAutofit/>
          </a:bodyPr>
          <a:lstStyle/>
          <a:p>
            <a:r>
              <a:rPr lang="en-US" sz="4400" b="1" dirty="0">
                <a:solidFill>
                  <a:schemeClr val="accent2">
                    <a:lumMod val="50000"/>
                  </a:schemeClr>
                </a:solidFill>
                <a:latin typeface="+mn-lt"/>
              </a:rPr>
              <a:t>3</a:t>
            </a:r>
            <a:r>
              <a:rPr lang="en-US" sz="4400" dirty="0">
                <a:solidFill>
                  <a:schemeClr val="accent2">
                    <a:lumMod val="50000"/>
                  </a:schemeClr>
                </a:solidFill>
                <a:latin typeface="+mn-lt"/>
              </a:rPr>
              <a:t>.</a:t>
            </a:r>
            <a:r>
              <a:rPr lang="en-US" sz="4400" b="1" dirty="0">
                <a:solidFill>
                  <a:schemeClr val="accent2">
                    <a:lumMod val="50000"/>
                  </a:schemeClr>
                </a:solidFill>
                <a:latin typeface="+mn-lt"/>
              </a:rPr>
              <a:t> Datasets Details</a:t>
            </a:r>
            <a:endParaRPr lang="en-IN" sz="4400" dirty="0"/>
          </a:p>
        </p:txBody>
      </p:sp>
      <p:graphicFrame>
        <p:nvGraphicFramePr>
          <p:cNvPr id="5" name="Table 4">
            <a:extLst>
              <a:ext uri="{FF2B5EF4-FFF2-40B4-BE49-F238E27FC236}">
                <a16:creationId xmlns:a16="http://schemas.microsoft.com/office/drawing/2014/main" id="{48008363-B756-45B1-C752-D7C3A1A0A1A0}"/>
              </a:ext>
            </a:extLst>
          </p:cNvPr>
          <p:cNvGraphicFramePr>
            <a:graphicFrameLocks noGrp="1"/>
          </p:cNvGraphicFramePr>
          <p:nvPr>
            <p:extLst>
              <p:ext uri="{D42A27DB-BD31-4B8C-83A1-F6EECF244321}">
                <p14:modId xmlns:p14="http://schemas.microsoft.com/office/powerpoint/2010/main" val="1834851915"/>
              </p:ext>
            </p:extLst>
          </p:nvPr>
        </p:nvGraphicFramePr>
        <p:xfrm>
          <a:off x="815827" y="1451184"/>
          <a:ext cx="10560345" cy="4599753"/>
        </p:xfrm>
        <a:graphic>
          <a:graphicData uri="http://schemas.openxmlformats.org/drawingml/2006/table">
            <a:tbl>
              <a:tblPr firstRow="1" bandRow="1">
                <a:tableStyleId>{5C22544A-7EE6-4342-B048-85BDC9FD1C3A}</a:tableStyleId>
              </a:tblPr>
              <a:tblGrid>
                <a:gridCol w="3520115">
                  <a:extLst>
                    <a:ext uri="{9D8B030D-6E8A-4147-A177-3AD203B41FA5}">
                      <a16:colId xmlns:a16="http://schemas.microsoft.com/office/drawing/2014/main" val="3209380241"/>
                    </a:ext>
                  </a:extLst>
                </a:gridCol>
                <a:gridCol w="3520115">
                  <a:extLst>
                    <a:ext uri="{9D8B030D-6E8A-4147-A177-3AD203B41FA5}">
                      <a16:colId xmlns:a16="http://schemas.microsoft.com/office/drawing/2014/main" val="1678329312"/>
                    </a:ext>
                  </a:extLst>
                </a:gridCol>
                <a:gridCol w="3520115">
                  <a:extLst>
                    <a:ext uri="{9D8B030D-6E8A-4147-A177-3AD203B41FA5}">
                      <a16:colId xmlns:a16="http://schemas.microsoft.com/office/drawing/2014/main" val="3592836883"/>
                    </a:ext>
                  </a:extLst>
                </a:gridCol>
              </a:tblGrid>
              <a:tr h="1306084">
                <a:tc>
                  <a:txBody>
                    <a:bodyPr/>
                    <a:lstStyle/>
                    <a:p>
                      <a:pPr algn="ctr"/>
                      <a:r>
                        <a:rPr lang="en-US" sz="2400" b="0" dirty="0"/>
                        <a:t>Book Dataset</a:t>
                      </a:r>
                    </a:p>
                    <a:p>
                      <a:pPr marL="342900" indent="-342900" algn="ctr">
                        <a:buFont typeface="Wingdings" panose="05000000000000000000" pitchFamily="2" charset="2"/>
                        <a:buChar char="§"/>
                      </a:pPr>
                      <a:r>
                        <a:rPr lang="en-US" sz="1600" b="0" dirty="0"/>
                        <a:t>No. of rows : </a:t>
                      </a:r>
                      <a:r>
                        <a:rPr lang="en-IN" sz="1600" b="1" dirty="0"/>
                        <a:t>271360</a:t>
                      </a:r>
                      <a:endParaRPr lang="en-US" sz="1600" b="1" dirty="0"/>
                    </a:p>
                    <a:p>
                      <a:pPr marL="342900" indent="-342900" algn="ctr">
                        <a:buFont typeface="Wingdings" panose="05000000000000000000" pitchFamily="2" charset="2"/>
                        <a:buChar char="§"/>
                      </a:pPr>
                      <a:r>
                        <a:rPr lang="en-US" sz="1600" b="0" dirty="0"/>
                        <a:t>NO. of columns : 8</a:t>
                      </a:r>
                      <a:endParaRPr lang="en-IN" sz="1600" b="0" dirty="0"/>
                    </a:p>
                  </a:txBody>
                  <a:tcPr/>
                </a:tc>
                <a:tc>
                  <a:txBody>
                    <a:bodyPr/>
                    <a:lstStyle/>
                    <a:p>
                      <a:pPr algn="ctr"/>
                      <a:r>
                        <a:rPr lang="en-US" sz="2800" b="0" dirty="0"/>
                        <a:t>Users Dataset</a:t>
                      </a:r>
                    </a:p>
                    <a:p>
                      <a:pPr marL="342900" indent="-342900" algn="ctr">
                        <a:buFont typeface="Wingdings" panose="05000000000000000000" pitchFamily="2" charset="2"/>
                        <a:buChar char="§"/>
                      </a:pPr>
                      <a:r>
                        <a:rPr lang="en-US" sz="1800" b="0" dirty="0"/>
                        <a:t>No. of rows : </a:t>
                      </a:r>
                      <a:r>
                        <a:rPr lang="en-IN" dirty="0"/>
                        <a:t>278858</a:t>
                      </a:r>
                      <a:endParaRPr lang="en-US" sz="1800" b="0" dirty="0"/>
                    </a:p>
                    <a:p>
                      <a:pPr marL="342900" indent="-342900" algn="ctr">
                        <a:buFont typeface="Wingdings" panose="05000000000000000000" pitchFamily="2" charset="2"/>
                        <a:buChar char="§"/>
                      </a:pPr>
                      <a:r>
                        <a:rPr lang="en-US" sz="1800" b="0" dirty="0"/>
                        <a:t>NO. of columns : 3</a:t>
                      </a:r>
                      <a:endParaRPr lang="en-IN" sz="1800" b="0" dirty="0"/>
                    </a:p>
                    <a:p>
                      <a:endParaRPr lang="en-IN" dirty="0"/>
                    </a:p>
                  </a:txBody>
                  <a:tcPr/>
                </a:tc>
                <a:tc>
                  <a:txBody>
                    <a:bodyPr/>
                    <a:lstStyle/>
                    <a:p>
                      <a:pPr algn="ctr"/>
                      <a:r>
                        <a:rPr lang="en-US" sz="2800" b="0" dirty="0"/>
                        <a:t>Rating Dataset</a:t>
                      </a:r>
                    </a:p>
                    <a:p>
                      <a:pPr marL="342900" indent="-342900" algn="ctr">
                        <a:buFont typeface="Wingdings" panose="05000000000000000000" pitchFamily="2" charset="2"/>
                        <a:buChar char="§"/>
                      </a:pPr>
                      <a:r>
                        <a:rPr lang="en-US" sz="1800" b="0" dirty="0"/>
                        <a:t>No. of rows : </a:t>
                      </a:r>
                      <a:r>
                        <a:rPr lang="en-IN" dirty="0"/>
                        <a:t>1149780</a:t>
                      </a:r>
                      <a:endParaRPr lang="en-US" sz="1800" b="0" dirty="0"/>
                    </a:p>
                    <a:p>
                      <a:pPr marL="342900" indent="-342900" algn="ctr">
                        <a:buFont typeface="Wingdings" panose="05000000000000000000" pitchFamily="2" charset="2"/>
                        <a:buChar char="§"/>
                      </a:pPr>
                      <a:r>
                        <a:rPr lang="en-US" sz="1800" b="0" dirty="0"/>
                        <a:t>NO. of columns : 3</a:t>
                      </a:r>
                      <a:endParaRPr lang="en-IN" sz="1800" b="0" dirty="0"/>
                    </a:p>
                    <a:p>
                      <a:endParaRPr lang="en-IN" dirty="0"/>
                    </a:p>
                  </a:txBody>
                  <a:tcPr/>
                </a:tc>
                <a:extLst>
                  <a:ext uri="{0D108BD9-81ED-4DB2-BD59-A6C34878D82A}">
                    <a16:rowId xmlns:a16="http://schemas.microsoft.com/office/drawing/2014/main" val="3970516882"/>
                  </a:ext>
                </a:extLst>
              </a:tr>
              <a:tr h="325863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13018054"/>
                  </a:ext>
                </a:extLst>
              </a:tr>
            </a:tbl>
          </a:graphicData>
        </a:graphic>
      </p:graphicFrame>
      <p:pic>
        <p:nvPicPr>
          <p:cNvPr id="7" name="Picture 6" descr="A screenshot of a computer program&#10;&#10;Description automatically generated">
            <a:extLst>
              <a:ext uri="{FF2B5EF4-FFF2-40B4-BE49-F238E27FC236}">
                <a16:creationId xmlns:a16="http://schemas.microsoft.com/office/drawing/2014/main" id="{8174DEB2-ECE1-82AF-FBD2-573F5EE60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29" y="3029602"/>
            <a:ext cx="3273279" cy="2780353"/>
          </a:xfrm>
          <a:prstGeom prst="rect">
            <a:avLst/>
          </a:prstGeom>
        </p:spPr>
      </p:pic>
      <p:pic>
        <p:nvPicPr>
          <p:cNvPr id="9" name="Picture 8" descr="A computer screen shot of a computer&#10;&#10;Description automatically generated">
            <a:extLst>
              <a:ext uri="{FF2B5EF4-FFF2-40B4-BE49-F238E27FC236}">
                <a16:creationId xmlns:a16="http://schemas.microsoft.com/office/drawing/2014/main" id="{5DC060AE-00B8-853D-8375-6F2006C03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992" y="3029601"/>
            <a:ext cx="3376247" cy="278035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8AB0625F-7EBD-1071-C2B6-88FD37033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677" y="3029600"/>
            <a:ext cx="3277057" cy="2780353"/>
          </a:xfrm>
          <a:prstGeom prst="rect">
            <a:avLst/>
          </a:prstGeom>
        </p:spPr>
      </p:pic>
    </p:spTree>
    <p:extLst>
      <p:ext uri="{BB962C8B-B14F-4D97-AF65-F5344CB8AC3E}">
        <p14:creationId xmlns:p14="http://schemas.microsoft.com/office/powerpoint/2010/main" val="147165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786FEFBD-85BC-88C6-98E6-CA4D4D3DB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A08BB-7A60-99F1-3407-DBC935721394}"/>
              </a:ext>
            </a:extLst>
          </p:cNvPr>
          <p:cNvSpPr>
            <a:spLocks noGrp="1"/>
          </p:cNvSpPr>
          <p:nvPr>
            <p:ph type="title"/>
          </p:nvPr>
        </p:nvSpPr>
        <p:spPr>
          <a:xfrm>
            <a:off x="371061" y="365125"/>
            <a:ext cx="10982739" cy="973345"/>
          </a:xfrm>
        </p:spPr>
        <p:txBody>
          <a:bodyPr/>
          <a:lstStyle/>
          <a:p>
            <a:r>
              <a:rPr lang="en-US" b="1" dirty="0">
                <a:solidFill>
                  <a:schemeClr val="accent2">
                    <a:lumMod val="50000"/>
                  </a:schemeClr>
                </a:solidFill>
                <a:latin typeface="+mn-lt"/>
              </a:rPr>
              <a:t>4. Data preprocessing and EDA</a:t>
            </a:r>
            <a:endParaRPr lang="en-IN" b="1" dirty="0">
              <a:solidFill>
                <a:schemeClr val="accent2">
                  <a:lumMod val="50000"/>
                </a:schemeClr>
              </a:solidFill>
              <a:latin typeface="+mn-lt"/>
            </a:endParaRPr>
          </a:p>
        </p:txBody>
      </p:sp>
      <p:sp>
        <p:nvSpPr>
          <p:cNvPr id="6" name="Rectangle: Rounded Corners 5">
            <a:extLst>
              <a:ext uri="{FF2B5EF4-FFF2-40B4-BE49-F238E27FC236}">
                <a16:creationId xmlns:a16="http://schemas.microsoft.com/office/drawing/2014/main" id="{DC033B72-10AF-3FFB-5BA4-A5E4766DFB74}"/>
              </a:ext>
            </a:extLst>
          </p:cNvPr>
          <p:cNvSpPr/>
          <p:nvPr/>
        </p:nvSpPr>
        <p:spPr>
          <a:xfrm>
            <a:off x="374374" y="1630014"/>
            <a:ext cx="3813313" cy="4757534"/>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Books Dataset </a:t>
            </a:r>
          </a:p>
          <a:p>
            <a:pPr algn="ctr"/>
            <a:endParaRPr lang="en-US" sz="2400" b="1" dirty="0"/>
          </a:p>
          <a:p>
            <a:pPr marL="285750" indent="-285750">
              <a:buFont typeface="Arial" panose="020B0604020202020204" pitchFamily="34" charset="0"/>
              <a:buChar char="•"/>
            </a:pPr>
            <a:r>
              <a:rPr lang="en-US" dirty="0"/>
              <a:t>Checking of null values and missing data.</a:t>
            </a:r>
          </a:p>
          <a:p>
            <a:pPr marL="285750" indent="-285750">
              <a:buFont typeface="Arial" panose="020B0604020202020204" pitchFamily="34" charset="0"/>
              <a:buChar char="•"/>
            </a:pPr>
            <a:r>
              <a:rPr lang="en-US" dirty="0"/>
              <a:t>Removal of two columns of</a:t>
            </a:r>
            <a:br>
              <a:rPr lang="en-US" dirty="0"/>
            </a:br>
            <a:r>
              <a:rPr lang="en-US" dirty="0"/>
              <a:t>small image URL and large image URL.</a:t>
            </a:r>
          </a:p>
          <a:p>
            <a:pPr marL="285750" indent="-285750">
              <a:buFont typeface="Arial" panose="020B0604020202020204" pitchFamily="34" charset="0"/>
              <a:buChar char="•"/>
            </a:pPr>
            <a:r>
              <a:rPr lang="en-US" dirty="0"/>
              <a:t>Changing column names for easy recognition.</a:t>
            </a:r>
          </a:p>
          <a:p>
            <a:pPr marL="285750" indent="-285750">
              <a:buFont typeface="Arial" panose="020B0604020202020204" pitchFamily="34" charset="0"/>
              <a:buChar char="•"/>
            </a:pPr>
            <a:r>
              <a:rPr lang="en-US" dirty="0"/>
              <a:t>In the publisher column missing value with others. </a:t>
            </a:r>
          </a:p>
          <a:p>
            <a:pPr marL="285750" indent="-285750">
              <a:buFont typeface="Arial" panose="020B0604020202020204" pitchFamily="34" charset="0"/>
              <a:buChar char="•"/>
            </a:pPr>
            <a:r>
              <a:rPr lang="en-US" dirty="0"/>
              <a:t>In the Year Of Publication column we have two object data DK Publishing Inc replaced this with 2000 and Gallimard replace it with 2003.</a:t>
            </a:r>
            <a:endParaRPr lang="en-IN" dirty="0"/>
          </a:p>
        </p:txBody>
      </p:sp>
      <p:sp>
        <p:nvSpPr>
          <p:cNvPr id="8" name="Rectangle: Rounded Corners 7">
            <a:extLst>
              <a:ext uri="{FF2B5EF4-FFF2-40B4-BE49-F238E27FC236}">
                <a16:creationId xmlns:a16="http://schemas.microsoft.com/office/drawing/2014/main" id="{50BC046E-73F9-9D39-0D48-D4B9CE04C1F8}"/>
              </a:ext>
            </a:extLst>
          </p:cNvPr>
          <p:cNvSpPr/>
          <p:nvPr/>
        </p:nvSpPr>
        <p:spPr>
          <a:xfrm>
            <a:off x="4306956" y="1630013"/>
            <a:ext cx="3813313" cy="4757534"/>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Users Dataset </a:t>
            </a:r>
          </a:p>
          <a:p>
            <a:pPr algn="ctr"/>
            <a:endParaRPr lang="en-US" sz="2400" b="1" dirty="0"/>
          </a:p>
          <a:p>
            <a:pPr marL="285750" indent="-285750">
              <a:buFont typeface="Arial" panose="020B0604020202020204" pitchFamily="34" charset="0"/>
              <a:buChar char="•"/>
            </a:pPr>
            <a:r>
              <a:rPr lang="en-US" dirty="0"/>
              <a:t>In the Users Dataset in the Age column we find unique values and with that, we calculate the mean age. </a:t>
            </a:r>
          </a:p>
          <a:p>
            <a:pPr marL="285750" indent="-285750">
              <a:buFont typeface="Arial" panose="020B0604020202020204" pitchFamily="34" charset="0"/>
              <a:buChar char="•"/>
            </a:pPr>
            <a:r>
              <a:rPr lang="en-US" dirty="0"/>
              <a:t>In the Location columns, we have combined information about the city, state, and country we split this</a:t>
            </a:r>
            <a:br>
              <a:rPr lang="en-US" dirty="0"/>
            </a:br>
            <a:r>
              <a:rPr lang="en-US" dirty="0"/>
              <a:t>information into three different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
        <p:nvSpPr>
          <p:cNvPr id="9" name="Rectangle: Rounded Corners 8">
            <a:extLst>
              <a:ext uri="{FF2B5EF4-FFF2-40B4-BE49-F238E27FC236}">
                <a16:creationId xmlns:a16="http://schemas.microsoft.com/office/drawing/2014/main" id="{BDADD1E7-F224-4FAC-F1BA-D168A3A579FE}"/>
              </a:ext>
            </a:extLst>
          </p:cNvPr>
          <p:cNvSpPr/>
          <p:nvPr/>
        </p:nvSpPr>
        <p:spPr>
          <a:xfrm>
            <a:off x="8239538" y="1630013"/>
            <a:ext cx="3813313" cy="4757534"/>
          </a:xfrm>
          <a:prstGeom prst="roundRect">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In ratings Dataset </a:t>
            </a:r>
          </a:p>
          <a:p>
            <a:pPr algn="ctr"/>
            <a:endParaRPr lang="en-US" sz="2400" b="1" dirty="0"/>
          </a:p>
          <a:p>
            <a:pPr marL="285750" indent="-285750">
              <a:buFont typeface="Arial" panose="020B0604020202020204" pitchFamily="34" charset="0"/>
              <a:buChar char="•"/>
            </a:pPr>
            <a:r>
              <a:rPr lang="en-US" dirty="0"/>
              <a:t>In this data set we check Book-rating and User-Id are columns that are numerical</a:t>
            </a:r>
            <a:br>
              <a:rPr lang="en-US" dirty="0"/>
            </a:br>
            <a:r>
              <a:rPr lang="en-US" dirty="0"/>
              <a:t>type.</a:t>
            </a:r>
          </a:p>
          <a:p>
            <a:pPr marL="285750" indent="-285750">
              <a:buFont typeface="Arial" panose="020B0604020202020204" pitchFamily="34" charset="0"/>
              <a:buChar char="•"/>
            </a:pPr>
            <a:r>
              <a:rPr lang="en-US" dirty="0"/>
              <a:t>In the ISBN column we</a:t>
            </a:r>
            <a:br>
              <a:rPr lang="en-US" dirty="0"/>
            </a:br>
            <a:r>
              <a:rPr lang="en-US" dirty="0"/>
              <a:t>remove extra characters.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8778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03E6B-3FEA-4DF1-57A3-7567384B0D4F}"/>
              </a:ext>
            </a:extLst>
          </p:cNvPr>
          <p:cNvSpPr>
            <a:spLocks noGrp="1"/>
          </p:cNvSpPr>
          <p:nvPr>
            <p:ph type="title"/>
          </p:nvPr>
        </p:nvSpPr>
        <p:spPr>
          <a:xfrm>
            <a:off x="1046746" y="586822"/>
            <a:ext cx="3560252" cy="1645920"/>
          </a:xfrm>
        </p:spPr>
        <p:txBody>
          <a:bodyPr>
            <a:normAutofit/>
          </a:bodyPr>
          <a:lstStyle/>
          <a:p>
            <a:r>
              <a:rPr lang="en-US" sz="3200" b="1" dirty="0">
                <a:solidFill>
                  <a:schemeClr val="accent2">
                    <a:lumMod val="50000"/>
                  </a:schemeClr>
                </a:solidFill>
                <a:latin typeface="+mn-lt"/>
              </a:rPr>
              <a:t>Final Dataset Details</a:t>
            </a:r>
            <a:endParaRPr lang="en-IN" sz="3200" b="1" dirty="0">
              <a:solidFill>
                <a:schemeClr val="accent2">
                  <a:lumMod val="50000"/>
                </a:schemeClr>
              </a:solidFill>
              <a:latin typeface="+mn-lt"/>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5C1F847-43A0-95A5-704F-90E04D37F261}"/>
              </a:ext>
            </a:extLst>
          </p:cNvPr>
          <p:cNvSpPr>
            <a:spLocks noGrp="1"/>
          </p:cNvSpPr>
          <p:nvPr>
            <p:ph idx="1"/>
          </p:nvPr>
        </p:nvSpPr>
        <p:spPr>
          <a:xfrm>
            <a:off x="5351164" y="586822"/>
            <a:ext cx="6002636" cy="1645920"/>
          </a:xfrm>
        </p:spPr>
        <p:txBody>
          <a:bodyPr anchor="ctr">
            <a:normAutofit fontScale="25000" lnSpcReduction="20000"/>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6400" dirty="0"/>
          </a:p>
          <a:p>
            <a:pPr marL="0" indent="0">
              <a:buNone/>
            </a:pPr>
            <a:endParaRPr lang="en-US" sz="6400" dirty="0"/>
          </a:p>
          <a:p>
            <a:pPr marL="0" indent="0">
              <a:lnSpc>
                <a:spcPct val="120000"/>
              </a:lnSpc>
              <a:buNone/>
            </a:pPr>
            <a:r>
              <a:rPr lang="en-US" sz="6400" b="1" dirty="0"/>
              <a:t>After applying preprocessing  on all three dataset. We merge all by using User-ID, ISBN columns and  made the  final dataset for visualization and model building.</a:t>
            </a:r>
          </a:p>
          <a:p>
            <a:pPr marL="0" indent="0">
              <a:buNone/>
            </a:pPr>
            <a:r>
              <a:rPr lang="en-US" sz="6400" b="1" dirty="0"/>
              <a:t>Rows and columns : 50815 and 10</a:t>
            </a:r>
          </a:p>
          <a:p>
            <a:pPr marL="0" indent="0">
              <a:buNone/>
            </a:pPr>
            <a:r>
              <a:rPr lang="en-US" sz="6400" b="1" dirty="0"/>
              <a:t>No. of unique user ID : 95513</a:t>
            </a:r>
          </a:p>
          <a:p>
            <a:pPr marL="0" indent="0">
              <a:buNone/>
            </a:pPr>
            <a:r>
              <a:rPr lang="en-US" sz="6400" b="1" dirty="0"/>
              <a:t>Null values : zero</a:t>
            </a:r>
          </a:p>
          <a:p>
            <a:pPr marL="0" indent="0">
              <a:buNone/>
            </a:pPr>
            <a:endParaRPr lang="en-US" sz="1800" b="1" dirty="0"/>
          </a:p>
          <a:p>
            <a:pPr marL="0" indent="0">
              <a:buNone/>
            </a:pPr>
            <a:endParaRPr lang="en-US" sz="1800" b="1"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pic>
        <p:nvPicPr>
          <p:cNvPr id="5" name="Picture 4" descr="A screenshot of a computer&#10;&#10;Description automatically generated">
            <a:extLst>
              <a:ext uri="{FF2B5EF4-FFF2-40B4-BE49-F238E27FC236}">
                <a16:creationId xmlns:a16="http://schemas.microsoft.com/office/drawing/2014/main" id="{B04D8F47-F823-07C0-DCC3-9F2A2FCFD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038517"/>
            <a:ext cx="11164824" cy="2874942"/>
          </a:xfrm>
          <a:prstGeom prst="rect">
            <a:avLst/>
          </a:prstGeom>
        </p:spPr>
      </p:pic>
    </p:spTree>
    <p:extLst>
      <p:ext uri="{BB962C8B-B14F-4D97-AF65-F5344CB8AC3E}">
        <p14:creationId xmlns:p14="http://schemas.microsoft.com/office/powerpoint/2010/main" val="3937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9065-DDA5-48EE-97A6-4E1025C5E5CD}"/>
              </a:ext>
            </a:extLst>
          </p:cNvPr>
          <p:cNvSpPr>
            <a:spLocks noGrp="1"/>
          </p:cNvSpPr>
          <p:nvPr>
            <p:ph type="title"/>
          </p:nvPr>
        </p:nvSpPr>
        <p:spPr>
          <a:xfrm>
            <a:off x="414131" y="414959"/>
            <a:ext cx="10515600" cy="1325563"/>
          </a:xfrm>
        </p:spPr>
        <p:txBody>
          <a:bodyPr/>
          <a:lstStyle/>
          <a:p>
            <a:r>
              <a:rPr lang="en-US" b="1" dirty="0">
                <a:solidFill>
                  <a:schemeClr val="accent2">
                    <a:lumMod val="50000"/>
                  </a:schemeClr>
                </a:solidFill>
                <a:latin typeface="+mn-lt"/>
              </a:rPr>
              <a:t>5</a:t>
            </a:r>
            <a:r>
              <a:rPr lang="en-US" sz="4400" dirty="0">
                <a:solidFill>
                  <a:schemeClr val="accent2">
                    <a:lumMod val="50000"/>
                  </a:schemeClr>
                </a:solidFill>
                <a:latin typeface="+mn-lt"/>
              </a:rPr>
              <a:t>.</a:t>
            </a:r>
            <a:r>
              <a:rPr lang="en-US" sz="4400" b="1" dirty="0">
                <a:solidFill>
                  <a:schemeClr val="accent2">
                    <a:lumMod val="50000"/>
                  </a:schemeClr>
                </a:solidFill>
                <a:latin typeface="+mn-lt"/>
              </a:rPr>
              <a:t> Visualization</a:t>
            </a:r>
            <a:endParaRPr lang="en-IN" dirty="0"/>
          </a:p>
        </p:txBody>
      </p:sp>
      <p:sp>
        <p:nvSpPr>
          <p:cNvPr id="3" name="Content Placeholder 2">
            <a:extLst>
              <a:ext uri="{FF2B5EF4-FFF2-40B4-BE49-F238E27FC236}">
                <a16:creationId xmlns:a16="http://schemas.microsoft.com/office/drawing/2014/main" id="{F596F921-595F-B112-4DEF-51FD26314B6D}"/>
              </a:ext>
            </a:extLst>
          </p:cNvPr>
          <p:cNvSpPr>
            <a:spLocks noGrp="1"/>
          </p:cNvSpPr>
          <p:nvPr>
            <p:ph idx="1"/>
          </p:nvPr>
        </p:nvSpPr>
        <p:spPr>
          <a:xfrm>
            <a:off x="838199" y="1825625"/>
            <a:ext cx="5933662" cy="3925818"/>
          </a:xfrm>
        </p:spPr>
        <p:txBody>
          <a:bodyPr>
            <a:normAutofit/>
          </a:bodyPr>
          <a:lstStyle/>
          <a:p>
            <a:pPr>
              <a:buFont typeface="Wingdings" panose="05000000000000000000" pitchFamily="2" charset="2"/>
              <a:buChar char="v"/>
            </a:pPr>
            <a:r>
              <a:rPr lang="en-US" sz="2000" b="1" dirty="0"/>
              <a:t>In distribution plot represent the ages of the users</a:t>
            </a:r>
          </a:p>
          <a:p>
            <a:pPr marL="0" indent="0">
              <a:buNone/>
            </a:pPr>
            <a:endParaRPr lang="en-IN" sz="2000" dirty="0"/>
          </a:p>
        </p:txBody>
      </p:sp>
      <p:pic>
        <p:nvPicPr>
          <p:cNvPr id="5" name="Picture 4">
            <a:extLst>
              <a:ext uri="{FF2B5EF4-FFF2-40B4-BE49-F238E27FC236}">
                <a16:creationId xmlns:a16="http://schemas.microsoft.com/office/drawing/2014/main" id="{459A4FB0-1EA5-72D6-B42D-BF416439B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563" y="2217813"/>
            <a:ext cx="4458368" cy="2526466"/>
          </a:xfrm>
          <a:prstGeom prst="rect">
            <a:avLst/>
          </a:prstGeom>
        </p:spPr>
      </p:pic>
      <p:sp>
        <p:nvSpPr>
          <p:cNvPr id="6" name="Content Placeholder 2">
            <a:extLst>
              <a:ext uri="{FF2B5EF4-FFF2-40B4-BE49-F238E27FC236}">
                <a16:creationId xmlns:a16="http://schemas.microsoft.com/office/drawing/2014/main" id="{4FD72085-B9F7-A382-99F9-874004F957E8}"/>
              </a:ext>
            </a:extLst>
          </p:cNvPr>
          <p:cNvSpPr txBox="1">
            <a:spLocks/>
          </p:cNvSpPr>
          <p:nvPr/>
        </p:nvSpPr>
        <p:spPr>
          <a:xfrm>
            <a:off x="7023650" y="2659065"/>
            <a:ext cx="4751008" cy="4037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b="1" dirty="0"/>
              <a:t>Count of users in each country</a:t>
            </a:r>
          </a:p>
          <a:p>
            <a:pPr marL="0" indent="0">
              <a:buFont typeface="Arial" panose="020B0604020202020204" pitchFamily="34" charset="0"/>
              <a:buNone/>
            </a:pPr>
            <a:endParaRPr lang="en-IN" sz="2000" dirty="0"/>
          </a:p>
        </p:txBody>
      </p:sp>
      <p:pic>
        <p:nvPicPr>
          <p:cNvPr id="8" name="Picture 7">
            <a:extLst>
              <a:ext uri="{FF2B5EF4-FFF2-40B4-BE49-F238E27FC236}">
                <a16:creationId xmlns:a16="http://schemas.microsoft.com/office/drawing/2014/main" id="{89C40DB7-970B-A3E4-3EAC-A3CA860FB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25" y="3140398"/>
            <a:ext cx="4005482" cy="3207761"/>
          </a:xfrm>
          <a:prstGeom prst="rect">
            <a:avLst/>
          </a:prstGeom>
        </p:spPr>
      </p:pic>
    </p:spTree>
    <p:extLst>
      <p:ext uri="{BB962C8B-B14F-4D97-AF65-F5344CB8AC3E}">
        <p14:creationId xmlns:p14="http://schemas.microsoft.com/office/powerpoint/2010/main" val="2344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60BB9082-B93B-EA64-175D-71EBBBE04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C4B81-6FC1-61DA-25B4-0449F021FCE2}"/>
              </a:ext>
            </a:extLst>
          </p:cNvPr>
          <p:cNvSpPr>
            <a:spLocks noGrp="1"/>
          </p:cNvSpPr>
          <p:nvPr>
            <p:ph idx="1"/>
          </p:nvPr>
        </p:nvSpPr>
        <p:spPr>
          <a:xfrm>
            <a:off x="744115" y="254904"/>
            <a:ext cx="5351885" cy="3925818"/>
          </a:xfrm>
        </p:spPr>
        <p:txBody>
          <a:bodyPr>
            <a:normAutofit/>
          </a:bodyPr>
          <a:lstStyle/>
          <a:p>
            <a:pPr>
              <a:buFont typeface="Wingdings" panose="05000000000000000000" pitchFamily="2" charset="2"/>
              <a:buChar char="v"/>
            </a:pPr>
            <a:r>
              <a:rPr lang="en-US" sz="2000" b="1" dirty="0"/>
              <a:t>Outliers</a:t>
            </a:r>
          </a:p>
          <a:p>
            <a:pPr lvl="1">
              <a:buFont typeface="Wingdings" panose="05000000000000000000" pitchFamily="2" charset="2"/>
              <a:buChar char="§"/>
            </a:pPr>
            <a:r>
              <a:rPr lang="en-US" sz="1600" b="1" dirty="0"/>
              <a:t>There are many outliers in Age columns</a:t>
            </a:r>
          </a:p>
          <a:p>
            <a:pPr lvl="1">
              <a:buFont typeface="Wingdings" panose="05000000000000000000" pitchFamily="2" charset="2"/>
              <a:buChar char="§"/>
            </a:pPr>
            <a:r>
              <a:rPr lang="en-US" sz="1600" b="1" dirty="0"/>
              <a:t>Outliers are treated with mean value</a:t>
            </a:r>
          </a:p>
          <a:p>
            <a:pPr lvl="1">
              <a:buFont typeface="Wingdings" panose="05000000000000000000" pitchFamily="2" charset="2"/>
              <a:buChar char="§"/>
            </a:pPr>
            <a:endParaRPr lang="en-US" sz="1600" b="1" dirty="0"/>
          </a:p>
          <a:p>
            <a:pPr marL="0" indent="0">
              <a:buNone/>
            </a:pPr>
            <a:endParaRPr lang="en-IN" sz="2000" dirty="0"/>
          </a:p>
        </p:txBody>
      </p:sp>
      <p:pic>
        <p:nvPicPr>
          <p:cNvPr id="5" name="Picture 4">
            <a:extLst>
              <a:ext uri="{FF2B5EF4-FFF2-40B4-BE49-F238E27FC236}">
                <a16:creationId xmlns:a16="http://schemas.microsoft.com/office/drawing/2014/main" id="{1F4178FF-A141-2405-F9F9-642C5EE20A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8673" y="1283291"/>
            <a:ext cx="4115185" cy="2526466"/>
          </a:xfrm>
          <a:prstGeom prst="rect">
            <a:avLst/>
          </a:prstGeom>
        </p:spPr>
      </p:pic>
      <p:sp>
        <p:nvSpPr>
          <p:cNvPr id="6" name="Content Placeholder 2">
            <a:extLst>
              <a:ext uri="{FF2B5EF4-FFF2-40B4-BE49-F238E27FC236}">
                <a16:creationId xmlns:a16="http://schemas.microsoft.com/office/drawing/2014/main" id="{28455663-B842-1E74-11B4-B7F4019A51AE}"/>
              </a:ext>
            </a:extLst>
          </p:cNvPr>
          <p:cNvSpPr txBox="1">
            <a:spLocks/>
          </p:cNvSpPr>
          <p:nvPr/>
        </p:nvSpPr>
        <p:spPr>
          <a:xfrm>
            <a:off x="7281871" y="1242572"/>
            <a:ext cx="4598505" cy="4372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b="1" dirty="0"/>
              <a:t>Top 10 Publishers</a:t>
            </a:r>
          </a:p>
          <a:p>
            <a:pPr marL="0" indent="0">
              <a:buFont typeface="Arial" panose="020B0604020202020204" pitchFamily="34" charset="0"/>
              <a:buNone/>
            </a:pPr>
            <a:endParaRPr lang="en-IN" sz="2000" dirty="0"/>
          </a:p>
        </p:txBody>
      </p:sp>
      <p:pic>
        <p:nvPicPr>
          <p:cNvPr id="8" name="Picture 7">
            <a:extLst>
              <a:ext uri="{FF2B5EF4-FFF2-40B4-BE49-F238E27FC236}">
                <a16:creationId xmlns:a16="http://schemas.microsoft.com/office/drawing/2014/main" id="{807F5792-C602-EFF5-4BDE-58D970D288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42403" y="1885071"/>
            <a:ext cx="4005482" cy="2254077"/>
          </a:xfrm>
          <a:prstGeom prst="rect">
            <a:avLst/>
          </a:prstGeom>
        </p:spPr>
      </p:pic>
      <p:sp>
        <p:nvSpPr>
          <p:cNvPr id="10" name="Content Placeholder 2">
            <a:extLst>
              <a:ext uri="{FF2B5EF4-FFF2-40B4-BE49-F238E27FC236}">
                <a16:creationId xmlns:a16="http://schemas.microsoft.com/office/drawing/2014/main" id="{54A1C1EB-2700-EA2F-2E20-E471D73FF36A}"/>
              </a:ext>
            </a:extLst>
          </p:cNvPr>
          <p:cNvSpPr txBox="1">
            <a:spLocks/>
          </p:cNvSpPr>
          <p:nvPr/>
        </p:nvSpPr>
        <p:spPr>
          <a:xfrm>
            <a:off x="2780829" y="4034509"/>
            <a:ext cx="5889022" cy="2659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b="1" dirty="0"/>
              <a:t>Rating count plot</a:t>
            </a:r>
          </a:p>
          <a:p>
            <a:pPr marL="0" indent="0">
              <a:buNone/>
            </a:pPr>
            <a:endParaRPr lang="en-US" sz="2000" b="1" dirty="0"/>
          </a:p>
          <a:p>
            <a:pPr marL="0" indent="0">
              <a:buNone/>
            </a:pPr>
            <a:endParaRPr lang="en-US" sz="2000" b="1" dirty="0"/>
          </a:p>
          <a:p>
            <a:pPr marL="0" indent="0">
              <a:buFont typeface="Arial" panose="020B0604020202020204" pitchFamily="34" charset="0"/>
              <a:buNone/>
            </a:pPr>
            <a:endParaRPr lang="en-IN" sz="2000" dirty="0"/>
          </a:p>
        </p:txBody>
      </p:sp>
      <p:pic>
        <p:nvPicPr>
          <p:cNvPr id="14" name="Picture 13" descr="A graph of a bar graph&#10;&#10;Description automatically generated with medium confidence">
            <a:extLst>
              <a:ext uri="{FF2B5EF4-FFF2-40B4-BE49-F238E27FC236}">
                <a16:creationId xmlns:a16="http://schemas.microsoft.com/office/drawing/2014/main" id="{8E1F5967-2EF4-41D7-D7D4-BCBB0DE5E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224" y="4470865"/>
            <a:ext cx="5036479" cy="1882702"/>
          </a:xfrm>
          <a:prstGeom prst="rect">
            <a:avLst/>
          </a:prstGeom>
        </p:spPr>
      </p:pic>
    </p:spTree>
    <p:extLst>
      <p:ext uri="{BB962C8B-B14F-4D97-AF65-F5344CB8AC3E}">
        <p14:creationId xmlns:p14="http://schemas.microsoft.com/office/powerpoint/2010/main" val="371257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903</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Alasassy Caps</vt:lpstr>
      <vt:lpstr>Amasis MT Pro Black</vt:lpstr>
      <vt:lpstr>Arial</vt:lpstr>
      <vt:lpstr>Calibri</vt:lpstr>
      <vt:lpstr>Calibri Light</vt:lpstr>
      <vt:lpstr>Wingdings</vt:lpstr>
      <vt:lpstr>Office Theme</vt:lpstr>
      <vt:lpstr>Book recommendations system</vt:lpstr>
      <vt:lpstr>Contents</vt:lpstr>
      <vt:lpstr>1. Project Architecture</vt:lpstr>
      <vt:lpstr>2. Introduction to Recommendation System </vt:lpstr>
      <vt:lpstr>3. Datasets Details</vt:lpstr>
      <vt:lpstr>4. Data preprocessing and EDA</vt:lpstr>
      <vt:lpstr>Final Dataset Details</vt:lpstr>
      <vt:lpstr>5. Visualization</vt:lpstr>
      <vt:lpstr>PowerPoint Presentation</vt:lpstr>
      <vt:lpstr>6. Recommendation Techniques</vt:lpstr>
      <vt:lpstr>PowerPoint Presentation</vt:lpstr>
      <vt:lpstr>PowerPoint Presentation</vt:lpstr>
      <vt:lpstr>PowerPoint Presentation</vt:lpstr>
      <vt:lpstr>PowerPoint Presentation</vt:lpstr>
      <vt:lpstr>7. Model Evaluation </vt:lpstr>
      <vt:lpstr>8. Deployment</vt:lpstr>
      <vt:lpstr>Using Streamlit we have deployed our application</vt:lpstr>
      <vt:lpstr>PowerPoint Presentation</vt:lpstr>
      <vt:lpstr>8.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home</dc:creator>
  <cp:lastModifiedBy>home</cp:lastModifiedBy>
  <cp:revision>39</cp:revision>
  <dcterms:created xsi:type="dcterms:W3CDTF">2024-01-30T19:00:55Z</dcterms:created>
  <dcterms:modified xsi:type="dcterms:W3CDTF">2024-01-31T13:54:29Z</dcterms:modified>
</cp:coreProperties>
</file>