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66" r:id="rId5"/>
    <p:sldId id="267" r:id="rId6"/>
    <p:sldId id="257" r:id="rId7"/>
    <p:sldId id="258" r:id="rId8"/>
    <p:sldId id="265" r:id="rId9"/>
    <p:sldId id="259" r:id="rId10"/>
    <p:sldId id="260" r:id="rId11"/>
    <p:sldId id="261" r:id="rId12"/>
    <p:sldId id="262" r:id="rId13"/>
    <p:sldId id="270" r:id="rId14"/>
    <p:sldId id="263" r:id="rId15"/>
    <p:sldId id="264" r:id="rId16"/>
    <p:sldId id="271" r:id="rId17"/>
    <p:sldId id="272"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127.0.0.1:8009/?token=bdfd2c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tevenrbrandt/et-websites/blob/master/etk-website.docker" TargetMode="External"/><Relationship Id="rId7" Type="http://schemas.openxmlformats.org/officeDocument/2006/relationships/hyperlink" Target="http://tutorial.cct.lsu.edu/beowulf" TargetMode="External"/><Relationship Id="rId2" Type="http://schemas.openxmlformats.org/officeDocument/2006/relationships/hyperlink" Target="http://einsteintoolkit.org/" TargetMode="External"/><Relationship Id="rId1" Type="http://schemas.openxmlformats.org/officeDocument/2006/relationships/slideLayout" Target="../slideLayouts/slideLayout2.xml"/><Relationship Id="rId6" Type="http://schemas.openxmlformats.org/officeDocument/2006/relationships/hyperlink" Target="http://tutorial.cct.lsu.edu/etk" TargetMode="External"/><Relationship Id="rId5" Type="http://schemas.openxmlformats.org/officeDocument/2006/relationships/hyperlink" Target="http://tutorial.cct.lsu.edu/hpx" TargetMode="External"/><Relationship Id="rId4" Type="http://schemas.openxmlformats.org/officeDocument/2006/relationships/hyperlink" Target="https://docs.einsteintoolkit.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sboss/agave-model.git" TargetMode="External"/><Relationship Id="rId2" Type="http://schemas.openxmlformats.org/officeDocument/2006/relationships/hyperlink" Target="https://github.com/kawilliams/expression-trees.git" TargetMode="External"/><Relationship Id="rId1" Type="http://schemas.openxmlformats.org/officeDocument/2006/relationships/slideLayout" Target="../slideLayouts/slideLayout2.xml"/><Relationship Id="rId4" Type="http://schemas.openxmlformats.org/officeDocument/2006/relationships/hyperlink" Target="https://github.com/stevenrbrandt/PhylanxBuilder.g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tevenrbrandt/containertalk.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Container Talk</a:t>
            </a:r>
            <a:endParaRPr lang="en-US" dirty="0"/>
          </a:p>
        </p:txBody>
      </p:sp>
      <p:sp>
        <p:nvSpPr>
          <p:cNvPr id="3" name="Subtitle 2"/>
          <p:cNvSpPr>
            <a:spLocks noGrp="1"/>
          </p:cNvSpPr>
          <p:nvPr>
            <p:ph type="subTitle" idx="1"/>
          </p:nvPr>
        </p:nvSpPr>
        <p:spPr/>
        <p:txBody>
          <a:bodyPr/>
          <a:lstStyle/>
          <a:p>
            <a:r>
              <a:rPr lang="en-US" dirty="0" smtClean="0"/>
              <a:t>Steven R. Brandt</a:t>
            </a:r>
            <a:endParaRPr lang="en-US" dirty="0"/>
          </a:p>
        </p:txBody>
      </p:sp>
    </p:spTree>
    <p:extLst>
      <p:ext uri="{BB962C8B-B14F-4D97-AF65-F5344CB8AC3E}">
        <p14:creationId xmlns:p14="http://schemas.microsoft.com/office/powerpoint/2010/main" val="247302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Danger!</a:t>
            </a:r>
            <a:endParaRPr lang="en-US" dirty="0"/>
          </a:p>
        </p:txBody>
      </p:sp>
      <p:sp>
        <p:nvSpPr>
          <p:cNvPr id="3" name="Content Placeholder 2"/>
          <p:cNvSpPr>
            <a:spLocks noGrp="1"/>
          </p:cNvSpPr>
          <p:nvPr>
            <p:ph idx="1"/>
          </p:nvPr>
        </p:nvSpPr>
        <p:spPr/>
        <p:txBody>
          <a:bodyPr/>
          <a:lstStyle/>
          <a:p>
            <a:r>
              <a:rPr lang="en-US" dirty="0" smtClean="0"/>
              <a:t>When you exit from “</a:t>
            </a:r>
            <a:r>
              <a:rPr lang="en-US" dirty="0" err="1" smtClean="0"/>
              <a:t>docker</a:t>
            </a:r>
            <a:r>
              <a:rPr lang="en-US" dirty="0" smtClean="0"/>
              <a:t> run” all your changes will be lost!</a:t>
            </a:r>
          </a:p>
          <a:p>
            <a:r>
              <a:rPr lang="en-US" dirty="0" smtClean="0"/>
              <a:t>What to do about that…</a:t>
            </a:r>
          </a:p>
          <a:p>
            <a:r>
              <a:rPr lang="en-US" dirty="0" smtClean="0"/>
              <a:t>Try: “</a:t>
            </a:r>
            <a:r>
              <a:rPr lang="en-US" dirty="0" err="1" smtClean="0"/>
              <a:t>docker</a:t>
            </a:r>
            <a:r>
              <a:rPr lang="en-US" dirty="0" smtClean="0"/>
              <a:t> run –it --</a:t>
            </a:r>
            <a:r>
              <a:rPr lang="en-US" dirty="0" err="1" smtClean="0"/>
              <a:t>rm</a:t>
            </a:r>
            <a:r>
              <a:rPr lang="en-US" dirty="0" smtClean="0"/>
              <a:t> –v /home/</a:t>
            </a:r>
            <a:r>
              <a:rPr lang="en-US" dirty="0" err="1" smtClean="0"/>
              <a:t>sbrandt</a:t>
            </a:r>
            <a:r>
              <a:rPr lang="en-US" dirty="0" smtClean="0"/>
              <a:t>:/home/</a:t>
            </a:r>
            <a:r>
              <a:rPr lang="en-US" dirty="0" err="1" smtClean="0"/>
              <a:t>jovyan</a:t>
            </a:r>
            <a:r>
              <a:rPr lang="en-US" dirty="0" smtClean="0"/>
              <a:t> </a:t>
            </a:r>
            <a:r>
              <a:rPr lang="en-US" dirty="0" err="1" smtClean="0"/>
              <a:t>imagename</a:t>
            </a:r>
            <a:r>
              <a:rPr lang="en-US" dirty="0" smtClean="0"/>
              <a:t> bash”</a:t>
            </a:r>
          </a:p>
          <a:p>
            <a:pPr lvl="1"/>
            <a:r>
              <a:rPr lang="en-US" dirty="0" smtClean="0"/>
              <a:t>This command mounts /home/</a:t>
            </a:r>
            <a:r>
              <a:rPr lang="en-US" dirty="0" err="1" smtClean="0"/>
              <a:t>sbrandt</a:t>
            </a:r>
            <a:r>
              <a:rPr lang="en-US" dirty="0" smtClean="0"/>
              <a:t> from the host machine to /home/</a:t>
            </a:r>
            <a:r>
              <a:rPr lang="en-US" dirty="0" err="1" smtClean="0"/>
              <a:t>jovyan</a:t>
            </a:r>
            <a:r>
              <a:rPr lang="en-US" dirty="0" smtClean="0"/>
              <a:t> inside the </a:t>
            </a:r>
            <a:r>
              <a:rPr lang="en-US" dirty="0" err="1" smtClean="0"/>
              <a:t>docker</a:t>
            </a:r>
            <a:r>
              <a:rPr lang="en-US" dirty="0" smtClean="0"/>
              <a:t> image</a:t>
            </a:r>
          </a:p>
          <a:p>
            <a:pPr lvl="1"/>
            <a:r>
              <a:rPr lang="en-US" dirty="0" smtClean="0"/>
              <a:t>It doesn’t work on Windows</a:t>
            </a:r>
          </a:p>
          <a:p>
            <a:pPr lvl="1"/>
            <a:r>
              <a:rPr lang="en-US" dirty="0" smtClean="0"/>
              <a:t>It works differently on Mac</a:t>
            </a:r>
          </a:p>
        </p:txBody>
      </p:sp>
    </p:spTree>
    <p:extLst>
      <p:ext uri="{BB962C8B-B14F-4D97-AF65-F5344CB8AC3E}">
        <p14:creationId xmlns:p14="http://schemas.microsoft.com/office/powerpoint/2010/main" val="288255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Danger!</a:t>
            </a:r>
            <a:endParaRPr lang="en-US" dirty="0"/>
          </a:p>
        </p:txBody>
      </p:sp>
      <p:sp>
        <p:nvSpPr>
          <p:cNvPr id="3" name="Content Placeholder 2"/>
          <p:cNvSpPr>
            <a:spLocks noGrp="1"/>
          </p:cNvSpPr>
          <p:nvPr>
            <p:ph idx="1"/>
          </p:nvPr>
        </p:nvSpPr>
        <p:spPr/>
        <p:txBody>
          <a:bodyPr/>
          <a:lstStyle/>
          <a:p>
            <a:r>
              <a:rPr lang="en-US" dirty="0" smtClean="0"/>
              <a:t>You can copy your files out of the container</a:t>
            </a:r>
          </a:p>
          <a:p>
            <a:r>
              <a:rPr lang="en-US" dirty="0" smtClean="0"/>
              <a:t>To do this, first run “</a:t>
            </a:r>
            <a:r>
              <a:rPr lang="en-US" dirty="0" err="1" smtClean="0"/>
              <a:t>docker</a:t>
            </a:r>
            <a:r>
              <a:rPr lang="en-US" dirty="0" smtClean="0"/>
              <a:t> </a:t>
            </a:r>
            <a:r>
              <a:rPr lang="en-US" dirty="0" err="1" smtClean="0"/>
              <a:t>ps</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5394346"/>
              </p:ext>
            </p:extLst>
          </p:nvPr>
        </p:nvGraphicFramePr>
        <p:xfrm>
          <a:off x="132202" y="3098693"/>
          <a:ext cx="11799065" cy="3172858"/>
        </p:xfrm>
        <a:graphic>
          <a:graphicData uri="http://schemas.openxmlformats.org/drawingml/2006/table">
            <a:tbl>
              <a:tblPr firstRow="1" bandRow="1">
                <a:tableStyleId>{5C22544A-7EE6-4342-B048-85BDC9FD1C3A}</a:tableStyleId>
              </a:tblPr>
              <a:tblGrid>
                <a:gridCol w="11799065">
                  <a:extLst>
                    <a:ext uri="{9D8B030D-6E8A-4147-A177-3AD203B41FA5}">
                      <a16:colId xmlns:a16="http://schemas.microsoft.com/office/drawing/2014/main" val="3563334277"/>
                    </a:ext>
                  </a:extLst>
                </a:gridCol>
              </a:tblGrid>
              <a:tr h="3172858">
                <a:tc>
                  <a:txBody>
                    <a:bodyPr/>
                    <a:lstStyle/>
                    <a:p>
                      <a:r>
                        <a:rPr lang="en-US" sz="1800" b="1" kern="1200" dirty="0" smtClean="0">
                          <a:solidFill>
                            <a:schemeClr val="lt1"/>
                          </a:solidFill>
                          <a:latin typeface="+mn-lt"/>
                          <a:ea typeface="+mn-ea"/>
                          <a:cs typeface="+mn-cs"/>
                        </a:rPr>
                        <a:t>CONTAINER ID        IMAGE                            COMMAND                  CREATED             STATUS              PORTS                          NAMES</a:t>
                      </a:r>
                    </a:p>
                    <a:p>
                      <a:r>
                        <a:rPr lang="en-US" sz="1800" b="1" kern="1200" dirty="0" smtClean="0">
                          <a:solidFill>
                            <a:schemeClr val="lt1"/>
                          </a:solidFill>
                          <a:latin typeface="+mn-lt"/>
                          <a:ea typeface="+mn-ea"/>
                          <a:cs typeface="+mn-cs"/>
                        </a:rPr>
                        <a:t>738c5c02072a        </a:t>
                      </a:r>
                      <a:r>
                        <a:rPr lang="en-US" sz="1800" b="1" kern="1200" dirty="0" err="1" smtClean="0">
                          <a:solidFill>
                            <a:schemeClr val="lt1"/>
                          </a:solidFill>
                          <a:latin typeface="+mn-lt"/>
                          <a:ea typeface="+mn-ea"/>
                          <a:cs typeface="+mn-cs"/>
                        </a:rPr>
                        <a:t>stevenrbrandt</a:t>
                      </a:r>
                      <a:r>
                        <a:rPr lang="en-US" sz="1800" b="1" kern="1200" dirty="0" smtClean="0">
                          <a:solidFill>
                            <a:schemeClr val="lt1"/>
                          </a:solidFill>
                          <a:latin typeface="+mn-lt"/>
                          <a:ea typeface="+mn-ea"/>
                          <a:cs typeface="+mn-cs"/>
                        </a:rPr>
                        <a:t>/</a:t>
                      </a:r>
                      <a:r>
                        <a:rPr lang="en-US" sz="1800" b="1" kern="1200" dirty="0" err="1" smtClean="0">
                          <a:solidFill>
                            <a:schemeClr val="lt1"/>
                          </a:solidFill>
                          <a:latin typeface="+mn-lt"/>
                          <a:ea typeface="+mn-ea"/>
                          <a:cs typeface="+mn-cs"/>
                        </a:rPr>
                        <a:t>et-juphub:latest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usr</a:t>
                      </a:r>
                      <a:r>
                        <a:rPr lang="en-US" sz="1800" b="1" kern="1200" dirty="0" smtClean="0">
                          <a:solidFill>
                            <a:schemeClr val="lt1"/>
                          </a:solidFill>
                          <a:latin typeface="+mn-lt"/>
                          <a:ea typeface="+mn-ea"/>
                          <a:cs typeface="+mn-cs"/>
                        </a:rPr>
                        <a:t>/local/bin/dumb…"   3 weeks ago         Up 21 hours         0.0.0.0:80-&gt;80/</a:t>
                      </a:r>
                      <a:r>
                        <a:rPr lang="en-US" sz="1800" b="1" kern="1200" dirty="0" err="1" smtClean="0">
                          <a:solidFill>
                            <a:schemeClr val="lt1"/>
                          </a:solidFill>
                          <a:latin typeface="+mn-lt"/>
                          <a:ea typeface="+mn-ea"/>
                          <a:cs typeface="+mn-cs"/>
                        </a:rPr>
                        <a:t>tcp</a:t>
                      </a:r>
                      <a:r>
                        <a:rPr lang="en-US" sz="1800" b="1" kern="1200" dirty="0" smtClean="0">
                          <a:solidFill>
                            <a:schemeClr val="lt1"/>
                          </a:solidFill>
                          <a:latin typeface="+mn-lt"/>
                          <a:ea typeface="+mn-ea"/>
                          <a:cs typeface="+mn-cs"/>
                        </a:rPr>
                        <a:t>             et-</a:t>
                      </a:r>
                      <a:r>
                        <a:rPr lang="en-US" sz="1800" b="1" kern="1200" dirty="0" err="1" smtClean="0">
                          <a:solidFill>
                            <a:schemeClr val="lt1"/>
                          </a:solidFill>
                          <a:latin typeface="+mn-lt"/>
                          <a:ea typeface="+mn-ea"/>
                          <a:cs typeface="+mn-cs"/>
                        </a:rPr>
                        <a:t>juphub</a:t>
                      </a:r>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679df8ebe14f        </a:t>
                      </a:r>
                      <a:r>
                        <a:rPr lang="en-US" sz="1800" b="1" kern="1200" dirty="0" err="1" smtClean="0">
                          <a:solidFill>
                            <a:schemeClr val="lt1"/>
                          </a:solidFill>
                          <a:latin typeface="+mn-lt"/>
                          <a:ea typeface="+mn-ea"/>
                          <a:cs typeface="+mn-cs"/>
                        </a:rPr>
                        <a:t>traefik:latest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traefik</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configFi</a:t>
                      </a:r>
                      <a:r>
                        <a:rPr lang="en-US" sz="1800" b="1" kern="1200" dirty="0" smtClean="0">
                          <a:solidFill>
                            <a:schemeClr val="lt1"/>
                          </a:solidFill>
                          <a:latin typeface="+mn-lt"/>
                          <a:ea typeface="+mn-ea"/>
                          <a:cs typeface="+mn-cs"/>
                        </a:rPr>
                        <a:t>…"   3 weeks ago         Up 21 hours         80/</a:t>
                      </a:r>
                      <a:r>
                        <a:rPr lang="en-US" sz="1800" b="1" kern="1200" dirty="0" err="1" smtClean="0">
                          <a:solidFill>
                            <a:schemeClr val="lt1"/>
                          </a:solidFill>
                          <a:latin typeface="+mn-lt"/>
                          <a:ea typeface="+mn-ea"/>
                          <a:cs typeface="+mn-cs"/>
                        </a:rPr>
                        <a:t>tcp</a:t>
                      </a:r>
                      <a:r>
                        <a:rPr lang="en-US" sz="1800" b="1" kern="1200" dirty="0" smtClean="0">
                          <a:solidFill>
                            <a:schemeClr val="lt1"/>
                          </a:solidFill>
                          <a:latin typeface="+mn-lt"/>
                          <a:ea typeface="+mn-ea"/>
                          <a:cs typeface="+mn-cs"/>
                        </a:rPr>
                        <a:t>, 0.0.0.0:443-&gt;443/</a:t>
                      </a:r>
                      <a:r>
                        <a:rPr lang="en-US" sz="1800" b="1" kern="1200" dirty="0" err="1" smtClean="0">
                          <a:solidFill>
                            <a:schemeClr val="lt1"/>
                          </a:solidFill>
                          <a:latin typeface="+mn-lt"/>
                          <a:ea typeface="+mn-ea"/>
                          <a:cs typeface="+mn-cs"/>
                        </a:rPr>
                        <a:t>tcp</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traefik</a:t>
                      </a:r>
                      <a:endParaRPr lang="en-US" sz="1800" b="1" kern="1200" dirty="0" smtClean="0">
                        <a:solidFill>
                          <a:schemeClr val="lt1"/>
                        </a:solidFill>
                        <a:latin typeface="+mn-lt"/>
                        <a:ea typeface="+mn-ea"/>
                        <a:cs typeface="+mn-cs"/>
                      </a:endParaRPr>
                    </a:p>
                    <a:p>
                      <a:endParaRPr lang="en-US" dirty="0"/>
                    </a:p>
                  </a:txBody>
                  <a:tcPr/>
                </a:tc>
                <a:extLst>
                  <a:ext uri="{0D108BD9-81ED-4DB2-BD59-A6C34878D82A}">
                    <a16:rowId xmlns:a16="http://schemas.microsoft.com/office/drawing/2014/main" val="3800263110"/>
                  </a:ext>
                </a:extLst>
              </a:tr>
            </a:tbl>
          </a:graphicData>
        </a:graphic>
      </p:graphicFrame>
    </p:spTree>
    <p:extLst>
      <p:ext uri="{BB962C8B-B14F-4D97-AF65-F5344CB8AC3E}">
        <p14:creationId xmlns:p14="http://schemas.microsoft.com/office/powerpoint/2010/main" val="219433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Danger</a:t>
            </a:r>
            <a:endParaRPr lang="en-US" dirty="0"/>
          </a:p>
        </p:txBody>
      </p:sp>
      <p:sp>
        <p:nvSpPr>
          <p:cNvPr id="3" name="Content Placeholder 2"/>
          <p:cNvSpPr>
            <a:spLocks noGrp="1"/>
          </p:cNvSpPr>
          <p:nvPr>
            <p:ph idx="1"/>
          </p:nvPr>
        </p:nvSpPr>
        <p:spPr/>
        <p:txBody>
          <a:bodyPr/>
          <a:lstStyle/>
          <a:p>
            <a:r>
              <a:rPr lang="en-US" dirty="0" smtClean="0"/>
              <a:t>Now we can use the container id to copy files into and out of the image:</a:t>
            </a:r>
          </a:p>
          <a:p>
            <a:pPr lvl="1"/>
            <a:r>
              <a:rPr lang="en-US" dirty="0" smtClean="0"/>
              <a:t>“</a:t>
            </a:r>
            <a:r>
              <a:rPr lang="en-US" dirty="0" err="1" smtClean="0"/>
              <a:t>docker</a:t>
            </a:r>
            <a:r>
              <a:rPr lang="en-US" dirty="0" smtClean="0"/>
              <a:t> </a:t>
            </a:r>
            <a:r>
              <a:rPr lang="en-US" dirty="0" err="1" smtClean="0"/>
              <a:t>cp</a:t>
            </a:r>
            <a:r>
              <a:rPr lang="en-US" dirty="0"/>
              <a:t> </a:t>
            </a:r>
            <a:r>
              <a:rPr lang="en-US" dirty="0" smtClean="0"/>
              <a:t>738c5c02072a:/path/file.cc .” to copy out</a:t>
            </a:r>
          </a:p>
          <a:p>
            <a:pPr lvl="1"/>
            <a:r>
              <a:rPr lang="en-US" dirty="0" smtClean="0"/>
              <a:t>“</a:t>
            </a:r>
            <a:r>
              <a:rPr lang="en-US" dirty="0" err="1" smtClean="0"/>
              <a:t>docker</a:t>
            </a:r>
            <a:r>
              <a:rPr lang="en-US" dirty="0" smtClean="0"/>
              <a:t> </a:t>
            </a:r>
            <a:r>
              <a:rPr lang="en-US" dirty="0" err="1" smtClean="0"/>
              <a:t>cp</a:t>
            </a:r>
            <a:r>
              <a:rPr lang="en-US" dirty="0" smtClean="0"/>
              <a:t> myfile.cc 738c5c02072a:/path” to copy in</a:t>
            </a:r>
          </a:p>
          <a:p>
            <a:r>
              <a:rPr lang="en-US" dirty="0" smtClean="0"/>
              <a:t>Don’t like messing with container id’s? There’s a better way. When you start your container…</a:t>
            </a:r>
          </a:p>
          <a:p>
            <a:pPr lvl="1"/>
            <a:r>
              <a:rPr lang="en-US" dirty="0" smtClean="0"/>
              <a:t>“</a:t>
            </a:r>
            <a:r>
              <a:rPr lang="en-US" dirty="0" err="1" smtClean="0"/>
              <a:t>docker</a:t>
            </a:r>
            <a:r>
              <a:rPr lang="en-US" dirty="0" smtClean="0"/>
              <a:t> run –it –</a:t>
            </a:r>
            <a:r>
              <a:rPr lang="en-US" dirty="0" err="1" smtClean="0"/>
              <a:t>rm</a:t>
            </a:r>
            <a:r>
              <a:rPr lang="en-US" dirty="0" smtClean="0"/>
              <a:t> –name foo </a:t>
            </a:r>
            <a:r>
              <a:rPr lang="en-US" dirty="0" err="1" smtClean="0"/>
              <a:t>someimage</a:t>
            </a:r>
            <a:r>
              <a:rPr lang="en-US" dirty="0" smtClean="0"/>
              <a:t> bash”</a:t>
            </a:r>
          </a:p>
          <a:p>
            <a:pPr lvl="1"/>
            <a:r>
              <a:rPr lang="en-US" dirty="0" smtClean="0"/>
              <a:t>Now you can run…</a:t>
            </a:r>
          </a:p>
          <a:p>
            <a:pPr lvl="1"/>
            <a:r>
              <a:rPr lang="en-US" dirty="0" smtClean="0"/>
              <a:t>“</a:t>
            </a:r>
            <a:r>
              <a:rPr lang="en-US" dirty="0" err="1" smtClean="0"/>
              <a:t>docker</a:t>
            </a:r>
            <a:r>
              <a:rPr lang="en-US" dirty="0" smtClean="0"/>
              <a:t> </a:t>
            </a:r>
            <a:r>
              <a:rPr lang="en-US" dirty="0" err="1" smtClean="0"/>
              <a:t>cp</a:t>
            </a:r>
            <a:r>
              <a:rPr lang="en-US" dirty="0" smtClean="0"/>
              <a:t> foo:/path/file.cc .”</a:t>
            </a:r>
          </a:p>
          <a:p>
            <a:pPr lvl="1"/>
            <a:r>
              <a:rPr lang="en-US" dirty="0" smtClean="0"/>
              <a:t>“</a:t>
            </a:r>
            <a:r>
              <a:rPr lang="en-US" dirty="0" err="1" smtClean="0"/>
              <a:t>docker</a:t>
            </a:r>
            <a:r>
              <a:rPr lang="en-US" dirty="0" smtClean="0"/>
              <a:t> </a:t>
            </a:r>
            <a:r>
              <a:rPr lang="en-US" dirty="0" err="1" smtClean="0"/>
              <a:t>cp</a:t>
            </a:r>
            <a:r>
              <a:rPr lang="en-US" dirty="0" smtClean="0"/>
              <a:t> myfile.cc foo:/path”</a:t>
            </a:r>
            <a:endParaRPr lang="en-US" dirty="0"/>
          </a:p>
        </p:txBody>
      </p:sp>
    </p:spTree>
    <p:extLst>
      <p:ext uri="{BB962C8B-B14F-4D97-AF65-F5344CB8AC3E}">
        <p14:creationId xmlns:p14="http://schemas.microsoft.com/office/powerpoint/2010/main" val="321171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Third Docker Example…</a:t>
            </a:r>
            <a:endParaRPr lang="en-US" dirty="0"/>
          </a:p>
        </p:txBody>
      </p:sp>
      <p:sp>
        <p:nvSpPr>
          <p:cNvPr id="3" name="Content Placeholder 2"/>
          <p:cNvSpPr>
            <a:spLocks noGrp="1"/>
          </p:cNvSpPr>
          <p:nvPr>
            <p:ph idx="1"/>
          </p:nvPr>
        </p:nvSpPr>
        <p:spPr/>
        <p:txBody>
          <a:bodyPr/>
          <a:lstStyle/>
          <a:p>
            <a:r>
              <a:rPr lang="en-US" dirty="0" smtClean="0"/>
              <a:t>We will run a </a:t>
            </a:r>
            <a:r>
              <a:rPr lang="en-US" dirty="0" err="1" smtClean="0"/>
              <a:t>Jupyter</a:t>
            </a:r>
            <a:r>
              <a:rPr lang="en-US" dirty="0" smtClean="0"/>
              <a:t> Notebook in Docker!</a:t>
            </a:r>
          </a:p>
          <a:p>
            <a:r>
              <a:rPr lang="en-US" dirty="0" smtClean="0"/>
              <a:t>“</a:t>
            </a:r>
            <a:r>
              <a:rPr lang="en-US" dirty="0" err="1" smtClean="0"/>
              <a:t>docker</a:t>
            </a:r>
            <a:r>
              <a:rPr lang="en-US" dirty="0" smtClean="0"/>
              <a:t> build –f </a:t>
            </a:r>
            <a:r>
              <a:rPr lang="en-US" dirty="0" err="1" smtClean="0"/>
              <a:t>notebook.docker</a:t>
            </a:r>
            <a:r>
              <a:rPr lang="en-US" dirty="0" smtClean="0"/>
              <a:t> –t notebook .”</a:t>
            </a:r>
          </a:p>
          <a:p>
            <a:r>
              <a:rPr lang="en-US" dirty="0" smtClean="0"/>
              <a:t>“</a:t>
            </a:r>
            <a:r>
              <a:rPr lang="en-US" dirty="0" err="1" smtClean="0"/>
              <a:t>docker</a:t>
            </a:r>
            <a:r>
              <a:rPr lang="en-US" dirty="0" smtClean="0"/>
              <a:t> run –it –-</a:t>
            </a:r>
            <a:r>
              <a:rPr lang="en-US" dirty="0" err="1" smtClean="0"/>
              <a:t>rm</a:t>
            </a:r>
            <a:r>
              <a:rPr lang="en-US" dirty="0" smtClean="0"/>
              <a:t> notebook”</a:t>
            </a:r>
          </a:p>
          <a:p>
            <a:r>
              <a:rPr lang="en-US" dirty="0" smtClean="0"/>
              <a:t>You’ll see </a:t>
            </a:r>
            <a:r>
              <a:rPr lang="en-US" dirty="0" smtClean="0">
                <a:hlinkClick r:id="rId2"/>
              </a:rPr>
              <a:t>http</a:t>
            </a:r>
            <a:r>
              <a:rPr lang="en-US" dirty="0">
                <a:hlinkClick r:id="rId2"/>
              </a:rPr>
              <a:t>://127.0.0.1:8009/?</a:t>
            </a:r>
            <a:r>
              <a:rPr lang="en-US" dirty="0" smtClean="0">
                <a:hlinkClick r:id="rId2"/>
              </a:rPr>
              <a:t>token=bdfd2cc...</a:t>
            </a:r>
            <a:endParaRPr lang="en-US" dirty="0" smtClean="0"/>
          </a:p>
          <a:p>
            <a:r>
              <a:rPr lang="en-US" dirty="0" smtClean="0"/>
              <a:t>But connection won’t work…</a:t>
            </a:r>
            <a:endParaRPr lang="en-US" dirty="0"/>
          </a:p>
        </p:txBody>
      </p:sp>
    </p:spTree>
    <p:extLst>
      <p:ext uri="{BB962C8B-B14F-4D97-AF65-F5344CB8AC3E}">
        <p14:creationId xmlns:p14="http://schemas.microsoft.com/office/powerpoint/2010/main" val="309238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notebooks and web servers</a:t>
            </a:r>
            <a:endParaRPr lang="en-US" dirty="0"/>
          </a:p>
        </p:txBody>
      </p:sp>
      <p:sp>
        <p:nvSpPr>
          <p:cNvPr id="3" name="Content Placeholder 2"/>
          <p:cNvSpPr>
            <a:spLocks noGrp="1"/>
          </p:cNvSpPr>
          <p:nvPr>
            <p:ph idx="1"/>
          </p:nvPr>
        </p:nvSpPr>
        <p:spPr/>
        <p:txBody>
          <a:bodyPr/>
          <a:lstStyle/>
          <a:p>
            <a:r>
              <a:rPr lang="en-US" dirty="0" smtClean="0"/>
              <a:t>By default, ports aren’t exposed…</a:t>
            </a:r>
          </a:p>
          <a:p>
            <a:r>
              <a:rPr lang="en-US" dirty="0" smtClean="0"/>
              <a:t>“</a:t>
            </a:r>
            <a:r>
              <a:rPr lang="en-US" dirty="0" err="1" smtClean="0"/>
              <a:t>docker</a:t>
            </a:r>
            <a:r>
              <a:rPr lang="en-US" dirty="0" smtClean="0"/>
              <a:t> run –it –-</a:t>
            </a:r>
            <a:r>
              <a:rPr lang="en-US" dirty="0" err="1" smtClean="0"/>
              <a:t>rm</a:t>
            </a:r>
            <a:r>
              <a:rPr lang="en-US" dirty="0" smtClean="0"/>
              <a:t> –p 8080:80 </a:t>
            </a:r>
            <a:r>
              <a:rPr lang="en-US" dirty="0" err="1" smtClean="0"/>
              <a:t>someimage</a:t>
            </a:r>
            <a:r>
              <a:rPr lang="en-US" dirty="0" smtClean="0"/>
              <a:t>”</a:t>
            </a:r>
          </a:p>
          <a:p>
            <a:r>
              <a:rPr lang="en-US" dirty="0" smtClean="0"/>
              <a:t>The above command exposes port 8080 on the host machine and connects it to port 80 inside the image. If you’re running Apache or something inside the container, you will be able to see it on port 8080 of localhost.</a:t>
            </a:r>
          </a:p>
          <a:p>
            <a:r>
              <a:rPr lang="en-US" dirty="0" smtClean="0"/>
              <a:t>So a </a:t>
            </a:r>
            <a:r>
              <a:rPr lang="en-US" dirty="0" err="1" smtClean="0"/>
              <a:t>docker</a:t>
            </a:r>
            <a:r>
              <a:rPr lang="en-US" dirty="0" smtClean="0"/>
              <a:t> command might look like</a:t>
            </a:r>
          </a:p>
          <a:p>
            <a:r>
              <a:rPr lang="en-US" dirty="0" smtClean="0"/>
              <a:t>“</a:t>
            </a:r>
            <a:r>
              <a:rPr lang="en-US" dirty="0" err="1" smtClean="0"/>
              <a:t>docker</a:t>
            </a:r>
            <a:r>
              <a:rPr lang="en-US" dirty="0" smtClean="0"/>
              <a:t> run –it –-</a:t>
            </a:r>
            <a:r>
              <a:rPr lang="en-US" dirty="0" err="1" smtClean="0"/>
              <a:t>rm</a:t>
            </a:r>
            <a:r>
              <a:rPr lang="en-US" dirty="0" smtClean="0"/>
              <a:t> –p 8080:80 –v /home/</a:t>
            </a:r>
            <a:r>
              <a:rPr lang="en-US" dirty="0" err="1" smtClean="0"/>
              <a:t>sbrandt</a:t>
            </a:r>
            <a:r>
              <a:rPr lang="en-US" dirty="0" smtClean="0"/>
              <a:t>:/home/</a:t>
            </a:r>
            <a:r>
              <a:rPr lang="en-US" dirty="0" err="1" smtClean="0"/>
              <a:t>sbrandt</a:t>
            </a:r>
            <a:r>
              <a:rPr lang="en-US" dirty="0" smtClean="0"/>
              <a:t> –-name foo </a:t>
            </a:r>
            <a:r>
              <a:rPr lang="en-US" dirty="0" err="1" smtClean="0"/>
              <a:t>someimage</a:t>
            </a:r>
            <a:r>
              <a:rPr lang="en-US" dirty="0" smtClean="0"/>
              <a:t> command”</a:t>
            </a:r>
          </a:p>
          <a:p>
            <a:r>
              <a:rPr lang="en-US" dirty="0" smtClean="0"/>
              <a:t>It’s getting long!</a:t>
            </a:r>
            <a:endParaRPr lang="en-US" dirty="0"/>
          </a:p>
        </p:txBody>
      </p:sp>
    </p:spTree>
    <p:extLst>
      <p:ext uri="{BB962C8B-B14F-4D97-AF65-F5344CB8AC3E}">
        <p14:creationId xmlns:p14="http://schemas.microsoft.com/office/powerpoint/2010/main" val="257624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t>
            </a:r>
            <a:r>
              <a:rPr lang="en-US" dirty="0" smtClean="0"/>
              <a:t>Compose…</a:t>
            </a:r>
            <a:endParaRPr lang="en-US" dirty="0"/>
          </a:p>
        </p:txBody>
      </p:sp>
      <p:sp>
        <p:nvSpPr>
          <p:cNvPr id="3" name="Content Placeholder 2"/>
          <p:cNvSpPr>
            <a:spLocks noGrp="1"/>
          </p:cNvSpPr>
          <p:nvPr>
            <p:ph idx="1"/>
          </p:nvPr>
        </p:nvSpPr>
        <p:spPr>
          <a:xfrm>
            <a:off x="677334" y="1270000"/>
            <a:ext cx="8596668" cy="5218935"/>
          </a:xfrm>
        </p:spPr>
        <p:txBody>
          <a:bodyPr>
            <a:normAutofit fontScale="92500" lnSpcReduction="20000"/>
          </a:bodyPr>
          <a:lstStyle/>
          <a:p>
            <a:pPr marL="0" indent="0">
              <a:buNone/>
            </a:pPr>
            <a:r>
              <a:rPr lang="en-US" dirty="0"/>
              <a:t>version: '2</a:t>
            </a:r>
            <a:r>
              <a:rPr lang="en-US" dirty="0" smtClean="0"/>
              <a:t>'</a:t>
            </a:r>
            <a:endParaRPr lang="en-US" dirty="0"/>
          </a:p>
          <a:p>
            <a:pPr marL="0" indent="0">
              <a:buNone/>
            </a:pPr>
            <a:r>
              <a:rPr lang="en-US" dirty="0"/>
              <a:t>volumes:</a:t>
            </a:r>
          </a:p>
          <a:p>
            <a:pPr marL="0" indent="0">
              <a:buNone/>
            </a:pPr>
            <a:r>
              <a:rPr lang="en-US" dirty="0"/>
              <a:t>    </a:t>
            </a:r>
            <a:r>
              <a:rPr lang="en-US" dirty="0" err="1"/>
              <a:t>jup</a:t>
            </a:r>
            <a:r>
              <a:rPr lang="en-US" dirty="0"/>
              <a:t>-</a:t>
            </a:r>
            <a:r>
              <a:rPr lang="en-US" dirty="0" err="1"/>
              <a:t>notebk</a:t>
            </a:r>
            <a:r>
              <a:rPr lang="en-US" dirty="0"/>
              <a:t>-home</a:t>
            </a:r>
            <a:r>
              <a:rPr lang="en-US" dirty="0" smtClean="0"/>
              <a:t>: # A way to persist my work</a:t>
            </a:r>
            <a:endParaRPr lang="en-US" dirty="0"/>
          </a:p>
          <a:p>
            <a:pPr marL="0" indent="0">
              <a:buNone/>
            </a:pPr>
            <a:r>
              <a:rPr lang="en-US" dirty="0"/>
              <a:t>services:</a:t>
            </a:r>
          </a:p>
          <a:p>
            <a:pPr marL="0" indent="0">
              <a:buNone/>
            </a:pPr>
            <a:r>
              <a:rPr lang="en-US" dirty="0"/>
              <a:t>    notebook:</a:t>
            </a:r>
          </a:p>
          <a:p>
            <a:pPr marL="0" indent="0">
              <a:buNone/>
            </a:pPr>
            <a:r>
              <a:rPr lang="en-US" dirty="0"/>
              <a:t>        build</a:t>
            </a:r>
            <a:r>
              <a:rPr lang="en-US" dirty="0" smtClean="0"/>
              <a:t>: # Optional build instructions</a:t>
            </a:r>
            <a:endParaRPr lang="en-US" dirty="0"/>
          </a:p>
          <a:p>
            <a:pPr marL="0" indent="0">
              <a:buNone/>
            </a:pPr>
            <a:r>
              <a:rPr lang="en-US" dirty="0"/>
              <a:t>            context: .</a:t>
            </a:r>
          </a:p>
          <a:p>
            <a:pPr marL="0" indent="0">
              <a:buNone/>
            </a:pPr>
            <a:r>
              <a:rPr lang="en-US" dirty="0"/>
              <a:t>            </a:t>
            </a:r>
            <a:r>
              <a:rPr lang="en-US" dirty="0" err="1"/>
              <a:t>dockerfile</a:t>
            </a:r>
            <a:r>
              <a:rPr lang="en-US" dirty="0"/>
              <a:t>: </a:t>
            </a:r>
            <a:r>
              <a:rPr lang="en-US" dirty="0" err="1"/>
              <a:t>notebook.docker</a:t>
            </a:r>
            <a:endParaRPr lang="en-US" dirty="0"/>
          </a:p>
          <a:p>
            <a:pPr marL="0" indent="0">
              <a:buNone/>
            </a:pPr>
            <a:r>
              <a:rPr lang="en-US" dirty="0"/>
              <a:t>        image: notebook</a:t>
            </a:r>
          </a:p>
          <a:p>
            <a:pPr marL="0" indent="0">
              <a:buNone/>
            </a:pPr>
            <a:r>
              <a:rPr lang="en-US" dirty="0"/>
              <a:t>        </a:t>
            </a:r>
            <a:r>
              <a:rPr lang="en-US" dirty="0" err="1"/>
              <a:t>container_name</a:t>
            </a:r>
            <a:r>
              <a:rPr lang="en-US" dirty="0"/>
              <a:t>: </a:t>
            </a:r>
            <a:r>
              <a:rPr lang="en-US" dirty="0" err="1" smtClean="0"/>
              <a:t>nbk</a:t>
            </a:r>
            <a:r>
              <a:rPr lang="en-US" dirty="0" smtClean="0"/>
              <a:t> </a:t>
            </a:r>
            <a:endParaRPr lang="en-US" dirty="0"/>
          </a:p>
          <a:p>
            <a:pPr marL="0" indent="0">
              <a:buNone/>
            </a:pPr>
            <a:r>
              <a:rPr lang="en-US" dirty="0"/>
              <a:t>        ports:</a:t>
            </a:r>
          </a:p>
          <a:p>
            <a:pPr marL="0" indent="0">
              <a:buNone/>
            </a:pPr>
            <a:r>
              <a:rPr lang="en-US" dirty="0"/>
              <a:t>            - </a:t>
            </a:r>
            <a:r>
              <a:rPr lang="en-US" dirty="0" smtClean="0"/>
              <a:t>'8009:8009‘ # Expose the port</a:t>
            </a:r>
            <a:endParaRPr lang="en-US" dirty="0"/>
          </a:p>
          <a:p>
            <a:pPr marL="0" indent="0">
              <a:buNone/>
            </a:pPr>
            <a:r>
              <a:rPr lang="en-US" dirty="0"/>
              <a:t>        volumes:</a:t>
            </a:r>
          </a:p>
          <a:p>
            <a:pPr marL="0" indent="0">
              <a:buNone/>
            </a:pPr>
            <a:r>
              <a:rPr lang="en-US" dirty="0"/>
              <a:t>            - </a:t>
            </a:r>
            <a:r>
              <a:rPr lang="en-US" dirty="0" err="1"/>
              <a:t>jup</a:t>
            </a:r>
            <a:r>
              <a:rPr lang="en-US" dirty="0"/>
              <a:t>-</a:t>
            </a:r>
            <a:r>
              <a:rPr lang="en-US" dirty="0" err="1"/>
              <a:t>notebk</a:t>
            </a:r>
            <a:r>
              <a:rPr lang="en-US" dirty="0"/>
              <a:t>-home:/home/</a:t>
            </a:r>
            <a:r>
              <a:rPr lang="en-US" dirty="0" err="1"/>
              <a:t>jovyan</a:t>
            </a:r>
            <a:endParaRPr lang="en-US" dirty="0"/>
          </a:p>
          <a:p>
            <a:pPr marL="0" indent="0">
              <a:buNone/>
            </a:pPr>
            <a:r>
              <a:rPr lang="en-US" dirty="0"/>
              <a:t>        restart: on-failure</a:t>
            </a:r>
          </a:p>
          <a:p>
            <a:pPr marL="0" indent="0">
              <a:buNone/>
            </a:pPr>
            <a:endParaRPr lang="en-US" dirty="0" smtClean="0"/>
          </a:p>
        </p:txBody>
      </p:sp>
    </p:spTree>
    <p:extLst>
      <p:ext uri="{BB962C8B-B14F-4D97-AF65-F5344CB8AC3E}">
        <p14:creationId xmlns:p14="http://schemas.microsoft.com/office/powerpoint/2010/main" val="244430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Compose…</a:t>
            </a:r>
            <a:endParaRPr lang="en-US" dirty="0"/>
          </a:p>
        </p:txBody>
      </p:sp>
      <p:sp>
        <p:nvSpPr>
          <p:cNvPr id="3" name="Content Placeholder 2"/>
          <p:cNvSpPr>
            <a:spLocks noGrp="1"/>
          </p:cNvSpPr>
          <p:nvPr>
            <p:ph idx="1"/>
          </p:nvPr>
        </p:nvSpPr>
        <p:spPr/>
        <p:txBody>
          <a:bodyPr/>
          <a:lstStyle/>
          <a:p>
            <a:r>
              <a:rPr lang="en-US" dirty="0" smtClean="0"/>
              <a:t>Now we can say…</a:t>
            </a:r>
          </a:p>
          <a:p>
            <a:pPr lvl="1"/>
            <a:r>
              <a:rPr lang="en-US" dirty="0" smtClean="0"/>
              <a:t>“</a:t>
            </a:r>
            <a:r>
              <a:rPr lang="en-US" dirty="0" err="1" smtClean="0"/>
              <a:t>docker</a:t>
            </a:r>
            <a:r>
              <a:rPr lang="en-US" dirty="0"/>
              <a:t>-</a:t>
            </a:r>
            <a:r>
              <a:rPr lang="en-US" dirty="0" smtClean="0"/>
              <a:t>compose up”</a:t>
            </a:r>
          </a:p>
          <a:p>
            <a:pPr lvl="1"/>
            <a:r>
              <a:rPr lang="en-US" dirty="0" smtClean="0"/>
              <a:t>“</a:t>
            </a:r>
            <a:r>
              <a:rPr lang="en-US" dirty="0" err="1" smtClean="0"/>
              <a:t>docker</a:t>
            </a:r>
            <a:r>
              <a:rPr lang="en-US" dirty="0"/>
              <a:t>-</a:t>
            </a:r>
            <a:r>
              <a:rPr lang="en-US" dirty="0" smtClean="0"/>
              <a:t>compose down”</a:t>
            </a:r>
          </a:p>
          <a:p>
            <a:pPr lvl="1"/>
            <a:r>
              <a:rPr lang="en-US" dirty="0" smtClean="0"/>
              <a:t>“</a:t>
            </a:r>
            <a:r>
              <a:rPr lang="en-US" dirty="0" err="1" smtClean="0"/>
              <a:t>docker</a:t>
            </a:r>
            <a:r>
              <a:rPr lang="en-US" dirty="0" smtClean="0"/>
              <a:t>-compose up –d”</a:t>
            </a:r>
            <a:endParaRPr lang="en-US" dirty="0"/>
          </a:p>
        </p:txBody>
      </p:sp>
    </p:spTree>
    <p:extLst>
      <p:ext uri="{BB962C8B-B14F-4D97-AF65-F5344CB8AC3E}">
        <p14:creationId xmlns:p14="http://schemas.microsoft.com/office/powerpoint/2010/main" val="389183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use Docker for…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http://einsteintoolkit.org</a:t>
            </a:r>
            <a:endParaRPr lang="en-US" dirty="0" smtClean="0"/>
          </a:p>
          <a:p>
            <a:pPr lvl="1"/>
            <a:r>
              <a:rPr lang="en-US" dirty="0" smtClean="0"/>
              <a:t>When I inherited the website, it was running RHEL4</a:t>
            </a:r>
          </a:p>
          <a:p>
            <a:pPr lvl="1"/>
            <a:r>
              <a:rPr lang="en-US" dirty="0" smtClean="0"/>
              <a:t>For security reasons, it needed an update</a:t>
            </a:r>
          </a:p>
          <a:p>
            <a:pPr lvl="1"/>
            <a:r>
              <a:rPr lang="en-US" dirty="0" smtClean="0"/>
              <a:t>No one knew how it was put together. I used trial and error…</a:t>
            </a:r>
          </a:p>
          <a:p>
            <a:pPr lvl="1"/>
            <a:r>
              <a:rPr lang="en-US" dirty="0">
                <a:hlinkClick r:id="rId3"/>
              </a:rPr>
              <a:t>https://</a:t>
            </a:r>
            <a:r>
              <a:rPr lang="en-US" dirty="0" smtClean="0">
                <a:hlinkClick r:id="rId3"/>
              </a:rPr>
              <a:t>github.com/stevenrbrandt/et-websites/blob/master/etk-website.docker</a:t>
            </a:r>
            <a:endParaRPr lang="en-US" dirty="0" smtClean="0"/>
          </a:p>
          <a:p>
            <a:r>
              <a:rPr lang="en-US" dirty="0">
                <a:hlinkClick r:id="rId4"/>
              </a:rPr>
              <a:t>https://</a:t>
            </a:r>
            <a:r>
              <a:rPr lang="en-US" dirty="0" smtClean="0">
                <a:hlinkClick r:id="rId4"/>
              </a:rPr>
              <a:t>docs.einsteintoolkit.org</a:t>
            </a:r>
            <a:endParaRPr lang="en-US" dirty="0" smtClean="0"/>
          </a:p>
          <a:p>
            <a:pPr lvl="1"/>
            <a:r>
              <a:rPr lang="en-US" dirty="0" smtClean="0"/>
              <a:t>Similar to the above</a:t>
            </a:r>
          </a:p>
          <a:p>
            <a:r>
              <a:rPr lang="en-US" dirty="0" smtClean="0">
                <a:hlinkClick r:id="rId5"/>
              </a:rPr>
              <a:t>http://tutorial.cct.lsu.edu/hpx</a:t>
            </a:r>
            <a:endParaRPr lang="en-US" dirty="0" smtClean="0"/>
          </a:p>
          <a:p>
            <a:pPr lvl="1"/>
            <a:r>
              <a:rPr lang="en-US" dirty="0" smtClean="0"/>
              <a:t>The cling notebook doesn’t seem to build right without the notebook anymore..</a:t>
            </a:r>
          </a:p>
          <a:p>
            <a:r>
              <a:rPr lang="en-US" dirty="0" smtClean="0">
                <a:hlinkClick r:id="rId6"/>
              </a:rPr>
              <a:t>http://tutorial.cct.lsu.edu/etk</a:t>
            </a:r>
            <a:r>
              <a:rPr lang="en-US" dirty="0" smtClean="0"/>
              <a:t>,</a:t>
            </a:r>
          </a:p>
          <a:p>
            <a:r>
              <a:rPr lang="en-US" dirty="0" smtClean="0">
                <a:hlinkClick r:id="rId7"/>
              </a:rPr>
              <a:t>http://tutorial.cct.lsu.edu/beowulf</a:t>
            </a:r>
            <a:endParaRPr lang="en-US" dirty="0" smtClean="0"/>
          </a:p>
          <a:p>
            <a:pPr marL="0" indent="0">
              <a:buNone/>
            </a:pPr>
            <a:endParaRPr lang="en-US" dirty="0"/>
          </a:p>
        </p:txBody>
      </p:sp>
    </p:spTree>
    <p:extLst>
      <p:ext uri="{BB962C8B-B14F-4D97-AF65-F5344CB8AC3E}">
        <p14:creationId xmlns:p14="http://schemas.microsoft.com/office/powerpoint/2010/main" val="183856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use Docker for…</a:t>
            </a:r>
            <a:endParaRPr lang="en-US" dirty="0"/>
          </a:p>
        </p:txBody>
      </p:sp>
      <p:sp>
        <p:nvSpPr>
          <p:cNvPr id="3" name="Content Placeholder 2"/>
          <p:cNvSpPr>
            <a:spLocks noGrp="1"/>
          </p:cNvSpPr>
          <p:nvPr>
            <p:ph idx="1"/>
          </p:nvPr>
        </p:nvSpPr>
        <p:spPr/>
        <p:txBody>
          <a:bodyPr/>
          <a:lstStyle/>
          <a:p>
            <a:r>
              <a:rPr lang="en-US" dirty="0" err="1" smtClean="0"/>
              <a:t>expression_trees</a:t>
            </a:r>
            <a:endParaRPr lang="en-US" dirty="0" smtClean="0"/>
          </a:p>
          <a:p>
            <a:pPr lvl="1"/>
            <a:r>
              <a:rPr lang="en-US" dirty="0">
                <a:hlinkClick r:id="rId2"/>
              </a:rPr>
              <a:t>https://</a:t>
            </a:r>
            <a:r>
              <a:rPr lang="en-US" dirty="0" smtClean="0">
                <a:hlinkClick r:id="rId2"/>
              </a:rPr>
              <a:t>github.com/kawilliams/expression-trees.git</a:t>
            </a:r>
            <a:endParaRPr lang="en-US" dirty="0" smtClean="0"/>
          </a:p>
          <a:p>
            <a:r>
              <a:rPr lang="en-US" dirty="0" smtClean="0"/>
              <a:t>CMR – Coastal Model Repository</a:t>
            </a:r>
          </a:p>
          <a:p>
            <a:pPr lvl="1"/>
            <a:r>
              <a:rPr lang="en-US" dirty="0">
                <a:hlinkClick r:id="rId3"/>
              </a:rPr>
              <a:t>https://</a:t>
            </a:r>
            <a:r>
              <a:rPr lang="en-US" dirty="0" smtClean="0">
                <a:hlinkClick r:id="rId3"/>
              </a:rPr>
              <a:t>github.com/ysboss/agave-model.git</a:t>
            </a:r>
            <a:endParaRPr lang="en-US" dirty="0" smtClean="0"/>
          </a:p>
          <a:p>
            <a:pPr lvl="1"/>
            <a:r>
              <a:rPr lang="en-US" dirty="0" smtClean="0"/>
              <a:t>Docker image is auto-built by </a:t>
            </a:r>
            <a:r>
              <a:rPr lang="en-US" dirty="0" err="1" smtClean="0"/>
              <a:t>dockerhub</a:t>
            </a:r>
            <a:r>
              <a:rPr lang="en-US" dirty="0" smtClean="0"/>
              <a:t> with a </a:t>
            </a:r>
            <a:r>
              <a:rPr lang="en-US" dirty="0" err="1" smtClean="0"/>
              <a:t>git</a:t>
            </a:r>
            <a:r>
              <a:rPr lang="en-US" dirty="0" smtClean="0"/>
              <a:t> hook</a:t>
            </a:r>
          </a:p>
          <a:p>
            <a:r>
              <a:rPr lang="en-US" dirty="0" err="1" smtClean="0"/>
              <a:t>PhyalanxBuilder</a:t>
            </a:r>
            <a:endParaRPr lang="en-US" dirty="0" smtClean="0"/>
          </a:p>
          <a:p>
            <a:pPr lvl="1"/>
            <a:r>
              <a:rPr lang="en-US" dirty="0">
                <a:hlinkClick r:id="rId4"/>
              </a:rPr>
              <a:t>https://</a:t>
            </a:r>
            <a:r>
              <a:rPr lang="en-US" dirty="0" smtClean="0">
                <a:hlinkClick r:id="rId4"/>
              </a:rPr>
              <a:t>github.com/stevenrbrandt/PhylanxBuilder.git</a:t>
            </a:r>
            <a:endParaRPr lang="en-US" dirty="0" smtClean="0"/>
          </a:p>
          <a:p>
            <a:pPr lvl="1"/>
            <a:r>
              <a:rPr lang="en-US" dirty="0" smtClean="0"/>
              <a:t>Ensures a complete working build environment for </a:t>
            </a:r>
            <a:r>
              <a:rPr lang="en-US" dirty="0" err="1" smtClean="0"/>
              <a:t>Phylanx</a:t>
            </a:r>
            <a:endParaRPr lang="en-US" dirty="0" smtClean="0"/>
          </a:p>
          <a:p>
            <a:pPr lvl="1"/>
            <a:r>
              <a:rPr lang="en-US" dirty="0" smtClean="0"/>
              <a:t>Includes Apex, </a:t>
            </a:r>
            <a:r>
              <a:rPr lang="en-US" dirty="0" err="1" smtClean="0"/>
              <a:t>Tensorflow</a:t>
            </a:r>
            <a:r>
              <a:rPr lang="en-US" dirty="0" smtClean="0"/>
              <a:t>, </a:t>
            </a:r>
            <a:r>
              <a:rPr lang="en-US" dirty="0" err="1" smtClean="0"/>
              <a:t>Keras</a:t>
            </a:r>
            <a:r>
              <a:rPr lang="en-US" dirty="0" smtClean="0"/>
              <a:t>, CNTK</a:t>
            </a:r>
            <a:endParaRPr lang="en-US" dirty="0"/>
          </a:p>
        </p:txBody>
      </p:sp>
    </p:spTree>
    <p:extLst>
      <p:ext uri="{BB962C8B-B14F-4D97-AF65-F5344CB8AC3E}">
        <p14:creationId xmlns:p14="http://schemas.microsoft.com/office/powerpoint/2010/main" val="242813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phylanx.devenv</a:t>
            </a:r>
            <a:endParaRPr lang="en-US" dirty="0"/>
          </a:p>
        </p:txBody>
      </p:sp>
      <p:sp>
        <p:nvSpPr>
          <p:cNvPr id="3" name="Content Placeholder 2"/>
          <p:cNvSpPr>
            <a:spLocks noGrp="1"/>
          </p:cNvSpPr>
          <p:nvPr>
            <p:ph idx="1"/>
          </p:nvPr>
        </p:nvSpPr>
        <p:spPr/>
        <p:txBody>
          <a:bodyPr/>
          <a:lstStyle/>
          <a:p>
            <a:r>
              <a:rPr lang="en-US" dirty="0" smtClean="0"/>
              <a:t>“</a:t>
            </a:r>
            <a:r>
              <a:rPr lang="en-US" dirty="0" err="1"/>
              <a:t>docker</a:t>
            </a:r>
            <a:r>
              <a:rPr lang="en-US" dirty="0"/>
              <a:t> run --name </a:t>
            </a:r>
            <a:r>
              <a:rPr lang="en-US" dirty="0" err="1"/>
              <a:t>devenv</a:t>
            </a:r>
            <a:r>
              <a:rPr lang="en-US" dirty="0"/>
              <a:t> --privileged -v </a:t>
            </a:r>
            <a:r>
              <a:rPr lang="en-US" dirty="0" err="1"/>
              <a:t>devenv_homefs-phylanx</a:t>
            </a:r>
            <a:r>
              <a:rPr lang="en-US" dirty="0"/>
              <a:t>:/home/</a:t>
            </a:r>
            <a:r>
              <a:rPr lang="en-US" dirty="0" err="1"/>
              <a:t>jovyan</a:t>
            </a:r>
            <a:r>
              <a:rPr lang="en-US" dirty="0"/>
              <a:t> -d --</a:t>
            </a:r>
            <a:r>
              <a:rPr lang="en-US" dirty="0" err="1"/>
              <a:t>rm</a:t>
            </a:r>
            <a:r>
              <a:rPr lang="en-US" dirty="0"/>
              <a:t> </a:t>
            </a:r>
            <a:r>
              <a:rPr lang="en-US" dirty="0" err="1" smtClean="0"/>
              <a:t>stevenrbrandt</a:t>
            </a:r>
            <a:r>
              <a:rPr lang="en-US" dirty="0" smtClean="0"/>
              <a:t>/</a:t>
            </a:r>
            <a:r>
              <a:rPr lang="en-US" dirty="0" err="1" smtClean="0"/>
              <a:t>phylanx.devenv:working</a:t>
            </a:r>
            <a:r>
              <a:rPr lang="en-US" dirty="0" smtClean="0"/>
              <a:t>”</a:t>
            </a:r>
          </a:p>
          <a:p>
            <a:r>
              <a:rPr lang="en-US" dirty="0" smtClean="0"/>
              <a:t>The “CMD” in the image is [“sleep”, “infinity”]</a:t>
            </a:r>
          </a:p>
          <a:p>
            <a:r>
              <a:rPr lang="en-US" dirty="0" smtClean="0"/>
              <a:t>The “-d” runs the image in the background</a:t>
            </a:r>
          </a:p>
          <a:p>
            <a:r>
              <a:rPr lang="en-US" dirty="0" smtClean="0"/>
              <a:t>I “login” to the image by typing “</a:t>
            </a:r>
            <a:r>
              <a:rPr lang="en-US" dirty="0" err="1" smtClean="0"/>
              <a:t>docker</a:t>
            </a:r>
            <a:r>
              <a:rPr lang="en-US" dirty="0" smtClean="0"/>
              <a:t> exec –it </a:t>
            </a:r>
            <a:r>
              <a:rPr lang="en-US" dirty="0" err="1" smtClean="0"/>
              <a:t>devenv</a:t>
            </a:r>
            <a:r>
              <a:rPr lang="en-US" dirty="0" smtClean="0"/>
              <a:t> bash”</a:t>
            </a:r>
          </a:p>
          <a:p>
            <a:r>
              <a:rPr lang="en-US" dirty="0" smtClean="0"/>
              <a:t>You can think of “</a:t>
            </a:r>
            <a:r>
              <a:rPr lang="en-US" dirty="0" err="1" smtClean="0"/>
              <a:t>docker</a:t>
            </a:r>
            <a:r>
              <a:rPr lang="en-US" dirty="0" smtClean="0"/>
              <a:t> exec” as being like “</a:t>
            </a:r>
            <a:r>
              <a:rPr lang="en-US" dirty="0" err="1" smtClean="0"/>
              <a:t>ssh</a:t>
            </a:r>
            <a:r>
              <a:rPr lang="en-US" dirty="0" smtClean="0"/>
              <a:t>”</a:t>
            </a:r>
          </a:p>
          <a:p>
            <a:r>
              <a:rPr lang="en-US" dirty="0" smtClean="0"/>
              <a:t>The other way to use the </a:t>
            </a:r>
            <a:r>
              <a:rPr lang="en-US" dirty="0" err="1" smtClean="0"/>
              <a:t>phylanx.devenv</a:t>
            </a:r>
            <a:r>
              <a:rPr lang="en-US" dirty="0" smtClean="0"/>
              <a:t> image is </a:t>
            </a:r>
            <a:r>
              <a:rPr lang="en-US" smtClean="0"/>
              <a:t>with Singularity…</a:t>
            </a:r>
            <a:endParaRPr lang="en-US" dirty="0"/>
          </a:p>
        </p:txBody>
      </p:sp>
    </p:spTree>
    <p:extLst>
      <p:ext uri="{BB962C8B-B14F-4D97-AF65-F5344CB8AC3E}">
        <p14:creationId xmlns:p14="http://schemas.microsoft.com/office/powerpoint/2010/main" val="227327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	…</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clone </a:t>
            </a:r>
            <a:r>
              <a:rPr lang="en-US" dirty="0">
                <a:hlinkClick r:id="rId2"/>
              </a:rPr>
              <a:t>https://</a:t>
            </a:r>
            <a:r>
              <a:rPr lang="en-US" dirty="0" smtClean="0">
                <a:hlinkClick r:id="rId2"/>
              </a:rPr>
              <a:t>github.com/stevenrbrandt/containertalk.git</a:t>
            </a:r>
            <a:endParaRPr lang="en-US" dirty="0" smtClean="0"/>
          </a:p>
          <a:p>
            <a:r>
              <a:rPr lang="en-US" dirty="0"/>
              <a:t>c</a:t>
            </a:r>
            <a:r>
              <a:rPr lang="en-US" dirty="0" smtClean="0"/>
              <a:t>d </a:t>
            </a:r>
            <a:r>
              <a:rPr lang="en-US" dirty="0" err="1" smtClean="0"/>
              <a:t>containertalk</a:t>
            </a:r>
            <a:endParaRPr lang="en-US" dirty="0"/>
          </a:p>
        </p:txBody>
      </p:sp>
    </p:spTree>
    <p:extLst>
      <p:ext uri="{BB962C8B-B14F-4D97-AF65-F5344CB8AC3E}">
        <p14:creationId xmlns:p14="http://schemas.microsoft.com/office/powerpoint/2010/main" val="1760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Singularity?</a:t>
            </a:r>
            <a:endParaRPr lang="en-US" dirty="0"/>
          </a:p>
        </p:txBody>
      </p:sp>
      <p:sp>
        <p:nvSpPr>
          <p:cNvPr id="3" name="Content Placeholder 2"/>
          <p:cNvSpPr>
            <a:spLocks noGrp="1"/>
          </p:cNvSpPr>
          <p:nvPr>
            <p:ph idx="1"/>
          </p:nvPr>
        </p:nvSpPr>
        <p:spPr/>
        <p:txBody>
          <a:bodyPr/>
          <a:lstStyle/>
          <a:p>
            <a:r>
              <a:rPr lang="en-US" dirty="0" smtClean="0"/>
              <a:t>Docker needs access to root.</a:t>
            </a:r>
          </a:p>
          <a:p>
            <a:pPr lvl="1"/>
            <a:r>
              <a:rPr lang="en-US" dirty="0" smtClean="0"/>
              <a:t>Inherently insecure.</a:t>
            </a:r>
          </a:p>
          <a:p>
            <a:r>
              <a:rPr lang="en-US" dirty="0" smtClean="0"/>
              <a:t>Not used on HPC systems.</a:t>
            </a:r>
          </a:p>
          <a:p>
            <a:r>
              <a:rPr lang="en-US" dirty="0" smtClean="0"/>
              <a:t>Singularity is an alternative.</a:t>
            </a:r>
          </a:p>
          <a:p>
            <a:pPr lvl="1"/>
            <a:r>
              <a:rPr lang="en-US" dirty="0" smtClean="0"/>
              <a:t>Also built on </a:t>
            </a:r>
            <a:r>
              <a:rPr lang="en-US" dirty="0" err="1" smtClean="0"/>
              <a:t>golang</a:t>
            </a:r>
            <a:endParaRPr lang="en-US" dirty="0" smtClean="0"/>
          </a:p>
          <a:p>
            <a:r>
              <a:rPr lang="en-US" dirty="0" smtClean="0"/>
              <a:t>“singularity build –F ~/images/</a:t>
            </a:r>
            <a:r>
              <a:rPr lang="en-US" dirty="0" err="1" smtClean="0"/>
              <a:t>phylanx.devenv</a:t>
            </a:r>
            <a:r>
              <a:rPr lang="en-US" dirty="0" smtClean="0"/>
              <a:t> </a:t>
            </a:r>
            <a:r>
              <a:rPr lang="en-US" dirty="0" err="1" smtClean="0"/>
              <a:t>docker</a:t>
            </a:r>
            <a:r>
              <a:rPr lang="en-US" dirty="0" smtClean="0"/>
              <a:t>://</a:t>
            </a:r>
            <a:r>
              <a:rPr lang="en-US" dirty="0" err="1" smtClean="0"/>
              <a:t>stevenrbrandt</a:t>
            </a:r>
            <a:r>
              <a:rPr lang="en-US" dirty="0" smtClean="0"/>
              <a:t>/</a:t>
            </a:r>
            <a:r>
              <a:rPr lang="en-US" dirty="0" err="1" smtClean="0"/>
              <a:t>phylanx.devenv:working</a:t>
            </a:r>
            <a:r>
              <a:rPr lang="en-US" dirty="0" smtClean="0"/>
              <a:t>”</a:t>
            </a:r>
          </a:p>
          <a:p>
            <a:r>
              <a:rPr lang="en-US" dirty="0" smtClean="0"/>
              <a:t>“</a:t>
            </a:r>
            <a:r>
              <a:rPr lang="en-US" dirty="0"/>
              <a:t>singularity shell ~/</a:t>
            </a:r>
            <a:r>
              <a:rPr lang="en-US" dirty="0" smtClean="0"/>
              <a:t>images/</a:t>
            </a:r>
            <a:r>
              <a:rPr lang="en-US" dirty="0" err="1" smtClean="0"/>
              <a:t>phylanx-devenv.simg</a:t>
            </a:r>
            <a:r>
              <a:rPr lang="en-US" dirty="0" smtClean="0"/>
              <a:t>”</a:t>
            </a:r>
          </a:p>
          <a:p>
            <a:pPr lvl="1"/>
            <a:r>
              <a:rPr lang="en-US" dirty="0" smtClean="0"/>
              <a:t>Now you can type “build.sh” to build </a:t>
            </a:r>
            <a:r>
              <a:rPr lang="en-US" dirty="0" err="1" smtClean="0"/>
              <a:t>Phylanx</a:t>
            </a:r>
            <a:r>
              <a:rPr lang="en-US" dirty="0" smtClean="0"/>
              <a:t>.</a:t>
            </a:r>
            <a:endParaRPr lang="en-US" dirty="0"/>
          </a:p>
        </p:txBody>
      </p:sp>
    </p:spTree>
    <p:extLst>
      <p:ext uri="{BB962C8B-B14F-4D97-AF65-F5344CB8AC3E}">
        <p14:creationId xmlns:p14="http://schemas.microsoft.com/office/powerpoint/2010/main" val="392872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docker</a:t>
            </a:r>
            <a:r>
              <a:rPr lang="en-US" dirty="0" smtClean="0"/>
              <a:t>?</a:t>
            </a:r>
            <a:endParaRPr lang="en-US" dirty="0"/>
          </a:p>
        </p:txBody>
      </p:sp>
      <p:sp>
        <p:nvSpPr>
          <p:cNvPr id="3" name="Content Placeholder 2"/>
          <p:cNvSpPr>
            <a:spLocks noGrp="1"/>
          </p:cNvSpPr>
          <p:nvPr>
            <p:ph idx="1"/>
          </p:nvPr>
        </p:nvSpPr>
        <p:spPr/>
        <p:txBody>
          <a:bodyPr/>
          <a:lstStyle/>
          <a:p>
            <a:r>
              <a:rPr lang="en-US" dirty="0" smtClean="0"/>
              <a:t>A lightweight virtual machine</a:t>
            </a:r>
          </a:p>
          <a:p>
            <a:r>
              <a:rPr lang="en-US" dirty="0" smtClean="0"/>
              <a:t>Leverages the existing </a:t>
            </a:r>
            <a:r>
              <a:rPr lang="en-US" dirty="0" err="1" smtClean="0"/>
              <a:t>linux</a:t>
            </a:r>
            <a:r>
              <a:rPr lang="en-US" dirty="0" smtClean="0"/>
              <a:t> kernel (on </a:t>
            </a:r>
            <a:r>
              <a:rPr lang="en-US" dirty="0" err="1" smtClean="0"/>
              <a:t>linux</a:t>
            </a:r>
            <a:r>
              <a:rPr lang="en-US" dirty="0" smtClean="0"/>
              <a:t> machines)</a:t>
            </a:r>
          </a:p>
          <a:p>
            <a:r>
              <a:rPr lang="en-US" dirty="0" smtClean="0"/>
              <a:t>Thus, images that are based on the newest Ubuntu or Fedora won’t run on (for example) shelob.hpc.lsu.edu, because it’s kernel is too old.</a:t>
            </a:r>
          </a:p>
          <a:p>
            <a:r>
              <a:rPr lang="en-US" dirty="0" smtClean="0"/>
              <a:t>Written with </a:t>
            </a:r>
            <a:r>
              <a:rPr lang="en-US" dirty="0" err="1" smtClean="0"/>
              <a:t>golang</a:t>
            </a:r>
            <a:endParaRPr lang="en-US" dirty="0"/>
          </a:p>
        </p:txBody>
      </p:sp>
    </p:spTree>
    <p:extLst>
      <p:ext uri="{BB962C8B-B14F-4D97-AF65-F5344CB8AC3E}">
        <p14:creationId xmlns:p14="http://schemas.microsoft.com/office/powerpoint/2010/main" val="44621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a:t>
            </a:r>
            <a:r>
              <a:rPr lang="en-US" dirty="0" err="1" smtClean="0"/>
              <a:t>docker</a:t>
            </a:r>
            <a:r>
              <a:rPr lang="en-US" dirty="0" smtClean="0"/>
              <a:t> script…</a:t>
            </a:r>
            <a:endParaRPr lang="en-US" dirty="0"/>
          </a:p>
        </p:txBody>
      </p:sp>
      <p:sp>
        <p:nvSpPr>
          <p:cNvPr id="3" name="Content Placeholder 2"/>
          <p:cNvSpPr>
            <a:spLocks noGrp="1"/>
          </p:cNvSpPr>
          <p:nvPr>
            <p:ph idx="1"/>
          </p:nvPr>
        </p:nvSpPr>
        <p:spPr/>
        <p:txBody>
          <a:bodyPr/>
          <a:lstStyle/>
          <a:p>
            <a:pPr marL="0" indent="0">
              <a:buNone/>
            </a:pPr>
            <a:r>
              <a:rPr lang="en-US" dirty="0"/>
              <a:t>FROM fedora</a:t>
            </a:r>
          </a:p>
          <a:p>
            <a:pPr marL="0" indent="0">
              <a:buNone/>
            </a:pPr>
            <a:r>
              <a:rPr lang="en-US" dirty="0"/>
              <a:t>RUN </a:t>
            </a:r>
            <a:r>
              <a:rPr lang="en-US" dirty="0" err="1"/>
              <a:t>dnf</a:t>
            </a:r>
            <a:r>
              <a:rPr lang="en-US" dirty="0"/>
              <a:t> install -y </a:t>
            </a:r>
            <a:r>
              <a:rPr lang="en-US" dirty="0" err="1"/>
              <a:t>cowsay</a:t>
            </a:r>
            <a:endParaRPr lang="en-US" dirty="0"/>
          </a:p>
          <a:p>
            <a:pPr marL="0" indent="0">
              <a:buNone/>
            </a:pPr>
            <a:r>
              <a:rPr lang="en-US" dirty="0"/>
              <a:t>CMD ["</a:t>
            </a:r>
            <a:r>
              <a:rPr lang="en-US" dirty="0" err="1"/>
              <a:t>cowsay</a:t>
            </a:r>
            <a:r>
              <a:rPr lang="en-US" dirty="0"/>
              <a:t>", "-f", "ghostbusters", "Who", "you", "</a:t>
            </a:r>
            <a:r>
              <a:rPr lang="en-US" dirty="0" err="1"/>
              <a:t>gonna</a:t>
            </a:r>
            <a:r>
              <a:rPr lang="en-US" dirty="0"/>
              <a:t>", "call</a:t>
            </a:r>
            <a:r>
              <a:rPr lang="en-US" dirty="0" smtClean="0"/>
              <a:t>?"]</a:t>
            </a:r>
          </a:p>
          <a:p>
            <a:pPr marL="0" indent="0">
              <a:buNone/>
            </a:pPr>
            <a:endParaRPr lang="en-US" dirty="0" smtClean="0"/>
          </a:p>
          <a:p>
            <a:r>
              <a:rPr lang="en-US" dirty="0" smtClean="0"/>
              <a:t>Build it by typing: “</a:t>
            </a:r>
            <a:r>
              <a:rPr lang="en-US" dirty="0" err="1" smtClean="0"/>
              <a:t>docker</a:t>
            </a:r>
            <a:r>
              <a:rPr lang="en-US" dirty="0" smtClean="0"/>
              <a:t> build –f </a:t>
            </a:r>
            <a:r>
              <a:rPr lang="en-US" dirty="0" err="1" smtClean="0"/>
              <a:t>ghost.docker</a:t>
            </a:r>
            <a:r>
              <a:rPr lang="en-US" dirty="0" smtClean="0"/>
              <a:t> –t ghost .”</a:t>
            </a:r>
          </a:p>
          <a:p>
            <a:r>
              <a:rPr lang="en-US" dirty="0" smtClean="0"/>
              <a:t>If your </a:t>
            </a:r>
            <a:r>
              <a:rPr lang="en-US" dirty="0" err="1" smtClean="0"/>
              <a:t>docker</a:t>
            </a:r>
            <a:r>
              <a:rPr lang="en-US" dirty="0" smtClean="0"/>
              <a:t> file is named “</a:t>
            </a:r>
            <a:r>
              <a:rPr lang="en-US" dirty="0" err="1" smtClean="0"/>
              <a:t>Dockerfile</a:t>
            </a:r>
            <a:r>
              <a:rPr lang="en-US" dirty="0" smtClean="0"/>
              <a:t>” you don’t need to type “-f </a:t>
            </a:r>
            <a:r>
              <a:rPr lang="en-US" dirty="0" err="1" smtClean="0"/>
              <a:t>Dockerfile</a:t>
            </a:r>
            <a:r>
              <a:rPr lang="en-US" dirty="0" smtClean="0"/>
              <a:t>”. It is assumed.</a:t>
            </a:r>
          </a:p>
          <a:p>
            <a:r>
              <a:rPr lang="en-US" dirty="0" smtClean="0"/>
              <a:t>The “ghost” is any name you want to make up to identify the image.</a:t>
            </a:r>
          </a:p>
          <a:p>
            <a:r>
              <a:rPr lang="en-US" dirty="0" smtClean="0"/>
              <a:t>To run it: “</a:t>
            </a:r>
            <a:r>
              <a:rPr lang="en-US" dirty="0" err="1" smtClean="0"/>
              <a:t>docker</a:t>
            </a:r>
            <a:r>
              <a:rPr lang="en-US" dirty="0" smtClean="0"/>
              <a:t> run –it –</a:t>
            </a:r>
            <a:r>
              <a:rPr lang="en-US" dirty="0" err="1" smtClean="0"/>
              <a:t>rm</a:t>
            </a:r>
            <a:r>
              <a:rPr lang="en-US" dirty="0" smtClean="0"/>
              <a:t> ghost”</a:t>
            </a:r>
          </a:p>
        </p:txBody>
      </p:sp>
    </p:spTree>
    <p:extLst>
      <p:ext uri="{BB962C8B-B14F-4D97-AF65-F5344CB8AC3E}">
        <p14:creationId xmlns:p14="http://schemas.microsoft.com/office/powerpoint/2010/main" val="199658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Second Docker script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FROM </a:t>
            </a:r>
            <a:r>
              <a:rPr lang="en-US" dirty="0" smtClean="0"/>
              <a:t>fedora</a:t>
            </a:r>
          </a:p>
          <a:p>
            <a:pPr marL="0" indent="0">
              <a:buNone/>
            </a:pPr>
            <a:r>
              <a:rPr lang="en-US" dirty="0" smtClean="0"/>
              <a:t>RUN </a:t>
            </a:r>
            <a:r>
              <a:rPr lang="en-US" dirty="0" err="1"/>
              <a:t>dnf</a:t>
            </a:r>
            <a:r>
              <a:rPr lang="en-US" dirty="0"/>
              <a:t> -y install curl </a:t>
            </a:r>
            <a:r>
              <a:rPr lang="en-US" dirty="0" err="1"/>
              <a:t>perl</a:t>
            </a:r>
            <a:r>
              <a:rPr lang="en-US" dirty="0"/>
              <a:t> bzip2 </a:t>
            </a:r>
            <a:r>
              <a:rPr lang="en-US" dirty="0" err="1"/>
              <a:t>ncurses-devel</a:t>
            </a:r>
            <a:r>
              <a:rPr lang="en-US" dirty="0"/>
              <a:t> </a:t>
            </a:r>
            <a:r>
              <a:rPr lang="en-US" dirty="0" err="1"/>
              <a:t>ncurses</a:t>
            </a:r>
            <a:r>
              <a:rPr lang="en-US" dirty="0"/>
              <a:t>-</a:t>
            </a:r>
            <a:r>
              <a:rPr lang="en-US" dirty="0" err="1"/>
              <a:t>compat</a:t>
            </a:r>
            <a:r>
              <a:rPr lang="en-US" dirty="0"/>
              <a:t>-libs SDL gtk2 </a:t>
            </a:r>
            <a:r>
              <a:rPr lang="en-US" dirty="0" err="1"/>
              <a:t>SDL_image</a:t>
            </a:r>
            <a:r>
              <a:rPr lang="en-US" dirty="0"/>
              <a:t> mesa-</a:t>
            </a:r>
            <a:r>
              <a:rPr lang="en-US" dirty="0" err="1"/>
              <a:t>libGLU</a:t>
            </a:r>
            <a:r>
              <a:rPr lang="en-US" dirty="0"/>
              <a:t> </a:t>
            </a:r>
            <a:r>
              <a:rPr lang="en-US" dirty="0" err="1"/>
              <a:t>SDL_ttf</a:t>
            </a:r>
            <a:r>
              <a:rPr lang="en-US" dirty="0"/>
              <a:t> </a:t>
            </a:r>
          </a:p>
          <a:p>
            <a:pPr marL="0" indent="0">
              <a:buNone/>
            </a:pPr>
            <a:r>
              <a:rPr lang="en-US" dirty="0" smtClean="0"/>
              <a:t>RUN </a:t>
            </a:r>
            <a:r>
              <a:rPr lang="en-US" dirty="0"/>
              <a:t>curl -</a:t>
            </a:r>
            <a:r>
              <a:rPr lang="en-US" dirty="0" err="1"/>
              <a:t>kLO</a:t>
            </a:r>
            <a:r>
              <a:rPr lang="en-US" dirty="0"/>
              <a:t> http://www.bay12games.com/dwarves/df_44_12_linux.tar.bz2</a:t>
            </a:r>
          </a:p>
          <a:p>
            <a:pPr marL="0" indent="0">
              <a:buNone/>
            </a:pPr>
            <a:r>
              <a:rPr lang="en-US" dirty="0"/>
              <a:t>RUN tar </a:t>
            </a:r>
            <a:r>
              <a:rPr lang="en-US" dirty="0" err="1"/>
              <a:t>xjf</a:t>
            </a:r>
            <a:r>
              <a:rPr lang="en-US" dirty="0"/>
              <a:t> df_44_12_linux.tar.bz2</a:t>
            </a:r>
          </a:p>
          <a:p>
            <a:pPr marL="0" indent="0">
              <a:buNone/>
            </a:pPr>
            <a:r>
              <a:rPr lang="en-US" dirty="0"/>
              <a:t>WORKDIR /</a:t>
            </a:r>
            <a:r>
              <a:rPr lang="en-US" dirty="0" err="1" smtClean="0"/>
              <a:t>df_linux</a:t>
            </a:r>
            <a:endParaRPr lang="en-US" dirty="0" smtClean="0"/>
          </a:p>
          <a:p>
            <a:pPr marL="0" indent="0">
              <a:buNone/>
            </a:pPr>
            <a:r>
              <a:rPr lang="en-US" dirty="0"/>
              <a:t># The game loads the wrong </a:t>
            </a:r>
            <a:r>
              <a:rPr lang="en-US" dirty="0" err="1"/>
              <a:t>glibc</a:t>
            </a:r>
            <a:r>
              <a:rPr lang="en-US" dirty="0"/>
              <a:t> if you leave this file in....</a:t>
            </a:r>
            <a:endParaRPr lang="en-US" dirty="0"/>
          </a:p>
          <a:p>
            <a:pPr marL="0" indent="0">
              <a:buNone/>
            </a:pPr>
            <a:r>
              <a:rPr lang="en-US" dirty="0" smtClean="0"/>
              <a:t>RUN </a:t>
            </a:r>
            <a:r>
              <a:rPr lang="en-US" dirty="0" err="1"/>
              <a:t>rm</a:t>
            </a:r>
            <a:r>
              <a:rPr lang="en-US" dirty="0"/>
              <a:t> -f libs/</a:t>
            </a:r>
            <a:r>
              <a:rPr lang="en-US" dirty="0" err="1"/>
              <a:t>libstdc</a:t>
            </a:r>
            <a:r>
              <a:rPr lang="en-US" dirty="0"/>
              <a:t>++.</a:t>
            </a:r>
            <a:r>
              <a:rPr lang="en-US" dirty="0" smtClean="0"/>
              <a:t>so.6</a:t>
            </a:r>
          </a:p>
          <a:p>
            <a:pPr marL="0" indent="0">
              <a:buNone/>
            </a:pPr>
            <a:r>
              <a:rPr lang="en-US" dirty="0" smtClean="0"/>
              <a:t># Only text mode runs from this </a:t>
            </a:r>
            <a:r>
              <a:rPr lang="en-US" dirty="0" err="1" smtClean="0"/>
              <a:t>docke</a:t>
            </a:r>
            <a:r>
              <a:rPr lang="en-US" dirty="0" smtClean="0"/>
              <a:t> image…</a:t>
            </a:r>
            <a:endParaRPr lang="en-US" dirty="0"/>
          </a:p>
          <a:p>
            <a:pPr marL="0" indent="0">
              <a:buNone/>
            </a:pPr>
            <a:r>
              <a:rPr lang="en-US" dirty="0" smtClean="0"/>
              <a:t>RUN </a:t>
            </a:r>
            <a:r>
              <a:rPr lang="en-US" dirty="0" err="1"/>
              <a:t>perl</a:t>
            </a:r>
            <a:r>
              <a:rPr lang="en-US" dirty="0"/>
              <a:t> -p -</a:t>
            </a:r>
            <a:r>
              <a:rPr lang="en-US" dirty="0" err="1"/>
              <a:t>i</a:t>
            </a:r>
            <a:r>
              <a:rPr lang="en-US" dirty="0"/>
              <a:t> -e 's/PRINT_MODE:2D/PRINT_MODE:TEXT/g' data/</a:t>
            </a:r>
            <a:r>
              <a:rPr lang="en-US" dirty="0" err="1"/>
              <a:t>init</a:t>
            </a:r>
            <a:r>
              <a:rPr lang="en-US" dirty="0"/>
              <a:t>/init.txt</a:t>
            </a:r>
          </a:p>
          <a:p>
            <a:pPr marL="0" indent="0">
              <a:buNone/>
            </a:pPr>
            <a:r>
              <a:rPr lang="en-US" dirty="0" smtClean="0"/>
              <a:t>CMD </a:t>
            </a:r>
            <a:r>
              <a:rPr lang="en-US" dirty="0"/>
              <a:t>["bash", "./</a:t>
            </a:r>
            <a:r>
              <a:rPr lang="en-US" dirty="0" err="1"/>
              <a:t>df</a:t>
            </a:r>
            <a:r>
              <a:rPr lang="en-US" dirty="0"/>
              <a:t>"]</a:t>
            </a:r>
          </a:p>
          <a:p>
            <a:pPr marL="0" indent="0">
              <a:buNone/>
            </a:pPr>
            <a:endParaRPr lang="en-US" dirty="0"/>
          </a:p>
        </p:txBody>
      </p:sp>
    </p:spTree>
    <p:extLst>
      <p:ext uri="{BB962C8B-B14F-4D97-AF65-F5344CB8AC3E}">
        <p14:creationId xmlns:p14="http://schemas.microsoft.com/office/powerpoint/2010/main" val="258860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Creating a </a:t>
            </a:r>
            <a:r>
              <a:rPr lang="en-US" dirty="0" err="1" smtClean="0"/>
              <a:t>Dockerfile</a:t>
            </a:r>
            <a:endParaRPr lang="en-US" dirty="0"/>
          </a:p>
        </p:txBody>
      </p:sp>
      <p:sp>
        <p:nvSpPr>
          <p:cNvPr id="3" name="Content Placeholder 2"/>
          <p:cNvSpPr>
            <a:spLocks noGrp="1"/>
          </p:cNvSpPr>
          <p:nvPr>
            <p:ph idx="1"/>
          </p:nvPr>
        </p:nvSpPr>
        <p:spPr/>
        <p:txBody>
          <a:bodyPr/>
          <a:lstStyle/>
          <a:p>
            <a:r>
              <a:rPr lang="en-US" b="1" dirty="0" smtClean="0"/>
              <a:t>Creating a </a:t>
            </a:r>
            <a:r>
              <a:rPr lang="en-US" b="1" dirty="0" err="1" smtClean="0"/>
              <a:t>Dockerfile</a:t>
            </a:r>
            <a:r>
              <a:rPr lang="en-US" b="1" dirty="0" smtClean="0"/>
              <a:t> is simple!</a:t>
            </a:r>
          </a:p>
          <a:p>
            <a:r>
              <a:rPr lang="en-US" dirty="0" smtClean="0"/>
              <a:t>FROM fedora # Or other base image</a:t>
            </a:r>
          </a:p>
          <a:p>
            <a:r>
              <a:rPr lang="en-US" dirty="0" smtClean="0"/>
              <a:t>RUN </a:t>
            </a:r>
            <a:r>
              <a:rPr lang="en-US" dirty="0" err="1" smtClean="0"/>
              <a:t>dnf</a:t>
            </a:r>
            <a:r>
              <a:rPr lang="en-US" dirty="0" smtClean="0"/>
              <a:t> install –y </a:t>
            </a:r>
            <a:r>
              <a:rPr lang="en-US" dirty="0" err="1" smtClean="0"/>
              <a:t>findutils</a:t>
            </a:r>
            <a:r>
              <a:rPr lang="en-US" dirty="0" smtClean="0"/>
              <a:t> … # Install packages</a:t>
            </a:r>
          </a:p>
          <a:p>
            <a:r>
              <a:rPr lang="en-US" dirty="0" smtClean="0"/>
              <a:t>ENV LD_LIBRARY_PATH /my/lib64 # set environment variables</a:t>
            </a:r>
          </a:p>
          <a:p>
            <a:r>
              <a:rPr lang="en-US" dirty="0" smtClean="0"/>
              <a:t>WORKDR /some/directory</a:t>
            </a:r>
          </a:p>
          <a:p>
            <a:r>
              <a:rPr lang="en-US" dirty="0" smtClean="0"/>
              <a:t>RUN </a:t>
            </a:r>
            <a:r>
              <a:rPr lang="en-US" dirty="0" err="1" smtClean="0"/>
              <a:t>useradd</a:t>
            </a:r>
            <a:r>
              <a:rPr lang="en-US" dirty="0" smtClean="0"/>
              <a:t> –m </a:t>
            </a:r>
            <a:r>
              <a:rPr lang="en-US" dirty="0" err="1" smtClean="0"/>
              <a:t>someuser</a:t>
            </a:r>
            <a:endParaRPr lang="en-US" dirty="0" smtClean="0"/>
          </a:p>
          <a:p>
            <a:r>
              <a:rPr lang="en-US" dirty="0" smtClean="0"/>
              <a:t>USER </a:t>
            </a:r>
            <a:r>
              <a:rPr lang="en-US" dirty="0" err="1" smtClean="0"/>
              <a:t>someuser</a:t>
            </a:r>
            <a:endParaRPr lang="en-US" dirty="0" smtClean="0"/>
          </a:p>
          <a:p>
            <a:r>
              <a:rPr lang="en-US" dirty="0" smtClean="0"/>
              <a:t>RUN g++ -c foo.cc # Run a command as </a:t>
            </a:r>
            <a:r>
              <a:rPr lang="en-US" dirty="0" err="1" smtClean="0"/>
              <a:t>someuser</a:t>
            </a:r>
            <a:endParaRPr lang="en-US" dirty="0" smtClean="0"/>
          </a:p>
          <a:p>
            <a:r>
              <a:rPr lang="en-US" dirty="0" smtClean="0"/>
              <a:t>CMD [“sleep”, “infinity”] # default command to run at startup</a:t>
            </a:r>
          </a:p>
          <a:p>
            <a:endParaRPr lang="en-US" dirty="0"/>
          </a:p>
        </p:txBody>
      </p:sp>
    </p:spTree>
    <p:extLst>
      <p:ext uri="{BB962C8B-B14F-4D97-AF65-F5344CB8AC3E}">
        <p14:creationId xmlns:p14="http://schemas.microsoft.com/office/powerpoint/2010/main" val="263632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Docker image</a:t>
            </a:r>
            <a:endParaRPr lang="en-US" dirty="0"/>
          </a:p>
        </p:txBody>
      </p:sp>
      <p:sp>
        <p:nvSpPr>
          <p:cNvPr id="3" name="Content Placeholder 2"/>
          <p:cNvSpPr>
            <a:spLocks noGrp="1"/>
          </p:cNvSpPr>
          <p:nvPr>
            <p:ph idx="1"/>
          </p:nvPr>
        </p:nvSpPr>
        <p:spPr/>
        <p:txBody>
          <a:bodyPr/>
          <a:lstStyle/>
          <a:p>
            <a:r>
              <a:rPr lang="en-US" dirty="0" smtClean="0"/>
              <a:t>Docker saves each step, so when </a:t>
            </a:r>
            <a:r>
              <a:rPr lang="en-US" dirty="0" err="1" smtClean="0"/>
              <a:t>when</a:t>
            </a:r>
            <a:r>
              <a:rPr lang="en-US" dirty="0" smtClean="0"/>
              <a:t> you modify your </a:t>
            </a:r>
            <a:r>
              <a:rPr lang="en-US" dirty="0" err="1" smtClean="0"/>
              <a:t>Dockerfile</a:t>
            </a:r>
            <a:r>
              <a:rPr lang="en-US" dirty="0" smtClean="0"/>
              <a:t> and build again,  yo</a:t>
            </a:r>
            <a:r>
              <a:rPr lang="en-US" dirty="0" smtClean="0"/>
              <a:t>u start building from the last successful step.</a:t>
            </a:r>
            <a:endParaRPr lang="en-US" dirty="0" smtClean="0"/>
          </a:p>
          <a:p>
            <a:r>
              <a:rPr lang="en-US" dirty="0" smtClean="0"/>
              <a:t>When building, use </a:t>
            </a:r>
            <a:r>
              <a:rPr lang="en-US" dirty="0" smtClean="0"/>
              <a:t>the “—no-cache” option if you want to rebuild from scratch</a:t>
            </a:r>
          </a:p>
          <a:p>
            <a:r>
              <a:rPr lang="en-US" dirty="0" smtClean="0"/>
              <a:t>Often, it’s a good idea to use a specific version of </a:t>
            </a:r>
            <a:r>
              <a:rPr lang="en-US" dirty="0" smtClean="0"/>
              <a:t>things, </a:t>
            </a:r>
            <a:r>
              <a:rPr lang="en-US" dirty="0" smtClean="0"/>
              <a:t>e.g. instead of using “FROM fedora” use “FROM fedora:29”</a:t>
            </a:r>
          </a:p>
          <a:p>
            <a:r>
              <a:rPr lang="en-US" dirty="0" smtClean="0"/>
              <a:t>After you are done: “</a:t>
            </a:r>
            <a:r>
              <a:rPr lang="en-US" dirty="0" err="1" smtClean="0"/>
              <a:t>docker</a:t>
            </a:r>
            <a:r>
              <a:rPr lang="en-US" dirty="0" smtClean="0"/>
              <a:t> </a:t>
            </a:r>
            <a:r>
              <a:rPr lang="en-US" dirty="0" err="1" smtClean="0"/>
              <a:t>images|head</a:t>
            </a:r>
            <a:r>
              <a:rPr lang="en-US" dirty="0" smtClean="0"/>
              <a:t>” will show you your most recent images.</a:t>
            </a:r>
          </a:p>
          <a:p>
            <a:r>
              <a:rPr lang="en-US" dirty="0" smtClean="0"/>
              <a:t>Get the latest image: “</a:t>
            </a:r>
            <a:r>
              <a:rPr lang="en-US" dirty="0" err="1"/>
              <a:t>docker</a:t>
            </a:r>
            <a:r>
              <a:rPr lang="en-US" dirty="0"/>
              <a:t> </a:t>
            </a:r>
            <a:r>
              <a:rPr lang="en-US" dirty="0" err="1"/>
              <a:t>images|head</a:t>
            </a:r>
            <a:r>
              <a:rPr lang="en-US" dirty="0"/>
              <a:t> -2|tail -1|awk '{print $3</a:t>
            </a:r>
            <a:r>
              <a:rPr lang="en-US" dirty="0" smtClean="0"/>
              <a:t>}‘”</a:t>
            </a:r>
          </a:p>
          <a:p>
            <a:r>
              <a:rPr lang="en-US" dirty="0" smtClean="0"/>
              <a:t>Save this in a shell command named “</a:t>
            </a:r>
            <a:r>
              <a:rPr lang="en-US" dirty="0" err="1" smtClean="0"/>
              <a:t>docker</a:t>
            </a:r>
            <a:r>
              <a:rPr lang="en-US" dirty="0" smtClean="0"/>
              <a:t>-last”</a:t>
            </a:r>
            <a:endParaRPr lang="en-US" dirty="0"/>
          </a:p>
        </p:txBody>
      </p:sp>
    </p:spTree>
    <p:extLst>
      <p:ext uri="{BB962C8B-B14F-4D97-AF65-F5344CB8AC3E}">
        <p14:creationId xmlns:p14="http://schemas.microsoft.com/office/powerpoint/2010/main" val="12985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Tagging and Pushing</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dockerhub</a:t>
            </a:r>
            <a:r>
              <a:rPr lang="en-US" dirty="0" smtClean="0"/>
              <a:t> account</a:t>
            </a:r>
          </a:p>
          <a:p>
            <a:r>
              <a:rPr lang="en-US" dirty="0" smtClean="0"/>
              <a:t>“</a:t>
            </a:r>
            <a:r>
              <a:rPr lang="en-US" dirty="0" err="1" smtClean="0"/>
              <a:t>docker</a:t>
            </a:r>
            <a:r>
              <a:rPr lang="en-US" dirty="0" smtClean="0"/>
              <a:t> login”</a:t>
            </a:r>
          </a:p>
          <a:p>
            <a:r>
              <a:rPr lang="en-US" dirty="0" smtClean="0"/>
              <a:t>“</a:t>
            </a:r>
            <a:r>
              <a:rPr lang="en-US" dirty="0" err="1" smtClean="0"/>
              <a:t>docker</a:t>
            </a:r>
            <a:r>
              <a:rPr lang="en-US" dirty="0" smtClean="0"/>
              <a:t> tag </a:t>
            </a:r>
            <a:r>
              <a:rPr lang="en-US" dirty="0" err="1" smtClean="0"/>
              <a:t>myimage</a:t>
            </a:r>
            <a:r>
              <a:rPr lang="en-US" dirty="0" smtClean="0"/>
              <a:t> </a:t>
            </a:r>
            <a:r>
              <a:rPr lang="en-US" dirty="0" err="1" smtClean="0"/>
              <a:t>mylogin</a:t>
            </a:r>
            <a:r>
              <a:rPr lang="en-US" dirty="0" smtClean="0"/>
              <a:t>/</a:t>
            </a:r>
            <a:r>
              <a:rPr lang="en-US" dirty="0" err="1" smtClean="0"/>
              <a:t>myimage</a:t>
            </a:r>
            <a:r>
              <a:rPr lang="en-US" dirty="0" smtClean="0"/>
              <a:t>”</a:t>
            </a:r>
          </a:p>
          <a:p>
            <a:r>
              <a:rPr lang="en-US" dirty="0" smtClean="0"/>
              <a:t>“</a:t>
            </a:r>
            <a:r>
              <a:rPr lang="en-US" dirty="0" err="1" smtClean="0"/>
              <a:t>docker</a:t>
            </a:r>
            <a:r>
              <a:rPr lang="en-US" dirty="0" smtClean="0"/>
              <a:t> push </a:t>
            </a:r>
            <a:r>
              <a:rPr lang="en-US" dirty="0" err="1" smtClean="0"/>
              <a:t>mylogin</a:t>
            </a:r>
            <a:r>
              <a:rPr lang="en-US" dirty="0" smtClean="0"/>
              <a:t>/</a:t>
            </a:r>
            <a:r>
              <a:rPr lang="en-US" dirty="0" err="1" smtClean="0"/>
              <a:t>myimage</a:t>
            </a:r>
            <a:r>
              <a:rPr lang="en-US" dirty="0" smtClean="0"/>
              <a:t>”</a:t>
            </a:r>
          </a:p>
          <a:p>
            <a:r>
              <a:rPr lang="en-US" dirty="0" smtClean="0"/>
              <a:t>By default, the most recent builds of all images have a tag called “latest”</a:t>
            </a:r>
          </a:p>
          <a:p>
            <a:pPr lvl="1"/>
            <a:r>
              <a:rPr lang="en-US" dirty="0" smtClean="0"/>
              <a:t>“</a:t>
            </a:r>
            <a:r>
              <a:rPr lang="en-US" dirty="0" err="1" smtClean="0"/>
              <a:t>docker</a:t>
            </a:r>
            <a:r>
              <a:rPr lang="en-US" dirty="0" smtClean="0"/>
              <a:t> tag </a:t>
            </a:r>
            <a:r>
              <a:rPr lang="en-US" dirty="0" err="1" smtClean="0"/>
              <a:t>myimage</a:t>
            </a:r>
            <a:r>
              <a:rPr lang="en-US" dirty="0" smtClean="0"/>
              <a:t> </a:t>
            </a:r>
            <a:r>
              <a:rPr lang="en-US" dirty="0" err="1" smtClean="0"/>
              <a:t>mylogin</a:t>
            </a:r>
            <a:r>
              <a:rPr lang="en-US" dirty="0" smtClean="0"/>
              <a:t>/</a:t>
            </a:r>
            <a:r>
              <a:rPr lang="en-US" dirty="0" err="1" smtClean="0"/>
              <a:t>myimage:tagname</a:t>
            </a:r>
            <a:r>
              <a:rPr lang="en-US" dirty="0" smtClean="0"/>
              <a:t>” if you want to specify</a:t>
            </a:r>
          </a:p>
          <a:p>
            <a:r>
              <a:rPr lang="en-US" dirty="0" smtClean="0"/>
              <a:t>“</a:t>
            </a:r>
            <a:r>
              <a:rPr lang="en-US" dirty="0" err="1" smtClean="0"/>
              <a:t>docker</a:t>
            </a:r>
            <a:r>
              <a:rPr lang="en-US" dirty="0" smtClean="0"/>
              <a:t> </a:t>
            </a:r>
            <a:r>
              <a:rPr lang="en-US" dirty="0" err="1" smtClean="0"/>
              <a:t>rmi</a:t>
            </a:r>
            <a:r>
              <a:rPr lang="en-US" dirty="0" smtClean="0"/>
              <a:t> image” removes an image</a:t>
            </a:r>
            <a:endParaRPr lang="en-US" dirty="0"/>
          </a:p>
        </p:txBody>
      </p:sp>
    </p:spTree>
    <p:extLst>
      <p:ext uri="{BB962C8B-B14F-4D97-AF65-F5344CB8AC3E}">
        <p14:creationId xmlns:p14="http://schemas.microsoft.com/office/powerpoint/2010/main" val="224207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Running an Image</a:t>
            </a:r>
            <a:endParaRPr lang="en-US" dirty="0"/>
          </a:p>
        </p:txBody>
      </p:sp>
      <p:sp>
        <p:nvSpPr>
          <p:cNvPr id="3" name="Content Placeholder 2"/>
          <p:cNvSpPr>
            <a:spLocks noGrp="1"/>
          </p:cNvSpPr>
          <p:nvPr>
            <p:ph idx="1"/>
          </p:nvPr>
        </p:nvSpPr>
        <p:spPr/>
        <p:txBody>
          <a:bodyPr/>
          <a:lstStyle/>
          <a:p>
            <a:r>
              <a:rPr lang="en-US" dirty="0" smtClean="0"/>
              <a:t>To run: “</a:t>
            </a:r>
            <a:r>
              <a:rPr lang="en-US" dirty="0" err="1" smtClean="0"/>
              <a:t>docker</a:t>
            </a:r>
            <a:r>
              <a:rPr lang="en-US" dirty="0" smtClean="0"/>
              <a:t> run –it –-</a:t>
            </a:r>
            <a:r>
              <a:rPr lang="en-US" dirty="0" err="1" smtClean="0"/>
              <a:t>rm</a:t>
            </a:r>
            <a:r>
              <a:rPr lang="en-US" dirty="0" smtClean="0"/>
              <a:t> </a:t>
            </a:r>
            <a:r>
              <a:rPr lang="en-US" dirty="0" err="1" smtClean="0"/>
              <a:t>imagename</a:t>
            </a:r>
            <a:r>
              <a:rPr lang="en-US" dirty="0" smtClean="0"/>
              <a:t>”</a:t>
            </a:r>
          </a:p>
          <a:p>
            <a:r>
              <a:rPr lang="en-US" dirty="0" smtClean="0"/>
              <a:t>The “-it” means interactive</a:t>
            </a:r>
          </a:p>
          <a:p>
            <a:r>
              <a:rPr lang="en-US" dirty="0" smtClean="0"/>
              <a:t>The “—</a:t>
            </a:r>
            <a:r>
              <a:rPr lang="en-US" dirty="0" err="1" smtClean="0"/>
              <a:t>rm</a:t>
            </a:r>
            <a:r>
              <a:rPr lang="en-US" dirty="0" smtClean="0"/>
              <a:t>” means remove afterward</a:t>
            </a:r>
          </a:p>
          <a:p>
            <a:r>
              <a:rPr lang="en-US" dirty="0" smtClean="0"/>
              <a:t>Docker is always making a mess. Run “</a:t>
            </a:r>
            <a:r>
              <a:rPr lang="en-US" dirty="0" err="1" smtClean="0"/>
              <a:t>docker</a:t>
            </a:r>
            <a:r>
              <a:rPr lang="en-US" dirty="0" smtClean="0"/>
              <a:t> system prune –f” frequently.</a:t>
            </a:r>
          </a:p>
          <a:p>
            <a:r>
              <a:rPr lang="en-US" dirty="0" smtClean="0"/>
              <a:t>The above command runs </a:t>
            </a:r>
            <a:r>
              <a:rPr lang="en-US" dirty="0" err="1" smtClean="0"/>
              <a:t>docker</a:t>
            </a:r>
            <a:r>
              <a:rPr lang="en-US" dirty="0" smtClean="0"/>
              <a:t> with the default command. You can override this as follows: “</a:t>
            </a:r>
            <a:r>
              <a:rPr lang="en-US" dirty="0" err="1" smtClean="0"/>
              <a:t>docker</a:t>
            </a:r>
            <a:r>
              <a:rPr lang="en-US" dirty="0" smtClean="0"/>
              <a:t> run –it –</a:t>
            </a:r>
            <a:r>
              <a:rPr lang="en-US" dirty="0" err="1" smtClean="0"/>
              <a:t>rm</a:t>
            </a:r>
            <a:r>
              <a:rPr lang="en-US" dirty="0" smtClean="0"/>
              <a:t> </a:t>
            </a:r>
            <a:r>
              <a:rPr lang="en-US" dirty="0" err="1" smtClean="0"/>
              <a:t>imagename</a:t>
            </a:r>
            <a:r>
              <a:rPr lang="en-US" dirty="0" smtClean="0"/>
              <a:t> bash”</a:t>
            </a:r>
          </a:p>
          <a:p>
            <a:r>
              <a:rPr lang="en-US" dirty="0" smtClean="0"/>
              <a:t>Now you get a bash shell.</a:t>
            </a:r>
          </a:p>
        </p:txBody>
      </p:sp>
    </p:spTree>
    <p:extLst>
      <p:ext uri="{BB962C8B-B14F-4D97-AF65-F5344CB8AC3E}">
        <p14:creationId xmlns:p14="http://schemas.microsoft.com/office/powerpoint/2010/main" val="15406643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TotalTime>
  <Words>1312</Words>
  <Application>Microsoft Office PowerPoint</Application>
  <PresentationFormat>Widescreen</PresentationFormat>
  <Paragraphs>156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The Container Talk</vt:lpstr>
      <vt:lpstr>This talk …</vt:lpstr>
      <vt:lpstr>What is docker?</vt:lpstr>
      <vt:lpstr>A first docker script…</vt:lpstr>
      <vt:lpstr>A Second Docker script</vt:lpstr>
      <vt:lpstr>Docker: Creating a Dockerfile</vt:lpstr>
      <vt:lpstr>Creating a Docker image</vt:lpstr>
      <vt:lpstr>Docker: Tagging and Pushing</vt:lpstr>
      <vt:lpstr>Docker: Running an Image</vt:lpstr>
      <vt:lpstr>Docker: Danger!</vt:lpstr>
      <vt:lpstr>Docker: Danger!</vt:lpstr>
      <vt:lpstr>Docker: Danger</vt:lpstr>
      <vt:lpstr>A Third Docker Example…</vt:lpstr>
      <vt:lpstr>Running notebooks and web servers</vt:lpstr>
      <vt:lpstr>Docker Compose…</vt:lpstr>
      <vt:lpstr>Docker Compose…</vt:lpstr>
      <vt:lpstr>Things I use Docker for…</vt:lpstr>
      <vt:lpstr>Things I use Docker for…</vt:lpstr>
      <vt:lpstr>Using phylanx.devenv</vt:lpstr>
      <vt:lpstr>What is Singularity?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Container Talk</dc:title>
  <dc:creator>steven.brandt@gmail.com</dc:creator>
  <cp:lastModifiedBy>steven.brandt@gmail.com</cp:lastModifiedBy>
  <cp:revision>10</cp:revision>
  <dcterms:created xsi:type="dcterms:W3CDTF">2019-09-12T18:42:46Z</dcterms:created>
  <dcterms:modified xsi:type="dcterms:W3CDTF">2019-09-18T20:39:45Z</dcterms:modified>
</cp:coreProperties>
</file>