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7"/>
  </p:notesMasterIdLst>
  <p:sldIdLst>
    <p:sldId id="257" r:id="rId2"/>
    <p:sldId id="258" r:id="rId3"/>
    <p:sldId id="259" r:id="rId4"/>
    <p:sldId id="260" r:id="rId5"/>
    <p:sldId id="261" r:id="rId6"/>
    <p:sldId id="262" r:id="rId7"/>
    <p:sldId id="265" r:id="rId8"/>
    <p:sldId id="266" r:id="rId9"/>
    <p:sldId id="273" r:id="rId10"/>
    <p:sldId id="264" r:id="rId11"/>
    <p:sldId id="274" r:id="rId12"/>
    <p:sldId id="269" r:id="rId13"/>
    <p:sldId id="270" r:id="rId14"/>
    <p:sldId id="271" r:id="rId15"/>
    <p:sldId id="272" r:id="rId16"/>
  </p:sldIdLst>
  <p:sldSz cx="14630400" cy="8229600"/>
  <p:notesSz cx="8229600" cy="14630400"/>
  <p:embeddedFontLst>
    <p:embeddedFont>
      <p:font typeface="Montserrat Bold" panose="020B0604020202020204" charset="0"/>
      <p:bold r:id="rId18"/>
    </p:embeddedFont>
    <p:embeddedFont>
      <p:font typeface="Source Sans Pro" panose="020B0503030403020204" pitchFamily="34" charset="0"/>
      <p:regular r:id="rId19"/>
      <p:bold r:id="rId20"/>
      <p:italic r:id="rId21"/>
      <p:boldItalic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1121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74" d="100"/>
          <a:sy n="74" d="100"/>
        </p:scale>
        <p:origin x="44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006947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1B"/>
          </a:solidFill>
          <a:ln/>
        </p:spPr>
      </p:sp>
      <p:sp>
        <p:nvSpPr>
          <p:cNvPr id="3" name="Shape 1"/>
          <p:cNvSpPr/>
          <p:nvPr/>
        </p:nvSpPr>
        <p:spPr>
          <a:xfrm>
            <a:off x="0" y="0"/>
            <a:ext cx="14630400" cy="8229600"/>
          </a:xfrm>
          <a:prstGeom prst="rect">
            <a:avLst/>
          </a:prstGeom>
          <a:solidFill>
            <a:srgbClr val="11121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1B"/>
          </a:solidFill>
          <a:ln/>
        </p:spPr>
      </p:sp>
      <p:sp>
        <p:nvSpPr>
          <p:cNvPr id="3" name="Shape 1"/>
          <p:cNvSpPr/>
          <p:nvPr/>
        </p:nvSpPr>
        <p:spPr>
          <a:xfrm>
            <a:off x="0" y="0"/>
            <a:ext cx="14630400" cy="8229600"/>
          </a:xfrm>
          <a:prstGeom prst="rect">
            <a:avLst/>
          </a:prstGeom>
          <a:solidFill>
            <a:srgbClr val="11121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lide 1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1B"/>
          </a:solidFill>
          <a:ln/>
        </p:spPr>
      </p:sp>
      <p:sp>
        <p:nvSpPr>
          <p:cNvPr id="3" name="Shape 1"/>
          <p:cNvSpPr/>
          <p:nvPr/>
        </p:nvSpPr>
        <p:spPr>
          <a:xfrm>
            <a:off x="0" y="0"/>
            <a:ext cx="14630400" cy="8229600"/>
          </a:xfrm>
          <a:prstGeom prst="rect">
            <a:avLst/>
          </a:prstGeom>
          <a:solidFill>
            <a:srgbClr val="11121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lide 1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1B"/>
          </a:solidFill>
          <a:ln/>
        </p:spPr>
      </p:sp>
      <p:sp>
        <p:nvSpPr>
          <p:cNvPr id="3" name="Shape 1"/>
          <p:cNvSpPr/>
          <p:nvPr/>
        </p:nvSpPr>
        <p:spPr>
          <a:xfrm>
            <a:off x="0" y="0"/>
            <a:ext cx="14630400" cy="8229600"/>
          </a:xfrm>
          <a:prstGeom prst="rect">
            <a:avLst/>
          </a:prstGeom>
          <a:solidFill>
            <a:srgbClr val="11121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lide 1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1B"/>
          </a:solidFill>
          <a:ln/>
        </p:spPr>
      </p:sp>
      <p:sp>
        <p:nvSpPr>
          <p:cNvPr id="3" name="Shape 1"/>
          <p:cNvSpPr/>
          <p:nvPr/>
        </p:nvSpPr>
        <p:spPr>
          <a:xfrm>
            <a:off x="0" y="0"/>
            <a:ext cx="14630400" cy="8229600"/>
          </a:xfrm>
          <a:prstGeom prst="rect">
            <a:avLst/>
          </a:prstGeom>
          <a:solidFill>
            <a:srgbClr val="11121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lide 1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1B"/>
          </a:solidFill>
          <a:ln/>
        </p:spPr>
      </p:sp>
      <p:sp>
        <p:nvSpPr>
          <p:cNvPr id="3" name="Shape 1"/>
          <p:cNvSpPr/>
          <p:nvPr/>
        </p:nvSpPr>
        <p:spPr>
          <a:xfrm>
            <a:off x="0" y="0"/>
            <a:ext cx="14630400" cy="8229600"/>
          </a:xfrm>
          <a:prstGeom prst="rect">
            <a:avLst/>
          </a:prstGeom>
          <a:solidFill>
            <a:srgbClr val="11121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lide 1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1B"/>
          </a:solidFill>
          <a:ln/>
        </p:spPr>
      </p:sp>
      <p:sp>
        <p:nvSpPr>
          <p:cNvPr id="3" name="Shape 1"/>
          <p:cNvSpPr/>
          <p:nvPr/>
        </p:nvSpPr>
        <p:spPr>
          <a:xfrm>
            <a:off x="0" y="0"/>
            <a:ext cx="14630400" cy="8229600"/>
          </a:xfrm>
          <a:prstGeom prst="rect">
            <a:avLst/>
          </a:prstGeom>
          <a:solidFill>
            <a:srgbClr val="11121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lide 1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1B"/>
          </a:solidFill>
          <a:ln/>
        </p:spPr>
      </p:sp>
      <p:sp>
        <p:nvSpPr>
          <p:cNvPr id="3" name="Shape 1"/>
          <p:cNvSpPr/>
          <p:nvPr/>
        </p:nvSpPr>
        <p:spPr>
          <a:xfrm>
            <a:off x="0" y="0"/>
            <a:ext cx="14630400" cy="8229600"/>
          </a:xfrm>
          <a:prstGeom prst="rect">
            <a:avLst/>
          </a:prstGeom>
          <a:solidFill>
            <a:srgbClr val="11121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Slide 1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1B"/>
          </a:solidFill>
          <a:ln/>
        </p:spPr>
      </p:sp>
      <p:sp>
        <p:nvSpPr>
          <p:cNvPr id="3" name="Shape 1"/>
          <p:cNvSpPr/>
          <p:nvPr/>
        </p:nvSpPr>
        <p:spPr>
          <a:xfrm>
            <a:off x="0" y="0"/>
            <a:ext cx="14630400" cy="8229600"/>
          </a:xfrm>
          <a:prstGeom prst="rect">
            <a:avLst/>
          </a:prstGeom>
          <a:solidFill>
            <a:srgbClr val="11121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1B"/>
          </a:solidFill>
          <a:ln/>
        </p:spPr>
      </p:sp>
      <p:sp>
        <p:nvSpPr>
          <p:cNvPr id="3" name="Shape 1"/>
          <p:cNvSpPr/>
          <p:nvPr/>
        </p:nvSpPr>
        <p:spPr>
          <a:xfrm>
            <a:off x="0" y="0"/>
            <a:ext cx="14630400" cy="8229600"/>
          </a:xfrm>
          <a:prstGeom prst="rect">
            <a:avLst/>
          </a:prstGeom>
          <a:solidFill>
            <a:srgbClr val="11121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1B"/>
          </a:solidFill>
          <a:ln/>
        </p:spPr>
      </p:sp>
      <p:sp>
        <p:nvSpPr>
          <p:cNvPr id="3" name="Shape 1"/>
          <p:cNvSpPr/>
          <p:nvPr/>
        </p:nvSpPr>
        <p:spPr>
          <a:xfrm>
            <a:off x="0" y="0"/>
            <a:ext cx="14630400" cy="8229600"/>
          </a:xfrm>
          <a:prstGeom prst="rect">
            <a:avLst/>
          </a:prstGeom>
          <a:solidFill>
            <a:srgbClr val="11121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1B"/>
          </a:solidFill>
          <a:ln/>
        </p:spPr>
      </p:sp>
      <p:sp>
        <p:nvSpPr>
          <p:cNvPr id="3" name="Shape 1"/>
          <p:cNvSpPr/>
          <p:nvPr/>
        </p:nvSpPr>
        <p:spPr>
          <a:xfrm>
            <a:off x="0" y="0"/>
            <a:ext cx="14630400" cy="8229600"/>
          </a:xfrm>
          <a:prstGeom prst="rect">
            <a:avLst/>
          </a:prstGeom>
          <a:solidFill>
            <a:srgbClr val="11121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1B"/>
          </a:solidFill>
          <a:ln/>
        </p:spPr>
      </p:sp>
      <p:sp>
        <p:nvSpPr>
          <p:cNvPr id="3" name="Shape 1"/>
          <p:cNvSpPr/>
          <p:nvPr/>
        </p:nvSpPr>
        <p:spPr>
          <a:xfrm>
            <a:off x="0" y="0"/>
            <a:ext cx="14630400" cy="8229600"/>
          </a:xfrm>
          <a:prstGeom prst="rect">
            <a:avLst/>
          </a:prstGeom>
          <a:solidFill>
            <a:srgbClr val="11121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1B"/>
          </a:solidFill>
          <a:ln/>
        </p:spPr>
      </p:sp>
      <p:sp>
        <p:nvSpPr>
          <p:cNvPr id="3" name="Shape 1"/>
          <p:cNvSpPr/>
          <p:nvPr/>
        </p:nvSpPr>
        <p:spPr>
          <a:xfrm>
            <a:off x="0" y="0"/>
            <a:ext cx="14630400" cy="8229600"/>
          </a:xfrm>
          <a:prstGeom prst="rect">
            <a:avLst/>
          </a:prstGeom>
          <a:solidFill>
            <a:srgbClr val="11121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1B"/>
          </a:solidFill>
          <a:ln/>
        </p:spPr>
      </p:sp>
      <p:sp>
        <p:nvSpPr>
          <p:cNvPr id="3" name="Shape 1"/>
          <p:cNvSpPr/>
          <p:nvPr/>
        </p:nvSpPr>
        <p:spPr>
          <a:xfrm>
            <a:off x="0" y="0"/>
            <a:ext cx="14630400" cy="8229600"/>
          </a:xfrm>
          <a:prstGeom prst="rect">
            <a:avLst/>
          </a:prstGeom>
          <a:solidFill>
            <a:srgbClr val="11121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1B"/>
          </a:solidFill>
          <a:ln/>
        </p:spPr>
      </p:sp>
      <p:sp>
        <p:nvSpPr>
          <p:cNvPr id="3" name="Shape 1"/>
          <p:cNvSpPr/>
          <p:nvPr/>
        </p:nvSpPr>
        <p:spPr>
          <a:xfrm>
            <a:off x="0" y="0"/>
            <a:ext cx="14630400" cy="8229600"/>
          </a:xfrm>
          <a:prstGeom prst="rect">
            <a:avLst/>
          </a:prstGeom>
          <a:solidFill>
            <a:srgbClr val="11121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1B"/>
          </a:solidFill>
          <a:ln/>
        </p:spPr>
      </p:sp>
      <p:sp>
        <p:nvSpPr>
          <p:cNvPr id="3" name="Shape 1"/>
          <p:cNvSpPr/>
          <p:nvPr/>
        </p:nvSpPr>
        <p:spPr>
          <a:xfrm>
            <a:off x="0" y="0"/>
            <a:ext cx="14630400" cy="8229600"/>
          </a:xfrm>
          <a:prstGeom prst="rect">
            <a:avLst/>
          </a:prstGeom>
          <a:solidFill>
            <a:srgbClr val="11121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10.xml"/><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16.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12.xml"/><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863798" y="1998583"/>
            <a:ext cx="7416403" cy="2103834"/>
          </a:xfrm>
          <a:prstGeom prst="rect">
            <a:avLst/>
          </a:prstGeom>
          <a:noFill/>
          <a:ln/>
        </p:spPr>
        <p:txBody>
          <a:bodyPr wrap="square" lIns="0" tIns="0" rIns="0" bIns="0" rtlCol="0" anchor="t"/>
          <a:lstStyle/>
          <a:p>
            <a:pPr marL="0" indent="0" algn="l">
              <a:lnSpc>
                <a:spcPts val="5500"/>
              </a:lnSpc>
              <a:buNone/>
            </a:pPr>
            <a:r>
              <a:rPr lang="en-US" sz="4400" b="1" dirty="0">
                <a:solidFill>
                  <a:srgbClr val="FFFFFF"/>
                </a:solidFill>
                <a:latin typeface="Montserrat Bold" pitchFamily="34" charset="0"/>
                <a:ea typeface="Montserrat Bold" pitchFamily="34" charset="-122"/>
                <a:cs typeface="Montserrat Bold" pitchFamily="34" charset="-120"/>
              </a:rPr>
              <a:t>Global Mortality Analysis: A Machine Learning Approach</a:t>
            </a:r>
            <a:endParaRPr lang="en-US" sz="4400" dirty="0"/>
          </a:p>
        </p:txBody>
      </p:sp>
      <p:sp>
        <p:nvSpPr>
          <p:cNvPr id="4" name="Text 1"/>
          <p:cNvSpPr/>
          <p:nvPr/>
        </p:nvSpPr>
        <p:spPr>
          <a:xfrm>
            <a:off x="863798" y="4472583"/>
            <a:ext cx="7416403" cy="740331"/>
          </a:xfrm>
          <a:prstGeom prst="rect">
            <a:avLst/>
          </a:prstGeom>
          <a:noFill/>
          <a:ln/>
        </p:spPr>
        <p:txBody>
          <a:bodyPr wrap="square" lIns="0" tIns="0" rIns="0" bIns="0" rtlCol="0" anchor="t"/>
          <a:lstStyle/>
          <a:p>
            <a:pPr marL="0" indent="0" algn="l">
              <a:lnSpc>
                <a:spcPts val="2900"/>
              </a:lnSpc>
              <a:buNone/>
            </a:pPr>
            <a:r>
              <a:rPr lang="en-US" sz="1900" dirty="0">
                <a:solidFill>
                  <a:srgbClr val="E2E6E9"/>
                </a:solidFill>
                <a:latin typeface="Source Sans Pro" pitchFamily="34" charset="0"/>
                <a:ea typeface="Source Sans Pro" pitchFamily="34" charset="-122"/>
                <a:cs typeface="Source Sans Pro" pitchFamily="34" charset="-120"/>
              </a:rPr>
              <a:t>Understanding and predicting mortality rates across countries using advanced analytical models.</a:t>
            </a:r>
            <a:endParaRPr lang="en-US" sz="1900" dirty="0"/>
          </a:p>
        </p:txBody>
      </p:sp>
      <p:sp>
        <p:nvSpPr>
          <p:cNvPr id="5" name="Text 2"/>
          <p:cNvSpPr/>
          <p:nvPr/>
        </p:nvSpPr>
        <p:spPr>
          <a:xfrm>
            <a:off x="863798" y="5490567"/>
            <a:ext cx="7416403" cy="740331"/>
          </a:xfrm>
          <a:prstGeom prst="rect">
            <a:avLst/>
          </a:prstGeom>
          <a:noFill/>
          <a:ln/>
        </p:spPr>
        <p:txBody>
          <a:bodyPr wrap="square" lIns="0" tIns="0" rIns="0" bIns="0" rtlCol="0" anchor="t"/>
          <a:lstStyle/>
          <a:p>
            <a:pPr marL="0" indent="0" algn="l">
              <a:lnSpc>
                <a:spcPts val="2900"/>
              </a:lnSpc>
              <a:buNone/>
            </a:pPr>
            <a:r>
              <a:rPr lang="en-US" sz="1900" dirty="0">
                <a:solidFill>
                  <a:srgbClr val="E2E6E9"/>
                </a:solidFill>
                <a:latin typeface="Source Sans Pro" pitchFamily="34" charset="0"/>
                <a:ea typeface="Source Sans Pro" pitchFamily="34" charset="-122"/>
                <a:cs typeface="Source Sans Pro" pitchFamily="34" charset="-120"/>
              </a:rPr>
              <a:t>Presented by: Khaja Moinuddin Mohammed, Prasanth Gururaj, Sanjay Ramesh Kannan, Sowmya Polagoni, Venkat Saketh Kommi.</a:t>
            </a:r>
            <a:endParaRPr lang="en-US" sz="19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3" name="Text 0"/>
          <p:cNvSpPr/>
          <p:nvPr/>
        </p:nvSpPr>
        <p:spPr>
          <a:xfrm>
            <a:off x="863798" y="3895011"/>
            <a:ext cx="12703373" cy="701278"/>
          </a:xfrm>
          <a:prstGeom prst="rect">
            <a:avLst/>
          </a:prstGeom>
          <a:noFill/>
          <a:ln/>
        </p:spPr>
        <p:txBody>
          <a:bodyPr wrap="none" lIns="0" tIns="0" rIns="0" bIns="0" rtlCol="0" anchor="t"/>
          <a:lstStyle/>
          <a:p>
            <a:pPr marL="0" indent="0" algn="l">
              <a:lnSpc>
                <a:spcPts val="5500"/>
              </a:lnSpc>
              <a:buNone/>
            </a:pPr>
            <a:r>
              <a:rPr lang="en-US" sz="4400" b="1" dirty="0">
                <a:solidFill>
                  <a:srgbClr val="FFFFFF"/>
                </a:solidFill>
                <a:latin typeface="Montserrat Bold" pitchFamily="34" charset="0"/>
                <a:ea typeface="Montserrat Bold" pitchFamily="34" charset="-122"/>
                <a:cs typeface="Montserrat Bold" pitchFamily="34" charset="-120"/>
              </a:rPr>
              <a:t>Unsupervised Learning - Clustering Results</a:t>
            </a:r>
            <a:endParaRPr lang="en-US" sz="4400" dirty="0"/>
          </a:p>
        </p:txBody>
      </p:sp>
      <p:sp>
        <p:nvSpPr>
          <p:cNvPr id="4" name="Shape 1"/>
          <p:cNvSpPr/>
          <p:nvPr/>
        </p:nvSpPr>
        <p:spPr>
          <a:xfrm>
            <a:off x="863798" y="4966454"/>
            <a:ext cx="4136350" cy="2453402"/>
          </a:xfrm>
          <a:prstGeom prst="roundRect">
            <a:avLst>
              <a:gd name="adj" fmla="val 1509"/>
            </a:avLst>
          </a:prstGeom>
          <a:solidFill>
            <a:srgbClr val="303132"/>
          </a:solidFill>
          <a:ln/>
        </p:spPr>
        <p:txBody>
          <a:bodyPr/>
          <a:lstStyle/>
          <a:p>
            <a:endParaRPr lang="en-US"/>
          </a:p>
        </p:txBody>
      </p:sp>
      <p:sp>
        <p:nvSpPr>
          <p:cNvPr id="5" name="Text 2"/>
          <p:cNvSpPr/>
          <p:nvPr/>
        </p:nvSpPr>
        <p:spPr>
          <a:xfrm>
            <a:off x="1110615" y="5213271"/>
            <a:ext cx="3642717" cy="701278"/>
          </a:xfrm>
          <a:prstGeom prst="rect">
            <a:avLst/>
          </a:prstGeom>
          <a:noFill/>
          <a:ln/>
        </p:spPr>
        <p:txBody>
          <a:bodyPr wrap="square" lIns="0" tIns="0" rIns="0" bIns="0" rtlCol="0" anchor="t"/>
          <a:lstStyle/>
          <a:p>
            <a:pPr marL="0" indent="0" algn="l">
              <a:lnSpc>
                <a:spcPts val="2750"/>
              </a:lnSpc>
              <a:buNone/>
            </a:pPr>
            <a:r>
              <a:rPr lang="en-US" sz="2200" b="1" dirty="0">
                <a:solidFill>
                  <a:srgbClr val="E2E6E9"/>
                </a:solidFill>
                <a:latin typeface="Montserrat Bold" pitchFamily="34" charset="0"/>
                <a:ea typeface="Montserrat Bold" pitchFamily="34" charset="-122"/>
                <a:cs typeface="Montserrat Bold" pitchFamily="34" charset="-120"/>
              </a:rPr>
              <a:t>K-Means Clustering (K=5)</a:t>
            </a:r>
            <a:endParaRPr lang="en-US" sz="2200" dirty="0"/>
          </a:p>
        </p:txBody>
      </p:sp>
      <p:sp>
        <p:nvSpPr>
          <p:cNvPr id="6" name="Text 3"/>
          <p:cNvSpPr/>
          <p:nvPr/>
        </p:nvSpPr>
        <p:spPr>
          <a:xfrm>
            <a:off x="1110615" y="6062543"/>
            <a:ext cx="3642717" cy="1110496"/>
          </a:xfrm>
          <a:prstGeom prst="rect">
            <a:avLst/>
          </a:prstGeom>
          <a:noFill/>
          <a:ln/>
        </p:spPr>
        <p:txBody>
          <a:bodyPr wrap="square" lIns="0" tIns="0" rIns="0" bIns="0" rtlCol="0" anchor="t"/>
          <a:lstStyle/>
          <a:p>
            <a:pPr marL="0" indent="0" algn="l">
              <a:lnSpc>
                <a:spcPts val="2900"/>
              </a:lnSpc>
              <a:buNone/>
            </a:pPr>
            <a:r>
              <a:rPr lang="en-US" sz="1900" dirty="0">
                <a:solidFill>
                  <a:srgbClr val="E2E6E9"/>
                </a:solidFill>
                <a:latin typeface="Source Sans Pro" pitchFamily="34" charset="0"/>
                <a:ea typeface="Source Sans Pro" pitchFamily="34" charset="-122"/>
                <a:cs typeface="Source Sans Pro" pitchFamily="34" charset="-120"/>
              </a:rPr>
              <a:t>Chosen by elbow and silhouette methods, indicating optimal number of clusters.</a:t>
            </a:r>
            <a:endParaRPr lang="en-US" sz="1900" dirty="0"/>
          </a:p>
        </p:txBody>
      </p:sp>
      <p:sp>
        <p:nvSpPr>
          <p:cNvPr id="7" name="Shape 4"/>
          <p:cNvSpPr/>
          <p:nvPr/>
        </p:nvSpPr>
        <p:spPr>
          <a:xfrm>
            <a:off x="5246966" y="4966454"/>
            <a:ext cx="4136350" cy="2453402"/>
          </a:xfrm>
          <a:prstGeom prst="roundRect">
            <a:avLst>
              <a:gd name="adj" fmla="val 1509"/>
            </a:avLst>
          </a:prstGeom>
          <a:solidFill>
            <a:srgbClr val="303132"/>
          </a:solidFill>
          <a:ln/>
        </p:spPr>
        <p:txBody>
          <a:bodyPr/>
          <a:lstStyle/>
          <a:p>
            <a:endParaRPr lang="en-US"/>
          </a:p>
        </p:txBody>
      </p:sp>
      <p:sp>
        <p:nvSpPr>
          <p:cNvPr id="8" name="Text 5"/>
          <p:cNvSpPr/>
          <p:nvPr/>
        </p:nvSpPr>
        <p:spPr>
          <a:xfrm>
            <a:off x="5493782" y="5213271"/>
            <a:ext cx="3274695" cy="350639"/>
          </a:xfrm>
          <a:prstGeom prst="rect">
            <a:avLst/>
          </a:prstGeom>
          <a:noFill/>
          <a:ln/>
        </p:spPr>
        <p:txBody>
          <a:bodyPr wrap="none" lIns="0" tIns="0" rIns="0" bIns="0" rtlCol="0" anchor="t"/>
          <a:lstStyle/>
          <a:p>
            <a:pPr marL="0" indent="0" algn="l">
              <a:lnSpc>
                <a:spcPts val="2750"/>
              </a:lnSpc>
              <a:buNone/>
            </a:pPr>
            <a:r>
              <a:rPr lang="en-US" sz="2200" b="1" dirty="0">
                <a:solidFill>
                  <a:srgbClr val="E2E6E9"/>
                </a:solidFill>
                <a:latin typeface="Montserrat Bold" pitchFamily="34" charset="0"/>
                <a:ea typeface="Montserrat Bold" pitchFamily="34" charset="-122"/>
                <a:cs typeface="Montserrat Bold" pitchFamily="34" charset="-120"/>
              </a:rPr>
              <a:t>Cluster characteristics</a:t>
            </a:r>
            <a:endParaRPr lang="en-US" sz="2200" dirty="0"/>
          </a:p>
        </p:txBody>
      </p:sp>
      <p:sp>
        <p:nvSpPr>
          <p:cNvPr id="9" name="Text 6"/>
          <p:cNvSpPr/>
          <p:nvPr/>
        </p:nvSpPr>
        <p:spPr>
          <a:xfrm>
            <a:off x="5493782" y="5711904"/>
            <a:ext cx="3642717" cy="740331"/>
          </a:xfrm>
          <a:prstGeom prst="rect">
            <a:avLst/>
          </a:prstGeom>
          <a:noFill/>
          <a:ln/>
        </p:spPr>
        <p:txBody>
          <a:bodyPr wrap="square" lIns="0" tIns="0" rIns="0" bIns="0" rtlCol="0" anchor="t"/>
          <a:lstStyle/>
          <a:p>
            <a:pPr marL="0" indent="0" algn="l">
              <a:lnSpc>
                <a:spcPts val="2900"/>
              </a:lnSpc>
              <a:buNone/>
            </a:pPr>
            <a:r>
              <a:rPr lang="en-US" sz="1900" dirty="0">
                <a:solidFill>
                  <a:srgbClr val="E2E6E9"/>
                </a:solidFill>
                <a:latin typeface="Source Sans Pro" pitchFamily="34" charset="0"/>
                <a:ea typeface="Source Sans Pro" pitchFamily="34" charset="-122"/>
                <a:cs typeface="Source Sans Pro" pitchFamily="34" charset="-120"/>
              </a:rPr>
              <a:t>Distinct patterns observed in feature values across the 5 clusters.</a:t>
            </a:r>
            <a:endParaRPr lang="en-US" sz="1900" dirty="0"/>
          </a:p>
        </p:txBody>
      </p:sp>
      <p:sp>
        <p:nvSpPr>
          <p:cNvPr id="10" name="Shape 7"/>
          <p:cNvSpPr/>
          <p:nvPr/>
        </p:nvSpPr>
        <p:spPr>
          <a:xfrm>
            <a:off x="9630132" y="4966454"/>
            <a:ext cx="4136350" cy="2453402"/>
          </a:xfrm>
          <a:prstGeom prst="roundRect">
            <a:avLst>
              <a:gd name="adj" fmla="val 1509"/>
            </a:avLst>
          </a:prstGeom>
          <a:solidFill>
            <a:srgbClr val="303132"/>
          </a:solidFill>
          <a:ln/>
        </p:spPr>
        <p:txBody>
          <a:bodyPr/>
          <a:lstStyle/>
          <a:p>
            <a:endParaRPr lang="en-US"/>
          </a:p>
        </p:txBody>
      </p:sp>
      <p:sp>
        <p:nvSpPr>
          <p:cNvPr id="11" name="Text 8"/>
          <p:cNvSpPr/>
          <p:nvPr/>
        </p:nvSpPr>
        <p:spPr>
          <a:xfrm>
            <a:off x="9876949" y="5213271"/>
            <a:ext cx="2804874" cy="350639"/>
          </a:xfrm>
          <a:prstGeom prst="rect">
            <a:avLst/>
          </a:prstGeom>
          <a:noFill/>
          <a:ln/>
        </p:spPr>
        <p:txBody>
          <a:bodyPr wrap="none" lIns="0" tIns="0" rIns="0" bIns="0" rtlCol="0" anchor="t"/>
          <a:lstStyle/>
          <a:p>
            <a:pPr marL="0" indent="0" algn="l">
              <a:lnSpc>
                <a:spcPts val="2750"/>
              </a:lnSpc>
              <a:buNone/>
            </a:pPr>
            <a:r>
              <a:rPr lang="en-US" sz="2200" b="1" dirty="0">
                <a:solidFill>
                  <a:srgbClr val="E2E6E9"/>
                </a:solidFill>
                <a:latin typeface="Montserrat Bold" pitchFamily="34" charset="0"/>
                <a:ea typeface="Montserrat Bold" pitchFamily="34" charset="-122"/>
                <a:cs typeface="Montserrat Bold" pitchFamily="34" charset="-120"/>
              </a:rPr>
              <a:t>Key findings</a:t>
            </a:r>
            <a:endParaRPr lang="en-US" sz="2200" dirty="0"/>
          </a:p>
        </p:txBody>
      </p:sp>
      <p:sp>
        <p:nvSpPr>
          <p:cNvPr id="12" name="Text 9"/>
          <p:cNvSpPr/>
          <p:nvPr/>
        </p:nvSpPr>
        <p:spPr>
          <a:xfrm>
            <a:off x="9876949" y="5711904"/>
            <a:ext cx="3642717" cy="1110496"/>
          </a:xfrm>
          <a:prstGeom prst="rect">
            <a:avLst/>
          </a:prstGeom>
          <a:noFill/>
          <a:ln/>
        </p:spPr>
        <p:txBody>
          <a:bodyPr wrap="square" lIns="0" tIns="0" rIns="0" bIns="0" rtlCol="0" anchor="t"/>
          <a:lstStyle/>
          <a:p>
            <a:pPr marL="0" indent="0" algn="l">
              <a:lnSpc>
                <a:spcPts val="2900"/>
              </a:lnSpc>
              <a:buNone/>
            </a:pPr>
            <a:r>
              <a:rPr lang="en-US" sz="1900" dirty="0">
                <a:solidFill>
                  <a:srgbClr val="E2E6E9"/>
                </a:solidFill>
                <a:latin typeface="Source Sans Pro" pitchFamily="34" charset="0"/>
                <a:ea typeface="Source Sans Pro" pitchFamily="34" charset="-122"/>
                <a:cs typeface="Source Sans Pro" pitchFamily="34" charset="-120"/>
              </a:rPr>
              <a:t>Identified natural groupings of countries based on their mortality-related characteristics.</a:t>
            </a:r>
            <a:endParaRPr lang="en-US" sz="1900" dirty="0"/>
          </a:p>
        </p:txBody>
      </p:sp>
      <p:sp>
        <p:nvSpPr>
          <p:cNvPr id="13" name="Rectangle 12">
            <a:extLst>
              <a:ext uri="{FF2B5EF4-FFF2-40B4-BE49-F238E27FC236}">
                <a16:creationId xmlns:a16="http://schemas.microsoft.com/office/drawing/2014/main" id="{25180596-9DA2-E384-71D2-CEC5D66042BC}"/>
              </a:ext>
            </a:extLst>
          </p:cNvPr>
          <p:cNvSpPr/>
          <p:nvPr/>
        </p:nvSpPr>
        <p:spPr>
          <a:xfrm>
            <a:off x="12511143" y="7465807"/>
            <a:ext cx="2011680" cy="634701"/>
          </a:xfrm>
          <a:prstGeom prst="rect">
            <a:avLst/>
          </a:prstGeom>
          <a:solidFill>
            <a:srgbClr val="111213"/>
          </a:solidFill>
          <a:ln>
            <a:solidFill>
              <a:srgbClr val="11121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7CDA5A20-6BED-B560-89A2-51409B009A98}"/>
              </a:ext>
            </a:extLst>
          </p:cNvPr>
          <p:cNvPicPr>
            <a:picLocks noChangeAspect="1"/>
          </p:cNvPicPr>
          <p:nvPr/>
        </p:nvPicPr>
        <p:blipFill>
          <a:blip r:embed="rId3"/>
          <a:stretch>
            <a:fillRect/>
          </a:stretch>
        </p:blipFill>
        <p:spPr>
          <a:xfrm>
            <a:off x="0" y="1"/>
            <a:ext cx="6820348" cy="3998832"/>
          </a:xfrm>
          <a:prstGeom prst="rect">
            <a:avLst/>
          </a:prstGeom>
        </p:spPr>
      </p:pic>
      <p:pic>
        <p:nvPicPr>
          <p:cNvPr id="21" name="Picture 20">
            <a:extLst>
              <a:ext uri="{FF2B5EF4-FFF2-40B4-BE49-F238E27FC236}">
                <a16:creationId xmlns:a16="http://schemas.microsoft.com/office/drawing/2014/main" id="{589F85EE-5B1C-0E49-3D12-FA43DCE3D976}"/>
              </a:ext>
            </a:extLst>
          </p:cNvPr>
          <p:cNvPicPr>
            <a:picLocks noChangeAspect="1"/>
          </p:cNvPicPr>
          <p:nvPr/>
        </p:nvPicPr>
        <p:blipFill>
          <a:blip r:embed="rId4"/>
          <a:stretch>
            <a:fillRect/>
          </a:stretch>
        </p:blipFill>
        <p:spPr>
          <a:xfrm>
            <a:off x="6751390" y="4480"/>
            <a:ext cx="7879010" cy="402882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75DB1B2-9975-D5C6-A7A3-CD513B69C81F}"/>
              </a:ext>
            </a:extLst>
          </p:cNvPr>
          <p:cNvSpPr/>
          <p:nvPr/>
        </p:nvSpPr>
        <p:spPr>
          <a:xfrm>
            <a:off x="12511143" y="7465807"/>
            <a:ext cx="2011680" cy="634701"/>
          </a:xfrm>
          <a:prstGeom prst="rect">
            <a:avLst/>
          </a:prstGeom>
          <a:solidFill>
            <a:srgbClr val="111213"/>
          </a:solidFill>
          <a:ln>
            <a:solidFill>
              <a:srgbClr val="11121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515604E0-B74B-A480-F752-C2D15B4AC5B2}"/>
              </a:ext>
            </a:extLst>
          </p:cNvPr>
          <p:cNvPicPr>
            <a:picLocks noChangeAspect="1"/>
          </p:cNvPicPr>
          <p:nvPr/>
        </p:nvPicPr>
        <p:blipFill>
          <a:blip r:embed="rId2"/>
          <a:stretch>
            <a:fillRect/>
          </a:stretch>
        </p:blipFill>
        <p:spPr>
          <a:xfrm>
            <a:off x="0" y="0"/>
            <a:ext cx="9854005" cy="4889708"/>
          </a:xfrm>
          <a:prstGeom prst="rect">
            <a:avLst/>
          </a:prstGeom>
        </p:spPr>
      </p:pic>
      <p:graphicFrame>
        <p:nvGraphicFramePr>
          <p:cNvPr id="5" name="Table 4">
            <a:extLst>
              <a:ext uri="{FF2B5EF4-FFF2-40B4-BE49-F238E27FC236}">
                <a16:creationId xmlns:a16="http://schemas.microsoft.com/office/drawing/2014/main" id="{F7490AF6-1ECB-1686-08C6-A60CAA030F61}"/>
              </a:ext>
            </a:extLst>
          </p:cNvPr>
          <p:cNvGraphicFramePr>
            <a:graphicFrameLocks noGrp="1"/>
          </p:cNvGraphicFramePr>
          <p:nvPr>
            <p:extLst>
              <p:ext uri="{D42A27DB-BD31-4B8C-83A1-F6EECF244321}">
                <p14:modId xmlns:p14="http://schemas.microsoft.com/office/powerpoint/2010/main" val="213249201"/>
              </p:ext>
            </p:extLst>
          </p:nvPr>
        </p:nvGraphicFramePr>
        <p:xfrm>
          <a:off x="851647" y="5240468"/>
          <a:ext cx="12927106" cy="1959087"/>
        </p:xfrm>
        <a:graphic>
          <a:graphicData uri="http://schemas.openxmlformats.org/drawingml/2006/table">
            <a:tbl>
              <a:tblPr firstRow="1" bandRow="1">
                <a:tableStyleId>{5C22544A-7EE6-4342-B048-85BDC9FD1C3A}</a:tableStyleId>
              </a:tblPr>
              <a:tblGrid>
                <a:gridCol w="3655807">
                  <a:extLst>
                    <a:ext uri="{9D8B030D-6E8A-4147-A177-3AD203B41FA5}">
                      <a16:colId xmlns:a16="http://schemas.microsoft.com/office/drawing/2014/main" val="2892948633"/>
                    </a:ext>
                  </a:extLst>
                </a:gridCol>
                <a:gridCol w="9271299">
                  <a:extLst>
                    <a:ext uri="{9D8B030D-6E8A-4147-A177-3AD203B41FA5}">
                      <a16:colId xmlns:a16="http://schemas.microsoft.com/office/drawing/2014/main" val="1076631522"/>
                    </a:ext>
                  </a:extLst>
                </a:gridCol>
              </a:tblGrid>
              <a:tr h="370840">
                <a:tc>
                  <a:txBody>
                    <a:bodyPr/>
                    <a:lstStyle/>
                    <a:p>
                      <a:r>
                        <a:rPr lang="en-US" b="1" dirty="0">
                          <a:solidFill>
                            <a:schemeClr val="bg1"/>
                          </a:solidFill>
                          <a:latin typeface="Montserrat Bold" panose="00000800000000000000" pitchFamily="2" charset="0"/>
                        </a:rPr>
                        <a:t>Cluster 0</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11213"/>
                    </a:solidFill>
                  </a:tcPr>
                </a:tc>
                <a:tc>
                  <a:txBody>
                    <a:bodyPr/>
                    <a:lstStyle/>
                    <a:p>
                      <a:r>
                        <a:rPr lang="en-US" b="1" dirty="0">
                          <a:solidFill>
                            <a:schemeClr val="bg1"/>
                          </a:solidFill>
                          <a:latin typeface="Montserrat Bold" panose="00000800000000000000" pitchFamily="2" charset="0"/>
                        </a:rPr>
                        <a:t>Upper Middle-Income Countries</a:t>
                      </a:r>
                      <a:r>
                        <a:rPr lang="en-US" b="1" u="sng" dirty="0">
                          <a:solidFill>
                            <a:schemeClr val="bg1"/>
                          </a:solidFill>
                          <a:latin typeface="Montserrat Bold" panose="00000800000000000000" pitchFamily="2" charset="0"/>
                        </a:rPr>
                        <a:t>(Maldives, Poland)</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11213"/>
                    </a:solidFill>
                  </a:tcPr>
                </a:tc>
                <a:extLst>
                  <a:ext uri="{0D108BD9-81ED-4DB2-BD59-A6C34878D82A}">
                    <a16:rowId xmlns:a16="http://schemas.microsoft.com/office/drawing/2014/main" val="2681907199"/>
                  </a:ext>
                </a:extLst>
              </a:tr>
              <a:tr h="475727">
                <a:tc>
                  <a:txBody>
                    <a:bodyPr/>
                    <a:lstStyle/>
                    <a:p>
                      <a:r>
                        <a:rPr lang="en-US" b="1" dirty="0">
                          <a:solidFill>
                            <a:schemeClr val="bg1"/>
                          </a:solidFill>
                          <a:latin typeface="Montserrat Bold" panose="00000800000000000000" pitchFamily="2" charset="0"/>
                        </a:rPr>
                        <a:t>Cluster 1</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111213"/>
                    </a:solidFill>
                  </a:tcPr>
                </a:tc>
                <a:tc>
                  <a:txBody>
                    <a:bodyPr/>
                    <a:lstStyle/>
                    <a:p>
                      <a:r>
                        <a:rPr lang="en-US" b="1" dirty="0">
                          <a:solidFill>
                            <a:schemeClr val="bg1"/>
                          </a:solidFill>
                          <a:latin typeface="Montserrat Bold" panose="00000800000000000000" pitchFamily="2" charset="0"/>
                        </a:rPr>
                        <a:t>Low Income Countries(India, Africa, etc.)</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111213"/>
                    </a:solidFill>
                  </a:tcPr>
                </a:tc>
                <a:extLst>
                  <a:ext uri="{0D108BD9-81ED-4DB2-BD59-A6C34878D82A}">
                    <a16:rowId xmlns:a16="http://schemas.microsoft.com/office/drawing/2014/main" val="1410115685"/>
                  </a:ext>
                </a:extLst>
              </a:tr>
              <a:tr h="370840">
                <a:tc>
                  <a:txBody>
                    <a:bodyPr/>
                    <a:lstStyle/>
                    <a:p>
                      <a:r>
                        <a:rPr lang="en-US" b="1" dirty="0">
                          <a:solidFill>
                            <a:schemeClr val="bg1"/>
                          </a:solidFill>
                          <a:latin typeface="Montserrat Bold" panose="00000800000000000000" pitchFamily="2" charset="0"/>
                        </a:rPr>
                        <a:t>Cluster 2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11213"/>
                    </a:solidFill>
                  </a:tcPr>
                </a:tc>
                <a:tc>
                  <a:txBody>
                    <a:bodyPr/>
                    <a:lstStyle/>
                    <a:p>
                      <a:r>
                        <a:rPr lang="en-US" b="1" dirty="0">
                          <a:solidFill>
                            <a:schemeClr val="bg1"/>
                          </a:solidFill>
                          <a:latin typeface="Montserrat Bold" panose="00000800000000000000" pitchFamily="2" charset="0"/>
                        </a:rPr>
                        <a:t>High Income Countries(Western Europe, USA, UK, etc.)</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11213"/>
                    </a:solidFill>
                  </a:tcPr>
                </a:tc>
                <a:extLst>
                  <a:ext uri="{0D108BD9-81ED-4DB2-BD59-A6C34878D82A}">
                    <a16:rowId xmlns:a16="http://schemas.microsoft.com/office/drawing/2014/main" val="3617681131"/>
                  </a:ext>
                </a:extLst>
              </a:tr>
              <a:tr h="370840">
                <a:tc>
                  <a:txBody>
                    <a:bodyPr/>
                    <a:lstStyle/>
                    <a:p>
                      <a:r>
                        <a:rPr lang="en-US" b="1" dirty="0">
                          <a:solidFill>
                            <a:schemeClr val="bg1"/>
                          </a:solidFill>
                          <a:latin typeface="Montserrat Bold" panose="00000800000000000000" pitchFamily="2" charset="0"/>
                        </a:rPr>
                        <a:t>Cluster 3</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11213"/>
                    </a:solidFill>
                  </a:tcPr>
                </a:tc>
                <a:tc>
                  <a:txBody>
                    <a:bodyPr/>
                    <a:lstStyle/>
                    <a:p>
                      <a:r>
                        <a:rPr lang="en-US" b="1" dirty="0">
                          <a:solidFill>
                            <a:schemeClr val="bg1"/>
                          </a:solidFill>
                          <a:latin typeface="Montserrat Bold" panose="00000800000000000000" pitchFamily="2" charset="0"/>
                        </a:rPr>
                        <a:t>Developing Countries(Eastern Europe, Central Asia)</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11213"/>
                    </a:solidFill>
                  </a:tcPr>
                </a:tc>
                <a:extLst>
                  <a:ext uri="{0D108BD9-81ED-4DB2-BD59-A6C34878D82A}">
                    <a16:rowId xmlns:a16="http://schemas.microsoft.com/office/drawing/2014/main" val="893626950"/>
                  </a:ext>
                </a:extLst>
              </a:tr>
              <a:tr h="370840">
                <a:tc>
                  <a:txBody>
                    <a:bodyPr/>
                    <a:lstStyle/>
                    <a:p>
                      <a:r>
                        <a:rPr lang="en-US" b="1" dirty="0">
                          <a:solidFill>
                            <a:schemeClr val="bg1"/>
                          </a:solidFill>
                          <a:latin typeface="Montserrat Bold" panose="00000800000000000000" pitchFamily="2" charset="0"/>
                        </a:rPr>
                        <a:t>Cluster 4</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11213"/>
                    </a:solidFill>
                  </a:tcPr>
                </a:tc>
                <a:tc>
                  <a:txBody>
                    <a:bodyPr/>
                    <a:lstStyle/>
                    <a:p>
                      <a:r>
                        <a:rPr lang="en-US" b="1" dirty="0">
                          <a:solidFill>
                            <a:schemeClr val="bg1"/>
                          </a:solidFill>
                          <a:latin typeface="Montserrat Bold" panose="00000800000000000000" pitchFamily="2" charset="0"/>
                        </a:rPr>
                        <a:t>Developing Countries(Peru, Southeast Asia)</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11213"/>
                    </a:solidFill>
                  </a:tcPr>
                </a:tc>
                <a:extLst>
                  <a:ext uri="{0D108BD9-81ED-4DB2-BD59-A6C34878D82A}">
                    <a16:rowId xmlns:a16="http://schemas.microsoft.com/office/drawing/2014/main" val="611717932"/>
                  </a:ext>
                </a:extLst>
              </a:tr>
            </a:tbl>
          </a:graphicData>
        </a:graphic>
      </p:graphicFrame>
    </p:spTree>
    <p:extLst>
      <p:ext uri="{BB962C8B-B14F-4D97-AF65-F5344CB8AC3E}">
        <p14:creationId xmlns:p14="http://schemas.microsoft.com/office/powerpoint/2010/main" val="6991442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sp>
        <p:nvSpPr>
          <p:cNvPr id="2" name="Text 0"/>
          <p:cNvSpPr/>
          <p:nvPr/>
        </p:nvSpPr>
        <p:spPr>
          <a:xfrm>
            <a:off x="863798" y="2465903"/>
            <a:ext cx="7301865" cy="701278"/>
          </a:xfrm>
          <a:prstGeom prst="rect">
            <a:avLst/>
          </a:prstGeom>
          <a:noFill/>
          <a:ln/>
        </p:spPr>
        <p:txBody>
          <a:bodyPr wrap="none" lIns="0" tIns="0" rIns="0" bIns="0" rtlCol="0" anchor="t"/>
          <a:lstStyle/>
          <a:p>
            <a:pPr marL="0" indent="0" algn="l">
              <a:lnSpc>
                <a:spcPts val="5500"/>
              </a:lnSpc>
              <a:buNone/>
            </a:pPr>
            <a:r>
              <a:rPr lang="en-US" sz="4400" b="1" dirty="0">
                <a:solidFill>
                  <a:srgbClr val="FFFFFF"/>
                </a:solidFill>
                <a:latin typeface="Montserrat Bold" pitchFamily="34" charset="0"/>
                <a:ea typeface="Montserrat Bold" pitchFamily="34" charset="-122"/>
                <a:cs typeface="Montserrat Bold" pitchFamily="34" charset="-120"/>
              </a:rPr>
              <a:t>Limitations &amp; Challenges</a:t>
            </a:r>
            <a:endParaRPr lang="en-US" sz="4400" dirty="0"/>
          </a:p>
        </p:txBody>
      </p:sp>
      <p:sp>
        <p:nvSpPr>
          <p:cNvPr id="3" name="Shape 1"/>
          <p:cNvSpPr/>
          <p:nvPr/>
        </p:nvSpPr>
        <p:spPr>
          <a:xfrm>
            <a:off x="863798" y="3660815"/>
            <a:ext cx="4136350" cy="2102763"/>
          </a:xfrm>
          <a:prstGeom prst="roundRect">
            <a:avLst>
              <a:gd name="adj" fmla="val 1761"/>
            </a:avLst>
          </a:prstGeom>
          <a:solidFill>
            <a:srgbClr val="303132"/>
          </a:solidFill>
          <a:ln/>
        </p:spPr>
        <p:txBody>
          <a:bodyPr/>
          <a:lstStyle/>
          <a:p>
            <a:endParaRPr lang="en-US"/>
          </a:p>
        </p:txBody>
      </p:sp>
      <p:sp>
        <p:nvSpPr>
          <p:cNvPr id="4" name="Text 2"/>
          <p:cNvSpPr/>
          <p:nvPr/>
        </p:nvSpPr>
        <p:spPr>
          <a:xfrm>
            <a:off x="1110615" y="3907631"/>
            <a:ext cx="2922270" cy="350639"/>
          </a:xfrm>
          <a:prstGeom prst="rect">
            <a:avLst/>
          </a:prstGeom>
          <a:noFill/>
          <a:ln/>
        </p:spPr>
        <p:txBody>
          <a:bodyPr wrap="none" lIns="0" tIns="0" rIns="0" bIns="0" rtlCol="0" anchor="t"/>
          <a:lstStyle/>
          <a:p>
            <a:pPr marL="0" indent="0" algn="l">
              <a:lnSpc>
                <a:spcPts val="2750"/>
              </a:lnSpc>
              <a:buNone/>
            </a:pPr>
            <a:r>
              <a:rPr lang="en-US" sz="2200" b="1" dirty="0">
                <a:solidFill>
                  <a:srgbClr val="E2E6E9"/>
                </a:solidFill>
                <a:latin typeface="Montserrat Bold" pitchFamily="34" charset="0"/>
                <a:ea typeface="Montserrat Bold" pitchFamily="34" charset="-122"/>
                <a:cs typeface="Montserrat Bold" pitchFamily="34" charset="-120"/>
              </a:rPr>
              <a:t>Data Quality &amp; Gaps</a:t>
            </a:r>
            <a:endParaRPr lang="en-US" sz="2200" dirty="0"/>
          </a:p>
        </p:txBody>
      </p:sp>
      <p:sp>
        <p:nvSpPr>
          <p:cNvPr id="5" name="Text 3"/>
          <p:cNvSpPr/>
          <p:nvPr/>
        </p:nvSpPr>
        <p:spPr>
          <a:xfrm>
            <a:off x="1110615" y="4406265"/>
            <a:ext cx="3642717" cy="1110496"/>
          </a:xfrm>
          <a:prstGeom prst="rect">
            <a:avLst/>
          </a:prstGeom>
          <a:noFill/>
          <a:ln/>
        </p:spPr>
        <p:txBody>
          <a:bodyPr wrap="square" lIns="0" tIns="0" rIns="0" bIns="0" rtlCol="0" anchor="t"/>
          <a:lstStyle/>
          <a:p>
            <a:pPr marL="0" indent="0" algn="l">
              <a:lnSpc>
                <a:spcPts val="2900"/>
              </a:lnSpc>
              <a:buNone/>
            </a:pPr>
            <a:r>
              <a:rPr lang="en-US" sz="1900" dirty="0">
                <a:solidFill>
                  <a:srgbClr val="E2E6E9"/>
                </a:solidFill>
                <a:latin typeface="Source Sans Pro" pitchFamily="34" charset="0"/>
                <a:ea typeface="Source Sans Pro" pitchFamily="34" charset="-122"/>
                <a:cs typeface="Source Sans Pro" pitchFamily="34" charset="-120"/>
              </a:rPr>
              <a:t>Incomplete or inconsistent data sources were a challenge. Regional data often lacked uniformity.</a:t>
            </a:r>
            <a:endParaRPr lang="en-US" sz="1900" dirty="0"/>
          </a:p>
        </p:txBody>
      </p:sp>
      <p:sp>
        <p:nvSpPr>
          <p:cNvPr id="6" name="Shape 4"/>
          <p:cNvSpPr/>
          <p:nvPr/>
        </p:nvSpPr>
        <p:spPr>
          <a:xfrm>
            <a:off x="5246965" y="3660815"/>
            <a:ext cx="4136350" cy="2102763"/>
          </a:xfrm>
          <a:prstGeom prst="roundRect">
            <a:avLst>
              <a:gd name="adj" fmla="val 1761"/>
            </a:avLst>
          </a:prstGeom>
          <a:solidFill>
            <a:srgbClr val="303132"/>
          </a:solidFill>
          <a:ln/>
        </p:spPr>
        <p:txBody>
          <a:bodyPr/>
          <a:lstStyle/>
          <a:p>
            <a:endParaRPr lang="en-US"/>
          </a:p>
        </p:txBody>
      </p:sp>
      <p:sp>
        <p:nvSpPr>
          <p:cNvPr id="7" name="Text 5"/>
          <p:cNvSpPr/>
          <p:nvPr/>
        </p:nvSpPr>
        <p:spPr>
          <a:xfrm>
            <a:off x="5493782" y="3907631"/>
            <a:ext cx="2962394" cy="350639"/>
          </a:xfrm>
          <a:prstGeom prst="rect">
            <a:avLst/>
          </a:prstGeom>
          <a:noFill/>
          <a:ln/>
        </p:spPr>
        <p:txBody>
          <a:bodyPr wrap="none" lIns="0" tIns="0" rIns="0" bIns="0" rtlCol="0" anchor="t"/>
          <a:lstStyle/>
          <a:p>
            <a:pPr marL="0" indent="0" algn="l">
              <a:lnSpc>
                <a:spcPts val="2750"/>
              </a:lnSpc>
              <a:buNone/>
            </a:pPr>
            <a:r>
              <a:rPr lang="en-US" sz="2200" b="1" dirty="0">
                <a:solidFill>
                  <a:srgbClr val="E2E6E9"/>
                </a:solidFill>
                <a:latin typeface="Montserrat Bold" pitchFamily="34" charset="0"/>
                <a:ea typeface="Montserrat Bold" pitchFamily="34" charset="-122"/>
                <a:cs typeface="Montserrat Bold" pitchFamily="34" charset="-120"/>
              </a:rPr>
              <a:t>Model Extrapolation</a:t>
            </a:r>
            <a:endParaRPr lang="en-US" sz="2200" dirty="0"/>
          </a:p>
        </p:txBody>
      </p:sp>
      <p:sp>
        <p:nvSpPr>
          <p:cNvPr id="8" name="Text 6"/>
          <p:cNvSpPr/>
          <p:nvPr/>
        </p:nvSpPr>
        <p:spPr>
          <a:xfrm>
            <a:off x="5493782" y="4406265"/>
            <a:ext cx="3642717" cy="1110496"/>
          </a:xfrm>
          <a:prstGeom prst="rect">
            <a:avLst/>
          </a:prstGeom>
          <a:noFill/>
          <a:ln/>
        </p:spPr>
        <p:txBody>
          <a:bodyPr wrap="square" lIns="0" tIns="0" rIns="0" bIns="0" rtlCol="0" anchor="t"/>
          <a:lstStyle/>
          <a:p>
            <a:pPr marL="0" indent="0" algn="l">
              <a:lnSpc>
                <a:spcPts val="2900"/>
              </a:lnSpc>
              <a:buNone/>
            </a:pPr>
            <a:r>
              <a:rPr lang="en-US" sz="1900" dirty="0">
                <a:solidFill>
                  <a:srgbClr val="E2E6E9"/>
                </a:solidFill>
                <a:latin typeface="Source Sans Pro" pitchFamily="34" charset="0"/>
                <a:ea typeface="Source Sans Pro" pitchFamily="34" charset="-122"/>
                <a:cs typeface="Source Sans Pro" pitchFamily="34" charset="-120"/>
              </a:rPr>
              <a:t>Predicting future mortality trends is complex. Models do not factor in unforeseen global events.</a:t>
            </a:r>
            <a:endParaRPr lang="en-US" sz="1900" dirty="0"/>
          </a:p>
        </p:txBody>
      </p:sp>
      <p:sp>
        <p:nvSpPr>
          <p:cNvPr id="9" name="Shape 7"/>
          <p:cNvSpPr/>
          <p:nvPr/>
        </p:nvSpPr>
        <p:spPr>
          <a:xfrm>
            <a:off x="9630132" y="3660815"/>
            <a:ext cx="4136350" cy="2102763"/>
          </a:xfrm>
          <a:prstGeom prst="roundRect">
            <a:avLst>
              <a:gd name="adj" fmla="val 1761"/>
            </a:avLst>
          </a:prstGeom>
          <a:solidFill>
            <a:srgbClr val="303132"/>
          </a:solidFill>
          <a:ln/>
        </p:spPr>
        <p:txBody>
          <a:bodyPr/>
          <a:lstStyle/>
          <a:p>
            <a:endParaRPr lang="en-US"/>
          </a:p>
        </p:txBody>
      </p:sp>
      <p:sp>
        <p:nvSpPr>
          <p:cNvPr id="10" name="Text 8"/>
          <p:cNvSpPr/>
          <p:nvPr/>
        </p:nvSpPr>
        <p:spPr>
          <a:xfrm>
            <a:off x="9876949" y="3907631"/>
            <a:ext cx="2804874" cy="350639"/>
          </a:xfrm>
          <a:prstGeom prst="rect">
            <a:avLst/>
          </a:prstGeom>
          <a:noFill/>
          <a:ln/>
        </p:spPr>
        <p:txBody>
          <a:bodyPr wrap="none" lIns="0" tIns="0" rIns="0" bIns="0" rtlCol="0" anchor="t"/>
          <a:lstStyle/>
          <a:p>
            <a:pPr marL="0" indent="0" algn="l">
              <a:lnSpc>
                <a:spcPts val="2750"/>
              </a:lnSpc>
              <a:buNone/>
            </a:pPr>
            <a:r>
              <a:rPr lang="en-US" sz="2200" b="1" dirty="0">
                <a:solidFill>
                  <a:srgbClr val="E2E6E9"/>
                </a:solidFill>
                <a:latin typeface="Montserrat Bold" pitchFamily="34" charset="0"/>
                <a:ea typeface="Montserrat Bold" pitchFamily="34" charset="-122"/>
                <a:cs typeface="Montserrat Bold" pitchFamily="34" charset="-120"/>
              </a:rPr>
              <a:t>Evolving Factors</a:t>
            </a:r>
            <a:endParaRPr lang="en-US" sz="2200" dirty="0"/>
          </a:p>
        </p:txBody>
      </p:sp>
      <p:sp>
        <p:nvSpPr>
          <p:cNvPr id="11" name="Text 9"/>
          <p:cNvSpPr/>
          <p:nvPr/>
        </p:nvSpPr>
        <p:spPr>
          <a:xfrm>
            <a:off x="9876949" y="4406265"/>
            <a:ext cx="3642717" cy="1110496"/>
          </a:xfrm>
          <a:prstGeom prst="rect">
            <a:avLst/>
          </a:prstGeom>
          <a:noFill/>
          <a:ln/>
        </p:spPr>
        <p:txBody>
          <a:bodyPr wrap="square" lIns="0" tIns="0" rIns="0" bIns="0" rtlCol="0" anchor="t"/>
          <a:lstStyle/>
          <a:p>
            <a:pPr marL="0" indent="0" algn="l">
              <a:lnSpc>
                <a:spcPts val="2900"/>
              </a:lnSpc>
              <a:buNone/>
            </a:pPr>
            <a:r>
              <a:rPr lang="en-US" sz="1900" dirty="0">
                <a:solidFill>
                  <a:srgbClr val="E2E6E9"/>
                </a:solidFill>
                <a:latin typeface="Source Sans Pro" pitchFamily="34" charset="0"/>
                <a:ea typeface="Source Sans Pro" pitchFamily="34" charset="-122"/>
                <a:cs typeface="Source Sans Pro" pitchFamily="34" charset="-120"/>
              </a:rPr>
              <a:t>Socio-economic and health factors change constantly. This impacts long-term model reliability.</a:t>
            </a:r>
            <a:endParaRPr lang="en-US" sz="1900" dirty="0"/>
          </a:p>
        </p:txBody>
      </p:sp>
      <p:sp>
        <p:nvSpPr>
          <p:cNvPr id="12" name="Rectangle 11">
            <a:extLst>
              <a:ext uri="{FF2B5EF4-FFF2-40B4-BE49-F238E27FC236}">
                <a16:creationId xmlns:a16="http://schemas.microsoft.com/office/drawing/2014/main" id="{50A78989-D720-E9E8-B89F-644DD6CC8EE6}"/>
              </a:ext>
            </a:extLst>
          </p:cNvPr>
          <p:cNvSpPr/>
          <p:nvPr/>
        </p:nvSpPr>
        <p:spPr>
          <a:xfrm>
            <a:off x="12511143" y="7465807"/>
            <a:ext cx="2011680" cy="634701"/>
          </a:xfrm>
          <a:prstGeom prst="rect">
            <a:avLst/>
          </a:prstGeom>
          <a:solidFill>
            <a:srgbClr val="111213"/>
          </a:solidFill>
          <a:ln>
            <a:solidFill>
              <a:srgbClr val="11121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sp>
        <p:nvSpPr>
          <p:cNvPr id="2" name="Text 0"/>
          <p:cNvSpPr/>
          <p:nvPr/>
        </p:nvSpPr>
        <p:spPr>
          <a:xfrm>
            <a:off x="863798" y="1291114"/>
            <a:ext cx="7268766" cy="701278"/>
          </a:xfrm>
          <a:prstGeom prst="rect">
            <a:avLst/>
          </a:prstGeom>
          <a:noFill/>
          <a:ln/>
        </p:spPr>
        <p:txBody>
          <a:bodyPr wrap="none" lIns="0" tIns="0" rIns="0" bIns="0" rtlCol="0" anchor="t"/>
          <a:lstStyle/>
          <a:p>
            <a:pPr marL="0" indent="0" algn="l">
              <a:lnSpc>
                <a:spcPts val="5500"/>
              </a:lnSpc>
              <a:buNone/>
            </a:pPr>
            <a:r>
              <a:rPr lang="en-US" sz="4400" b="1" dirty="0">
                <a:solidFill>
                  <a:srgbClr val="FFFFFF"/>
                </a:solidFill>
                <a:latin typeface="Montserrat Bold" pitchFamily="34" charset="0"/>
                <a:ea typeface="Montserrat Bold" pitchFamily="34" charset="-122"/>
                <a:cs typeface="Montserrat Bold" pitchFamily="34" charset="-120"/>
              </a:rPr>
              <a:t>Future Work &amp; Roadmap</a:t>
            </a:r>
            <a:endParaRPr lang="en-US" sz="4400" dirty="0"/>
          </a:p>
        </p:txBody>
      </p:sp>
      <p:sp>
        <p:nvSpPr>
          <p:cNvPr id="3" name="Shape 1"/>
          <p:cNvSpPr/>
          <p:nvPr/>
        </p:nvSpPr>
        <p:spPr>
          <a:xfrm>
            <a:off x="863798" y="4712256"/>
            <a:ext cx="12902803" cy="30480"/>
          </a:xfrm>
          <a:prstGeom prst="roundRect">
            <a:avLst>
              <a:gd name="adj" fmla="val 121472"/>
            </a:avLst>
          </a:prstGeom>
          <a:solidFill>
            <a:srgbClr val="494A4B"/>
          </a:solidFill>
          <a:ln/>
        </p:spPr>
        <p:txBody>
          <a:bodyPr/>
          <a:lstStyle/>
          <a:p>
            <a:endParaRPr lang="en-US"/>
          </a:p>
        </p:txBody>
      </p:sp>
      <p:sp>
        <p:nvSpPr>
          <p:cNvPr id="4" name="Shape 2"/>
          <p:cNvSpPr/>
          <p:nvPr/>
        </p:nvSpPr>
        <p:spPr>
          <a:xfrm>
            <a:off x="3336488" y="3971806"/>
            <a:ext cx="30480" cy="740450"/>
          </a:xfrm>
          <a:prstGeom prst="roundRect">
            <a:avLst>
              <a:gd name="adj" fmla="val 121472"/>
            </a:avLst>
          </a:prstGeom>
          <a:solidFill>
            <a:srgbClr val="494A4B"/>
          </a:solidFill>
          <a:ln/>
        </p:spPr>
        <p:txBody>
          <a:bodyPr/>
          <a:lstStyle/>
          <a:p>
            <a:endParaRPr lang="en-US"/>
          </a:p>
        </p:txBody>
      </p:sp>
      <p:sp>
        <p:nvSpPr>
          <p:cNvPr id="5" name="Shape 3"/>
          <p:cNvSpPr/>
          <p:nvPr/>
        </p:nvSpPr>
        <p:spPr>
          <a:xfrm>
            <a:off x="3074075" y="4434602"/>
            <a:ext cx="555308" cy="555308"/>
          </a:xfrm>
          <a:prstGeom prst="roundRect">
            <a:avLst>
              <a:gd name="adj" fmla="val 6667"/>
            </a:avLst>
          </a:prstGeom>
          <a:solidFill>
            <a:srgbClr val="303132"/>
          </a:solidFill>
          <a:ln/>
        </p:spPr>
        <p:txBody>
          <a:bodyPr/>
          <a:lstStyle/>
          <a:p>
            <a:endParaRPr lang="en-US"/>
          </a:p>
        </p:txBody>
      </p:sp>
      <p:pic>
        <p:nvPicPr>
          <p:cNvPr id="6" name="Image 0" descr="preencoded.png"/>
          <p:cNvPicPr>
            <a:picLocks noChangeAspect="1"/>
          </p:cNvPicPr>
          <p:nvPr/>
        </p:nvPicPr>
        <p:blipFill>
          <a:blip r:embed="rId3"/>
          <a:stretch>
            <a:fillRect/>
          </a:stretch>
        </p:blipFill>
        <p:spPr>
          <a:xfrm>
            <a:off x="3183493" y="4501932"/>
            <a:ext cx="336471" cy="420648"/>
          </a:xfrm>
          <a:prstGeom prst="rect">
            <a:avLst/>
          </a:prstGeom>
        </p:spPr>
      </p:pic>
      <p:sp>
        <p:nvSpPr>
          <p:cNvPr id="7" name="Text 4"/>
          <p:cNvSpPr/>
          <p:nvPr/>
        </p:nvSpPr>
        <p:spPr>
          <a:xfrm>
            <a:off x="1790700" y="2486025"/>
            <a:ext cx="3122176" cy="350639"/>
          </a:xfrm>
          <a:prstGeom prst="rect">
            <a:avLst/>
          </a:prstGeom>
          <a:noFill/>
          <a:ln/>
        </p:spPr>
        <p:txBody>
          <a:bodyPr wrap="none" lIns="0" tIns="0" rIns="0" bIns="0" rtlCol="0" anchor="t"/>
          <a:lstStyle/>
          <a:p>
            <a:pPr marL="0" indent="0" algn="ctr">
              <a:lnSpc>
                <a:spcPts val="2750"/>
              </a:lnSpc>
              <a:buNone/>
            </a:pPr>
            <a:r>
              <a:rPr lang="en-US" sz="2200" b="1" dirty="0">
                <a:solidFill>
                  <a:srgbClr val="E2E6E9"/>
                </a:solidFill>
                <a:latin typeface="Montserrat Bold" pitchFamily="34" charset="0"/>
                <a:ea typeface="Montserrat Bold" pitchFamily="34" charset="-122"/>
                <a:cs typeface="Montserrat Bold" pitchFamily="34" charset="-120"/>
              </a:rPr>
              <a:t>Expand Data Sources</a:t>
            </a:r>
            <a:endParaRPr lang="en-US" sz="2200" dirty="0"/>
          </a:p>
        </p:txBody>
      </p:sp>
      <p:sp>
        <p:nvSpPr>
          <p:cNvPr id="8" name="Text 5"/>
          <p:cNvSpPr/>
          <p:nvPr/>
        </p:nvSpPr>
        <p:spPr>
          <a:xfrm>
            <a:off x="1110615" y="2984659"/>
            <a:ext cx="4482346" cy="740331"/>
          </a:xfrm>
          <a:prstGeom prst="rect">
            <a:avLst/>
          </a:prstGeom>
          <a:noFill/>
          <a:ln/>
        </p:spPr>
        <p:txBody>
          <a:bodyPr wrap="square" lIns="0" tIns="0" rIns="0" bIns="0" rtlCol="0" anchor="t"/>
          <a:lstStyle/>
          <a:p>
            <a:pPr marL="0" indent="0" algn="ctr">
              <a:lnSpc>
                <a:spcPts val="2900"/>
              </a:lnSpc>
              <a:buNone/>
            </a:pPr>
            <a:r>
              <a:rPr lang="en-US" sz="1900" dirty="0">
                <a:solidFill>
                  <a:srgbClr val="E2E6E9"/>
                </a:solidFill>
                <a:latin typeface="Source Sans Pro" pitchFamily="34" charset="0"/>
                <a:ea typeface="Source Sans Pro" pitchFamily="34" charset="-122"/>
                <a:cs typeface="Source Sans Pro" pitchFamily="34" charset="-120"/>
              </a:rPr>
              <a:t>Integrate diverse datasets for comprehensive global coverage.</a:t>
            </a:r>
            <a:endParaRPr lang="en-US" sz="1900" dirty="0"/>
          </a:p>
        </p:txBody>
      </p:sp>
      <p:sp>
        <p:nvSpPr>
          <p:cNvPr id="9" name="Shape 6"/>
          <p:cNvSpPr/>
          <p:nvPr/>
        </p:nvSpPr>
        <p:spPr>
          <a:xfrm>
            <a:off x="5978723" y="4712256"/>
            <a:ext cx="30480" cy="740450"/>
          </a:xfrm>
          <a:prstGeom prst="roundRect">
            <a:avLst>
              <a:gd name="adj" fmla="val 121472"/>
            </a:avLst>
          </a:prstGeom>
          <a:solidFill>
            <a:srgbClr val="494A4B"/>
          </a:solidFill>
          <a:ln/>
        </p:spPr>
        <p:txBody>
          <a:bodyPr/>
          <a:lstStyle/>
          <a:p>
            <a:endParaRPr lang="en-US"/>
          </a:p>
        </p:txBody>
      </p:sp>
      <p:sp>
        <p:nvSpPr>
          <p:cNvPr id="10" name="Shape 7"/>
          <p:cNvSpPr/>
          <p:nvPr/>
        </p:nvSpPr>
        <p:spPr>
          <a:xfrm>
            <a:off x="5716310" y="4434602"/>
            <a:ext cx="555308" cy="555308"/>
          </a:xfrm>
          <a:prstGeom prst="roundRect">
            <a:avLst>
              <a:gd name="adj" fmla="val 6667"/>
            </a:avLst>
          </a:prstGeom>
          <a:solidFill>
            <a:srgbClr val="303132"/>
          </a:solidFill>
          <a:ln/>
        </p:spPr>
        <p:txBody>
          <a:bodyPr/>
          <a:lstStyle/>
          <a:p>
            <a:endParaRPr lang="en-US"/>
          </a:p>
        </p:txBody>
      </p:sp>
      <p:pic>
        <p:nvPicPr>
          <p:cNvPr id="11" name="Image 1" descr="preencoded.png"/>
          <p:cNvPicPr>
            <a:picLocks noChangeAspect="1"/>
          </p:cNvPicPr>
          <p:nvPr/>
        </p:nvPicPr>
        <p:blipFill>
          <a:blip r:embed="rId4"/>
          <a:stretch>
            <a:fillRect/>
          </a:stretch>
        </p:blipFill>
        <p:spPr>
          <a:xfrm>
            <a:off x="5825728" y="4501932"/>
            <a:ext cx="336471" cy="420648"/>
          </a:xfrm>
          <a:prstGeom prst="rect">
            <a:avLst/>
          </a:prstGeom>
        </p:spPr>
      </p:pic>
      <p:sp>
        <p:nvSpPr>
          <p:cNvPr id="12" name="Text 8"/>
          <p:cNvSpPr/>
          <p:nvPr/>
        </p:nvSpPr>
        <p:spPr>
          <a:xfrm>
            <a:off x="4142661" y="5699522"/>
            <a:ext cx="3702606" cy="350639"/>
          </a:xfrm>
          <a:prstGeom prst="rect">
            <a:avLst/>
          </a:prstGeom>
          <a:noFill/>
          <a:ln/>
        </p:spPr>
        <p:txBody>
          <a:bodyPr wrap="none" lIns="0" tIns="0" rIns="0" bIns="0" rtlCol="0" anchor="t"/>
          <a:lstStyle/>
          <a:p>
            <a:pPr marL="0" indent="0" algn="ctr">
              <a:lnSpc>
                <a:spcPts val="2750"/>
              </a:lnSpc>
              <a:buNone/>
            </a:pPr>
            <a:r>
              <a:rPr lang="en-US" sz="2200" b="1" dirty="0">
                <a:solidFill>
                  <a:srgbClr val="E2E6E9"/>
                </a:solidFill>
                <a:latin typeface="Montserrat Bold" pitchFamily="34" charset="0"/>
                <a:ea typeface="Montserrat Bold" pitchFamily="34" charset="-122"/>
                <a:cs typeface="Montserrat Bold" pitchFamily="34" charset="-120"/>
              </a:rPr>
              <a:t>Enhance Model Accuracy</a:t>
            </a:r>
            <a:endParaRPr lang="en-US" sz="2200" dirty="0"/>
          </a:p>
        </p:txBody>
      </p:sp>
      <p:sp>
        <p:nvSpPr>
          <p:cNvPr id="13" name="Text 9"/>
          <p:cNvSpPr/>
          <p:nvPr/>
        </p:nvSpPr>
        <p:spPr>
          <a:xfrm>
            <a:off x="3752850" y="6198156"/>
            <a:ext cx="4482346" cy="740331"/>
          </a:xfrm>
          <a:prstGeom prst="rect">
            <a:avLst/>
          </a:prstGeom>
          <a:noFill/>
          <a:ln/>
        </p:spPr>
        <p:txBody>
          <a:bodyPr wrap="square" lIns="0" tIns="0" rIns="0" bIns="0" rtlCol="0" anchor="t"/>
          <a:lstStyle/>
          <a:p>
            <a:pPr marL="0" indent="0" algn="ctr">
              <a:lnSpc>
                <a:spcPts val="2900"/>
              </a:lnSpc>
              <a:buNone/>
            </a:pPr>
            <a:r>
              <a:rPr lang="en-US" sz="1900" dirty="0">
                <a:solidFill>
                  <a:srgbClr val="E2E6E9"/>
                </a:solidFill>
                <a:latin typeface="Source Sans Pro" pitchFamily="34" charset="0"/>
                <a:ea typeface="Source Sans Pro" pitchFamily="34" charset="-122"/>
                <a:cs typeface="Source Sans Pro" pitchFamily="34" charset="-120"/>
              </a:rPr>
              <a:t>Refine algorithms, explore ensemble methods for better predictions.</a:t>
            </a:r>
            <a:endParaRPr lang="en-US" sz="1900" dirty="0"/>
          </a:p>
        </p:txBody>
      </p:sp>
      <p:sp>
        <p:nvSpPr>
          <p:cNvPr id="14" name="Shape 10"/>
          <p:cNvSpPr/>
          <p:nvPr/>
        </p:nvSpPr>
        <p:spPr>
          <a:xfrm>
            <a:off x="8620958" y="3971806"/>
            <a:ext cx="30480" cy="740450"/>
          </a:xfrm>
          <a:prstGeom prst="roundRect">
            <a:avLst>
              <a:gd name="adj" fmla="val 121472"/>
            </a:avLst>
          </a:prstGeom>
          <a:solidFill>
            <a:srgbClr val="494A4B"/>
          </a:solidFill>
          <a:ln/>
        </p:spPr>
        <p:txBody>
          <a:bodyPr/>
          <a:lstStyle/>
          <a:p>
            <a:endParaRPr lang="en-US"/>
          </a:p>
        </p:txBody>
      </p:sp>
      <p:sp>
        <p:nvSpPr>
          <p:cNvPr id="15" name="Shape 11"/>
          <p:cNvSpPr/>
          <p:nvPr/>
        </p:nvSpPr>
        <p:spPr>
          <a:xfrm>
            <a:off x="8358545" y="4434602"/>
            <a:ext cx="555308" cy="555308"/>
          </a:xfrm>
          <a:prstGeom prst="roundRect">
            <a:avLst>
              <a:gd name="adj" fmla="val 6667"/>
            </a:avLst>
          </a:prstGeom>
          <a:solidFill>
            <a:srgbClr val="303132"/>
          </a:solidFill>
          <a:ln/>
        </p:spPr>
        <p:txBody>
          <a:bodyPr/>
          <a:lstStyle/>
          <a:p>
            <a:endParaRPr lang="en-US"/>
          </a:p>
        </p:txBody>
      </p:sp>
      <p:pic>
        <p:nvPicPr>
          <p:cNvPr id="16" name="Image 2" descr="preencoded.png"/>
          <p:cNvPicPr>
            <a:picLocks noChangeAspect="1"/>
          </p:cNvPicPr>
          <p:nvPr/>
        </p:nvPicPr>
        <p:blipFill>
          <a:blip r:embed="rId5"/>
          <a:stretch>
            <a:fillRect/>
          </a:stretch>
        </p:blipFill>
        <p:spPr>
          <a:xfrm>
            <a:off x="8467963" y="4501932"/>
            <a:ext cx="336471" cy="420648"/>
          </a:xfrm>
          <a:prstGeom prst="rect">
            <a:avLst/>
          </a:prstGeom>
        </p:spPr>
      </p:pic>
      <p:sp>
        <p:nvSpPr>
          <p:cNvPr id="17" name="Text 12"/>
          <p:cNvSpPr/>
          <p:nvPr/>
        </p:nvSpPr>
        <p:spPr>
          <a:xfrm>
            <a:off x="6785372" y="2486025"/>
            <a:ext cx="3701772" cy="350639"/>
          </a:xfrm>
          <a:prstGeom prst="rect">
            <a:avLst/>
          </a:prstGeom>
          <a:noFill/>
          <a:ln/>
        </p:spPr>
        <p:txBody>
          <a:bodyPr wrap="none" lIns="0" tIns="0" rIns="0" bIns="0" rtlCol="0" anchor="t"/>
          <a:lstStyle/>
          <a:p>
            <a:pPr marL="0" indent="0" algn="ctr">
              <a:lnSpc>
                <a:spcPts val="2750"/>
              </a:lnSpc>
              <a:buNone/>
            </a:pPr>
            <a:r>
              <a:rPr lang="en-US" sz="2200" b="1" dirty="0">
                <a:solidFill>
                  <a:srgbClr val="E2E6E9"/>
                </a:solidFill>
                <a:latin typeface="Montserrat Bold" pitchFamily="34" charset="0"/>
                <a:ea typeface="Montserrat Bold" pitchFamily="34" charset="-122"/>
                <a:cs typeface="Montserrat Bold" pitchFamily="34" charset="-120"/>
              </a:rPr>
              <a:t>Conduct Deeper Analysis</a:t>
            </a:r>
            <a:endParaRPr lang="en-US" sz="2200" dirty="0"/>
          </a:p>
        </p:txBody>
      </p:sp>
      <p:sp>
        <p:nvSpPr>
          <p:cNvPr id="18" name="Text 13"/>
          <p:cNvSpPr/>
          <p:nvPr/>
        </p:nvSpPr>
        <p:spPr>
          <a:xfrm>
            <a:off x="6395085" y="2984659"/>
            <a:ext cx="4482346" cy="740331"/>
          </a:xfrm>
          <a:prstGeom prst="rect">
            <a:avLst/>
          </a:prstGeom>
          <a:noFill/>
          <a:ln/>
        </p:spPr>
        <p:txBody>
          <a:bodyPr wrap="square" lIns="0" tIns="0" rIns="0" bIns="0" rtlCol="0" anchor="t"/>
          <a:lstStyle/>
          <a:p>
            <a:pPr marL="0" indent="0" algn="ctr">
              <a:lnSpc>
                <a:spcPts val="2900"/>
              </a:lnSpc>
              <a:buNone/>
            </a:pPr>
            <a:r>
              <a:rPr lang="en-US" sz="1900" dirty="0">
                <a:solidFill>
                  <a:srgbClr val="E2E6E9"/>
                </a:solidFill>
                <a:latin typeface="Source Sans Pro" pitchFamily="34" charset="0"/>
                <a:ea typeface="Source Sans Pro" pitchFamily="34" charset="-122"/>
                <a:cs typeface="Source Sans Pro" pitchFamily="34" charset="-120"/>
              </a:rPr>
              <a:t>Investigate regional nuances and new demographic factors.</a:t>
            </a:r>
            <a:endParaRPr lang="en-US" sz="1900" dirty="0"/>
          </a:p>
        </p:txBody>
      </p:sp>
      <p:sp>
        <p:nvSpPr>
          <p:cNvPr id="19" name="Shape 14"/>
          <p:cNvSpPr/>
          <p:nvPr/>
        </p:nvSpPr>
        <p:spPr>
          <a:xfrm>
            <a:off x="11263193" y="4712256"/>
            <a:ext cx="30480" cy="740450"/>
          </a:xfrm>
          <a:prstGeom prst="roundRect">
            <a:avLst>
              <a:gd name="adj" fmla="val 121472"/>
            </a:avLst>
          </a:prstGeom>
          <a:solidFill>
            <a:srgbClr val="494A4B"/>
          </a:solidFill>
          <a:ln/>
        </p:spPr>
        <p:txBody>
          <a:bodyPr/>
          <a:lstStyle/>
          <a:p>
            <a:endParaRPr lang="en-US"/>
          </a:p>
        </p:txBody>
      </p:sp>
      <p:sp>
        <p:nvSpPr>
          <p:cNvPr id="20" name="Shape 15"/>
          <p:cNvSpPr/>
          <p:nvPr/>
        </p:nvSpPr>
        <p:spPr>
          <a:xfrm>
            <a:off x="11000780" y="4434602"/>
            <a:ext cx="555308" cy="555308"/>
          </a:xfrm>
          <a:prstGeom prst="roundRect">
            <a:avLst>
              <a:gd name="adj" fmla="val 6667"/>
            </a:avLst>
          </a:prstGeom>
          <a:solidFill>
            <a:srgbClr val="303132"/>
          </a:solidFill>
          <a:ln/>
        </p:spPr>
        <p:txBody>
          <a:bodyPr/>
          <a:lstStyle/>
          <a:p>
            <a:endParaRPr lang="en-US"/>
          </a:p>
        </p:txBody>
      </p:sp>
      <p:pic>
        <p:nvPicPr>
          <p:cNvPr id="21" name="Image 3" descr="preencoded.png"/>
          <p:cNvPicPr>
            <a:picLocks noChangeAspect="1"/>
          </p:cNvPicPr>
          <p:nvPr/>
        </p:nvPicPr>
        <p:blipFill>
          <a:blip r:embed="rId6"/>
          <a:stretch>
            <a:fillRect/>
          </a:stretch>
        </p:blipFill>
        <p:spPr>
          <a:xfrm>
            <a:off x="11110198" y="4501932"/>
            <a:ext cx="336471" cy="420648"/>
          </a:xfrm>
          <a:prstGeom prst="rect">
            <a:avLst/>
          </a:prstGeom>
        </p:spPr>
      </p:pic>
      <p:sp>
        <p:nvSpPr>
          <p:cNvPr id="22" name="Text 16"/>
          <p:cNvSpPr/>
          <p:nvPr/>
        </p:nvSpPr>
        <p:spPr>
          <a:xfrm>
            <a:off x="9703237" y="5699522"/>
            <a:ext cx="3150513" cy="350639"/>
          </a:xfrm>
          <a:prstGeom prst="rect">
            <a:avLst/>
          </a:prstGeom>
          <a:noFill/>
          <a:ln/>
        </p:spPr>
        <p:txBody>
          <a:bodyPr wrap="none" lIns="0" tIns="0" rIns="0" bIns="0" rtlCol="0" anchor="t"/>
          <a:lstStyle/>
          <a:p>
            <a:pPr marL="0" indent="0" algn="ctr">
              <a:lnSpc>
                <a:spcPts val="2750"/>
              </a:lnSpc>
              <a:buNone/>
            </a:pPr>
            <a:r>
              <a:rPr lang="en-US" sz="2200" b="1" dirty="0">
                <a:solidFill>
                  <a:srgbClr val="E2E6E9"/>
                </a:solidFill>
                <a:latin typeface="Montserrat Bold" pitchFamily="34" charset="0"/>
                <a:ea typeface="Montserrat Bold" pitchFamily="34" charset="-122"/>
                <a:cs typeface="Montserrat Bold" pitchFamily="34" charset="-120"/>
              </a:rPr>
              <a:t>Inform Policy Actions</a:t>
            </a:r>
            <a:endParaRPr lang="en-US" sz="2200" dirty="0"/>
          </a:p>
        </p:txBody>
      </p:sp>
      <p:sp>
        <p:nvSpPr>
          <p:cNvPr id="23" name="Text 17"/>
          <p:cNvSpPr/>
          <p:nvPr/>
        </p:nvSpPr>
        <p:spPr>
          <a:xfrm>
            <a:off x="9037320" y="6198156"/>
            <a:ext cx="4482346" cy="740331"/>
          </a:xfrm>
          <a:prstGeom prst="rect">
            <a:avLst/>
          </a:prstGeom>
          <a:noFill/>
          <a:ln/>
        </p:spPr>
        <p:txBody>
          <a:bodyPr wrap="square" lIns="0" tIns="0" rIns="0" bIns="0" rtlCol="0" anchor="t"/>
          <a:lstStyle/>
          <a:p>
            <a:pPr marL="0" indent="0" algn="ctr">
              <a:lnSpc>
                <a:spcPts val="2900"/>
              </a:lnSpc>
              <a:buNone/>
            </a:pPr>
            <a:r>
              <a:rPr lang="en-US" sz="1900" dirty="0">
                <a:solidFill>
                  <a:srgbClr val="E2E6E9"/>
                </a:solidFill>
                <a:latin typeface="Source Sans Pro" pitchFamily="34" charset="0"/>
                <a:ea typeface="Source Sans Pro" pitchFamily="34" charset="-122"/>
                <a:cs typeface="Source Sans Pro" pitchFamily="34" charset="-120"/>
              </a:rPr>
              <a:t>Translate insights into actionable public health strategies.</a:t>
            </a:r>
            <a:endParaRPr lang="en-US" sz="1900" dirty="0"/>
          </a:p>
        </p:txBody>
      </p:sp>
      <p:sp>
        <p:nvSpPr>
          <p:cNvPr id="24" name="Rectangle 23">
            <a:extLst>
              <a:ext uri="{FF2B5EF4-FFF2-40B4-BE49-F238E27FC236}">
                <a16:creationId xmlns:a16="http://schemas.microsoft.com/office/drawing/2014/main" id="{32ECD1EC-F7D9-4CC2-2476-E471E14B5E0A}"/>
              </a:ext>
            </a:extLst>
          </p:cNvPr>
          <p:cNvSpPr/>
          <p:nvPr/>
        </p:nvSpPr>
        <p:spPr>
          <a:xfrm>
            <a:off x="12511143" y="7465807"/>
            <a:ext cx="2011680" cy="634701"/>
          </a:xfrm>
          <a:prstGeom prst="rect">
            <a:avLst/>
          </a:prstGeom>
          <a:solidFill>
            <a:srgbClr val="111213"/>
          </a:solidFill>
          <a:ln>
            <a:solidFill>
              <a:srgbClr val="11121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sp>
        <p:nvSpPr>
          <p:cNvPr id="2" name="Text 0"/>
          <p:cNvSpPr/>
          <p:nvPr/>
        </p:nvSpPr>
        <p:spPr>
          <a:xfrm>
            <a:off x="863798" y="2300168"/>
            <a:ext cx="11116032" cy="701278"/>
          </a:xfrm>
          <a:prstGeom prst="rect">
            <a:avLst/>
          </a:prstGeom>
          <a:noFill/>
          <a:ln/>
        </p:spPr>
        <p:txBody>
          <a:bodyPr wrap="none" lIns="0" tIns="0" rIns="0" bIns="0" rtlCol="0" anchor="t"/>
          <a:lstStyle/>
          <a:p>
            <a:pPr marL="0" indent="0" algn="l">
              <a:lnSpc>
                <a:spcPts val="5500"/>
              </a:lnSpc>
              <a:buNone/>
            </a:pPr>
            <a:r>
              <a:rPr lang="en-US" sz="4400" b="1" dirty="0">
                <a:solidFill>
                  <a:srgbClr val="FFFFFF"/>
                </a:solidFill>
                <a:latin typeface="Montserrat Bold" pitchFamily="34" charset="0"/>
                <a:ea typeface="Montserrat Bold" pitchFamily="34" charset="-122"/>
                <a:cs typeface="Montserrat Bold" pitchFamily="34" charset="-120"/>
              </a:rPr>
              <a:t>Conclusions: Key Learnings &amp; Outlook</a:t>
            </a:r>
            <a:endParaRPr lang="en-US" sz="4400" dirty="0"/>
          </a:p>
        </p:txBody>
      </p:sp>
      <p:sp>
        <p:nvSpPr>
          <p:cNvPr id="3" name="Shape 1"/>
          <p:cNvSpPr/>
          <p:nvPr/>
        </p:nvSpPr>
        <p:spPr>
          <a:xfrm>
            <a:off x="863798" y="3495080"/>
            <a:ext cx="555308" cy="555308"/>
          </a:xfrm>
          <a:prstGeom prst="roundRect">
            <a:avLst>
              <a:gd name="adj" fmla="val 6667"/>
            </a:avLst>
          </a:prstGeom>
          <a:solidFill>
            <a:srgbClr val="303132"/>
          </a:solidFill>
          <a:ln/>
        </p:spPr>
        <p:txBody>
          <a:bodyPr/>
          <a:lstStyle/>
          <a:p>
            <a:endParaRPr lang="en-US"/>
          </a:p>
        </p:txBody>
      </p:sp>
      <p:sp>
        <p:nvSpPr>
          <p:cNvPr id="4" name="Text 2"/>
          <p:cNvSpPr/>
          <p:nvPr/>
        </p:nvSpPr>
        <p:spPr>
          <a:xfrm>
            <a:off x="1665923" y="3579852"/>
            <a:ext cx="2852261" cy="350639"/>
          </a:xfrm>
          <a:prstGeom prst="rect">
            <a:avLst/>
          </a:prstGeom>
          <a:noFill/>
          <a:ln/>
        </p:spPr>
        <p:txBody>
          <a:bodyPr wrap="none" lIns="0" tIns="0" rIns="0" bIns="0" rtlCol="0" anchor="t"/>
          <a:lstStyle/>
          <a:p>
            <a:pPr marL="0" indent="0" algn="l">
              <a:lnSpc>
                <a:spcPts val="2750"/>
              </a:lnSpc>
              <a:buNone/>
            </a:pPr>
            <a:r>
              <a:rPr lang="en-US" sz="2200" b="1" dirty="0">
                <a:solidFill>
                  <a:srgbClr val="E2E6E9"/>
                </a:solidFill>
                <a:latin typeface="Montserrat Bold" pitchFamily="34" charset="0"/>
                <a:ea typeface="Montserrat Bold" pitchFamily="34" charset="-122"/>
                <a:cs typeface="Montserrat Bold" pitchFamily="34" charset="-120"/>
              </a:rPr>
              <a:t>Actionable Insights</a:t>
            </a:r>
            <a:endParaRPr lang="en-US" sz="2200" dirty="0"/>
          </a:p>
        </p:txBody>
      </p:sp>
      <p:sp>
        <p:nvSpPr>
          <p:cNvPr id="5" name="Text 3"/>
          <p:cNvSpPr/>
          <p:nvPr/>
        </p:nvSpPr>
        <p:spPr>
          <a:xfrm>
            <a:off x="1665923" y="4078486"/>
            <a:ext cx="3293150" cy="1850827"/>
          </a:xfrm>
          <a:prstGeom prst="rect">
            <a:avLst/>
          </a:prstGeom>
          <a:noFill/>
          <a:ln/>
        </p:spPr>
        <p:txBody>
          <a:bodyPr wrap="square" lIns="0" tIns="0" rIns="0" bIns="0" rtlCol="0" anchor="t"/>
          <a:lstStyle/>
          <a:p>
            <a:pPr marL="0" indent="0" algn="l">
              <a:lnSpc>
                <a:spcPts val="2900"/>
              </a:lnSpc>
              <a:buNone/>
            </a:pPr>
            <a:r>
              <a:rPr lang="en-US" sz="1900" dirty="0">
                <a:solidFill>
                  <a:srgbClr val="E2E6E9"/>
                </a:solidFill>
                <a:latin typeface="Source Sans Pro" pitchFamily="34" charset="0"/>
                <a:ea typeface="Source Sans Pro" pitchFamily="34" charset="-122"/>
                <a:cs typeface="Source Sans Pro" pitchFamily="34" charset="-120"/>
              </a:rPr>
              <a:t>Healthcare access and economic stability critically influence mortality rates. Targeted interventions are essential for positive change.</a:t>
            </a:r>
            <a:endParaRPr lang="en-US" sz="1900" dirty="0"/>
          </a:p>
        </p:txBody>
      </p:sp>
      <p:sp>
        <p:nvSpPr>
          <p:cNvPr id="6" name="Shape 4"/>
          <p:cNvSpPr/>
          <p:nvPr/>
        </p:nvSpPr>
        <p:spPr>
          <a:xfrm>
            <a:off x="5267563" y="3495080"/>
            <a:ext cx="555308" cy="555308"/>
          </a:xfrm>
          <a:prstGeom prst="roundRect">
            <a:avLst>
              <a:gd name="adj" fmla="val 6667"/>
            </a:avLst>
          </a:prstGeom>
          <a:solidFill>
            <a:srgbClr val="303132"/>
          </a:solidFill>
          <a:ln/>
        </p:spPr>
        <p:txBody>
          <a:bodyPr/>
          <a:lstStyle/>
          <a:p>
            <a:endParaRPr lang="en-US"/>
          </a:p>
        </p:txBody>
      </p:sp>
      <p:sp>
        <p:nvSpPr>
          <p:cNvPr id="7" name="Text 5"/>
          <p:cNvSpPr/>
          <p:nvPr/>
        </p:nvSpPr>
        <p:spPr>
          <a:xfrm>
            <a:off x="6069687" y="3579852"/>
            <a:ext cx="2804874" cy="350639"/>
          </a:xfrm>
          <a:prstGeom prst="rect">
            <a:avLst/>
          </a:prstGeom>
          <a:noFill/>
          <a:ln/>
        </p:spPr>
        <p:txBody>
          <a:bodyPr wrap="none" lIns="0" tIns="0" rIns="0" bIns="0" rtlCol="0" anchor="t"/>
          <a:lstStyle/>
          <a:p>
            <a:pPr marL="0" indent="0" algn="l">
              <a:lnSpc>
                <a:spcPts val="2750"/>
              </a:lnSpc>
              <a:buNone/>
            </a:pPr>
            <a:r>
              <a:rPr lang="en-US" sz="2200" b="1" dirty="0">
                <a:solidFill>
                  <a:srgbClr val="E2E6E9"/>
                </a:solidFill>
                <a:latin typeface="Montserrat Bold" pitchFamily="34" charset="0"/>
                <a:ea typeface="Montserrat Bold" pitchFamily="34" charset="-122"/>
                <a:cs typeface="Montserrat Bold" pitchFamily="34" charset="-120"/>
              </a:rPr>
              <a:t>Model Robustness</a:t>
            </a:r>
            <a:endParaRPr lang="en-US" sz="2200" dirty="0"/>
          </a:p>
        </p:txBody>
      </p:sp>
      <p:sp>
        <p:nvSpPr>
          <p:cNvPr id="8" name="Text 6"/>
          <p:cNvSpPr/>
          <p:nvPr/>
        </p:nvSpPr>
        <p:spPr>
          <a:xfrm>
            <a:off x="6069687" y="4078486"/>
            <a:ext cx="3293150" cy="1850827"/>
          </a:xfrm>
          <a:prstGeom prst="rect">
            <a:avLst/>
          </a:prstGeom>
          <a:noFill/>
          <a:ln/>
        </p:spPr>
        <p:txBody>
          <a:bodyPr wrap="square" lIns="0" tIns="0" rIns="0" bIns="0" rtlCol="0" anchor="t"/>
          <a:lstStyle/>
          <a:p>
            <a:pPr marL="0" indent="0" algn="l">
              <a:lnSpc>
                <a:spcPts val="2900"/>
              </a:lnSpc>
              <a:buNone/>
            </a:pPr>
            <a:r>
              <a:rPr lang="en-US" sz="1900" dirty="0">
                <a:solidFill>
                  <a:srgbClr val="E2E6E9"/>
                </a:solidFill>
                <a:latin typeface="Source Sans Pro" pitchFamily="34" charset="0"/>
                <a:ea typeface="Source Sans Pro" pitchFamily="34" charset="-122"/>
                <a:cs typeface="Source Sans Pro" pitchFamily="34" charset="-120"/>
              </a:rPr>
              <a:t>The RBF kernel SVR model demonstrated superior predictive performance. It offers reliable forecasting capabilities.</a:t>
            </a:r>
            <a:endParaRPr lang="en-US" sz="1900" dirty="0"/>
          </a:p>
        </p:txBody>
      </p:sp>
      <p:sp>
        <p:nvSpPr>
          <p:cNvPr id="9" name="Shape 7"/>
          <p:cNvSpPr/>
          <p:nvPr/>
        </p:nvSpPr>
        <p:spPr>
          <a:xfrm>
            <a:off x="9671328" y="3495080"/>
            <a:ext cx="555308" cy="555308"/>
          </a:xfrm>
          <a:prstGeom prst="roundRect">
            <a:avLst>
              <a:gd name="adj" fmla="val 6667"/>
            </a:avLst>
          </a:prstGeom>
          <a:solidFill>
            <a:srgbClr val="303132"/>
          </a:solidFill>
          <a:ln/>
        </p:spPr>
        <p:txBody>
          <a:bodyPr/>
          <a:lstStyle/>
          <a:p>
            <a:endParaRPr lang="en-US"/>
          </a:p>
        </p:txBody>
      </p:sp>
      <p:sp>
        <p:nvSpPr>
          <p:cNvPr id="10" name="Text 8"/>
          <p:cNvSpPr/>
          <p:nvPr/>
        </p:nvSpPr>
        <p:spPr>
          <a:xfrm>
            <a:off x="10473452" y="3579852"/>
            <a:ext cx="2804874" cy="350639"/>
          </a:xfrm>
          <a:prstGeom prst="rect">
            <a:avLst/>
          </a:prstGeom>
          <a:noFill/>
          <a:ln/>
        </p:spPr>
        <p:txBody>
          <a:bodyPr wrap="none" lIns="0" tIns="0" rIns="0" bIns="0" rtlCol="0" anchor="t"/>
          <a:lstStyle/>
          <a:p>
            <a:pPr marL="0" indent="0" algn="l">
              <a:lnSpc>
                <a:spcPts val="2750"/>
              </a:lnSpc>
              <a:buNone/>
            </a:pPr>
            <a:r>
              <a:rPr lang="en-US" sz="2200" b="1" dirty="0">
                <a:solidFill>
                  <a:srgbClr val="E2E6E9"/>
                </a:solidFill>
                <a:latin typeface="Montserrat Bold" pitchFamily="34" charset="0"/>
                <a:ea typeface="Montserrat Bold" pitchFamily="34" charset="-122"/>
                <a:cs typeface="Montserrat Bold" pitchFamily="34" charset="-120"/>
              </a:rPr>
              <a:t>Policy Implications</a:t>
            </a:r>
            <a:endParaRPr lang="en-US" sz="2200" dirty="0"/>
          </a:p>
        </p:txBody>
      </p:sp>
      <p:sp>
        <p:nvSpPr>
          <p:cNvPr id="11" name="Text 9"/>
          <p:cNvSpPr/>
          <p:nvPr/>
        </p:nvSpPr>
        <p:spPr>
          <a:xfrm>
            <a:off x="10473452" y="4078486"/>
            <a:ext cx="3293150" cy="1850827"/>
          </a:xfrm>
          <a:prstGeom prst="rect">
            <a:avLst/>
          </a:prstGeom>
          <a:noFill/>
          <a:ln/>
        </p:spPr>
        <p:txBody>
          <a:bodyPr wrap="square" lIns="0" tIns="0" rIns="0" bIns="0" rtlCol="0" anchor="t"/>
          <a:lstStyle/>
          <a:p>
            <a:pPr marL="0" indent="0" algn="l">
              <a:lnSpc>
                <a:spcPts val="2900"/>
              </a:lnSpc>
              <a:buNone/>
            </a:pPr>
            <a:r>
              <a:rPr lang="en-US" sz="1900" dirty="0">
                <a:solidFill>
                  <a:srgbClr val="E2E6E9"/>
                </a:solidFill>
                <a:latin typeface="Source Sans Pro" pitchFamily="34" charset="0"/>
                <a:ea typeface="Source Sans Pro" pitchFamily="34" charset="-122"/>
                <a:cs typeface="Source Sans Pro" pitchFamily="34" charset="-120"/>
              </a:rPr>
              <a:t>Data-driven policies can significantly impact public health outcomes. Continuous data quality improvement is vital.</a:t>
            </a:r>
            <a:endParaRPr lang="en-US" sz="1900" dirty="0"/>
          </a:p>
        </p:txBody>
      </p:sp>
      <p:sp>
        <p:nvSpPr>
          <p:cNvPr id="12" name="Rectangle 11">
            <a:extLst>
              <a:ext uri="{FF2B5EF4-FFF2-40B4-BE49-F238E27FC236}">
                <a16:creationId xmlns:a16="http://schemas.microsoft.com/office/drawing/2014/main" id="{2B0D3188-4931-553A-5596-EABFE10CB09D}"/>
              </a:ext>
            </a:extLst>
          </p:cNvPr>
          <p:cNvSpPr/>
          <p:nvPr/>
        </p:nvSpPr>
        <p:spPr>
          <a:xfrm>
            <a:off x="12511143" y="7465807"/>
            <a:ext cx="2011680" cy="634701"/>
          </a:xfrm>
          <a:prstGeom prst="rect">
            <a:avLst/>
          </a:prstGeom>
          <a:solidFill>
            <a:srgbClr val="111213"/>
          </a:solidFill>
          <a:ln>
            <a:solidFill>
              <a:srgbClr val="11121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863798" y="2699861"/>
            <a:ext cx="5609749" cy="701278"/>
          </a:xfrm>
          <a:prstGeom prst="rect">
            <a:avLst/>
          </a:prstGeom>
          <a:noFill/>
          <a:ln/>
        </p:spPr>
        <p:txBody>
          <a:bodyPr wrap="none" lIns="0" tIns="0" rIns="0" bIns="0" rtlCol="0" anchor="t"/>
          <a:lstStyle/>
          <a:p>
            <a:pPr marL="0" indent="0" algn="l">
              <a:lnSpc>
                <a:spcPts val="5500"/>
              </a:lnSpc>
              <a:buNone/>
            </a:pPr>
            <a:r>
              <a:rPr lang="en-US" sz="4400" b="1" dirty="0">
                <a:solidFill>
                  <a:srgbClr val="FFFFFF"/>
                </a:solidFill>
                <a:latin typeface="Montserrat Bold" pitchFamily="34" charset="0"/>
                <a:ea typeface="Montserrat Bold" pitchFamily="34" charset="-122"/>
                <a:cs typeface="Montserrat Bold" pitchFamily="34" charset="-120"/>
              </a:rPr>
              <a:t>Q&amp;A</a:t>
            </a:r>
            <a:endParaRPr lang="en-US" sz="4400" dirty="0"/>
          </a:p>
        </p:txBody>
      </p:sp>
      <p:sp>
        <p:nvSpPr>
          <p:cNvPr id="4" name="Text 1"/>
          <p:cNvSpPr/>
          <p:nvPr/>
        </p:nvSpPr>
        <p:spPr>
          <a:xfrm>
            <a:off x="863798" y="3771305"/>
            <a:ext cx="7416403" cy="740331"/>
          </a:xfrm>
          <a:prstGeom prst="rect">
            <a:avLst/>
          </a:prstGeom>
          <a:noFill/>
          <a:ln/>
        </p:spPr>
        <p:txBody>
          <a:bodyPr wrap="square" lIns="0" tIns="0" rIns="0" bIns="0" rtlCol="0" anchor="t"/>
          <a:lstStyle/>
          <a:p>
            <a:pPr marL="0" indent="0" algn="l">
              <a:lnSpc>
                <a:spcPts val="2900"/>
              </a:lnSpc>
              <a:buNone/>
            </a:pPr>
            <a:r>
              <a:rPr lang="en-US" sz="1900" dirty="0">
                <a:solidFill>
                  <a:srgbClr val="E2E6E9"/>
                </a:solidFill>
                <a:latin typeface="Source Sans Pro" pitchFamily="34" charset="0"/>
                <a:ea typeface="Source Sans Pro" pitchFamily="34" charset="-122"/>
                <a:cs typeface="Source Sans Pro" pitchFamily="34" charset="-120"/>
              </a:rPr>
              <a:t>Thank you for your attention. We welcome any questions you may have about our research.</a:t>
            </a:r>
            <a:endParaRPr lang="en-US" sz="1900" dirty="0"/>
          </a:p>
        </p:txBody>
      </p:sp>
      <p:sp>
        <p:nvSpPr>
          <p:cNvPr id="5" name="Text 2"/>
          <p:cNvSpPr/>
          <p:nvPr/>
        </p:nvSpPr>
        <p:spPr>
          <a:xfrm>
            <a:off x="863798" y="4789289"/>
            <a:ext cx="7416403" cy="740331"/>
          </a:xfrm>
          <a:prstGeom prst="rect">
            <a:avLst/>
          </a:prstGeom>
          <a:noFill/>
          <a:ln/>
        </p:spPr>
        <p:txBody>
          <a:bodyPr wrap="square" lIns="0" tIns="0" rIns="0" bIns="0" rtlCol="0" anchor="t"/>
          <a:lstStyle/>
          <a:p>
            <a:pPr marL="0" indent="0" algn="l">
              <a:lnSpc>
                <a:spcPts val="2900"/>
              </a:lnSpc>
              <a:buNone/>
            </a:pPr>
            <a:r>
              <a:rPr lang="en-US" sz="1900" dirty="0">
                <a:solidFill>
                  <a:srgbClr val="E2E6E9"/>
                </a:solidFill>
                <a:latin typeface="Source Sans Pro" pitchFamily="34" charset="0"/>
                <a:ea typeface="Source Sans Pro" pitchFamily="34" charset="-122"/>
                <a:cs typeface="Source Sans Pro" pitchFamily="34" charset="-120"/>
              </a:rPr>
              <a:t>Please feel free to contact us for further details or potential collaborations.</a:t>
            </a:r>
            <a:endParaRPr lang="en-US" sz="19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863798" y="1575078"/>
            <a:ext cx="5609749" cy="701278"/>
          </a:xfrm>
          <a:prstGeom prst="rect">
            <a:avLst/>
          </a:prstGeom>
          <a:noFill/>
          <a:ln/>
        </p:spPr>
        <p:txBody>
          <a:bodyPr wrap="none" lIns="0" tIns="0" rIns="0" bIns="0" rtlCol="0" anchor="t"/>
          <a:lstStyle/>
          <a:p>
            <a:pPr marL="0" indent="0" algn="l">
              <a:lnSpc>
                <a:spcPts val="5500"/>
              </a:lnSpc>
              <a:buNone/>
            </a:pPr>
            <a:r>
              <a:rPr lang="en-US" sz="4400" b="1" dirty="0">
                <a:solidFill>
                  <a:srgbClr val="FFFFFF"/>
                </a:solidFill>
                <a:latin typeface="Montserrat Bold" pitchFamily="34" charset="0"/>
                <a:ea typeface="Montserrat Bold" pitchFamily="34" charset="-122"/>
                <a:cs typeface="Montserrat Bold" pitchFamily="34" charset="-120"/>
              </a:rPr>
              <a:t>Project Goals</a:t>
            </a:r>
            <a:endParaRPr lang="en-US" sz="4400" dirty="0"/>
          </a:p>
        </p:txBody>
      </p:sp>
      <p:pic>
        <p:nvPicPr>
          <p:cNvPr id="4" name="Image 1" descr="preencoded.png"/>
          <p:cNvPicPr>
            <a:picLocks noChangeAspect="1"/>
          </p:cNvPicPr>
          <p:nvPr/>
        </p:nvPicPr>
        <p:blipFill>
          <a:blip r:embed="rId4"/>
          <a:stretch>
            <a:fillRect/>
          </a:stretch>
        </p:blipFill>
        <p:spPr>
          <a:xfrm>
            <a:off x="863798" y="2646521"/>
            <a:ext cx="1234083" cy="1732598"/>
          </a:xfrm>
          <a:prstGeom prst="rect">
            <a:avLst/>
          </a:prstGeom>
        </p:spPr>
      </p:pic>
      <p:sp>
        <p:nvSpPr>
          <p:cNvPr id="5" name="Text 1"/>
          <p:cNvSpPr/>
          <p:nvPr/>
        </p:nvSpPr>
        <p:spPr>
          <a:xfrm>
            <a:off x="2344698" y="2893338"/>
            <a:ext cx="2804874" cy="350639"/>
          </a:xfrm>
          <a:prstGeom prst="rect">
            <a:avLst/>
          </a:prstGeom>
          <a:noFill/>
          <a:ln/>
        </p:spPr>
        <p:txBody>
          <a:bodyPr wrap="none" lIns="0" tIns="0" rIns="0" bIns="0" rtlCol="0" anchor="t"/>
          <a:lstStyle/>
          <a:p>
            <a:pPr marL="0" indent="0" algn="l">
              <a:lnSpc>
                <a:spcPts val="2750"/>
              </a:lnSpc>
              <a:buNone/>
            </a:pPr>
            <a:r>
              <a:rPr lang="en-US" sz="2200" b="1" dirty="0">
                <a:solidFill>
                  <a:srgbClr val="E2E6E9"/>
                </a:solidFill>
                <a:latin typeface="Montserrat Bold" pitchFamily="34" charset="0"/>
                <a:ea typeface="Montserrat Bold" pitchFamily="34" charset="-122"/>
                <a:cs typeface="Montserrat Bold" pitchFamily="34" charset="-120"/>
              </a:rPr>
              <a:t>Primary Objective</a:t>
            </a:r>
            <a:endParaRPr lang="en-US" sz="2200" dirty="0"/>
          </a:p>
        </p:txBody>
      </p:sp>
      <p:sp>
        <p:nvSpPr>
          <p:cNvPr id="6" name="Text 2"/>
          <p:cNvSpPr/>
          <p:nvPr/>
        </p:nvSpPr>
        <p:spPr>
          <a:xfrm>
            <a:off x="2344698" y="3391972"/>
            <a:ext cx="5935504" cy="740331"/>
          </a:xfrm>
          <a:prstGeom prst="rect">
            <a:avLst/>
          </a:prstGeom>
          <a:noFill/>
          <a:ln/>
        </p:spPr>
        <p:txBody>
          <a:bodyPr wrap="square" lIns="0" tIns="0" rIns="0" bIns="0" rtlCol="0" anchor="t"/>
          <a:lstStyle/>
          <a:p>
            <a:pPr marL="0" indent="0" algn="l">
              <a:lnSpc>
                <a:spcPts val="2900"/>
              </a:lnSpc>
              <a:buNone/>
            </a:pPr>
            <a:r>
              <a:rPr lang="en-US" sz="1900" dirty="0">
                <a:solidFill>
                  <a:srgbClr val="E2E6E9"/>
                </a:solidFill>
                <a:latin typeface="Source Sans Pro" pitchFamily="34" charset="0"/>
                <a:ea typeface="Source Sans Pro" pitchFamily="34" charset="-122"/>
                <a:cs typeface="Source Sans Pro" pitchFamily="34" charset="-120"/>
              </a:rPr>
              <a:t>Predict mortality rates using healthcare and socio-economic factors.</a:t>
            </a:r>
            <a:endParaRPr lang="en-US" sz="1900" dirty="0"/>
          </a:p>
        </p:txBody>
      </p:sp>
      <p:pic>
        <p:nvPicPr>
          <p:cNvPr id="7" name="Image 2" descr="preencoded.png"/>
          <p:cNvPicPr>
            <a:picLocks noChangeAspect="1"/>
          </p:cNvPicPr>
          <p:nvPr/>
        </p:nvPicPr>
        <p:blipFill>
          <a:blip r:embed="rId5"/>
          <a:stretch>
            <a:fillRect/>
          </a:stretch>
        </p:blipFill>
        <p:spPr>
          <a:xfrm>
            <a:off x="863798" y="4379119"/>
            <a:ext cx="1234083" cy="2275403"/>
          </a:xfrm>
          <a:prstGeom prst="rect">
            <a:avLst/>
          </a:prstGeom>
        </p:spPr>
      </p:pic>
      <p:sp>
        <p:nvSpPr>
          <p:cNvPr id="8" name="Text 3"/>
          <p:cNvSpPr/>
          <p:nvPr/>
        </p:nvSpPr>
        <p:spPr>
          <a:xfrm>
            <a:off x="2344698" y="4625935"/>
            <a:ext cx="3187779" cy="350639"/>
          </a:xfrm>
          <a:prstGeom prst="rect">
            <a:avLst/>
          </a:prstGeom>
          <a:noFill/>
          <a:ln/>
        </p:spPr>
        <p:txBody>
          <a:bodyPr wrap="none" lIns="0" tIns="0" rIns="0" bIns="0" rtlCol="0" anchor="t"/>
          <a:lstStyle/>
          <a:p>
            <a:pPr marL="0" indent="0" algn="l">
              <a:lnSpc>
                <a:spcPts val="2750"/>
              </a:lnSpc>
              <a:buNone/>
            </a:pPr>
            <a:r>
              <a:rPr lang="en-US" sz="2200" b="1" dirty="0">
                <a:solidFill>
                  <a:srgbClr val="E2E6E9"/>
                </a:solidFill>
                <a:latin typeface="Montserrat Bold" pitchFamily="34" charset="0"/>
                <a:ea typeface="Montserrat Bold" pitchFamily="34" charset="-122"/>
                <a:cs typeface="Montserrat Bold" pitchFamily="34" charset="-120"/>
              </a:rPr>
              <a:t>Secondary Objectives</a:t>
            </a:r>
            <a:endParaRPr lang="en-US" sz="2200" dirty="0"/>
          </a:p>
        </p:txBody>
      </p:sp>
      <p:sp>
        <p:nvSpPr>
          <p:cNvPr id="9" name="Text 4"/>
          <p:cNvSpPr/>
          <p:nvPr/>
        </p:nvSpPr>
        <p:spPr>
          <a:xfrm>
            <a:off x="2344698" y="5124569"/>
            <a:ext cx="5935504" cy="370165"/>
          </a:xfrm>
          <a:prstGeom prst="rect">
            <a:avLst/>
          </a:prstGeom>
          <a:noFill/>
          <a:ln/>
        </p:spPr>
        <p:txBody>
          <a:bodyPr wrap="none" lIns="0" tIns="0" rIns="0" bIns="0" rtlCol="0" anchor="t"/>
          <a:lstStyle/>
          <a:p>
            <a:pPr marL="342900" indent="-342900" algn="l">
              <a:lnSpc>
                <a:spcPts val="2900"/>
              </a:lnSpc>
              <a:buSzPct val="100000"/>
              <a:buChar char="•"/>
            </a:pPr>
            <a:r>
              <a:rPr lang="en-US" sz="1900" dirty="0">
                <a:solidFill>
                  <a:srgbClr val="E2E6E9"/>
                </a:solidFill>
                <a:latin typeface="Source Sans Pro" pitchFamily="34" charset="0"/>
                <a:ea typeface="Source Sans Pro" pitchFamily="34" charset="-122"/>
                <a:cs typeface="Source Sans Pro" pitchFamily="34" charset="-120"/>
              </a:rPr>
              <a:t>Identify key factors influencing mortality.</a:t>
            </a:r>
            <a:endParaRPr lang="en-US" sz="1900" dirty="0"/>
          </a:p>
        </p:txBody>
      </p:sp>
      <p:sp>
        <p:nvSpPr>
          <p:cNvPr id="10" name="Text 5"/>
          <p:cNvSpPr/>
          <p:nvPr/>
        </p:nvSpPr>
        <p:spPr>
          <a:xfrm>
            <a:off x="2344698" y="5581055"/>
            <a:ext cx="5935504" cy="370165"/>
          </a:xfrm>
          <a:prstGeom prst="rect">
            <a:avLst/>
          </a:prstGeom>
          <a:noFill/>
          <a:ln/>
        </p:spPr>
        <p:txBody>
          <a:bodyPr wrap="none" lIns="0" tIns="0" rIns="0" bIns="0" rtlCol="0" anchor="t"/>
          <a:lstStyle/>
          <a:p>
            <a:pPr marL="342900" indent="-342900" algn="l">
              <a:lnSpc>
                <a:spcPts val="2900"/>
              </a:lnSpc>
              <a:buSzPct val="100000"/>
              <a:buChar char="•"/>
            </a:pPr>
            <a:r>
              <a:rPr lang="en-US" sz="1900" dirty="0">
                <a:solidFill>
                  <a:srgbClr val="E2E6E9"/>
                </a:solidFill>
                <a:latin typeface="Source Sans Pro" pitchFamily="34" charset="0"/>
                <a:ea typeface="Source Sans Pro" pitchFamily="34" charset="-122"/>
                <a:cs typeface="Source Sans Pro" pitchFamily="34" charset="-120"/>
              </a:rPr>
              <a:t>Understand regional variations.</a:t>
            </a:r>
            <a:endParaRPr lang="en-US" sz="1900" dirty="0"/>
          </a:p>
        </p:txBody>
      </p:sp>
      <p:sp>
        <p:nvSpPr>
          <p:cNvPr id="11" name="Text 6"/>
          <p:cNvSpPr/>
          <p:nvPr/>
        </p:nvSpPr>
        <p:spPr>
          <a:xfrm>
            <a:off x="2344698" y="6037540"/>
            <a:ext cx="5935504" cy="370165"/>
          </a:xfrm>
          <a:prstGeom prst="rect">
            <a:avLst/>
          </a:prstGeom>
          <a:noFill/>
          <a:ln/>
        </p:spPr>
        <p:txBody>
          <a:bodyPr wrap="none" lIns="0" tIns="0" rIns="0" bIns="0" rtlCol="0" anchor="t"/>
          <a:lstStyle/>
          <a:p>
            <a:pPr marL="342900" indent="-342900" algn="l">
              <a:lnSpc>
                <a:spcPts val="2900"/>
              </a:lnSpc>
              <a:buSzPct val="100000"/>
              <a:buChar char="•"/>
            </a:pPr>
            <a:r>
              <a:rPr lang="en-US" sz="1900" dirty="0">
                <a:solidFill>
                  <a:srgbClr val="E2E6E9"/>
                </a:solidFill>
                <a:latin typeface="Source Sans Pro" pitchFamily="34" charset="0"/>
                <a:ea typeface="Source Sans Pro" pitchFamily="34" charset="-122"/>
                <a:cs typeface="Source Sans Pro" pitchFamily="34" charset="-120"/>
              </a:rPr>
              <a:t>Provide insights for healthcare policy.</a:t>
            </a:r>
            <a:endParaRPr lang="en-US" sz="19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863798" y="1406723"/>
            <a:ext cx="6816209" cy="701278"/>
          </a:xfrm>
          <a:prstGeom prst="rect">
            <a:avLst/>
          </a:prstGeom>
          <a:noFill/>
          <a:ln/>
        </p:spPr>
        <p:txBody>
          <a:bodyPr wrap="none" lIns="0" tIns="0" rIns="0" bIns="0" rtlCol="0" anchor="t"/>
          <a:lstStyle/>
          <a:p>
            <a:pPr marL="0" indent="0" algn="l">
              <a:lnSpc>
                <a:spcPts val="5500"/>
              </a:lnSpc>
              <a:buNone/>
            </a:pPr>
            <a:r>
              <a:rPr lang="en-US" sz="4400" b="1" dirty="0">
                <a:solidFill>
                  <a:srgbClr val="FFFFFF"/>
                </a:solidFill>
                <a:latin typeface="Montserrat Bold" pitchFamily="34" charset="0"/>
                <a:ea typeface="Montserrat Bold" pitchFamily="34" charset="-122"/>
                <a:cs typeface="Montserrat Bold" pitchFamily="34" charset="-120"/>
              </a:rPr>
              <a:t>Data Sources Overview</a:t>
            </a:r>
            <a:endParaRPr lang="en-US" sz="4400" dirty="0"/>
          </a:p>
        </p:txBody>
      </p:sp>
      <p:pic>
        <p:nvPicPr>
          <p:cNvPr id="3" name="Image 0" descr="preencoded.png"/>
          <p:cNvPicPr>
            <a:picLocks noChangeAspect="1"/>
          </p:cNvPicPr>
          <p:nvPr/>
        </p:nvPicPr>
        <p:blipFill>
          <a:blip r:embed="rId3"/>
          <a:stretch>
            <a:fillRect/>
          </a:stretch>
        </p:blipFill>
        <p:spPr>
          <a:xfrm>
            <a:off x="863798" y="2601635"/>
            <a:ext cx="616982" cy="616982"/>
          </a:xfrm>
          <a:prstGeom prst="rect">
            <a:avLst/>
          </a:prstGeom>
        </p:spPr>
      </p:pic>
      <p:sp>
        <p:nvSpPr>
          <p:cNvPr id="4" name="Text 1"/>
          <p:cNvSpPr/>
          <p:nvPr/>
        </p:nvSpPr>
        <p:spPr>
          <a:xfrm>
            <a:off x="863798" y="3527108"/>
            <a:ext cx="2994303" cy="1051917"/>
          </a:xfrm>
          <a:prstGeom prst="rect">
            <a:avLst/>
          </a:prstGeom>
          <a:noFill/>
          <a:ln/>
        </p:spPr>
        <p:txBody>
          <a:bodyPr wrap="square" lIns="0" tIns="0" rIns="0" bIns="0" rtlCol="0" anchor="t"/>
          <a:lstStyle/>
          <a:p>
            <a:pPr marL="0" indent="0" algn="l">
              <a:lnSpc>
                <a:spcPts val="2750"/>
              </a:lnSpc>
              <a:buNone/>
            </a:pPr>
            <a:r>
              <a:rPr lang="en-US" sz="2200" b="1" dirty="0">
                <a:solidFill>
                  <a:srgbClr val="E2E6E9"/>
                </a:solidFill>
                <a:latin typeface="Montserrat Bold" pitchFamily="34" charset="0"/>
                <a:ea typeface="Montserrat Bold" pitchFamily="34" charset="-122"/>
                <a:cs typeface="Montserrat Bold" pitchFamily="34" charset="-120"/>
              </a:rPr>
              <a:t>IHME Global Burden of Disease (GBD) 2021</a:t>
            </a:r>
            <a:endParaRPr lang="en-US" sz="2200" dirty="0"/>
          </a:p>
        </p:txBody>
      </p:sp>
      <p:pic>
        <p:nvPicPr>
          <p:cNvPr id="5" name="Image 1" descr="preencoded.png"/>
          <p:cNvPicPr>
            <a:picLocks noChangeAspect="1"/>
          </p:cNvPicPr>
          <p:nvPr/>
        </p:nvPicPr>
        <p:blipFill>
          <a:blip r:embed="rId4"/>
          <a:stretch>
            <a:fillRect/>
          </a:stretch>
        </p:blipFill>
        <p:spPr>
          <a:xfrm>
            <a:off x="4166592" y="2601635"/>
            <a:ext cx="616982" cy="616982"/>
          </a:xfrm>
          <a:prstGeom prst="rect">
            <a:avLst/>
          </a:prstGeom>
        </p:spPr>
      </p:pic>
      <p:sp>
        <p:nvSpPr>
          <p:cNvPr id="6" name="Text 2"/>
          <p:cNvSpPr/>
          <p:nvPr/>
        </p:nvSpPr>
        <p:spPr>
          <a:xfrm>
            <a:off x="4166592" y="3527108"/>
            <a:ext cx="2994303" cy="701278"/>
          </a:xfrm>
          <a:prstGeom prst="rect">
            <a:avLst/>
          </a:prstGeom>
          <a:noFill/>
          <a:ln/>
        </p:spPr>
        <p:txBody>
          <a:bodyPr wrap="square" lIns="0" tIns="0" rIns="0" bIns="0" rtlCol="0" anchor="t"/>
          <a:lstStyle/>
          <a:p>
            <a:pPr marL="0" indent="0" algn="l">
              <a:lnSpc>
                <a:spcPts val="2750"/>
              </a:lnSpc>
              <a:buNone/>
            </a:pPr>
            <a:r>
              <a:rPr lang="en-US" sz="2200" b="1" dirty="0">
                <a:solidFill>
                  <a:srgbClr val="E2E6E9"/>
                </a:solidFill>
                <a:latin typeface="Montserrat Bold" pitchFamily="34" charset="0"/>
                <a:ea typeface="Montserrat Bold" pitchFamily="34" charset="-122"/>
                <a:cs typeface="Montserrat Bold" pitchFamily="34" charset="-120"/>
              </a:rPr>
              <a:t>Healthcare infrastructure data</a:t>
            </a:r>
            <a:endParaRPr lang="en-US" sz="2200" dirty="0"/>
          </a:p>
        </p:txBody>
      </p:sp>
      <p:pic>
        <p:nvPicPr>
          <p:cNvPr id="7" name="Image 2" descr="preencoded.png"/>
          <p:cNvPicPr>
            <a:picLocks noChangeAspect="1"/>
          </p:cNvPicPr>
          <p:nvPr/>
        </p:nvPicPr>
        <p:blipFill>
          <a:blip r:embed="rId5"/>
          <a:stretch>
            <a:fillRect/>
          </a:stretch>
        </p:blipFill>
        <p:spPr>
          <a:xfrm>
            <a:off x="7469386" y="2601635"/>
            <a:ext cx="616982" cy="616982"/>
          </a:xfrm>
          <a:prstGeom prst="rect">
            <a:avLst/>
          </a:prstGeom>
        </p:spPr>
      </p:pic>
      <p:sp>
        <p:nvSpPr>
          <p:cNvPr id="8" name="Text 3"/>
          <p:cNvSpPr/>
          <p:nvPr/>
        </p:nvSpPr>
        <p:spPr>
          <a:xfrm>
            <a:off x="7469386" y="3527108"/>
            <a:ext cx="2994303" cy="701278"/>
          </a:xfrm>
          <a:prstGeom prst="rect">
            <a:avLst/>
          </a:prstGeom>
          <a:noFill/>
          <a:ln/>
        </p:spPr>
        <p:txBody>
          <a:bodyPr wrap="square" lIns="0" tIns="0" rIns="0" bIns="0" rtlCol="0" anchor="t"/>
          <a:lstStyle/>
          <a:p>
            <a:pPr marL="0" indent="0" algn="l">
              <a:lnSpc>
                <a:spcPts val="2750"/>
              </a:lnSpc>
              <a:buNone/>
            </a:pPr>
            <a:r>
              <a:rPr lang="en-US" sz="2200" b="1" dirty="0">
                <a:solidFill>
                  <a:srgbClr val="E2E6E9"/>
                </a:solidFill>
                <a:latin typeface="Montserrat Bold" pitchFamily="34" charset="0"/>
                <a:ea typeface="Montserrat Bold" pitchFamily="34" charset="-122"/>
                <a:cs typeface="Montserrat Bold" pitchFamily="34" charset="-120"/>
              </a:rPr>
              <a:t>Economic indicators</a:t>
            </a:r>
            <a:endParaRPr lang="en-US" sz="2200" dirty="0"/>
          </a:p>
        </p:txBody>
      </p:sp>
      <p:pic>
        <p:nvPicPr>
          <p:cNvPr id="9" name="Image 3" descr="preencoded.png"/>
          <p:cNvPicPr>
            <a:picLocks noChangeAspect="1"/>
          </p:cNvPicPr>
          <p:nvPr/>
        </p:nvPicPr>
        <p:blipFill>
          <a:blip r:embed="rId6"/>
          <a:stretch>
            <a:fillRect/>
          </a:stretch>
        </p:blipFill>
        <p:spPr>
          <a:xfrm>
            <a:off x="10772180" y="2601635"/>
            <a:ext cx="616982" cy="616982"/>
          </a:xfrm>
          <a:prstGeom prst="rect">
            <a:avLst/>
          </a:prstGeom>
        </p:spPr>
      </p:pic>
      <p:sp>
        <p:nvSpPr>
          <p:cNvPr id="10" name="Text 4"/>
          <p:cNvSpPr/>
          <p:nvPr/>
        </p:nvSpPr>
        <p:spPr>
          <a:xfrm>
            <a:off x="10772180" y="3527108"/>
            <a:ext cx="2950369" cy="350639"/>
          </a:xfrm>
          <a:prstGeom prst="rect">
            <a:avLst/>
          </a:prstGeom>
          <a:noFill/>
          <a:ln/>
        </p:spPr>
        <p:txBody>
          <a:bodyPr wrap="none" lIns="0" tIns="0" rIns="0" bIns="0" rtlCol="0" anchor="t"/>
          <a:lstStyle/>
          <a:p>
            <a:pPr marL="0" indent="0" algn="l">
              <a:lnSpc>
                <a:spcPts val="2750"/>
              </a:lnSpc>
              <a:buNone/>
            </a:pPr>
            <a:r>
              <a:rPr lang="en-US" sz="2200" b="1" dirty="0">
                <a:solidFill>
                  <a:srgbClr val="E2E6E9"/>
                </a:solidFill>
                <a:latin typeface="Montserrat Bold" pitchFamily="34" charset="0"/>
                <a:ea typeface="Montserrat Bold" pitchFamily="34" charset="-122"/>
                <a:cs typeface="Montserrat Bold" pitchFamily="34" charset="-120"/>
              </a:rPr>
              <a:t>Governance metrics</a:t>
            </a:r>
            <a:endParaRPr lang="en-US" sz="2200" dirty="0"/>
          </a:p>
        </p:txBody>
      </p:sp>
      <p:pic>
        <p:nvPicPr>
          <p:cNvPr id="11" name="Image 4" descr="preencoded.png"/>
          <p:cNvPicPr>
            <a:picLocks noChangeAspect="1"/>
          </p:cNvPicPr>
          <p:nvPr/>
        </p:nvPicPr>
        <p:blipFill>
          <a:blip r:embed="rId7"/>
          <a:stretch>
            <a:fillRect/>
          </a:stretch>
        </p:blipFill>
        <p:spPr>
          <a:xfrm>
            <a:off x="863798" y="5196007"/>
            <a:ext cx="616982" cy="616982"/>
          </a:xfrm>
          <a:prstGeom prst="rect">
            <a:avLst/>
          </a:prstGeom>
        </p:spPr>
      </p:pic>
      <p:sp>
        <p:nvSpPr>
          <p:cNvPr id="12" name="Text 5"/>
          <p:cNvSpPr/>
          <p:nvPr/>
        </p:nvSpPr>
        <p:spPr>
          <a:xfrm>
            <a:off x="863798" y="6121479"/>
            <a:ext cx="2994303" cy="701278"/>
          </a:xfrm>
          <a:prstGeom prst="rect">
            <a:avLst/>
          </a:prstGeom>
          <a:noFill/>
          <a:ln/>
        </p:spPr>
        <p:txBody>
          <a:bodyPr wrap="square" lIns="0" tIns="0" rIns="0" bIns="0" rtlCol="0" anchor="t"/>
          <a:lstStyle/>
          <a:p>
            <a:pPr marL="0" indent="0" algn="l">
              <a:lnSpc>
                <a:spcPts val="2750"/>
              </a:lnSpc>
              <a:buNone/>
            </a:pPr>
            <a:r>
              <a:rPr lang="en-US" sz="2200" b="1" dirty="0">
                <a:solidFill>
                  <a:srgbClr val="E2E6E9"/>
                </a:solidFill>
                <a:latin typeface="Montserrat Bold" pitchFamily="34" charset="0"/>
                <a:ea typeface="Montserrat Bold" pitchFamily="34" charset="-122"/>
                <a:cs typeface="Montserrat Bold" pitchFamily="34" charset="-120"/>
              </a:rPr>
              <a:t>Quality of life measures</a:t>
            </a:r>
            <a:endParaRPr lang="en-US" sz="2200" dirty="0"/>
          </a:p>
        </p:txBody>
      </p:sp>
      <p:sp>
        <p:nvSpPr>
          <p:cNvPr id="13" name="Rectangle 12">
            <a:extLst>
              <a:ext uri="{FF2B5EF4-FFF2-40B4-BE49-F238E27FC236}">
                <a16:creationId xmlns:a16="http://schemas.microsoft.com/office/drawing/2014/main" id="{64744757-2F78-4D82-6422-31E1848E42EB}"/>
              </a:ext>
            </a:extLst>
          </p:cNvPr>
          <p:cNvSpPr/>
          <p:nvPr/>
        </p:nvSpPr>
        <p:spPr>
          <a:xfrm>
            <a:off x="12511143" y="7465807"/>
            <a:ext cx="2011680" cy="634701"/>
          </a:xfrm>
          <a:prstGeom prst="rect">
            <a:avLst/>
          </a:prstGeom>
          <a:solidFill>
            <a:srgbClr val="111213"/>
          </a:solidFill>
          <a:ln>
            <a:solidFill>
              <a:srgbClr val="11121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3" name="Text 0"/>
          <p:cNvSpPr/>
          <p:nvPr/>
        </p:nvSpPr>
        <p:spPr>
          <a:xfrm>
            <a:off x="6350198" y="1377315"/>
            <a:ext cx="7416403" cy="1402556"/>
          </a:xfrm>
          <a:prstGeom prst="rect">
            <a:avLst/>
          </a:prstGeom>
          <a:noFill/>
          <a:ln/>
        </p:spPr>
        <p:txBody>
          <a:bodyPr wrap="square" lIns="0" tIns="0" rIns="0" bIns="0" rtlCol="0" anchor="t"/>
          <a:lstStyle/>
          <a:p>
            <a:pPr marL="0" indent="0" algn="l">
              <a:lnSpc>
                <a:spcPts val="5500"/>
              </a:lnSpc>
              <a:buNone/>
            </a:pPr>
            <a:r>
              <a:rPr lang="en-US" sz="4400" b="1" dirty="0">
                <a:solidFill>
                  <a:srgbClr val="FFFFFF"/>
                </a:solidFill>
                <a:latin typeface="Montserrat Bold" pitchFamily="34" charset="0"/>
                <a:ea typeface="Montserrat Bold" pitchFamily="34" charset="-122"/>
                <a:cs typeface="Montserrat Bold" pitchFamily="34" charset="-120"/>
              </a:rPr>
              <a:t>Data Challenges &amp; Preprocessing</a:t>
            </a:r>
            <a:endParaRPr lang="en-US" sz="4400" dirty="0"/>
          </a:p>
        </p:txBody>
      </p:sp>
      <p:sp>
        <p:nvSpPr>
          <p:cNvPr id="4" name="Shape 1"/>
          <p:cNvSpPr/>
          <p:nvPr/>
        </p:nvSpPr>
        <p:spPr>
          <a:xfrm>
            <a:off x="6350198" y="3150037"/>
            <a:ext cx="555308" cy="555308"/>
          </a:xfrm>
          <a:prstGeom prst="roundRect">
            <a:avLst>
              <a:gd name="adj" fmla="val 6667"/>
            </a:avLst>
          </a:prstGeom>
          <a:solidFill>
            <a:srgbClr val="303132"/>
          </a:solidFill>
          <a:ln/>
        </p:spPr>
        <p:txBody>
          <a:bodyPr/>
          <a:lstStyle/>
          <a:p>
            <a:endParaRPr lang="en-US"/>
          </a:p>
        </p:txBody>
      </p:sp>
      <p:sp>
        <p:nvSpPr>
          <p:cNvPr id="5" name="Text 2"/>
          <p:cNvSpPr/>
          <p:nvPr/>
        </p:nvSpPr>
        <p:spPr>
          <a:xfrm>
            <a:off x="7152323" y="3234809"/>
            <a:ext cx="3388281" cy="350639"/>
          </a:xfrm>
          <a:prstGeom prst="rect">
            <a:avLst/>
          </a:prstGeom>
          <a:noFill/>
          <a:ln/>
        </p:spPr>
        <p:txBody>
          <a:bodyPr wrap="none" lIns="0" tIns="0" rIns="0" bIns="0" rtlCol="0" anchor="t"/>
          <a:lstStyle/>
          <a:p>
            <a:pPr marL="0" indent="0" algn="l">
              <a:lnSpc>
                <a:spcPts val="2750"/>
              </a:lnSpc>
              <a:buNone/>
            </a:pPr>
            <a:r>
              <a:rPr lang="en-US" sz="2200" b="1" dirty="0">
                <a:solidFill>
                  <a:srgbClr val="E2E6E9"/>
                </a:solidFill>
                <a:latin typeface="Montserrat Bold" pitchFamily="34" charset="0"/>
                <a:ea typeface="Montserrat Bold" pitchFamily="34" charset="-122"/>
                <a:cs typeface="Montserrat Bold" pitchFamily="34" charset="-120"/>
              </a:rPr>
              <a:t>Missing value handling</a:t>
            </a:r>
            <a:endParaRPr lang="en-US" sz="2200" dirty="0"/>
          </a:p>
        </p:txBody>
      </p:sp>
      <p:sp>
        <p:nvSpPr>
          <p:cNvPr id="6" name="Shape 3"/>
          <p:cNvSpPr/>
          <p:nvPr/>
        </p:nvSpPr>
        <p:spPr>
          <a:xfrm>
            <a:off x="6350198" y="4198977"/>
            <a:ext cx="555308" cy="555308"/>
          </a:xfrm>
          <a:prstGeom prst="roundRect">
            <a:avLst>
              <a:gd name="adj" fmla="val 6667"/>
            </a:avLst>
          </a:prstGeom>
          <a:solidFill>
            <a:srgbClr val="303132"/>
          </a:solidFill>
          <a:ln/>
        </p:spPr>
        <p:txBody>
          <a:bodyPr/>
          <a:lstStyle/>
          <a:p>
            <a:endParaRPr lang="en-US"/>
          </a:p>
        </p:txBody>
      </p:sp>
      <p:sp>
        <p:nvSpPr>
          <p:cNvPr id="7" name="Text 4"/>
          <p:cNvSpPr/>
          <p:nvPr/>
        </p:nvSpPr>
        <p:spPr>
          <a:xfrm>
            <a:off x="7152323" y="4283750"/>
            <a:ext cx="4361855" cy="350639"/>
          </a:xfrm>
          <a:prstGeom prst="rect">
            <a:avLst/>
          </a:prstGeom>
          <a:noFill/>
          <a:ln/>
        </p:spPr>
        <p:txBody>
          <a:bodyPr wrap="none" lIns="0" tIns="0" rIns="0" bIns="0" rtlCol="0" anchor="t"/>
          <a:lstStyle/>
          <a:p>
            <a:pPr marL="0" indent="0" algn="l">
              <a:lnSpc>
                <a:spcPts val="2750"/>
              </a:lnSpc>
              <a:buNone/>
            </a:pPr>
            <a:r>
              <a:rPr lang="en-US" sz="2200" b="1" dirty="0">
                <a:solidFill>
                  <a:srgbClr val="E2E6E9"/>
                </a:solidFill>
                <a:latin typeface="Montserrat Bold" pitchFamily="34" charset="0"/>
                <a:ea typeface="Montserrat Bold" pitchFamily="34" charset="-122"/>
                <a:cs typeface="Montserrat Bold" pitchFamily="34" charset="-120"/>
              </a:rPr>
              <a:t>Country code standardization</a:t>
            </a:r>
            <a:endParaRPr lang="en-US" sz="2200" dirty="0"/>
          </a:p>
        </p:txBody>
      </p:sp>
      <p:sp>
        <p:nvSpPr>
          <p:cNvPr id="8" name="Shape 5"/>
          <p:cNvSpPr/>
          <p:nvPr/>
        </p:nvSpPr>
        <p:spPr>
          <a:xfrm>
            <a:off x="6350198" y="5247918"/>
            <a:ext cx="555308" cy="555308"/>
          </a:xfrm>
          <a:prstGeom prst="roundRect">
            <a:avLst>
              <a:gd name="adj" fmla="val 6667"/>
            </a:avLst>
          </a:prstGeom>
          <a:solidFill>
            <a:srgbClr val="303132"/>
          </a:solidFill>
          <a:ln/>
        </p:spPr>
        <p:txBody>
          <a:bodyPr/>
          <a:lstStyle/>
          <a:p>
            <a:endParaRPr lang="en-US"/>
          </a:p>
        </p:txBody>
      </p:sp>
      <p:sp>
        <p:nvSpPr>
          <p:cNvPr id="9" name="Text 6"/>
          <p:cNvSpPr/>
          <p:nvPr/>
        </p:nvSpPr>
        <p:spPr>
          <a:xfrm>
            <a:off x="7152323" y="5332690"/>
            <a:ext cx="3006685" cy="350639"/>
          </a:xfrm>
          <a:prstGeom prst="rect">
            <a:avLst/>
          </a:prstGeom>
          <a:noFill/>
          <a:ln/>
        </p:spPr>
        <p:txBody>
          <a:bodyPr wrap="none" lIns="0" tIns="0" rIns="0" bIns="0" rtlCol="0" anchor="t"/>
          <a:lstStyle/>
          <a:p>
            <a:pPr marL="0" indent="0" algn="l">
              <a:lnSpc>
                <a:spcPts val="2750"/>
              </a:lnSpc>
              <a:buNone/>
            </a:pPr>
            <a:r>
              <a:rPr lang="en-US" sz="2200" b="1" dirty="0">
                <a:solidFill>
                  <a:srgbClr val="E2E6E9"/>
                </a:solidFill>
                <a:latin typeface="Montserrat Bold" pitchFamily="34" charset="0"/>
                <a:ea typeface="Montserrat Bold" pitchFamily="34" charset="-122"/>
                <a:cs typeface="Montserrat Bold" pitchFamily="34" charset="-120"/>
              </a:rPr>
              <a:t>Feature engineering</a:t>
            </a:r>
            <a:endParaRPr lang="en-US" sz="2200" dirty="0"/>
          </a:p>
        </p:txBody>
      </p:sp>
      <p:sp>
        <p:nvSpPr>
          <p:cNvPr id="10" name="Shape 7"/>
          <p:cNvSpPr/>
          <p:nvPr/>
        </p:nvSpPr>
        <p:spPr>
          <a:xfrm>
            <a:off x="6350198" y="6296858"/>
            <a:ext cx="555308" cy="555308"/>
          </a:xfrm>
          <a:prstGeom prst="roundRect">
            <a:avLst>
              <a:gd name="adj" fmla="val 6667"/>
            </a:avLst>
          </a:prstGeom>
          <a:solidFill>
            <a:srgbClr val="303132"/>
          </a:solidFill>
          <a:ln/>
        </p:spPr>
        <p:txBody>
          <a:bodyPr/>
          <a:lstStyle/>
          <a:p>
            <a:endParaRPr lang="en-US" dirty="0"/>
          </a:p>
        </p:txBody>
      </p:sp>
      <p:sp>
        <p:nvSpPr>
          <p:cNvPr id="11" name="Text 8"/>
          <p:cNvSpPr/>
          <p:nvPr/>
        </p:nvSpPr>
        <p:spPr>
          <a:xfrm>
            <a:off x="7152323" y="6381631"/>
            <a:ext cx="2902625" cy="350639"/>
          </a:xfrm>
          <a:prstGeom prst="rect">
            <a:avLst/>
          </a:prstGeom>
          <a:noFill/>
          <a:ln/>
        </p:spPr>
        <p:txBody>
          <a:bodyPr wrap="none" lIns="0" tIns="0" rIns="0" bIns="0" rtlCol="0" anchor="t"/>
          <a:lstStyle/>
          <a:p>
            <a:pPr marL="0" indent="0" algn="l">
              <a:lnSpc>
                <a:spcPts val="2750"/>
              </a:lnSpc>
              <a:buNone/>
            </a:pPr>
            <a:r>
              <a:rPr lang="en-US" sz="2200" b="1" dirty="0">
                <a:solidFill>
                  <a:srgbClr val="E2E6E9"/>
                </a:solidFill>
                <a:latin typeface="Montserrat Bold" pitchFamily="34" charset="0"/>
                <a:ea typeface="Montserrat Bold" pitchFamily="34" charset="-122"/>
                <a:cs typeface="Montserrat Bold" pitchFamily="34" charset="-120"/>
              </a:rPr>
              <a:t>Data cleaning steps</a:t>
            </a:r>
            <a:endParaRPr lang="en-US" sz="2200" dirty="0"/>
          </a:p>
        </p:txBody>
      </p:sp>
      <p:sp>
        <p:nvSpPr>
          <p:cNvPr id="12" name="Rectangle 11">
            <a:extLst>
              <a:ext uri="{FF2B5EF4-FFF2-40B4-BE49-F238E27FC236}">
                <a16:creationId xmlns:a16="http://schemas.microsoft.com/office/drawing/2014/main" id="{847D7781-AE32-1AAC-FA75-FFFBD7E7D141}"/>
              </a:ext>
            </a:extLst>
          </p:cNvPr>
          <p:cNvSpPr/>
          <p:nvPr/>
        </p:nvSpPr>
        <p:spPr>
          <a:xfrm>
            <a:off x="12511143" y="7465807"/>
            <a:ext cx="2011680" cy="634701"/>
          </a:xfrm>
          <a:prstGeom prst="rect">
            <a:avLst/>
          </a:prstGeom>
          <a:solidFill>
            <a:srgbClr val="111213"/>
          </a:solidFill>
          <a:ln>
            <a:solidFill>
              <a:srgbClr val="11121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A close-up of a graph&#10;&#10;AI-generated content may be incorrect.">
            <a:extLst>
              <a:ext uri="{FF2B5EF4-FFF2-40B4-BE49-F238E27FC236}">
                <a16:creationId xmlns:a16="http://schemas.microsoft.com/office/drawing/2014/main" id="{FF70F7E8-2D9F-A014-3287-64F42F25FAA7}"/>
              </a:ext>
            </a:extLst>
          </p:cNvPr>
          <p:cNvPicPr>
            <a:picLocks noChangeAspect="1"/>
          </p:cNvPicPr>
          <p:nvPr/>
        </p:nvPicPr>
        <p:blipFill>
          <a:blip r:embed="rId3"/>
          <a:stretch>
            <a:fillRect/>
          </a:stretch>
        </p:blipFill>
        <p:spPr>
          <a:xfrm>
            <a:off x="0" y="0"/>
            <a:ext cx="6228678" cy="810050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835938" y="836771"/>
            <a:ext cx="12958524" cy="1357313"/>
          </a:xfrm>
          <a:prstGeom prst="rect">
            <a:avLst/>
          </a:prstGeom>
          <a:noFill/>
          <a:ln/>
        </p:spPr>
        <p:txBody>
          <a:bodyPr wrap="square" lIns="0" tIns="0" rIns="0" bIns="0" rtlCol="0" anchor="t"/>
          <a:lstStyle/>
          <a:p>
            <a:pPr marL="0" indent="0" algn="l">
              <a:lnSpc>
                <a:spcPts val="5300"/>
              </a:lnSpc>
              <a:buNone/>
            </a:pPr>
            <a:r>
              <a:rPr lang="en-US" sz="4250" b="1" dirty="0">
                <a:solidFill>
                  <a:srgbClr val="FFFFFF"/>
                </a:solidFill>
                <a:latin typeface="Montserrat Bold" pitchFamily="34" charset="0"/>
                <a:ea typeface="Montserrat Bold" pitchFamily="34" charset="-122"/>
                <a:cs typeface="Montserrat Bold" pitchFamily="34" charset="-120"/>
              </a:rPr>
              <a:t>Random Forest &amp; Gradient Boosting Regressors</a:t>
            </a:r>
            <a:endParaRPr lang="en-US" sz="4250" dirty="0"/>
          </a:p>
        </p:txBody>
      </p:sp>
      <p:sp>
        <p:nvSpPr>
          <p:cNvPr id="3" name="Text 1"/>
          <p:cNvSpPr/>
          <p:nvPr/>
        </p:nvSpPr>
        <p:spPr>
          <a:xfrm>
            <a:off x="835938" y="2791182"/>
            <a:ext cx="5012055" cy="339328"/>
          </a:xfrm>
          <a:prstGeom prst="rect">
            <a:avLst/>
          </a:prstGeom>
          <a:noFill/>
          <a:ln/>
        </p:spPr>
        <p:txBody>
          <a:bodyPr wrap="none" lIns="0" tIns="0" rIns="0" bIns="0" rtlCol="0" anchor="t"/>
          <a:lstStyle/>
          <a:p>
            <a:pPr marL="0" indent="0" algn="l">
              <a:lnSpc>
                <a:spcPts val="2650"/>
              </a:lnSpc>
              <a:buNone/>
            </a:pPr>
            <a:r>
              <a:rPr lang="en-US" sz="2100" b="1" dirty="0">
                <a:solidFill>
                  <a:srgbClr val="FFFFFF"/>
                </a:solidFill>
                <a:latin typeface="Montserrat Bold" pitchFamily="34" charset="0"/>
                <a:ea typeface="Montserrat Bold" pitchFamily="34" charset="-122"/>
                <a:cs typeface="Montserrat Bold" pitchFamily="34" charset="-120"/>
              </a:rPr>
              <a:t>What is Random Forest Regressor?</a:t>
            </a:r>
            <a:endParaRPr lang="en-US" sz="2100" dirty="0"/>
          </a:p>
        </p:txBody>
      </p:sp>
      <p:sp>
        <p:nvSpPr>
          <p:cNvPr id="4" name="Text 2"/>
          <p:cNvSpPr/>
          <p:nvPr/>
        </p:nvSpPr>
        <p:spPr>
          <a:xfrm>
            <a:off x="835938" y="3369350"/>
            <a:ext cx="6187916" cy="1074777"/>
          </a:xfrm>
          <a:prstGeom prst="rect">
            <a:avLst/>
          </a:prstGeom>
          <a:noFill/>
          <a:ln/>
        </p:spPr>
        <p:txBody>
          <a:bodyPr wrap="square" lIns="0" tIns="0" rIns="0" bIns="0" rtlCol="0" anchor="t"/>
          <a:lstStyle/>
          <a:p>
            <a:pPr marL="0" indent="0" algn="l">
              <a:lnSpc>
                <a:spcPts val="2800"/>
              </a:lnSpc>
              <a:buNone/>
            </a:pPr>
            <a:r>
              <a:rPr lang="en-US" sz="1850" dirty="0">
                <a:solidFill>
                  <a:srgbClr val="E2E6E9"/>
                </a:solidFill>
                <a:latin typeface="Source Sans Pro" pitchFamily="34" charset="0"/>
                <a:ea typeface="Source Sans Pro" pitchFamily="34" charset="-122"/>
                <a:cs typeface="Source Sans Pro" pitchFamily="34" charset="-120"/>
              </a:rPr>
              <a:t>An ensemble learning method for regression that operates by constructing a multitude of decision trees at training time and outputting the mean prediction of the individual trees.</a:t>
            </a:r>
            <a:endParaRPr lang="en-US" sz="1850" dirty="0"/>
          </a:p>
        </p:txBody>
      </p:sp>
      <p:sp>
        <p:nvSpPr>
          <p:cNvPr id="5" name="Text 3"/>
          <p:cNvSpPr/>
          <p:nvPr/>
        </p:nvSpPr>
        <p:spPr>
          <a:xfrm>
            <a:off x="7614166" y="2791182"/>
            <a:ext cx="5428298" cy="339328"/>
          </a:xfrm>
          <a:prstGeom prst="rect">
            <a:avLst/>
          </a:prstGeom>
          <a:noFill/>
          <a:ln/>
        </p:spPr>
        <p:txBody>
          <a:bodyPr wrap="none" lIns="0" tIns="0" rIns="0" bIns="0" rtlCol="0" anchor="t"/>
          <a:lstStyle/>
          <a:p>
            <a:pPr marL="0" indent="0" algn="l">
              <a:lnSpc>
                <a:spcPts val="2650"/>
              </a:lnSpc>
              <a:buNone/>
            </a:pPr>
            <a:r>
              <a:rPr lang="en-US" sz="2100" b="1" dirty="0">
                <a:solidFill>
                  <a:srgbClr val="FFFFFF"/>
                </a:solidFill>
                <a:latin typeface="Montserrat Bold" pitchFamily="34" charset="0"/>
                <a:ea typeface="Montserrat Bold" pitchFamily="34" charset="-122"/>
                <a:cs typeface="Montserrat Bold" pitchFamily="34" charset="-120"/>
              </a:rPr>
              <a:t>What is Gradient Boosting Regressor?</a:t>
            </a:r>
            <a:endParaRPr lang="en-US" sz="2100" dirty="0"/>
          </a:p>
        </p:txBody>
      </p:sp>
      <p:sp>
        <p:nvSpPr>
          <p:cNvPr id="6" name="Text 4"/>
          <p:cNvSpPr/>
          <p:nvPr/>
        </p:nvSpPr>
        <p:spPr>
          <a:xfrm>
            <a:off x="7614166" y="3369350"/>
            <a:ext cx="6187916" cy="1074777"/>
          </a:xfrm>
          <a:prstGeom prst="rect">
            <a:avLst/>
          </a:prstGeom>
          <a:noFill/>
          <a:ln/>
        </p:spPr>
        <p:txBody>
          <a:bodyPr wrap="square" lIns="0" tIns="0" rIns="0" bIns="0" rtlCol="0" anchor="t"/>
          <a:lstStyle/>
          <a:p>
            <a:pPr marL="0" indent="0" algn="l">
              <a:lnSpc>
                <a:spcPts val="2800"/>
              </a:lnSpc>
              <a:buNone/>
            </a:pPr>
            <a:r>
              <a:rPr lang="en-US" sz="1850" dirty="0">
                <a:solidFill>
                  <a:srgbClr val="E2E6E9"/>
                </a:solidFill>
                <a:latin typeface="Source Sans Pro" pitchFamily="34" charset="0"/>
                <a:ea typeface="Source Sans Pro" pitchFamily="34" charset="-122"/>
                <a:cs typeface="Source Sans Pro" pitchFamily="34" charset="-120"/>
              </a:rPr>
              <a:t>A machine learning technique for regression problems, which produces a prediction model in the form of an ensemble of weak prediction models, typically decision trees.</a:t>
            </a:r>
            <a:endParaRPr lang="en-US" sz="1850" dirty="0"/>
          </a:p>
        </p:txBody>
      </p:sp>
      <p:sp>
        <p:nvSpPr>
          <p:cNvPr id="7" name="Text 5"/>
          <p:cNvSpPr/>
          <p:nvPr/>
        </p:nvSpPr>
        <p:spPr>
          <a:xfrm>
            <a:off x="835938" y="5166598"/>
            <a:ext cx="3034546" cy="339328"/>
          </a:xfrm>
          <a:prstGeom prst="rect">
            <a:avLst/>
          </a:prstGeom>
          <a:noFill/>
          <a:ln/>
        </p:spPr>
        <p:txBody>
          <a:bodyPr wrap="none" lIns="0" tIns="0" rIns="0" bIns="0" rtlCol="0" anchor="t"/>
          <a:lstStyle/>
          <a:p>
            <a:pPr marL="0" indent="0" algn="l">
              <a:lnSpc>
                <a:spcPts val="2650"/>
              </a:lnSpc>
              <a:buNone/>
            </a:pPr>
            <a:r>
              <a:rPr lang="en-US" sz="2100" b="1" dirty="0">
                <a:solidFill>
                  <a:srgbClr val="FFFFFF"/>
                </a:solidFill>
                <a:latin typeface="Montserrat Bold" pitchFamily="34" charset="0"/>
                <a:ea typeface="Montserrat Bold" pitchFamily="34" charset="-122"/>
                <a:cs typeface="Montserrat Bold" pitchFamily="34" charset="-120"/>
              </a:rPr>
              <a:t>When are they used?</a:t>
            </a:r>
            <a:endParaRPr lang="en-US" sz="2100" dirty="0"/>
          </a:p>
        </p:txBody>
      </p:sp>
      <p:sp>
        <p:nvSpPr>
          <p:cNvPr id="8" name="Text 6"/>
          <p:cNvSpPr/>
          <p:nvPr/>
        </p:nvSpPr>
        <p:spPr>
          <a:xfrm>
            <a:off x="835938" y="5744766"/>
            <a:ext cx="6187916" cy="1433036"/>
          </a:xfrm>
          <a:prstGeom prst="rect">
            <a:avLst/>
          </a:prstGeom>
          <a:noFill/>
          <a:ln/>
        </p:spPr>
        <p:txBody>
          <a:bodyPr wrap="square" lIns="0" tIns="0" rIns="0" bIns="0" rtlCol="0" anchor="t"/>
          <a:lstStyle/>
          <a:p>
            <a:pPr marL="0" indent="0" algn="l">
              <a:lnSpc>
                <a:spcPts val="2800"/>
              </a:lnSpc>
              <a:buNone/>
            </a:pPr>
            <a:r>
              <a:rPr lang="en-US" sz="1850" dirty="0">
                <a:solidFill>
                  <a:srgbClr val="E2E6E9"/>
                </a:solidFill>
                <a:latin typeface="Source Sans Pro" pitchFamily="34" charset="0"/>
                <a:ea typeface="Source Sans Pro" pitchFamily="34" charset="-122"/>
                <a:cs typeface="Source Sans Pro" pitchFamily="34" charset="-120"/>
              </a:rPr>
              <a:t>Both are used for complex regression tasks, handling non-linear relationships and interactions between features. Random Forest is good for high-dimensional data, while Gradient Boosting often achieves higher accuracy.</a:t>
            </a:r>
            <a:endParaRPr lang="en-US" sz="1850" dirty="0"/>
          </a:p>
        </p:txBody>
      </p:sp>
      <p:sp>
        <p:nvSpPr>
          <p:cNvPr id="9" name="Text 7"/>
          <p:cNvSpPr/>
          <p:nvPr/>
        </p:nvSpPr>
        <p:spPr>
          <a:xfrm>
            <a:off x="7614166" y="5166598"/>
            <a:ext cx="2714387" cy="339328"/>
          </a:xfrm>
          <a:prstGeom prst="rect">
            <a:avLst/>
          </a:prstGeom>
          <a:noFill/>
          <a:ln/>
        </p:spPr>
        <p:txBody>
          <a:bodyPr wrap="none" lIns="0" tIns="0" rIns="0" bIns="0" rtlCol="0" anchor="t"/>
          <a:lstStyle/>
          <a:p>
            <a:pPr marL="0" indent="0" algn="l">
              <a:lnSpc>
                <a:spcPts val="2650"/>
              </a:lnSpc>
              <a:buNone/>
            </a:pPr>
            <a:r>
              <a:rPr lang="en-US" sz="2100" b="1" dirty="0">
                <a:solidFill>
                  <a:srgbClr val="FFFFFF"/>
                </a:solidFill>
                <a:latin typeface="Montserrat Bold" pitchFamily="34" charset="0"/>
                <a:ea typeface="Montserrat Bold" pitchFamily="34" charset="-122"/>
                <a:cs typeface="Montserrat Bold" pitchFamily="34" charset="-120"/>
              </a:rPr>
              <a:t>Key parameters</a:t>
            </a:r>
            <a:endParaRPr lang="en-US" sz="2100" dirty="0"/>
          </a:p>
        </p:txBody>
      </p:sp>
      <p:sp>
        <p:nvSpPr>
          <p:cNvPr id="10" name="Text 8"/>
          <p:cNvSpPr/>
          <p:nvPr/>
        </p:nvSpPr>
        <p:spPr>
          <a:xfrm>
            <a:off x="7614166" y="5744766"/>
            <a:ext cx="6187916" cy="358259"/>
          </a:xfrm>
          <a:prstGeom prst="rect">
            <a:avLst/>
          </a:prstGeom>
          <a:noFill/>
          <a:ln/>
        </p:spPr>
        <p:txBody>
          <a:bodyPr wrap="none" lIns="0" tIns="0" rIns="0" bIns="0" rtlCol="0" anchor="t"/>
          <a:lstStyle/>
          <a:p>
            <a:pPr marL="342900" indent="-342900" algn="l">
              <a:lnSpc>
                <a:spcPts val="2800"/>
              </a:lnSpc>
              <a:buSzPct val="100000"/>
              <a:buChar char="•"/>
            </a:pPr>
            <a:r>
              <a:rPr lang="en-US" sz="1850" dirty="0">
                <a:solidFill>
                  <a:srgbClr val="E2E6E9"/>
                </a:solidFill>
                <a:latin typeface="Source Sans Pro" pitchFamily="34" charset="0"/>
                <a:ea typeface="Source Sans Pro" pitchFamily="34" charset="-122"/>
                <a:cs typeface="Source Sans Pro" pitchFamily="34" charset="-120"/>
              </a:rPr>
              <a:t>n_estimators: Number of trees in the forest/ensemble.</a:t>
            </a:r>
            <a:endParaRPr lang="en-US" sz="1850" dirty="0"/>
          </a:p>
        </p:txBody>
      </p:sp>
      <p:sp>
        <p:nvSpPr>
          <p:cNvPr id="11" name="Text 9"/>
          <p:cNvSpPr/>
          <p:nvPr/>
        </p:nvSpPr>
        <p:spPr>
          <a:xfrm>
            <a:off x="7614166" y="6186607"/>
            <a:ext cx="6187916" cy="358259"/>
          </a:xfrm>
          <a:prstGeom prst="rect">
            <a:avLst/>
          </a:prstGeom>
          <a:noFill/>
          <a:ln/>
        </p:spPr>
        <p:txBody>
          <a:bodyPr wrap="none" lIns="0" tIns="0" rIns="0" bIns="0" rtlCol="0" anchor="t"/>
          <a:lstStyle/>
          <a:p>
            <a:pPr marL="342900" indent="-342900" algn="l">
              <a:lnSpc>
                <a:spcPts val="2800"/>
              </a:lnSpc>
              <a:buSzPct val="100000"/>
              <a:buChar char="•"/>
            </a:pPr>
            <a:r>
              <a:rPr lang="en-US" sz="1850" dirty="0">
                <a:solidFill>
                  <a:srgbClr val="E2E6E9"/>
                </a:solidFill>
                <a:latin typeface="Source Sans Pro" pitchFamily="34" charset="0"/>
                <a:ea typeface="Source Sans Pro" pitchFamily="34" charset="-122"/>
                <a:cs typeface="Source Sans Pro" pitchFamily="34" charset="-120"/>
              </a:rPr>
              <a:t>max_depth: Maximum depth of the tree.</a:t>
            </a:r>
            <a:endParaRPr lang="en-US" sz="1850" dirty="0"/>
          </a:p>
        </p:txBody>
      </p:sp>
      <p:sp>
        <p:nvSpPr>
          <p:cNvPr id="12" name="Rectangle 11">
            <a:extLst>
              <a:ext uri="{FF2B5EF4-FFF2-40B4-BE49-F238E27FC236}">
                <a16:creationId xmlns:a16="http://schemas.microsoft.com/office/drawing/2014/main" id="{A9519CA0-E4C4-B631-6DC4-4EC8E1CB5094}"/>
              </a:ext>
            </a:extLst>
          </p:cNvPr>
          <p:cNvSpPr/>
          <p:nvPr/>
        </p:nvSpPr>
        <p:spPr>
          <a:xfrm>
            <a:off x="12511143" y="7465807"/>
            <a:ext cx="2011680" cy="634701"/>
          </a:xfrm>
          <a:prstGeom prst="rect">
            <a:avLst/>
          </a:prstGeom>
          <a:solidFill>
            <a:srgbClr val="111213"/>
          </a:solidFill>
          <a:ln>
            <a:solidFill>
              <a:srgbClr val="11121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3" name="Text 0"/>
          <p:cNvSpPr/>
          <p:nvPr/>
        </p:nvSpPr>
        <p:spPr>
          <a:xfrm>
            <a:off x="6309836" y="982623"/>
            <a:ext cx="7497128" cy="1336596"/>
          </a:xfrm>
          <a:prstGeom prst="rect">
            <a:avLst/>
          </a:prstGeom>
          <a:noFill/>
          <a:ln/>
        </p:spPr>
        <p:txBody>
          <a:bodyPr wrap="square" lIns="0" tIns="0" rIns="0" bIns="0" rtlCol="0" anchor="t"/>
          <a:lstStyle/>
          <a:p>
            <a:pPr marL="0" indent="0" algn="l">
              <a:lnSpc>
                <a:spcPts val="5250"/>
              </a:lnSpc>
              <a:buNone/>
            </a:pPr>
            <a:r>
              <a:rPr lang="en-US" sz="4200" b="1" dirty="0">
                <a:solidFill>
                  <a:srgbClr val="FFFFFF"/>
                </a:solidFill>
                <a:latin typeface="Montserrat Bold" panose="00000800000000000000" pitchFamily="2" charset="0"/>
                <a:ea typeface="Montserrat Bold" pitchFamily="34" charset="-122"/>
                <a:cs typeface="Montserrat Bold" pitchFamily="34" charset="-120"/>
              </a:rPr>
              <a:t>Random</a:t>
            </a:r>
            <a:r>
              <a:rPr lang="en-US" sz="4200" b="1" dirty="0">
                <a:solidFill>
                  <a:srgbClr val="FFFFFF"/>
                </a:solidFill>
                <a:latin typeface="Montserrat Bold" pitchFamily="34" charset="0"/>
                <a:ea typeface="Montserrat Bold" pitchFamily="34" charset="-122"/>
                <a:cs typeface="Montserrat Bold" pitchFamily="34" charset="-120"/>
              </a:rPr>
              <a:t> Forest &amp; Gradient Boosting Results</a:t>
            </a:r>
            <a:endParaRPr lang="en-US" sz="4200" dirty="0"/>
          </a:p>
        </p:txBody>
      </p:sp>
      <p:sp>
        <p:nvSpPr>
          <p:cNvPr id="10" name="Text 7"/>
          <p:cNvSpPr/>
          <p:nvPr/>
        </p:nvSpPr>
        <p:spPr>
          <a:xfrm>
            <a:off x="6309836" y="5658922"/>
            <a:ext cx="7497128" cy="352901"/>
          </a:xfrm>
          <a:prstGeom prst="rect">
            <a:avLst/>
          </a:prstGeom>
          <a:noFill/>
          <a:ln/>
        </p:spPr>
        <p:txBody>
          <a:bodyPr wrap="none" lIns="0" tIns="0" rIns="0" bIns="0" rtlCol="0" anchor="t"/>
          <a:lstStyle/>
          <a:p>
            <a:pPr marL="0" indent="0" algn="l">
              <a:lnSpc>
                <a:spcPts val="2750"/>
              </a:lnSpc>
              <a:buNone/>
            </a:pPr>
            <a:r>
              <a:rPr lang="en-US" sz="1850" dirty="0">
                <a:solidFill>
                  <a:srgbClr val="E2E6E9"/>
                </a:solidFill>
                <a:latin typeface="Source Sans Pro" pitchFamily="34" charset="0"/>
                <a:ea typeface="Source Sans Pro" pitchFamily="34" charset="-122"/>
                <a:cs typeface="Source Sans Pro" pitchFamily="34" charset="-120"/>
              </a:rPr>
              <a:t>Initial and tuned model performance (Train/Test RMSE, R²)</a:t>
            </a:r>
            <a:endParaRPr lang="en-US" sz="1850" dirty="0"/>
          </a:p>
        </p:txBody>
      </p:sp>
      <p:sp>
        <p:nvSpPr>
          <p:cNvPr id="11" name="Text 8"/>
          <p:cNvSpPr/>
          <p:nvPr/>
        </p:nvSpPr>
        <p:spPr>
          <a:xfrm>
            <a:off x="6309836" y="6276499"/>
            <a:ext cx="7497128" cy="352901"/>
          </a:xfrm>
          <a:prstGeom prst="rect">
            <a:avLst/>
          </a:prstGeom>
          <a:noFill/>
          <a:ln/>
        </p:spPr>
        <p:txBody>
          <a:bodyPr wrap="none" lIns="0" tIns="0" rIns="0" bIns="0" rtlCol="0" anchor="t"/>
          <a:lstStyle/>
          <a:p>
            <a:pPr marL="0" indent="0" algn="l">
              <a:lnSpc>
                <a:spcPts val="2750"/>
              </a:lnSpc>
              <a:buNone/>
            </a:pPr>
            <a:r>
              <a:rPr lang="en-US" sz="1850" dirty="0">
                <a:solidFill>
                  <a:srgbClr val="E2E6E9"/>
                </a:solidFill>
                <a:latin typeface="Source Sans Pro" pitchFamily="34" charset="0"/>
                <a:ea typeface="Source Sans Pro" pitchFamily="34" charset="-122"/>
                <a:cs typeface="Source Sans Pro" pitchFamily="34" charset="-120"/>
              </a:rPr>
              <a:t>Best parameters after tuning</a:t>
            </a:r>
            <a:endParaRPr lang="en-US" sz="1850" dirty="0"/>
          </a:p>
        </p:txBody>
      </p:sp>
      <p:sp>
        <p:nvSpPr>
          <p:cNvPr id="12" name="Text 9"/>
          <p:cNvSpPr/>
          <p:nvPr/>
        </p:nvSpPr>
        <p:spPr>
          <a:xfrm>
            <a:off x="6309836" y="6894076"/>
            <a:ext cx="7497128" cy="352901"/>
          </a:xfrm>
          <a:prstGeom prst="rect">
            <a:avLst/>
          </a:prstGeom>
          <a:noFill/>
          <a:ln/>
        </p:spPr>
        <p:txBody>
          <a:bodyPr wrap="none" lIns="0" tIns="0" rIns="0" bIns="0" rtlCol="0" anchor="t"/>
          <a:lstStyle/>
          <a:p>
            <a:pPr marL="0" indent="0" algn="l">
              <a:lnSpc>
                <a:spcPts val="2750"/>
              </a:lnSpc>
              <a:buNone/>
            </a:pPr>
            <a:r>
              <a:rPr lang="en-US" sz="1850" dirty="0">
                <a:solidFill>
                  <a:srgbClr val="E2E6E9"/>
                </a:solidFill>
                <a:latin typeface="Source Sans Pro" pitchFamily="34" charset="0"/>
                <a:ea typeface="Source Sans Pro" pitchFamily="34" charset="-122"/>
                <a:cs typeface="Source Sans Pro" pitchFamily="34" charset="-120"/>
              </a:rPr>
              <a:t>Top 10 important features</a:t>
            </a:r>
            <a:endParaRPr lang="en-US" sz="1850" dirty="0"/>
          </a:p>
        </p:txBody>
      </p:sp>
      <p:sp>
        <p:nvSpPr>
          <p:cNvPr id="13" name="Rectangle 12">
            <a:extLst>
              <a:ext uri="{FF2B5EF4-FFF2-40B4-BE49-F238E27FC236}">
                <a16:creationId xmlns:a16="http://schemas.microsoft.com/office/drawing/2014/main" id="{E51EF9AF-F778-FBF4-C890-CEC01C55748C}"/>
              </a:ext>
            </a:extLst>
          </p:cNvPr>
          <p:cNvSpPr/>
          <p:nvPr/>
        </p:nvSpPr>
        <p:spPr>
          <a:xfrm>
            <a:off x="12511143" y="7465807"/>
            <a:ext cx="2011680" cy="634701"/>
          </a:xfrm>
          <a:prstGeom prst="rect">
            <a:avLst/>
          </a:prstGeom>
          <a:solidFill>
            <a:srgbClr val="111213"/>
          </a:solidFill>
          <a:ln>
            <a:solidFill>
              <a:srgbClr val="11121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4" name="Table 13">
            <a:extLst>
              <a:ext uri="{FF2B5EF4-FFF2-40B4-BE49-F238E27FC236}">
                <a16:creationId xmlns:a16="http://schemas.microsoft.com/office/drawing/2014/main" id="{0C094D65-ECF8-D7EC-D4D5-1054D9B02F2D}"/>
              </a:ext>
            </a:extLst>
          </p:cNvPr>
          <p:cNvGraphicFramePr>
            <a:graphicFrameLocks noGrp="1"/>
          </p:cNvGraphicFramePr>
          <p:nvPr>
            <p:extLst>
              <p:ext uri="{D42A27DB-BD31-4B8C-83A1-F6EECF244321}">
                <p14:modId xmlns:p14="http://schemas.microsoft.com/office/powerpoint/2010/main" val="2802664548"/>
              </p:ext>
            </p:extLst>
          </p:nvPr>
        </p:nvGraphicFramePr>
        <p:xfrm>
          <a:off x="6398347" y="2381266"/>
          <a:ext cx="7320105" cy="3182085"/>
        </p:xfrm>
        <a:graphic>
          <a:graphicData uri="http://schemas.openxmlformats.org/drawingml/2006/table">
            <a:tbl>
              <a:tblPr firstRow="1" bandRow="1">
                <a:tableStyleId>{5C22544A-7EE6-4342-B048-85BDC9FD1C3A}</a:tableStyleId>
              </a:tblPr>
              <a:tblGrid>
                <a:gridCol w="1464021">
                  <a:extLst>
                    <a:ext uri="{9D8B030D-6E8A-4147-A177-3AD203B41FA5}">
                      <a16:colId xmlns:a16="http://schemas.microsoft.com/office/drawing/2014/main" val="2333914435"/>
                    </a:ext>
                  </a:extLst>
                </a:gridCol>
                <a:gridCol w="1464021">
                  <a:extLst>
                    <a:ext uri="{9D8B030D-6E8A-4147-A177-3AD203B41FA5}">
                      <a16:colId xmlns:a16="http://schemas.microsoft.com/office/drawing/2014/main" val="2746641783"/>
                    </a:ext>
                  </a:extLst>
                </a:gridCol>
                <a:gridCol w="1464021">
                  <a:extLst>
                    <a:ext uri="{9D8B030D-6E8A-4147-A177-3AD203B41FA5}">
                      <a16:colId xmlns:a16="http://schemas.microsoft.com/office/drawing/2014/main" val="4033300776"/>
                    </a:ext>
                  </a:extLst>
                </a:gridCol>
                <a:gridCol w="1464021">
                  <a:extLst>
                    <a:ext uri="{9D8B030D-6E8A-4147-A177-3AD203B41FA5}">
                      <a16:colId xmlns:a16="http://schemas.microsoft.com/office/drawing/2014/main" val="557017755"/>
                    </a:ext>
                  </a:extLst>
                </a:gridCol>
                <a:gridCol w="1464021">
                  <a:extLst>
                    <a:ext uri="{9D8B030D-6E8A-4147-A177-3AD203B41FA5}">
                      <a16:colId xmlns:a16="http://schemas.microsoft.com/office/drawing/2014/main" val="435939845"/>
                    </a:ext>
                  </a:extLst>
                </a:gridCol>
              </a:tblGrid>
              <a:tr h="1060695">
                <a:tc>
                  <a:txBody>
                    <a:bodyPr/>
                    <a:lstStyle/>
                    <a:p>
                      <a:pPr algn="ctr"/>
                      <a:endParaRPr lang="en-US">
                        <a:latin typeface="Montserrat Bold" panose="00000800000000000000" pitchFamily="2" charset="0"/>
                      </a:endParaRPr>
                    </a:p>
                    <a:p>
                      <a:pPr algn="ctr"/>
                      <a:r>
                        <a:rPr lang="en-US">
                          <a:latin typeface="Montserrat Bold" panose="00000800000000000000" pitchFamily="2" charset="0"/>
                        </a:rPr>
                        <a:t>Metrics</a:t>
                      </a:r>
                      <a:endParaRPr lang="en-US" dirty="0">
                        <a:latin typeface="Montserrat Bold" panose="00000800000000000000" pitchFamily="2"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11213"/>
                    </a:solidFill>
                  </a:tcPr>
                </a:tc>
                <a:tc>
                  <a:txBody>
                    <a:bodyPr/>
                    <a:lstStyle/>
                    <a:p>
                      <a:pPr algn="ctr"/>
                      <a:endParaRPr lang="en-US">
                        <a:latin typeface="Montserrat Bold" panose="00000800000000000000" pitchFamily="2" charset="0"/>
                      </a:endParaRPr>
                    </a:p>
                    <a:p>
                      <a:pPr algn="ctr"/>
                      <a:r>
                        <a:rPr lang="en-US">
                          <a:latin typeface="Montserrat Bold" panose="00000800000000000000" pitchFamily="2" charset="0"/>
                        </a:rPr>
                        <a:t>Random Forest</a:t>
                      </a:r>
                      <a:endParaRPr lang="en-US" dirty="0">
                        <a:latin typeface="Montserrat Bold" panose="00000800000000000000" pitchFamily="2"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11213"/>
                    </a:solidFill>
                  </a:tcPr>
                </a:tc>
                <a:tc>
                  <a:txBody>
                    <a:bodyPr/>
                    <a:lstStyle/>
                    <a:p>
                      <a:pPr algn="ctr"/>
                      <a:endParaRPr lang="en-US" dirty="0">
                        <a:latin typeface="Montserrat Bold" panose="00000800000000000000" pitchFamily="2" charset="0"/>
                      </a:endParaRPr>
                    </a:p>
                    <a:p>
                      <a:pPr algn="ctr"/>
                      <a:r>
                        <a:rPr lang="en-US" dirty="0">
                          <a:latin typeface="Montserrat Bold" panose="00000800000000000000" pitchFamily="2" charset="0"/>
                        </a:rPr>
                        <a:t>Gradient Boosting</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11213"/>
                    </a:solidFill>
                  </a:tcPr>
                </a:tc>
                <a:tc>
                  <a:txBody>
                    <a:bodyPr/>
                    <a:lstStyle/>
                    <a:p>
                      <a:pPr algn="ctr"/>
                      <a:r>
                        <a:rPr lang="en-US" dirty="0">
                          <a:latin typeface="Montserrat Bold" panose="00000800000000000000" pitchFamily="2" charset="0"/>
                        </a:rPr>
                        <a:t>Random Forest</a:t>
                      </a:r>
                    </a:p>
                    <a:p>
                      <a:pPr algn="ctr"/>
                      <a:r>
                        <a:rPr lang="en-US" dirty="0">
                          <a:latin typeface="Montserrat Bold" panose="00000800000000000000" pitchFamily="2" charset="0"/>
                        </a:rPr>
                        <a:t>(Tuned)</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11213"/>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Montserrat Bold" panose="00000800000000000000" pitchFamily="2" charset="0"/>
                        </a:rPr>
                        <a:t>Gradient Boosting</a:t>
                      </a:r>
                    </a:p>
                    <a:p>
                      <a:pPr algn="ctr"/>
                      <a:r>
                        <a:rPr lang="en-US" dirty="0">
                          <a:latin typeface="Montserrat Bold" panose="00000800000000000000" pitchFamily="2" charset="0"/>
                        </a:rPr>
                        <a:t>(Tuned)</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11213"/>
                    </a:solidFill>
                  </a:tcPr>
                </a:tc>
                <a:extLst>
                  <a:ext uri="{0D108BD9-81ED-4DB2-BD59-A6C34878D82A}">
                    <a16:rowId xmlns:a16="http://schemas.microsoft.com/office/drawing/2014/main" val="986545241"/>
                  </a:ext>
                </a:extLst>
              </a:tr>
              <a:tr h="1060695">
                <a:tc>
                  <a:txBody>
                    <a:bodyPr/>
                    <a:lstStyle/>
                    <a:p>
                      <a:pPr algn="ctr"/>
                      <a:endParaRPr lang="en-US">
                        <a:solidFill>
                          <a:schemeClr val="bg1"/>
                        </a:solidFill>
                        <a:latin typeface="Montserrat Bold" panose="00000800000000000000" pitchFamily="2" charset="0"/>
                      </a:endParaRPr>
                    </a:p>
                    <a:p>
                      <a:pPr algn="ctr"/>
                      <a:r>
                        <a:rPr lang="en-US">
                          <a:solidFill>
                            <a:schemeClr val="bg1"/>
                          </a:solidFill>
                          <a:latin typeface="Montserrat Bold" panose="00000800000000000000" pitchFamily="2" charset="0"/>
                        </a:rPr>
                        <a:t>RMSE</a:t>
                      </a:r>
                      <a:endParaRPr lang="en-US" dirty="0">
                        <a:solidFill>
                          <a:schemeClr val="bg1"/>
                        </a:solidFill>
                        <a:latin typeface="Montserrat Bold" panose="00000800000000000000" pitchFamily="2"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tx1">
                        <a:lumMod val="85000"/>
                        <a:lumOff val="15000"/>
                      </a:schemeClr>
                    </a:solidFill>
                  </a:tcPr>
                </a:tc>
                <a:tc>
                  <a:txBody>
                    <a:bodyPr/>
                    <a:lstStyle/>
                    <a:p>
                      <a:pPr algn="ctr"/>
                      <a:endParaRPr lang="en-US" dirty="0">
                        <a:solidFill>
                          <a:schemeClr val="bg1"/>
                        </a:solidFill>
                        <a:latin typeface="Montserrat Bold" panose="00000800000000000000" pitchFamily="2" charset="0"/>
                      </a:endParaRPr>
                    </a:p>
                    <a:p>
                      <a:pPr algn="ctr"/>
                      <a:r>
                        <a:rPr lang="en-US" dirty="0">
                          <a:solidFill>
                            <a:schemeClr val="bg1"/>
                          </a:solidFill>
                          <a:latin typeface="Montserrat Bold" panose="00000800000000000000" pitchFamily="2" charset="0"/>
                        </a:rPr>
                        <a:t>64.49</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tx1">
                        <a:lumMod val="85000"/>
                        <a:lumOff val="15000"/>
                      </a:schemeClr>
                    </a:solidFill>
                  </a:tcPr>
                </a:tc>
                <a:tc>
                  <a:txBody>
                    <a:bodyPr/>
                    <a:lstStyle/>
                    <a:p>
                      <a:pPr algn="ctr"/>
                      <a:endParaRPr lang="en-US" dirty="0">
                        <a:solidFill>
                          <a:schemeClr val="bg1"/>
                        </a:solidFill>
                        <a:latin typeface="Montserrat Bold" panose="00000800000000000000" pitchFamily="2" charset="0"/>
                      </a:endParaRPr>
                    </a:p>
                    <a:p>
                      <a:pPr algn="ctr"/>
                      <a:r>
                        <a:rPr lang="en-US" dirty="0">
                          <a:solidFill>
                            <a:schemeClr val="bg1"/>
                          </a:solidFill>
                          <a:latin typeface="Montserrat Bold" panose="00000800000000000000" pitchFamily="2" charset="0"/>
                        </a:rPr>
                        <a:t>57.00</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tx1">
                        <a:lumMod val="85000"/>
                        <a:lumOff val="15000"/>
                      </a:schemeClr>
                    </a:solidFill>
                  </a:tcPr>
                </a:tc>
                <a:tc>
                  <a:txBody>
                    <a:bodyPr/>
                    <a:lstStyle/>
                    <a:p>
                      <a:pPr algn="ctr"/>
                      <a:endParaRPr lang="en-US" dirty="0">
                        <a:solidFill>
                          <a:schemeClr val="bg1"/>
                        </a:solidFill>
                        <a:latin typeface="Montserrat Bold" panose="00000800000000000000" pitchFamily="2" charset="0"/>
                      </a:endParaRPr>
                    </a:p>
                    <a:p>
                      <a:pPr algn="ctr"/>
                      <a:r>
                        <a:rPr lang="en-US" dirty="0">
                          <a:solidFill>
                            <a:schemeClr val="bg1"/>
                          </a:solidFill>
                          <a:latin typeface="Montserrat Bold" panose="00000800000000000000" pitchFamily="2" charset="0"/>
                        </a:rPr>
                        <a:t>40.824</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tx1">
                        <a:lumMod val="85000"/>
                        <a:lumOff val="15000"/>
                      </a:schemeClr>
                    </a:solidFill>
                  </a:tcPr>
                </a:tc>
                <a:tc>
                  <a:txBody>
                    <a:bodyPr/>
                    <a:lstStyle/>
                    <a:p>
                      <a:pPr algn="ctr"/>
                      <a:endParaRPr lang="en-US" dirty="0">
                        <a:solidFill>
                          <a:schemeClr val="bg1"/>
                        </a:solidFill>
                        <a:latin typeface="Montserrat Bold" panose="00000800000000000000" pitchFamily="2" charset="0"/>
                      </a:endParaRPr>
                    </a:p>
                    <a:p>
                      <a:pPr algn="ctr"/>
                      <a:r>
                        <a:rPr lang="en-US" dirty="0">
                          <a:solidFill>
                            <a:schemeClr val="bg1"/>
                          </a:solidFill>
                          <a:latin typeface="Montserrat Bold" panose="00000800000000000000" pitchFamily="2" charset="0"/>
                        </a:rPr>
                        <a:t>42.1</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tx1">
                        <a:lumMod val="85000"/>
                        <a:lumOff val="15000"/>
                      </a:schemeClr>
                    </a:solidFill>
                  </a:tcPr>
                </a:tc>
                <a:extLst>
                  <a:ext uri="{0D108BD9-81ED-4DB2-BD59-A6C34878D82A}">
                    <a16:rowId xmlns:a16="http://schemas.microsoft.com/office/drawing/2014/main" val="3290939620"/>
                  </a:ext>
                </a:extLst>
              </a:tr>
              <a:tr h="1060695">
                <a:tc>
                  <a:txBody>
                    <a:bodyPr/>
                    <a:lstStyle/>
                    <a:p>
                      <a:pPr algn="ctr"/>
                      <a:endParaRPr lang="en-US">
                        <a:solidFill>
                          <a:schemeClr val="bg1"/>
                        </a:solidFill>
                        <a:latin typeface="Montserrat Bold" panose="00000800000000000000" pitchFamily="2" charset="0"/>
                      </a:endParaRPr>
                    </a:p>
                    <a:p>
                      <a:pPr algn="ctr"/>
                      <a:r>
                        <a:rPr lang="en-US">
                          <a:solidFill>
                            <a:schemeClr val="bg1"/>
                          </a:solidFill>
                          <a:latin typeface="Montserrat Bold" panose="00000800000000000000" pitchFamily="2" charset="0"/>
                        </a:rPr>
                        <a:t>R-Squared</a:t>
                      </a:r>
                      <a:endParaRPr lang="en-US" dirty="0">
                        <a:solidFill>
                          <a:schemeClr val="bg1"/>
                        </a:solidFill>
                        <a:latin typeface="Montserrat Bold" panose="00000800000000000000" pitchFamily="2"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11213"/>
                    </a:solidFill>
                  </a:tcPr>
                </a:tc>
                <a:tc>
                  <a:txBody>
                    <a:bodyPr/>
                    <a:lstStyle/>
                    <a:p>
                      <a:pPr algn="ctr"/>
                      <a:endParaRPr lang="en-US" dirty="0">
                        <a:solidFill>
                          <a:schemeClr val="bg1"/>
                        </a:solidFill>
                        <a:latin typeface="Montserrat Bold" panose="00000800000000000000" pitchFamily="2" charset="0"/>
                      </a:endParaRPr>
                    </a:p>
                    <a:p>
                      <a:pPr algn="ctr"/>
                      <a:r>
                        <a:rPr lang="en-US" dirty="0">
                          <a:solidFill>
                            <a:schemeClr val="bg1"/>
                          </a:solidFill>
                          <a:latin typeface="Montserrat Bold" panose="00000800000000000000" pitchFamily="2" charset="0"/>
                        </a:rPr>
                        <a:t>0.21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11213"/>
                    </a:solidFill>
                  </a:tcPr>
                </a:tc>
                <a:tc>
                  <a:txBody>
                    <a:bodyPr/>
                    <a:lstStyle/>
                    <a:p>
                      <a:pPr algn="ctr"/>
                      <a:endParaRPr lang="en-US">
                        <a:solidFill>
                          <a:schemeClr val="bg1"/>
                        </a:solidFill>
                        <a:latin typeface="Montserrat Bold" panose="00000800000000000000" pitchFamily="2" charset="0"/>
                      </a:endParaRPr>
                    </a:p>
                    <a:p>
                      <a:pPr algn="ctr"/>
                      <a:r>
                        <a:rPr lang="en-US">
                          <a:solidFill>
                            <a:schemeClr val="bg1"/>
                          </a:solidFill>
                          <a:latin typeface="Montserrat Bold" panose="00000800000000000000" pitchFamily="2" charset="0"/>
                        </a:rPr>
                        <a:t>0.41</a:t>
                      </a:r>
                      <a:endParaRPr lang="en-US" dirty="0">
                        <a:solidFill>
                          <a:schemeClr val="bg1"/>
                        </a:solidFill>
                        <a:latin typeface="Montserrat Bold" panose="00000800000000000000" pitchFamily="2"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11213"/>
                    </a:solidFill>
                  </a:tcPr>
                </a:tc>
                <a:tc>
                  <a:txBody>
                    <a:bodyPr/>
                    <a:lstStyle/>
                    <a:p>
                      <a:pPr algn="ctr"/>
                      <a:endParaRPr lang="en-US">
                        <a:solidFill>
                          <a:schemeClr val="bg1"/>
                        </a:solidFill>
                        <a:latin typeface="Montserrat Bold" panose="00000800000000000000" pitchFamily="2" charset="0"/>
                      </a:endParaRPr>
                    </a:p>
                    <a:p>
                      <a:pPr algn="ctr"/>
                      <a:r>
                        <a:rPr lang="en-US">
                          <a:solidFill>
                            <a:schemeClr val="bg1"/>
                          </a:solidFill>
                          <a:latin typeface="Montserrat Bold" panose="00000800000000000000" pitchFamily="2" charset="0"/>
                        </a:rPr>
                        <a:t>0.706</a:t>
                      </a:r>
                      <a:endParaRPr lang="en-US" dirty="0">
                        <a:solidFill>
                          <a:schemeClr val="bg1"/>
                        </a:solidFill>
                        <a:latin typeface="Montserrat Bold" panose="00000800000000000000" pitchFamily="2"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11213"/>
                    </a:solidFill>
                  </a:tcPr>
                </a:tc>
                <a:tc>
                  <a:txBody>
                    <a:bodyPr/>
                    <a:lstStyle/>
                    <a:p>
                      <a:pPr algn="ctr"/>
                      <a:endParaRPr lang="en-US" dirty="0">
                        <a:solidFill>
                          <a:schemeClr val="bg1"/>
                        </a:solidFill>
                        <a:latin typeface="Montserrat Bold" panose="00000800000000000000" pitchFamily="2" charset="0"/>
                      </a:endParaRPr>
                    </a:p>
                    <a:p>
                      <a:pPr algn="ctr"/>
                      <a:r>
                        <a:rPr lang="en-US" dirty="0">
                          <a:solidFill>
                            <a:schemeClr val="bg1"/>
                          </a:solidFill>
                          <a:latin typeface="Montserrat Bold" panose="00000800000000000000" pitchFamily="2" charset="0"/>
                        </a:rPr>
                        <a:t>0.687</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11213"/>
                    </a:solidFill>
                  </a:tcPr>
                </a:tc>
                <a:extLst>
                  <a:ext uri="{0D108BD9-81ED-4DB2-BD59-A6C34878D82A}">
                    <a16:rowId xmlns:a16="http://schemas.microsoft.com/office/drawing/2014/main" val="1955823574"/>
                  </a:ext>
                </a:extLst>
              </a:tr>
            </a:tbl>
          </a:graphicData>
        </a:graphic>
      </p:graphicFrame>
      <p:pic>
        <p:nvPicPr>
          <p:cNvPr id="22" name="Picture 21" descr="A graph with blue and orange bars&#10;&#10;AI-generated content may be incorrect.">
            <a:extLst>
              <a:ext uri="{FF2B5EF4-FFF2-40B4-BE49-F238E27FC236}">
                <a16:creationId xmlns:a16="http://schemas.microsoft.com/office/drawing/2014/main" id="{5FD2F30D-0630-7EBD-6BA0-CF445FEB8975}"/>
              </a:ext>
            </a:extLst>
          </p:cNvPr>
          <p:cNvPicPr>
            <a:picLocks noChangeAspect="1"/>
          </p:cNvPicPr>
          <p:nvPr/>
        </p:nvPicPr>
        <p:blipFill>
          <a:blip r:embed="rId3"/>
          <a:stretch>
            <a:fillRect/>
          </a:stretch>
        </p:blipFill>
        <p:spPr>
          <a:xfrm>
            <a:off x="-1" y="4114801"/>
            <a:ext cx="6250299" cy="4114800"/>
          </a:xfrm>
          <a:prstGeom prst="rect">
            <a:avLst/>
          </a:prstGeom>
        </p:spPr>
      </p:pic>
      <p:pic>
        <p:nvPicPr>
          <p:cNvPr id="24" name="Picture 23" descr="A comparison of different colored bars">
            <a:extLst>
              <a:ext uri="{FF2B5EF4-FFF2-40B4-BE49-F238E27FC236}">
                <a16:creationId xmlns:a16="http://schemas.microsoft.com/office/drawing/2014/main" id="{F1F03A3E-80F8-9DD2-3E06-4B9FB1CE1FEB}"/>
              </a:ext>
            </a:extLst>
          </p:cNvPr>
          <p:cNvPicPr>
            <a:picLocks noChangeAspect="1"/>
          </p:cNvPicPr>
          <p:nvPr/>
        </p:nvPicPr>
        <p:blipFill>
          <a:blip r:embed="rId4"/>
          <a:stretch>
            <a:fillRect/>
          </a:stretch>
        </p:blipFill>
        <p:spPr>
          <a:xfrm>
            <a:off x="279751" y="688428"/>
            <a:ext cx="5690794" cy="295841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3" name="Text 0"/>
          <p:cNvSpPr/>
          <p:nvPr/>
        </p:nvSpPr>
        <p:spPr>
          <a:xfrm>
            <a:off x="221696" y="376654"/>
            <a:ext cx="5198031" cy="524708"/>
          </a:xfrm>
          <a:prstGeom prst="rect">
            <a:avLst/>
          </a:prstGeom>
          <a:noFill/>
          <a:ln/>
        </p:spPr>
        <p:txBody>
          <a:bodyPr wrap="none" lIns="0" tIns="0" rIns="0" bIns="0" rtlCol="0" anchor="t"/>
          <a:lstStyle/>
          <a:p>
            <a:pPr marL="0" indent="0" algn="l">
              <a:lnSpc>
                <a:spcPts val="4100"/>
              </a:lnSpc>
              <a:buNone/>
            </a:pPr>
            <a:r>
              <a:rPr lang="en-US" sz="3300" b="1" dirty="0">
                <a:solidFill>
                  <a:srgbClr val="FFFFFF"/>
                </a:solidFill>
                <a:latin typeface="Montserrat Bold" pitchFamily="34" charset="0"/>
                <a:ea typeface="Montserrat Bold" pitchFamily="34" charset="-122"/>
                <a:cs typeface="Montserrat Bold" pitchFamily="34" charset="-120"/>
              </a:rPr>
              <a:t>Support Vector Regressor</a:t>
            </a:r>
            <a:endParaRPr lang="en-US" sz="3300" dirty="0"/>
          </a:p>
        </p:txBody>
      </p:sp>
      <p:sp>
        <p:nvSpPr>
          <p:cNvPr id="4" name="Shape 1"/>
          <p:cNvSpPr/>
          <p:nvPr/>
        </p:nvSpPr>
        <p:spPr>
          <a:xfrm>
            <a:off x="6132790" y="1440656"/>
            <a:ext cx="7851219" cy="5222320"/>
          </a:xfrm>
          <a:prstGeom prst="roundRect">
            <a:avLst>
              <a:gd name="adj" fmla="val 489"/>
            </a:avLst>
          </a:prstGeom>
          <a:noFill/>
          <a:ln w="7620">
            <a:solidFill>
              <a:srgbClr val="FFFFFF">
                <a:alpha val="24000"/>
              </a:srgbClr>
            </a:solidFill>
            <a:prstDash val="solid"/>
          </a:ln>
        </p:spPr>
        <p:txBody>
          <a:bodyPr/>
          <a:lstStyle/>
          <a:p>
            <a:endParaRPr lang="en-US"/>
          </a:p>
        </p:txBody>
      </p:sp>
      <p:sp>
        <p:nvSpPr>
          <p:cNvPr id="5" name="Shape 2"/>
          <p:cNvSpPr/>
          <p:nvPr/>
        </p:nvSpPr>
        <p:spPr>
          <a:xfrm>
            <a:off x="6140410" y="1448276"/>
            <a:ext cx="7835979" cy="513636"/>
          </a:xfrm>
          <a:prstGeom prst="rect">
            <a:avLst/>
          </a:prstGeom>
          <a:solidFill>
            <a:srgbClr val="FFFFFF">
              <a:alpha val="4000"/>
            </a:srgbClr>
          </a:solidFill>
          <a:ln/>
        </p:spPr>
        <p:txBody>
          <a:bodyPr/>
          <a:lstStyle/>
          <a:p>
            <a:endParaRPr lang="en-US"/>
          </a:p>
        </p:txBody>
      </p:sp>
      <p:sp>
        <p:nvSpPr>
          <p:cNvPr id="6" name="Text 3"/>
          <p:cNvSpPr/>
          <p:nvPr/>
        </p:nvSpPr>
        <p:spPr>
          <a:xfrm>
            <a:off x="6325314" y="1566624"/>
            <a:ext cx="1585793" cy="276939"/>
          </a:xfrm>
          <a:prstGeom prst="rect">
            <a:avLst/>
          </a:prstGeom>
          <a:noFill/>
          <a:ln/>
        </p:spPr>
        <p:txBody>
          <a:bodyPr wrap="none" lIns="0" tIns="0" rIns="0" bIns="0" rtlCol="0" anchor="t"/>
          <a:lstStyle/>
          <a:p>
            <a:pPr marL="0" indent="0" algn="l">
              <a:lnSpc>
                <a:spcPts val="2150"/>
              </a:lnSpc>
              <a:buNone/>
            </a:pPr>
            <a:r>
              <a:rPr lang="en-US" sz="1450" dirty="0">
                <a:solidFill>
                  <a:srgbClr val="E2E6E9"/>
                </a:solidFill>
                <a:latin typeface="Source Sans Pro" pitchFamily="34" charset="0"/>
                <a:ea typeface="Source Sans Pro" pitchFamily="34" charset="-122"/>
                <a:cs typeface="Source Sans Pro" pitchFamily="34" charset="-120"/>
              </a:rPr>
              <a:t>Parameter</a:t>
            </a:r>
            <a:endParaRPr lang="en-US" sz="1450" dirty="0"/>
          </a:p>
        </p:txBody>
      </p:sp>
      <p:sp>
        <p:nvSpPr>
          <p:cNvPr id="7" name="Text 4"/>
          <p:cNvSpPr/>
          <p:nvPr/>
        </p:nvSpPr>
        <p:spPr>
          <a:xfrm>
            <a:off x="8288060" y="1566624"/>
            <a:ext cx="1581983" cy="276939"/>
          </a:xfrm>
          <a:prstGeom prst="rect">
            <a:avLst/>
          </a:prstGeom>
          <a:noFill/>
          <a:ln/>
        </p:spPr>
        <p:txBody>
          <a:bodyPr wrap="none" lIns="0" tIns="0" rIns="0" bIns="0" rtlCol="0" anchor="t"/>
          <a:lstStyle/>
          <a:p>
            <a:pPr marL="0" indent="0" algn="l">
              <a:lnSpc>
                <a:spcPts val="2150"/>
              </a:lnSpc>
              <a:buNone/>
            </a:pPr>
            <a:r>
              <a:rPr lang="en-US" sz="1450" dirty="0">
                <a:solidFill>
                  <a:srgbClr val="E2E6E9"/>
                </a:solidFill>
                <a:latin typeface="Source Sans Pro" pitchFamily="34" charset="0"/>
                <a:ea typeface="Source Sans Pro" pitchFamily="34" charset="-122"/>
                <a:cs typeface="Source Sans Pro" pitchFamily="34" charset="-120"/>
              </a:rPr>
              <a:t>Linear</a:t>
            </a:r>
            <a:endParaRPr lang="en-US" sz="1450" dirty="0"/>
          </a:p>
        </p:txBody>
      </p:sp>
      <p:sp>
        <p:nvSpPr>
          <p:cNvPr id="8" name="Text 5"/>
          <p:cNvSpPr/>
          <p:nvPr/>
        </p:nvSpPr>
        <p:spPr>
          <a:xfrm>
            <a:off x="10246995" y="1566624"/>
            <a:ext cx="1581983" cy="276939"/>
          </a:xfrm>
          <a:prstGeom prst="rect">
            <a:avLst/>
          </a:prstGeom>
          <a:noFill/>
          <a:ln/>
        </p:spPr>
        <p:txBody>
          <a:bodyPr wrap="none" lIns="0" tIns="0" rIns="0" bIns="0" rtlCol="0" anchor="t"/>
          <a:lstStyle/>
          <a:p>
            <a:pPr marL="0" indent="0" algn="l">
              <a:lnSpc>
                <a:spcPts val="2150"/>
              </a:lnSpc>
              <a:buNone/>
            </a:pPr>
            <a:r>
              <a:rPr lang="en-US" sz="1450" dirty="0">
                <a:solidFill>
                  <a:srgbClr val="E2E6E9"/>
                </a:solidFill>
                <a:latin typeface="Source Sans Pro" pitchFamily="34" charset="0"/>
                <a:ea typeface="Source Sans Pro" pitchFamily="34" charset="-122"/>
                <a:cs typeface="Source Sans Pro" pitchFamily="34" charset="-120"/>
              </a:rPr>
              <a:t>Radial (RBF)</a:t>
            </a:r>
            <a:endParaRPr lang="en-US" sz="1450" dirty="0"/>
          </a:p>
        </p:txBody>
      </p:sp>
      <p:sp>
        <p:nvSpPr>
          <p:cNvPr id="9" name="Text 6"/>
          <p:cNvSpPr/>
          <p:nvPr/>
        </p:nvSpPr>
        <p:spPr>
          <a:xfrm>
            <a:off x="12205930" y="1566624"/>
            <a:ext cx="1585793" cy="276939"/>
          </a:xfrm>
          <a:prstGeom prst="rect">
            <a:avLst/>
          </a:prstGeom>
          <a:noFill/>
          <a:ln/>
        </p:spPr>
        <p:txBody>
          <a:bodyPr wrap="none" lIns="0" tIns="0" rIns="0" bIns="0" rtlCol="0" anchor="t"/>
          <a:lstStyle/>
          <a:p>
            <a:pPr marL="0" indent="0" algn="l">
              <a:lnSpc>
                <a:spcPts val="2150"/>
              </a:lnSpc>
              <a:buNone/>
            </a:pPr>
            <a:r>
              <a:rPr lang="en-US" sz="1450" dirty="0">
                <a:solidFill>
                  <a:srgbClr val="E2E6E9"/>
                </a:solidFill>
                <a:latin typeface="Source Sans Pro" pitchFamily="34" charset="0"/>
                <a:ea typeface="Source Sans Pro" pitchFamily="34" charset="-122"/>
                <a:cs typeface="Source Sans Pro" pitchFamily="34" charset="-120"/>
              </a:rPr>
              <a:t>Polynomial</a:t>
            </a:r>
            <a:endParaRPr lang="en-US" sz="1450" dirty="0"/>
          </a:p>
        </p:txBody>
      </p:sp>
      <p:sp>
        <p:nvSpPr>
          <p:cNvPr id="10" name="Shape 7"/>
          <p:cNvSpPr/>
          <p:nvPr/>
        </p:nvSpPr>
        <p:spPr>
          <a:xfrm>
            <a:off x="6140410" y="1961912"/>
            <a:ext cx="7835979" cy="513636"/>
          </a:xfrm>
          <a:prstGeom prst="rect">
            <a:avLst/>
          </a:prstGeom>
          <a:solidFill>
            <a:srgbClr val="000000">
              <a:alpha val="4000"/>
            </a:srgbClr>
          </a:solidFill>
          <a:ln/>
        </p:spPr>
        <p:txBody>
          <a:bodyPr/>
          <a:lstStyle/>
          <a:p>
            <a:endParaRPr lang="en-US"/>
          </a:p>
        </p:txBody>
      </p:sp>
      <p:sp>
        <p:nvSpPr>
          <p:cNvPr id="11" name="Text 8"/>
          <p:cNvSpPr/>
          <p:nvPr/>
        </p:nvSpPr>
        <p:spPr>
          <a:xfrm>
            <a:off x="6325314" y="2080260"/>
            <a:ext cx="1585793" cy="276939"/>
          </a:xfrm>
          <a:prstGeom prst="rect">
            <a:avLst/>
          </a:prstGeom>
          <a:noFill/>
          <a:ln/>
        </p:spPr>
        <p:txBody>
          <a:bodyPr wrap="none" lIns="0" tIns="0" rIns="0" bIns="0" rtlCol="0" anchor="t"/>
          <a:lstStyle/>
          <a:p>
            <a:pPr marL="0" indent="0" algn="l">
              <a:lnSpc>
                <a:spcPts val="2150"/>
              </a:lnSpc>
              <a:buNone/>
            </a:pPr>
            <a:r>
              <a:rPr lang="en-US" sz="1450" dirty="0">
                <a:solidFill>
                  <a:srgbClr val="E2E6E9"/>
                </a:solidFill>
                <a:latin typeface="Source Sans Pro" pitchFamily="34" charset="0"/>
                <a:ea typeface="Source Sans Pro" pitchFamily="34" charset="-122"/>
                <a:cs typeface="Source Sans Pro" pitchFamily="34" charset="-120"/>
              </a:rPr>
              <a:t>C</a:t>
            </a:r>
            <a:endParaRPr lang="en-US" sz="1450" dirty="0"/>
          </a:p>
        </p:txBody>
      </p:sp>
      <p:sp>
        <p:nvSpPr>
          <p:cNvPr id="12" name="Text 9"/>
          <p:cNvSpPr/>
          <p:nvPr/>
        </p:nvSpPr>
        <p:spPr>
          <a:xfrm>
            <a:off x="8288060" y="2080260"/>
            <a:ext cx="1581983" cy="276939"/>
          </a:xfrm>
          <a:prstGeom prst="rect">
            <a:avLst/>
          </a:prstGeom>
          <a:noFill/>
          <a:ln/>
        </p:spPr>
        <p:txBody>
          <a:bodyPr wrap="none" lIns="0" tIns="0" rIns="0" bIns="0" rtlCol="0" anchor="t"/>
          <a:lstStyle/>
          <a:p>
            <a:pPr marL="0" indent="0" algn="l">
              <a:lnSpc>
                <a:spcPts val="2150"/>
              </a:lnSpc>
              <a:buNone/>
            </a:pPr>
            <a:r>
              <a:rPr lang="en-US" sz="1450" dirty="0">
                <a:solidFill>
                  <a:srgbClr val="E2E6E9"/>
                </a:solidFill>
                <a:latin typeface="Source Sans Pro" pitchFamily="34" charset="0"/>
                <a:ea typeface="Source Sans Pro" pitchFamily="34" charset="-122"/>
                <a:cs typeface="Source Sans Pro" pitchFamily="34" charset="-120"/>
              </a:rPr>
              <a:t>10</a:t>
            </a:r>
            <a:endParaRPr lang="en-US" sz="1450" dirty="0"/>
          </a:p>
        </p:txBody>
      </p:sp>
      <p:sp>
        <p:nvSpPr>
          <p:cNvPr id="13" name="Text 10"/>
          <p:cNvSpPr/>
          <p:nvPr/>
        </p:nvSpPr>
        <p:spPr>
          <a:xfrm>
            <a:off x="10246995" y="2080260"/>
            <a:ext cx="1581983" cy="276939"/>
          </a:xfrm>
          <a:prstGeom prst="rect">
            <a:avLst/>
          </a:prstGeom>
          <a:noFill/>
          <a:ln/>
        </p:spPr>
        <p:txBody>
          <a:bodyPr wrap="none" lIns="0" tIns="0" rIns="0" bIns="0" rtlCol="0" anchor="t"/>
          <a:lstStyle/>
          <a:p>
            <a:pPr marL="0" indent="0" algn="l">
              <a:lnSpc>
                <a:spcPts val="2150"/>
              </a:lnSpc>
              <a:buNone/>
            </a:pPr>
            <a:r>
              <a:rPr lang="en-US" sz="1450" dirty="0">
                <a:solidFill>
                  <a:srgbClr val="E2E6E9"/>
                </a:solidFill>
                <a:latin typeface="Source Sans Pro" pitchFamily="34" charset="0"/>
                <a:ea typeface="Source Sans Pro" pitchFamily="34" charset="-122"/>
                <a:cs typeface="Source Sans Pro" pitchFamily="34" charset="-120"/>
              </a:rPr>
              <a:t>10</a:t>
            </a:r>
            <a:endParaRPr lang="en-US" sz="1450" dirty="0"/>
          </a:p>
        </p:txBody>
      </p:sp>
      <p:sp>
        <p:nvSpPr>
          <p:cNvPr id="14" name="Text 11"/>
          <p:cNvSpPr/>
          <p:nvPr/>
        </p:nvSpPr>
        <p:spPr>
          <a:xfrm>
            <a:off x="12205930" y="2080260"/>
            <a:ext cx="1585793" cy="276939"/>
          </a:xfrm>
          <a:prstGeom prst="rect">
            <a:avLst/>
          </a:prstGeom>
          <a:noFill/>
          <a:ln/>
        </p:spPr>
        <p:txBody>
          <a:bodyPr wrap="none" lIns="0" tIns="0" rIns="0" bIns="0" rtlCol="0" anchor="t"/>
          <a:lstStyle/>
          <a:p>
            <a:pPr marL="0" indent="0" algn="l">
              <a:lnSpc>
                <a:spcPts val="2150"/>
              </a:lnSpc>
              <a:buNone/>
            </a:pPr>
            <a:r>
              <a:rPr lang="en-US" sz="1450" dirty="0">
                <a:solidFill>
                  <a:srgbClr val="E2E6E9"/>
                </a:solidFill>
                <a:latin typeface="Source Sans Pro" pitchFamily="34" charset="0"/>
                <a:ea typeface="Source Sans Pro" pitchFamily="34" charset="-122"/>
                <a:cs typeface="Source Sans Pro" pitchFamily="34" charset="-120"/>
              </a:rPr>
              <a:t>10</a:t>
            </a:r>
            <a:endParaRPr lang="en-US" sz="1450" dirty="0"/>
          </a:p>
        </p:txBody>
      </p:sp>
      <p:sp>
        <p:nvSpPr>
          <p:cNvPr id="15" name="Shape 12"/>
          <p:cNvSpPr/>
          <p:nvPr/>
        </p:nvSpPr>
        <p:spPr>
          <a:xfrm>
            <a:off x="6140410" y="2475548"/>
            <a:ext cx="7835979" cy="513636"/>
          </a:xfrm>
          <a:prstGeom prst="rect">
            <a:avLst/>
          </a:prstGeom>
          <a:solidFill>
            <a:srgbClr val="FFFFFF">
              <a:alpha val="4000"/>
            </a:srgbClr>
          </a:solidFill>
          <a:ln/>
        </p:spPr>
        <p:txBody>
          <a:bodyPr/>
          <a:lstStyle/>
          <a:p>
            <a:endParaRPr lang="en-US"/>
          </a:p>
        </p:txBody>
      </p:sp>
      <p:sp>
        <p:nvSpPr>
          <p:cNvPr id="16" name="Text 13"/>
          <p:cNvSpPr/>
          <p:nvPr/>
        </p:nvSpPr>
        <p:spPr>
          <a:xfrm>
            <a:off x="6325314" y="2593896"/>
            <a:ext cx="1585793" cy="276939"/>
          </a:xfrm>
          <a:prstGeom prst="rect">
            <a:avLst/>
          </a:prstGeom>
          <a:noFill/>
          <a:ln/>
        </p:spPr>
        <p:txBody>
          <a:bodyPr wrap="none" lIns="0" tIns="0" rIns="0" bIns="0" rtlCol="0" anchor="t"/>
          <a:lstStyle/>
          <a:p>
            <a:pPr marL="0" indent="0" algn="l">
              <a:lnSpc>
                <a:spcPts val="2150"/>
              </a:lnSpc>
              <a:buNone/>
            </a:pPr>
            <a:r>
              <a:rPr lang="en-US" sz="1450" dirty="0">
                <a:solidFill>
                  <a:srgbClr val="E2E6E9"/>
                </a:solidFill>
                <a:latin typeface="Source Sans Pro" pitchFamily="34" charset="0"/>
                <a:ea typeface="Source Sans Pro" pitchFamily="34" charset="-122"/>
                <a:cs typeface="Source Sans Pro" pitchFamily="34" charset="-120"/>
              </a:rPr>
              <a:t>gamma</a:t>
            </a:r>
            <a:endParaRPr lang="en-US" sz="1450" dirty="0"/>
          </a:p>
        </p:txBody>
      </p:sp>
      <p:sp>
        <p:nvSpPr>
          <p:cNvPr id="17" name="Text 14"/>
          <p:cNvSpPr/>
          <p:nvPr/>
        </p:nvSpPr>
        <p:spPr>
          <a:xfrm>
            <a:off x="8288060" y="2593896"/>
            <a:ext cx="1581983" cy="276939"/>
          </a:xfrm>
          <a:prstGeom prst="rect">
            <a:avLst/>
          </a:prstGeom>
          <a:noFill/>
          <a:ln/>
        </p:spPr>
        <p:txBody>
          <a:bodyPr wrap="none" lIns="0" tIns="0" rIns="0" bIns="0" rtlCol="0" anchor="t"/>
          <a:lstStyle/>
          <a:p>
            <a:pPr marL="0" indent="0" algn="l">
              <a:lnSpc>
                <a:spcPts val="2150"/>
              </a:lnSpc>
              <a:buNone/>
            </a:pPr>
            <a:r>
              <a:rPr lang="en-US" sz="1450" dirty="0">
                <a:solidFill>
                  <a:srgbClr val="E2E6E9"/>
                </a:solidFill>
                <a:latin typeface="Source Sans Pro" pitchFamily="34" charset="0"/>
                <a:ea typeface="Source Sans Pro" pitchFamily="34" charset="-122"/>
                <a:cs typeface="Source Sans Pro" pitchFamily="34" charset="-120"/>
              </a:rPr>
              <a:t>-</a:t>
            </a:r>
            <a:endParaRPr lang="en-US" sz="1450" dirty="0"/>
          </a:p>
        </p:txBody>
      </p:sp>
      <p:sp>
        <p:nvSpPr>
          <p:cNvPr id="18" name="Text 15"/>
          <p:cNvSpPr/>
          <p:nvPr/>
        </p:nvSpPr>
        <p:spPr>
          <a:xfrm>
            <a:off x="10246995" y="2593896"/>
            <a:ext cx="1581983" cy="276939"/>
          </a:xfrm>
          <a:prstGeom prst="rect">
            <a:avLst/>
          </a:prstGeom>
          <a:noFill/>
          <a:ln/>
        </p:spPr>
        <p:txBody>
          <a:bodyPr wrap="none" lIns="0" tIns="0" rIns="0" bIns="0" rtlCol="0" anchor="t"/>
          <a:lstStyle/>
          <a:p>
            <a:pPr marL="0" indent="0" algn="l">
              <a:lnSpc>
                <a:spcPts val="2150"/>
              </a:lnSpc>
              <a:buNone/>
            </a:pPr>
            <a:r>
              <a:rPr lang="en-US" sz="1450" dirty="0">
                <a:solidFill>
                  <a:srgbClr val="E2E6E9"/>
                </a:solidFill>
                <a:latin typeface="Source Sans Pro" pitchFamily="34" charset="0"/>
                <a:ea typeface="Source Sans Pro" pitchFamily="34" charset="-122"/>
                <a:cs typeface="Source Sans Pro" pitchFamily="34" charset="-120"/>
              </a:rPr>
              <a:t>0.1</a:t>
            </a:r>
            <a:endParaRPr lang="en-US" sz="1450" dirty="0"/>
          </a:p>
        </p:txBody>
      </p:sp>
      <p:sp>
        <p:nvSpPr>
          <p:cNvPr id="19" name="Text 16"/>
          <p:cNvSpPr/>
          <p:nvPr/>
        </p:nvSpPr>
        <p:spPr>
          <a:xfrm>
            <a:off x="12205930" y="2593896"/>
            <a:ext cx="1585793" cy="276939"/>
          </a:xfrm>
          <a:prstGeom prst="rect">
            <a:avLst/>
          </a:prstGeom>
          <a:noFill/>
          <a:ln/>
        </p:spPr>
        <p:txBody>
          <a:bodyPr wrap="none" lIns="0" tIns="0" rIns="0" bIns="0" rtlCol="0" anchor="t"/>
          <a:lstStyle/>
          <a:p>
            <a:pPr marL="0" indent="0" algn="l">
              <a:lnSpc>
                <a:spcPts val="2150"/>
              </a:lnSpc>
              <a:buNone/>
            </a:pPr>
            <a:r>
              <a:rPr lang="en-US" sz="1450" dirty="0">
                <a:solidFill>
                  <a:srgbClr val="E2E6E9"/>
                </a:solidFill>
                <a:latin typeface="Source Sans Pro" pitchFamily="34" charset="0"/>
                <a:ea typeface="Source Sans Pro" pitchFamily="34" charset="-122"/>
                <a:cs typeface="Source Sans Pro" pitchFamily="34" charset="-120"/>
              </a:rPr>
              <a:t>'scale'</a:t>
            </a:r>
            <a:endParaRPr lang="en-US" sz="1450" dirty="0"/>
          </a:p>
        </p:txBody>
      </p:sp>
      <p:sp>
        <p:nvSpPr>
          <p:cNvPr id="20" name="Shape 17"/>
          <p:cNvSpPr/>
          <p:nvPr/>
        </p:nvSpPr>
        <p:spPr>
          <a:xfrm>
            <a:off x="6140410" y="2989183"/>
            <a:ext cx="7835979" cy="513636"/>
          </a:xfrm>
          <a:prstGeom prst="rect">
            <a:avLst/>
          </a:prstGeom>
          <a:solidFill>
            <a:srgbClr val="000000">
              <a:alpha val="4000"/>
            </a:srgbClr>
          </a:solidFill>
          <a:ln/>
        </p:spPr>
        <p:txBody>
          <a:bodyPr/>
          <a:lstStyle/>
          <a:p>
            <a:endParaRPr lang="en-US"/>
          </a:p>
        </p:txBody>
      </p:sp>
      <p:sp>
        <p:nvSpPr>
          <p:cNvPr id="21" name="Text 18"/>
          <p:cNvSpPr/>
          <p:nvPr/>
        </p:nvSpPr>
        <p:spPr>
          <a:xfrm>
            <a:off x="6325314" y="3107531"/>
            <a:ext cx="1585793" cy="276939"/>
          </a:xfrm>
          <a:prstGeom prst="rect">
            <a:avLst/>
          </a:prstGeom>
          <a:noFill/>
          <a:ln/>
        </p:spPr>
        <p:txBody>
          <a:bodyPr wrap="none" lIns="0" tIns="0" rIns="0" bIns="0" rtlCol="0" anchor="t"/>
          <a:lstStyle/>
          <a:p>
            <a:pPr marL="0" indent="0" algn="l">
              <a:lnSpc>
                <a:spcPts val="2150"/>
              </a:lnSpc>
              <a:buNone/>
            </a:pPr>
            <a:r>
              <a:rPr lang="en-US" sz="1450" dirty="0">
                <a:solidFill>
                  <a:srgbClr val="E2E6E9"/>
                </a:solidFill>
                <a:latin typeface="Source Sans Pro" pitchFamily="34" charset="0"/>
                <a:ea typeface="Source Sans Pro" pitchFamily="34" charset="-122"/>
                <a:cs typeface="Source Sans Pro" pitchFamily="34" charset="-120"/>
              </a:rPr>
              <a:t>degree</a:t>
            </a:r>
            <a:endParaRPr lang="en-US" sz="1450" dirty="0"/>
          </a:p>
        </p:txBody>
      </p:sp>
      <p:sp>
        <p:nvSpPr>
          <p:cNvPr id="22" name="Text 19"/>
          <p:cNvSpPr/>
          <p:nvPr/>
        </p:nvSpPr>
        <p:spPr>
          <a:xfrm>
            <a:off x="8288060" y="3107531"/>
            <a:ext cx="1581983" cy="276939"/>
          </a:xfrm>
          <a:prstGeom prst="rect">
            <a:avLst/>
          </a:prstGeom>
          <a:noFill/>
          <a:ln/>
        </p:spPr>
        <p:txBody>
          <a:bodyPr wrap="none" lIns="0" tIns="0" rIns="0" bIns="0" rtlCol="0" anchor="t"/>
          <a:lstStyle/>
          <a:p>
            <a:pPr marL="0" indent="0" algn="l">
              <a:lnSpc>
                <a:spcPts val="2150"/>
              </a:lnSpc>
              <a:buNone/>
            </a:pPr>
            <a:r>
              <a:rPr lang="en-US" sz="1450" dirty="0">
                <a:solidFill>
                  <a:srgbClr val="E2E6E9"/>
                </a:solidFill>
                <a:latin typeface="Source Sans Pro" pitchFamily="34" charset="0"/>
                <a:ea typeface="Source Sans Pro" pitchFamily="34" charset="-122"/>
                <a:cs typeface="Source Sans Pro" pitchFamily="34" charset="-120"/>
              </a:rPr>
              <a:t>-</a:t>
            </a:r>
            <a:endParaRPr lang="en-US" sz="1450" dirty="0"/>
          </a:p>
        </p:txBody>
      </p:sp>
      <p:sp>
        <p:nvSpPr>
          <p:cNvPr id="23" name="Text 20"/>
          <p:cNvSpPr/>
          <p:nvPr/>
        </p:nvSpPr>
        <p:spPr>
          <a:xfrm>
            <a:off x="10246995" y="3107531"/>
            <a:ext cx="1581983" cy="276939"/>
          </a:xfrm>
          <a:prstGeom prst="rect">
            <a:avLst/>
          </a:prstGeom>
          <a:noFill/>
          <a:ln/>
        </p:spPr>
        <p:txBody>
          <a:bodyPr wrap="none" lIns="0" tIns="0" rIns="0" bIns="0" rtlCol="0" anchor="t"/>
          <a:lstStyle/>
          <a:p>
            <a:pPr marL="0" indent="0" algn="l">
              <a:lnSpc>
                <a:spcPts val="2150"/>
              </a:lnSpc>
              <a:buNone/>
            </a:pPr>
            <a:r>
              <a:rPr lang="en-US" sz="1450" dirty="0">
                <a:solidFill>
                  <a:srgbClr val="E2E6E9"/>
                </a:solidFill>
                <a:latin typeface="Source Sans Pro" pitchFamily="34" charset="0"/>
                <a:ea typeface="Source Sans Pro" pitchFamily="34" charset="-122"/>
                <a:cs typeface="Source Sans Pro" pitchFamily="34" charset="-120"/>
              </a:rPr>
              <a:t>-</a:t>
            </a:r>
            <a:endParaRPr lang="en-US" sz="1450" dirty="0"/>
          </a:p>
        </p:txBody>
      </p:sp>
      <p:sp>
        <p:nvSpPr>
          <p:cNvPr id="24" name="Text 21"/>
          <p:cNvSpPr/>
          <p:nvPr/>
        </p:nvSpPr>
        <p:spPr>
          <a:xfrm>
            <a:off x="12205930" y="3107531"/>
            <a:ext cx="1585793" cy="276939"/>
          </a:xfrm>
          <a:prstGeom prst="rect">
            <a:avLst/>
          </a:prstGeom>
          <a:noFill/>
          <a:ln/>
        </p:spPr>
        <p:txBody>
          <a:bodyPr wrap="none" lIns="0" tIns="0" rIns="0" bIns="0" rtlCol="0" anchor="t"/>
          <a:lstStyle/>
          <a:p>
            <a:pPr marL="0" indent="0" algn="l">
              <a:lnSpc>
                <a:spcPts val="2150"/>
              </a:lnSpc>
              <a:buNone/>
            </a:pPr>
            <a:r>
              <a:rPr lang="en-US" sz="1450" dirty="0">
                <a:solidFill>
                  <a:srgbClr val="E2E6E9"/>
                </a:solidFill>
                <a:latin typeface="Source Sans Pro" pitchFamily="34" charset="0"/>
                <a:ea typeface="Source Sans Pro" pitchFamily="34" charset="-122"/>
                <a:cs typeface="Source Sans Pro" pitchFamily="34" charset="-120"/>
              </a:rPr>
              <a:t>2</a:t>
            </a:r>
            <a:endParaRPr lang="en-US" sz="1450" dirty="0"/>
          </a:p>
        </p:txBody>
      </p:sp>
      <p:sp>
        <p:nvSpPr>
          <p:cNvPr id="25" name="Shape 22"/>
          <p:cNvSpPr/>
          <p:nvPr/>
        </p:nvSpPr>
        <p:spPr>
          <a:xfrm>
            <a:off x="6140410" y="3502819"/>
            <a:ext cx="7835979" cy="513636"/>
          </a:xfrm>
          <a:prstGeom prst="rect">
            <a:avLst/>
          </a:prstGeom>
          <a:solidFill>
            <a:srgbClr val="FFFFFF">
              <a:alpha val="4000"/>
            </a:srgbClr>
          </a:solidFill>
          <a:ln/>
        </p:spPr>
        <p:txBody>
          <a:bodyPr/>
          <a:lstStyle/>
          <a:p>
            <a:endParaRPr lang="en-US"/>
          </a:p>
        </p:txBody>
      </p:sp>
      <p:sp>
        <p:nvSpPr>
          <p:cNvPr id="26" name="Text 23"/>
          <p:cNvSpPr/>
          <p:nvPr/>
        </p:nvSpPr>
        <p:spPr>
          <a:xfrm>
            <a:off x="6325314" y="3621167"/>
            <a:ext cx="1585793" cy="276939"/>
          </a:xfrm>
          <a:prstGeom prst="rect">
            <a:avLst/>
          </a:prstGeom>
          <a:noFill/>
          <a:ln/>
        </p:spPr>
        <p:txBody>
          <a:bodyPr wrap="none" lIns="0" tIns="0" rIns="0" bIns="0" rtlCol="0" anchor="t"/>
          <a:lstStyle/>
          <a:p>
            <a:pPr marL="0" indent="0" algn="l">
              <a:lnSpc>
                <a:spcPts val="2150"/>
              </a:lnSpc>
              <a:buNone/>
            </a:pPr>
            <a:r>
              <a:rPr lang="en-US" sz="1450" dirty="0">
                <a:solidFill>
                  <a:srgbClr val="E2E6E9"/>
                </a:solidFill>
                <a:latin typeface="Source Sans Pro" pitchFamily="34" charset="0"/>
                <a:ea typeface="Source Sans Pro" pitchFamily="34" charset="-122"/>
                <a:cs typeface="Source Sans Pro" pitchFamily="34" charset="-120"/>
              </a:rPr>
              <a:t>kernel</a:t>
            </a:r>
            <a:endParaRPr lang="en-US" sz="1450" dirty="0"/>
          </a:p>
        </p:txBody>
      </p:sp>
      <p:sp>
        <p:nvSpPr>
          <p:cNvPr id="27" name="Text 24"/>
          <p:cNvSpPr/>
          <p:nvPr/>
        </p:nvSpPr>
        <p:spPr>
          <a:xfrm>
            <a:off x="8288060" y="3621167"/>
            <a:ext cx="1581983" cy="276939"/>
          </a:xfrm>
          <a:prstGeom prst="rect">
            <a:avLst/>
          </a:prstGeom>
          <a:noFill/>
          <a:ln/>
        </p:spPr>
        <p:txBody>
          <a:bodyPr wrap="none" lIns="0" tIns="0" rIns="0" bIns="0" rtlCol="0" anchor="t"/>
          <a:lstStyle/>
          <a:p>
            <a:pPr marL="0" indent="0" algn="l">
              <a:lnSpc>
                <a:spcPts val="2150"/>
              </a:lnSpc>
              <a:buNone/>
            </a:pPr>
            <a:r>
              <a:rPr lang="en-US" sz="1450" dirty="0">
                <a:solidFill>
                  <a:srgbClr val="E2E6E9"/>
                </a:solidFill>
                <a:latin typeface="Source Sans Pro" pitchFamily="34" charset="0"/>
                <a:ea typeface="Source Sans Pro" pitchFamily="34" charset="-122"/>
                <a:cs typeface="Source Sans Pro" pitchFamily="34" charset="-120"/>
              </a:rPr>
              <a:t>'linear'</a:t>
            </a:r>
            <a:endParaRPr lang="en-US" sz="1450" dirty="0"/>
          </a:p>
        </p:txBody>
      </p:sp>
      <p:sp>
        <p:nvSpPr>
          <p:cNvPr id="28" name="Text 25"/>
          <p:cNvSpPr/>
          <p:nvPr/>
        </p:nvSpPr>
        <p:spPr>
          <a:xfrm>
            <a:off x="10246995" y="3621167"/>
            <a:ext cx="1581983" cy="276939"/>
          </a:xfrm>
          <a:prstGeom prst="rect">
            <a:avLst/>
          </a:prstGeom>
          <a:noFill/>
          <a:ln/>
        </p:spPr>
        <p:txBody>
          <a:bodyPr wrap="none" lIns="0" tIns="0" rIns="0" bIns="0" rtlCol="0" anchor="t"/>
          <a:lstStyle/>
          <a:p>
            <a:pPr marL="0" indent="0" algn="l">
              <a:lnSpc>
                <a:spcPts val="2150"/>
              </a:lnSpc>
              <a:buNone/>
            </a:pPr>
            <a:r>
              <a:rPr lang="en-US" sz="1450" dirty="0">
                <a:solidFill>
                  <a:srgbClr val="E2E6E9"/>
                </a:solidFill>
                <a:latin typeface="Source Sans Pro" pitchFamily="34" charset="0"/>
                <a:ea typeface="Source Sans Pro" pitchFamily="34" charset="-122"/>
                <a:cs typeface="Source Sans Pro" pitchFamily="34" charset="-120"/>
              </a:rPr>
              <a:t>'rbf'</a:t>
            </a:r>
            <a:endParaRPr lang="en-US" sz="1450" dirty="0"/>
          </a:p>
        </p:txBody>
      </p:sp>
      <p:sp>
        <p:nvSpPr>
          <p:cNvPr id="29" name="Text 26"/>
          <p:cNvSpPr/>
          <p:nvPr/>
        </p:nvSpPr>
        <p:spPr>
          <a:xfrm>
            <a:off x="12205930" y="3621167"/>
            <a:ext cx="1585793" cy="276939"/>
          </a:xfrm>
          <a:prstGeom prst="rect">
            <a:avLst/>
          </a:prstGeom>
          <a:noFill/>
          <a:ln/>
        </p:spPr>
        <p:txBody>
          <a:bodyPr wrap="none" lIns="0" tIns="0" rIns="0" bIns="0" rtlCol="0" anchor="t"/>
          <a:lstStyle/>
          <a:p>
            <a:pPr marL="0" indent="0" algn="l">
              <a:lnSpc>
                <a:spcPts val="2150"/>
              </a:lnSpc>
              <a:buNone/>
            </a:pPr>
            <a:r>
              <a:rPr lang="en-US" sz="1450" dirty="0">
                <a:solidFill>
                  <a:srgbClr val="E2E6E9"/>
                </a:solidFill>
                <a:latin typeface="Source Sans Pro" pitchFamily="34" charset="0"/>
                <a:ea typeface="Source Sans Pro" pitchFamily="34" charset="-122"/>
                <a:cs typeface="Source Sans Pro" pitchFamily="34" charset="-120"/>
              </a:rPr>
              <a:t>'poly'</a:t>
            </a:r>
            <a:endParaRPr lang="en-US" sz="1450" dirty="0"/>
          </a:p>
        </p:txBody>
      </p:sp>
      <p:sp>
        <p:nvSpPr>
          <p:cNvPr id="30" name="Shape 27"/>
          <p:cNvSpPr/>
          <p:nvPr/>
        </p:nvSpPr>
        <p:spPr>
          <a:xfrm>
            <a:off x="6140410" y="4016454"/>
            <a:ext cx="7835979" cy="513636"/>
          </a:xfrm>
          <a:prstGeom prst="rect">
            <a:avLst/>
          </a:prstGeom>
          <a:solidFill>
            <a:srgbClr val="000000">
              <a:alpha val="4000"/>
            </a:srgbClr>
          </a:solidFill>
          <a:ln/>
        </p:spPr>
        <p:txBody>
          <a:bodyPr/>
          <a:lstStyle/>
          <a:p>
            <a:endParaRPr lang="en-US"/>
          </a:p>
        </p:txBody>
      </p:sp>
      <p:sp>
        <p:nvSpPr>
          <p:cNvPr id="31" name="Text 28"/>
          <p:cNvSpPr/>
          <p:nvPr/>
        </p:nvSpPr>
        <p:spPr>
          <a:xfrm>
            <a:off x="6325314" y="4134803"/>
            <a:ext cx="1585793" cy="276939"/>
          </a:xfrm>
          <a:prstGeom prst="rect">
            <a:avLst/>
          </a:prstGeom>
          <a:noFill/>
          <a:ln/>
        </p:spPr>
        <p:txBody>
          <a:bodyPr wrap="none" lIns="0" tIns="0" rIns="0" bIns="0" rtlCol="0" anchor="t"/>
          <a:lstStyle/>
          <a:p>
            <a:pPr marL="0" indent="0" algn="l">
              <a:lnSpc>
                <a:spcPts val="2150"/>
              </a:lnSpc>
              <a:buNone/>
            </a:pPr>
            <a:r>
              <a:rPr lang="en-US" sz="1450" b="1" dirty="0">
                <a:solidFill>
                  <a:srgbClr val="E2E6E9"/>
                </a:solidFill>
                <a:latin typeface="Source Sans Pro" pitchFamily="34" charset="0"/>
                <a:ea typeface="Source Sans Pro" pitchFamily="34" charset="-122"/>
                <a:cs typeface="Source Sans Pro" pitchFamily="34" charset="-120"/>
              </a:rPr>
              <a:t>Evaluation Metrics</a:t>
            </a:r>
            <a:endParaRPr lang="en-US" sz="1450" dirty="0"/>
          </a:p>
        </p:txBody>
      </p:sp>
      <p:sp>
        <p:nvSpPr>
          <p:cNvPr id="32" name="Text 29"/>
          <p:cNvSpPr/>
          <p:nvPr/>
        </p:nvSpPr>
        <p:spPr>
          <a:xfrm>
            <a:off x="8288060" y="4134803"/>
            <a:ext cx="1581983" cy="276939"/>
          </a:xfrm>
          <a:prstGeom prst="rect">
            <a:avLst/>
          </a:prstGeom>
          <a:noFill/>
          <a:ln/>
        </p:spPr>
        <p:txBody>
          <a:bodyPr wrap="none" lIns="0" tIns="0" rIns="0" bIns="0" rtlCol="0" anchor="t"/>
          <a:lstStyle/>
          <a:p>
            <a:pPr marL="0" indent="0" algn="l">
              <a:lnSpc>
                <a:spcPts val="2150"/>
              </a:lnSpc>
              <a:buNone/>
            </a:pPr>
            <a:endParaRPr lang="en-US" sz="1450" dirty="0"/>
          </a:p>
        </p:txBody>
      </p:sp>
      <p:sp>
        <p:nvSpPr>
          <p:cNvPr id="33" name="Text 30"/>
          <p:cNvSpPr/>
          <p:nvPr/>
        </p:nvSpPr>
        <p:spPr>
          <a:xfrm>
            <a:off x="10246995" y="4134803"/>
            <a:ext cx="1581983" cy="276939"/>
          </a:xfrm>
          <a:prstGeom prst="rect">
            <a:avLst/>
          </a:prstGeom>
          <a:noFill/>
          <a:ln/>
        </p:spPr>
        <p:txBody>
          <a:bodyPr wrap="none" lIns="0" tIns="0" rIns="0" bIns="0" rtlCol="0" anchor="t"/>
          <a:lstStyle/>
          <a:p>
            <a:pPr marL="0" indent="0" algn="l">
              <a:lnSpc>
                <a:spcPts val="2150"/>
              </a:lnSpc>
              <a:buNone/>
            </a:pPr>
            <a:endParaRPr lang="en-US" sz="1450" dirty="0"/>
          </a:p>
        </p:txBody>
      </p:sp>
      <p:sp>
        <p:nvSpPr>
          <p:cNvPr id="34" name="Text 31"/>
          <p:cNvSpPr/>
          <p:nvPr/>
        </p:nvSpPr>
        <p:spPr>
          <a:xfrm>
            <a:off x="12205930" y="4134803"/>
            <a:ext cx="1585793" cy="276939"/>
          </a:xfrm>
          <a:prstGeom prst="rect">
            <a:avLst/>
          </a:prstGeom>
          <a:noFill/>
          <a:ln/>
        </p:spPr>
        <p:txBody>
          <a:bodyPr wrap="none" lIns="0" tIns="0" rIns="0" bIns="0" rtlCol="0" anchor="t"/>
          <a:lstStyle/>
          <a:p>
            <a:pPr marL="0" indent="0" algn="l">
              <a:lnSpc>
                <a:spcPts val="2150"/>
              </a:lnSpc>
              <a:buNone/>
            </a:pPr>
            <a:endParaRPr lang="en-US" sz="1450" dirty="0"/>
          </a:p>
        </p:txBody>
      </p:sp>
      <p:sp>
        <p:nvSpPr>
          <p:cNvPr id="35" name="Shape 32"/>
          <p:cNvSpPr/>
          <p:nvPr/>
        </p:nvSpPr>
        <p:spPr>
          <a:xfrm>
            <a:off x="6140410" y="4530090"/>
            <a:ext cx="7835979" cy="513636"/>
          </a:xfrm>
          <a:prstGeom prst="rect">
            <a:avLst/>
          </a:prstGeom>
          <a:solidFill>
            <a:srgbClr val="FFFFFF">
              <a:alpha val="4000"/>
            </a:srgbClr>
          </a:solidFill>
          <a:ln/>
        </p:spPr>
        <p:txBody>
          <a:bodyPr/>
          <a:lstStyle/>
          <a:p>
            <a:endParaRPr lang="en-US"/>
          </a:p>
        </p:txBody>
      </p:sp>
      <p:sp>
        <p:nvSpPr>
          <p:cNvPr id="36" name="Text 33"/>
          <p:cNvSpPr/>
          <p:nvPr/>
        </p:nvSpPr>
        <p:spPr>
          <a:xfrm>
            <a:off x="6325314" y="4648438"/>
            <a:ext cx="1585793" cy="276939"/>
          </a:xfrm>
          <a:prstGeom prst="rect">
            <a:avLst/>
          </a:prstGeom>
          <a:noFill/>
          <a:ln/>
        </p:spPr>
        <p:txBody>
          <a:bodyPr wrap="none" lIns="0" tIns="0" rIns="0" bIns="0" rtlCol="0" anchor="t"/>
          <a:lstStyle/>
          <a:p>
            <a:pPr marL="0" indent="0" algn="l">
              <a:lnSpc>
                <a:spcPts val="2150"/>
              </a:lnSpc>
              <a:buNone/>
            </a:pPr>
            <a:r>
              <a:rPr lang="en-US" sz="1450" dirty="0">
                <a:solidFill>
                  <a:srgbClr val="E2E6E9"/>
                </a:solidFill>
                <a:latin typeface="Source Sans Pro" pitchFamily="34" charset="0"/>
                <a:ea typeface="Source Sans Pro" pitchFamily="34" charset="-122"/>
                <a:cs typeface="Source Sans Pro" pitchFamily="34" charset="-120"/>
              </a:rPr>
              <a:t>RMSE</a:t>
            </a:r>
            <a:endParaRPr lang="en-US" sz="1450" dirty="0"/>
          </a:p>
        </p:txBody>
      </p:sp>
      <p:sp>
        <p:nvSpPr>
          <p:cNvPr id="37" name="Text 34"/>
          <p:cNvSpPr/>
          <p:nvPr/>
        </p:nvSpPr>
        <p:spPr>
          <a:xfrm>
            <a:off x="8288060" y="4648438"/>
            <a:ext cx="1581983" cy="276939"/>
          </a:xfrm>
          <a:prstGeom prst="rect">
            <a:avLst/>
          </a:prstGeom>
          <a:noFill/>
          <a:ln/>
        </p:spPr>
        <p:txBody>
          <a:bodyPr wrap="none" lIns="0" tIns="0" rIns="0" bIns="0" rtlCol="0" anchor="t"/>
          <a:lstStyle/>
          <a:p>
            <a:pPr marL="0" indent="0" algn="l">
              <a:lnSpc>
                <a:spcPts val="2150"/>
              </a:lnSpc>
              <a:buNone/>
            </a:pPr>
            <a:r>
              <a:rPr lang="en-US" sz="1450" dirty="0">
                <a:solidFill>
                  <a:srgbClr val="E2E6E9"/>
                </a:solidFill>
                <a:latin typeface="Source Sans Pro" pitchFamily="34" charset="0"/>
                <a:ea typeface="Source Sans Pro" pitchFamily="34" charset="-122"/>
                <a:cs typeface="Source Sans Pro" pitchFamily="34" charset="-120"/>
              </a:rPr>
              <a:t>55.3810</a:t>
            </a:r>
            <a:endParaRPr lang="en-US" sz="1450" dirty="0"/>
          </a:p>
        </p:txBody>
      </p:sp>
      <p:sp>
        <p:nvSpPr>
          <p:cNvPr id="38" name="Text 35"/>
          <p:cNvSpPr/>
          <p:nvPr/>
        </p:nvSpPr>
        <p:spPr>
          <a:xfrm>
            <a:off x="10246995" y="4648438"/>
            <a:ext cx="1581983" cy="276939"/>
          </a:xfrm>
          <a:prstGeom prst="rect">
            <a:avLst/>
          </a:prstGeom>
          <a:noFill/>
          <a:ln/>
        </p:spPr>
        <p:txBody>
          <a:bodyPr wrap="none" lIns="0" tIns="0" rIns="0" bIns="0" rtlCol="0" anchor="t"/>
          <a:lstStyle/>
          <a:p>
            <a:pPr marL="0" indent="0" algn="l">
              <a:lnSpc>
                <a:spcPts val="2150"/>
              </a:lnSpc>
              <a:buNone/>
            </a:pPr>
            <a:r>
              <a:rPr lang="en-US" sz="1450" dirty="0">
                <a:solidFill>
                  <a:srgbClr val="E2E6E9"/>
                </a:solidFill>
                <a:latin typeface="Source Sans Pro" pitchFamily="34" charset="0"/>
                <a:ea typeface="Source Sans Pro" pitchFamily="34" charset="-122"/>
                <a:cs typeface="Source Sans Pro" pitchFamily="34" charset="-120"/>
              </a:rPr>
              <a:t>29.9740</a:t>
            </a:r>
            <a:endParaRPr lang="en-US" sz="1450" dirty="0"/>
          </a:p>
        </p:txBody>
      </p:sp>
      <p:sp>
        <p:nvSpPr>
          <p:cNvPr id="39" name="Text 36"/>
          <p:cNvSpPr/>
          <p:nvPr/>
        </p:nvSpPr>
        <p:spPr>
          <a:xfrm>
            <a:off x="12205930" y="4648438"/>
            <a:ext cx="1585793" cy="276939"/>
          </a:xfrm>
          <a:prstGeom prst="rect">
            <a:avLst/>
          </a:prstGeom>
          <a:noFill/>
          <a:ln/>
        </p:spPr>
        <p:txBody>
          <a:bodyPr wrap="none" lIns="0" tIns="0" rIns="0" bIns="0" rtlCol="0" anchor="t"/>
          <a:lstStyle/>
          <a:p>
            <a:pPr marL="0" indent="0" algn="l">
              <a:lnSpc>
                <a:spcPts val="2150"/>
              </a:lnSpc>
              <a:buNone/>
            </a:pPr>
            <a:r>
              <a:rPr lang="en-US" sz="1450" dirty="0">
                <a:solidFill>
                  <a:srgbClr val="E2E6E9"/>
                </a:solidFill>
                <a:latin typeface="Source Sans Pro" pitchFamily="34" charset="0"/>
                <a:ea typeface="Source Sans Pro" pitchFamily="34" charset="-122"/>
                <a:cs typeface="Source Sans Pro" pitchFamily="34" charset="-120"/>
              </a:rPr>
              <a:t>49.0354</a:t>
            </a:r>
            <a:endParaRPr lang="en-US" sz="1450" dirty="0"/>
          </a:p>
        </p:txBody>
      </p:sp>
      <p:sp>
        <p:nvSpPr>
          <p:cNvPr id="40" name="Shape 37"/>
          <p:cNvSpPr/>
          <p:nvPr/>
        </p:nvSpPr>
        <p:spPr>
          <a:xfrm>
            <a:off x="6140410" y="5043726"/>
            <a:ext cx="7835979" cy="513636"/>
          </a:xfrm>
          <a:prstGeom prst="rect">
            <a:avLst/>
          </a:prstGeom>
          <a:solidFill>
            <a:srgbClr val="000000">
              <a:alpha val="4000"/>
            </a:srgbClr>
          </a:solidFill>
          <a:ln/>
        </p:spPr>
        <p:txBody>
          <a:bodyPr/>
          <a:lstStyle/>
          <a:p>
            <a:endParaRPr lang="en-US"/>
          </a:p>
        </p:txBody>
      </p:sp>
      <p:sp>
        <p:nvSpPr>
          <p:cNvPr id="41" name="Text 38"/>
          <p:cNvSpPr/>
          <p:nvPr/>
        </p:nvSpPr>
        <p:spPr>
          <a:xfrm>
            <a:off x="6325314" y="5162074"/>
            <a:ext cx="1585793" cy="276939"/>
          </a:xfrm>
          <a:prstGeom prst="rect">
            <a:avLst/>
          </a:prstGeom>
          <a:noFill/>
          <a:ln/>
        </p:spPr>
        <p:txBody>
          <a:bodyPr wrap="none" lIns="0" tIns="0" rIns="0" bIns="0" rtlCol="0" anchor="t"/>
          <a:lstStyle/>
          <a:p>
            <a:pPr marL="0" indent="0" algn="l">
              <a:lnSpc>
                <a:spcPts val="2150"/>
              </a:lnSpc>
              <a:buNone/>
            </a:pPr>
            <a:r>
              <a:rPr lang="en-US" sz="1450" dirty="0">
                <a:solidFill>
                  <a:srgbClr val="E2E6E9"/>
                </a:solidFill>
                <a:latin typeface="Source Sans Pro" pitchFamily="34" charset="0"/>
                <a:ea typeface="Source Sans Pro" pitchFamily="34" charset="-122"/>
                <a:cs typeface="Source Sans Pro" pitchFamily="34" charset="-120"/>
              </a:rPr>
              <a:t>R² Score</a:t>
            </a:r>
            <a:endParaRPr lang="en-US" sz="1450" dirty="0"/>
          </a:p>
        </p:txBody>
      </p:sp>
      <p:sp>
        <p:nvSpPr>
          <p:cNvPr id="42" name="Text 39"/>
          <p:cNvSpPr/>
          <p:nvPr/>
        </p:nvSpPr>
        <p:spPr>
          <a:xfrm>
            <a:off x="8288060" y="5162074"/>
            <a:ext cx="1581983" cy="276939"/>
          </a:xfrm>
          <a:prstGeom prst="rect">
            <a:avLst/>
          </a:prstGeom>
          <a:noFill/>
          <a:ln/>
        </p:spPr>
        <p:txBody>
          <a:bodyPr wrap="none" lIns="0" tIns="0" rIns="0" bIns="0" rtlCol="0" anchor="t"/>
          <a:lstStyle/>
          <a:p>
            <a:pPr marL="0" indent="0" algn="l">
              <a:lnSpc>
                <a:spcPts val="2150"/>
              </a:lnSpc>
              <a:buNone/>
            </a:pPr>
            <a:r>
              <a:rPr lang="en-US" sz="1450" dirty="0">
                <a:solidFill>
                  <a:srgbClr val="E2E6E9"/>
                </a:solidFill>
                <a:latin typeface="Source Sans Pro" pitchFamily="34" charset="0"/>
                <a:ea typeface="Source Sans Pro" pitchFamily="34" charset="-122"/>
                <a:cs typeface="Source Sans Pro" pitchFamily="34" charset="-120"/>
              </a:rPr>
              <a:t>0.4595</a:t>
            </a:r>
            <a:endParaRPr lang="en-US" sz="1450" dirty="0"/>
          </a:p>
        </p:txBody>
      </p:sp>
      <p:sp>
        <p:nvSpPr>
          <p:cNvPr id="43" name="Text 40"/>
          <p:cNvSpPr/>
          <p:nvPr/>
        </p:nvSpPr>
        <p:spPr>
          <a:xfrm>
            <a:off x="10246995" y="5162074"/>
            <a:ext cx="1581983" cy="276939"/>
          </a:xfrm>
          <a:prstGeom prst="rect">
            <a:avLst/>
          </a:prstGeom>
          <a:noFill/>
          <a:ln/>
        </p:spPr>
        <p:txBody>
          <a:bodyPr wrap="none" lIns="0" tIns="0" rIns="0" bIns="0" rtlCol="0" anchor="t"/>
          <a:lstStyle/>
          <a:p>
            <a:pPr marL="0" indent="0" algn="l">
              <a:lnSpc>
                <a:spcPts val="2150"/>
              </a:lnSpc>
              <a:buNone/>
            </a:pPr>
            <a:r>
              <a:rPr lang="en-US" sz="1450" dirty="0">
                <a:solidFill>
                  <a:srgbClr val="E2E6E9"/>
                </a:solidFill>
                <a:latin typeface="Source Sans Pro" pitchFamily="34" charset="0"/>
                <a:ea typeface="Source Sans Pro" pitchFamily="34" charset="-122"/>
                <a:cs typeface="Source Sans Pro" pitchFamily="34" charset="-120"/>
              </a:rPr>
              <a:t>0.8417</a:t>
            </a:r>
            <a:endParaRPr lang="en-US" sz="1450" dirty="0"/>
          </a:p>
        </p:txBody>
      </p:sp>
      <p:sp>
        <p:nvSpPr>
          <p:cNvPr id="44" name="Text 41"/>
          <p:cNvSpPr/>
          <p:nvPr/>
        </p:nvSpPr>
        <p:spPr>
          <a:xfrm>
            <a:off x="12205930" y="5162074"/>
            <a:ext cx="1585793" cy="276939"/>
          </a:xfrm>
          <a:prstGeom prst="rect">
            <a:avLst/>
          </a:prstGeom>
          <a:noFill/>
          <a:ln/>
        </p:spPr>
        <p:txBody>
          <a:bodyPr wrap="none" lIns="0" tIns="0" rIns="0" bIns="0" rtlCol="0" anchor="t"/>
          <a:lstStyle/>
          <a:p>
            <a:pPr marL="0" indent="0" algn="l">
              <a:lnSpc>
                <a:spcPts val="2150"/>
              </a:lnSpc>
              <a:buNone/>
            </a:pPr>
            <a:r>
              <a:rPr lang="en-US" sz="1450" dirty="0">
                <a:solidFill>
                  <a:srgbClr val="E2E6E9"/>
                </a:solidFill>
                <a:latin typeface="Source Sans Pro" pitchFamily="34" charset="0"/>
                <a:ea typeface="Source Sans Pro" pitchFamily="34" charset="-122"/>
                <a:cs typeface="Source Sans Pro" pitchFamily="34" charset="-120"/>
              </a:rPr>
              <a:t>0.5763</a:t>
            </a:r>
            <a:endParaRPr lang="en-US" sz="1450" dirty="0"/>
          </a:p>
        </p:txBody>
      </p:sp>
      <p:sp>
        <p:nvSpPr>
          <p:cNvPr id="45" name="Shape 42"/>
          <p:cNvSpPr/>
          <p:nvPr/>
        </p:nvSpPr>
        <p:spPr>
          <a:xfrm>
            <a:off x="6140410" y="5557361"/>
            <a:ext cx="7835979" cy="513636"/>
          </a:xfrm>
          <a:prstGeom prst="rect">
            <a:avLst/>
          </a:prstGeom>
          <a:solidFill>
            <a:srgbClr val="FFFFFF">
              <a:alpha val="4000"/>
            </a:srgbClr>
          </a:solidFill>
          <a:ln/>
        </p:spPr>
        <p:txBody>
          <a:bodyPr/>
          <a:lstStyle/>
          <a:p>
            <a:endParaRPr lang="en-US"/>
          </a:p>
        </p:txBody>
      </p:sp>
      <p:sp>
        <p:nvSpPr>
          <p:cNvPr id="46" name="Text 43"/>
          <p:cNvSpPr/>
          <p:nvPr/>
        </p:nvSpPr>
        <p:spPr>
          <a:xfrm>
            <a:off x="6325314" y="5675709"/>
            <a:ext cx="1585793" cy="276939"/>
          </a:xfrm>
          <a:prstGeom prst="rect">
            <a:avLst/>
          </a:prstGeom>
          <a:noFill/>
          <a:ln/>
        </p:spPr>
        <p:txBody>
          <a:bodyPr wrap="none" lIns="0" tIns="0" rIns="0" bIns="0" rtlCol="0" anchor="t"/>
          <a:lstStyle/>
          <a:p>
            <a:pPr marL="0" indent="0" algn="l">
              <a:lnSpc>
                <a:spcPts val="2150"/>
              </a:lnSpc>
              <a:buNone/>
            </a:pPr>
            <a:r>
              <a:rPr lang="en-US" sz="1450" dirty="0">
                <a:solidFill>
                  <a:srgbClr val="E2E6E9"/>
                </a:solidFill>
                <a:latin typeface="Source Sans Pro" pitchFamily="34" charset="0"/>
                <a:ea typeface="Source Sans Pro" pitchFamily="34" charset="-122"/>
                <a:cs typeface="Source Sans Pro" pitchFamily="34" charset="-120"/>
              </a:rPr>
              <a:t>MAE</a:t>
            </a:r>
            <a:endParaRPr lang="en-US" sz="1450" dirty="0"/>
          </a:p>
        </p:txBody>
      </p:sp>
      <p:sp>
        <p:nvSpPr>
          <p:cNvPr id="47" name="Text 44"/>
          <p:cNvSpPr/>
          <p:nvPr/>
        </p:nvSpPr>
        <p:spPr>
          <a:xfrm>
            <a:off x="8288060" y="5675709"/>
            <a:ext cx="1581983" cy="276939"/>
          </a:xfrm>
          <a:prstGeom prst="rect">
            <a:avLst/>
          </a:prstGeom>
          <a:noFill/>
          <a:ln/>
        </p:spPr>
        <p:txBody>
          <a:bodyPr wrap="none" lIns="0" tIns="0" rIns="0" bIns="0" rtlCol="0" anchor="t"/>
          <a:lstStyle/>
          <a:p>
            <a:pPr marL="0" indent="0" algn="l">
              <a:lnSpc>
                <a:spcPts val="2150"/>
              </a:lnSpc>
              <a:buNone/>
            </a:pPr>
            <a:r>
              <a:rPr lang="en-US" sz="1450" dirty="0">
                <a:solidFill>
                  <a:srgbClr val="E2E6E9"/>
                </a:solidFill>
                <a:latin typeface="Source Sans Pro" pitchFamily="34" charset="0"/>
                <a:ea typeface="Source Sans Pro" pitchFamily="34" charset="-122"/>
                <a:cs typeface="Source Sans Pro" pitchFamily="34" charset="-120"/>
              </a:rPr>
              <a:t>21.4257</a:t>
            </a:r>
            <a:endParaRPr lang="en-US" sz="1450" dirty="0"/>
          </a:p>
        </p:txBody>
      </p:sp>
      <p:sp>
        <p:nvSpPr>
          <p:cNvPr id="48" name="Text 45"/>
          <p:cNvSpPr/>
          <p:nvPr/>
        </p:nvSpPr>
        <p:spPr>
          <a:xfrm>
            <a:off x="10246995" y="5675709"/>
            <a:ext cx="1581983" cy="276939"/>
          </a:xfrm>
          <a:prstGeom prst="rect">
            <a:avLst/>
          </a:prstGeom>
          <a:noFill/>
          <a:ln/>
        </p:spPr>
        <p:txBody>
          <a:bodyPr wrap="none" lIns="0" tIns="0" rIns="0" bIns="0" rtlCol="0" anchor="t"/>
          <a:lstStyle/>
          <a:p>
            <a:pPr marL="0" indent="0" algn="l">
              <a:lnSpc>
                <a:spcPts val="2150"/>
              </a:lnSpc>
              <a:buNone/>
            </a:pPr>
            <a:r>
              <a:rPr lang="en-US" sz="1450" dirty="0">
                <a:solidFill>
                  <a:srgbClr val="E2E6E9"/>
                </a:solidFill>
                <a:latin typeface="Source Sans Pro" pitchFamily="34" charset="0"/>
                <a:ea typeface="Source Sans Pro" pitchFamily="34" charset="-122"/>
                <a:cs typeface="Source Sans Pro" pitchFamily="34" charset="-120"/>
              </a:rPr>
              <a:t>9.5529</a:t>
            </a:r>
            <a:endParaRPr lang="en-US" sz="1450" dirty="0"/>
          </a:p>
        </p:txBody>
      </p:sp>
      <p:sp>
        <p:nvSpPr>
          <p:cNvPr id="49" name="Text 46"/>
          <p:cNvSpPr/>
          <p:nvPr/>
        </p:nvSpPr>
        <p:spPr>
          <a:xfrm>
            <a:off x="12205930" y="5675709"/>
            <a:ext cx="1585793" cy="276939"/>
          </a:xfrm>
          <a:prstGeom prst="rect">
            <a:avLst/>
          </a:prstGeom>
          <a:noFill/>
          <a:ln/>
        </p:spPr>
        <p:txBody>
          <a:bodyPr wrap="none" lIns="0" tIns="0" rIns="0" bIns="0" rtlCol="0" anchor="t"/>
          <a:lstStyle/>
          <a:p>
            <a:pPr marL="0" indent="0" algn="l">
              <a:lnSpc>
                <a:spcPts val="2150"/>
              </a:lnSpc>
              <a:buNone/>
            </a:pPr>
            <a:r>
              <a:rPr lang="en-US" sz="1450" dirty="0">
                <a:solidFill>
                  <a:srgbClr val="E2E6E9"/>
                </a:solidFill>
                <a:latin typeface="Source Sans Pro" pitchFamily="34" charset="0"/>
                <a:ea typeface="Source Sans Pro" pitchFamily="34" charset="-122"/>
                <a:cs typeface="Source Sans Pro" pitchFamily="34" charset="-120"/>
              </a:rPr>
              <a:t>16.5027</a:t>
            </a:r>
            <a:endParaRPr lang="en-US" sz="1450" dirty="0"/>
          </a:p>
        </p:txBody>
      </p:sp>
      <p:sp>
        <p:nvSpPr>
          <p:cNvPr id="50" name="Shape 47"/>
          <p:cNvSpPr/>
          <p:nvPr/>
        </p:nvSpPr>
        <p:spPr>
          <a:xfrm>
            <a:off x="6140410" y="6070997"/>
            <a:ext cx="7835979" cy="513636"/>
          </a:xfrm>
          <a:prstGeom prst="rect">
            <a:avLst/>
          </a:prstGeom>
          <a:solidFill>
            <a:srgbClr val="000000">
              <a:alpha val="4000"/>
            </a:srgbClr>
          </a:solidFill>
          <a:ln/>
        </p:spPr>
        <p:txBody>
          <a:bodyPr/>
          <a:lstStyle/>
          <a:p>
            <a:endParaRPr lang="en-US"/>
          </a:p>
        </p:txBody>
      </p:sp>
      <p:sp>
        <p:nvSpPr>
          <p:cNvPr id="51" name="Text 48"/>
          <p:cNvSpPr/>
          <p:nvPr/>
        </p:nvSpPr>
        <p:spPr>
          <a:xfrm>
            <a:off x="6325314" y="6189345"/>
            <a:ext cx="1585793" cy="276939"/>
          </a:xfrm>
          <a:prstGeom prst="rect">
            <a:avLst/>
          </a:prstGeom>
          <a:noFill/>
          <a:ln/>
        </p:spPr>
        <p:txBody>
          <a:bodyPr wrap="none" lIns="0" tIns="0" rIns="0" bIns="0" rtlCol="0" anchor="t"/>
          <a:lstStyle/>
          <a:p>
            <a:pPr marL="0" indent="0" algn="l">
              <a:lnSpc>
                <a:spcPts val="2150"/>
              </a:lnSpc>
              <a:buNone/>
            </a:pPr>
            <a:r>
              <a:rPr lang="en-US" sz="1450" b="1" dirty="0">
                <a:solidFill>
                  <a:srgbClr val="E2E6E9"/>
                </a:solidFill>
                <a:latin typeface="Source Sans Pro" pitchFamily="34" charset="0"/>
                <a:ea typeface="Source Sans Pro" pitchFamily="34" charset="-122"/>
                <a:cs typeface="Source Sans Pro" pitchFamily="34" charset="-120"/>
              </a:rPr>
              <a:t>Time to run</a:t>
            </a:r>
            <a:endParaRPr lang="en-US" sz="1450" dirty="0"/>
          </a:p>
        </p:txBody>
      </p:sp>
      <p:sp>
        <p:nvSpPr>
          <p:cNvPr id="52" name="Text 49"/>
          <p:cNvSpPr/>
          <p:nvPr/>
        </p:nvSpPr>
        <p:spPr>
          <a:xfrm>
            <a:off x="8288060" y="6189345"/>
            <a:ext cx="1581983" cy="276939"/>
          </a:xfrm>
          <a:prstGeom prst="rect">
            <a:avLst/>
          </a:prstGeom>
          <a:noFill/>
          <a:ln/>
        </p:spPr>
        <p:txBody>
          <a:bodyPr wrap="none" lIns="0" tIns="0" rIns="0" bIns="0" rtlCol="0" anchor="t"/>
          <a:lstStyle/>
          <a:p>
            <a:pPr marL="0" indent="0" algn="l">
              <a:lnSpc>
                <a:spcPts val="2150"/>
              </a:lnSpc>
              <a:buNone/>
            </a:pPr>
            <a:endParaRPr lang="en-US" sz="1450" dirty="0"/>
          </a:p>
        </p:txBody>
      </p:sp>
      <p:sp>
        <p:nvSpPr>
          <p:cNvPr id="53" name="Text 50"/>
          <p:cNvSpPr/>
          <p:nvPr/>
        </p:nvSpPr>
        <p:spPr>
          <a:xfrm>
            <a:off x="10246995" y="6189345"/>
            <a:ext cx="1581983" cy="276939"/>
          </a:xfrm>
          <a:prstGeom prst="rect">
            <a:avLst/>
          </a:prstGeom>
          <a:noFill/>
          <a:ln/>
        </p:spPr>
        <p:txBody>
          <a:bodyPr wrap="none" lIns="0" tIns="0" rIns="0" bIns="0" rtlCol="0" anchor="t"/>
          <a:lstStyle/>
          <a:p>
            <a:pPr marL="0" indent="0" algn="l">
              <a:lnSpc>
                <a:spcPts val="2150"/>
              </a:lnSpc>
              <a:buNone/>
            </a:pPr>
            <a:endParaRPr lang="en-US" sz="1450" dirty="0"/>
          </a:p>
        </p:txBody>
      </p:sp>
      <p:sp>
        <p:nvSpPr>
          <p:cNvPr id="54" name="Text 51"/>
          <p:cNvSpPr/>
          <p:nvPr/>
        </p:nvSpPr>
        <p:spPr>
          <a:xfrm>
            <a:off x="12205930" y="6189345"/>
            <a:ext cx="1585793" cy="276939"/>
          </a:xfrm>
          <a:prstGeom prst="rect">
            <a:avLst/>
          </a:prstGeom>
          <a:noFill/>
          <a:ln/>
        </p:spPr>
        <p:txBody>
          <a:bodyPr wrap="none" lIns="0" tIns="0" rIns="0" bIns="0" rtlCol="0" anchor="t"/>
          <a:lstStyle/>
          <a:p>
            <a:pPr marL="0" indent="0" algn="l">
              <a:lnSpc>
                <a:spcPts val="2150"/>
              </a:lnSpc>
              <a:buNone/>
            </a:pPr>
            <a:endParaRPr lang="en-US" sz="1450" dirty="0"/>
          </a:p>
        </p:txBody>
      </p:sp>
      <p:sp>
        <p:nvSpPr>
          <p:cNvPr id="56" name="Text 53"/>
          <p:cNvSpPr/>
          <p:nvPr/>
        </p:nvSpPr>
        <p:spPr>
          <a:xfrm>
            <a:off x="8284250" y="6151393"/>
            <a:ext cx="1585793" cy="276939"/>
          </a:xfrm>
          <a:prstGeom prst="rect">
            <a:avLst/>
          </a:prstGeom>
          <a:noFill/>
          <a:ln/>
        </p:spPr>
        <p:txBody>
          <a:bodyPr wrap="none" lIns="0" tIns="0" rIns="0" bIns="0" rtlCol="0" anchor="t"/>
          <a:lstStyle/>
          <a:p>
            <a:pPr marL="0" indent="0" algn="l">
              <a:lnSpc>
                <a:spcPts val="2150"/>
              </a:lnSpc>
              <a:buNone/>
            </a:pPr>
            <a:r>
              <a:rPr lang="en-US" sz="1450" dirty="0">
                <a:solidFill>
                  <a:srgbClr val="E2E6E9"/>
                </a:solidFill>
                <a:latin typeface="Source Sans Pro" pitchFamily="34" charset="0"/>
                <a:ea typeface="Source Sans Pro" pitchFamily="34" charset="-122"/>
                <a:cs typeface="Source Sans Pro" pitchFamily="34" charset="-120"/>
              </a:rPr>
              <a:t>8.00 min</a:t>
            </a:r>
            <a:endParaRPr lang="en-US" sz="1450" dirty="0"/>
          </a:p>
        </p:txBody>
      </p:sp>
      <p:sp>
        <p:nvSpPr>
          <p:cNvPr id="57" name="Text 54"/>
          <p:cNvSpPr/>
          <p:nvPr/>
        </p:nvSpPr>
        <p:spPr>
          <a:xfrm>
            <a:off x="10246994" y="6173034"/>
            <a:ext cx="1581983" cy="276939"/>
          </a:xfrm>
          <a:prstGeom prst="rect">
            <a:avLst/>
          </a:prstGeom>
          <a:noFill/>
          <a:ln/>
        </p:spPr>
        <p:txBody>
          <a:bodyPr wrap="none" lIns="0" tIns="0" rIns="0" bIns="0" rtlCol="0" anchor="t"/>
          <a:lstStyle/>
          <a:p>
            <a:pPr marL="0" indent="0" algn="l">
              <a:lnSpc>
                <a:spcPts val="2150"/>
              </a:lnSpc>
              <a:buNone/>
            </a:pPr>
            <a:r>
              <a:rPr lang="en-US" sz="1450" dirty="0">
                <a:solidFill>
                  <a:srgbClr val="E2E6E9"/>
                </a:solidFill>
                <a:latin typeface="Source Sans Pro" pitchFamily="34" charset="0"/>
                <a:ea typeface="Source Sans Pro" pitchFamily="34" charset="-122"/>
                <a:cs typeface="Source Sans Pro" pitchFamily="34" charset="-120"/>
              </a:rPr>
              <a:t>16.08 min</a:t>
            </a:r>
            <a:endParaRPr lang="en-US" sz="1450" dirty="0"/>
          </a:p>
        </p:txBody>
      </p:sp>
      <p:sp>
        <p:nvSpPr>
          <p:cNvPr id="58" name="Text 55"/>
          <p:cNvSpPr/>
          <p:nvPr/>
        </p:nvSpPr>
        <p:spPr>
          <a:xfrm>
            <a:off x="12198310" y="6184633"/>
            <a:ext cx="1581983" cy="276939"/>
          </a:xfrm>
          <a:prstGeom prst="rect">
            <a:avLst/>
          </a:prstGeom>
          <a:noFill/>
          <a:ln/>
        </p:spPr>
        <p:txBody>
          <a:bodyPr wrap="none" lIns="0" tIns="0" rIns="0" bIns="0" rtlCol="0" anchor="t"/>
          <a:lstStyle/>
          <a:p>
            <a:pPr marL="0" indent="0" algn="l">
              <a:lnSpc>
                <a:spcPts val="2150"/>
              </a:lnSpc>
              <a:buNone/>
            </a:pPr>
            <a:r>
              <a:rPr lang="en-US" sz="1450" dirty="0">
                <a:solidFill>
                  <a:srgbClr val="E2E6E9"/>
                </a:solidFill>
                <a:latin typeface="Source Sans Pro" pitchFamily="34" charset="0"/>
                <a:ea typeface="Source Sans Pro" pitchFamily="34" charset="-122"/>
                <a:cs typeface="Source Sans Pro" pitchFamily="34" charset="-120"/>
              </a:rPr>
              <a:t>20.24 min</a:t>
            </a:r>
            <a:endParaRPr lang="en-US" sz="1450" dirty="0"/>
          </a:p>
        </p:txBody>
      </p:sp>
      <p:sp>
        <p:nvSpPr>
          <p:cNvPr id="59" name="Text 56"/>
          <p:cNvSpPr/>
          <p:nvPr/>
        </p:nvSpPr>
        <p:spPr>
          <a:xfrm>
            <a:off x="12205930" y="6702981"/>
            <a:ext cx="1585793" cy="276939"/>
          </a:xfrm>
          <a:prstGeom prst="rect">
            <a:avLst/>
          </a:prstGeom>
          <a:noFill/>
          <a:ln/>
        </p:spPr>
        <p:txBody>
          <a:bodyPr wrap="none" lIns="0" tIns="0" rIns="0" bIns="0" rtlCol="0" anchor="t"/>
          <a:lstStyle/>
          <a:p>
            <a:pPr marL="0" indent="0" algn="l">
              <a:lnSpc>
                <a:spcPts val="2150"/>
              </a:lnSpc>
              <a:buNone/>
            </a:pPr>
            <a:endParaRPr lang="en-US" sz="1450" dirty="0"/>
          </a:p>
        </p:txBody>
      </p:sp>
      <p:sp>
        <p:nvSpPr>
          <p:cNvPr id="61" name="Rectangle 60">
            <a:extLst>
              <a:ext uri="{FF2B5EF4-FFF2-40B4-BE49-F238E27FC236}">
                <a16:creationId xmlns:a16="http://schemas.microsoft.com/office/drawing/2014/main" id="{0E5EBB82-CE49-2AC3-891D-1E94F0BEC56E}"/>
              </a:ext>
            </a:extLst>
          </p:cNvPr>
          <p:cNvSpPr/>
          <p:nvPr/>
        </p:nvSpPr>
        <p:spPr>
          <a:xfrm>
            <a:off x="12511143" y="7465807"/>
            <a:ext cx="2011680" cy="634701"/>
          </a:xfrm>
          <a:prstGeom prst="rect">
            <a:avLst/>
          </a:prstGeom>
          <a:solidFill>
            <a:srgbClr val="111213"/>
          </a:solidFill>
          <a:ln>
            <a:solidFill>
              <a:srgbClr val="11121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 57"/>
          <p:cNvSpPr/>
          <p:nvPr/>
        </p:nvSpPr>
        <p:spPr>
          <a:xfrm>
            <a:off x="6132790" y="7313652"/>
            <a:ext cx="7851219" cy="276939"/>
          </a:xfrm>
          <a:prstGeom prst="rect">
            <a:avLst/>
          </a:prstGeom>
          <a:noFill/>
          <a:ln/>
        </p:spPr>
        <p:txBody>
          <a:bodyPr wrap="none" lIns="0" tIns="0" rIns="0" bIns="0" rtlCol="0" anchor="t"/>
          <a:lstStyle/>
          <a:p>
            <a:pPr marL="0" indent="0" algn="l">
              <a:lnSpc>
                <a:spcPts val="2150"/>
              </a:lnSpc>
              <a:buNone/>
            </a:pPr>
            <a:r>
              <a:rPr lang="en-US" sz="1450" dirty="0">
                <a:solidFill>
                  <a:srgbClr val="E2E6E9"/>
                </a:solidFill>
                <a:latin typeface="Source Sans Pro" pitchFamily="34" charset="0"/>
                <a:ea typeface="Source Sans Pro" pitchFamily="34" charset="-122"/>
                <a:cs typeface="Source Sans Pro" pitchFamily="34" charset="-120"/>
              </a:rPr>
              <a:t>Key points: RBF best performance, polynomial slowest, linear fastest but least accurate.</a:t>
            </a:r>
            <a:endParaRPr lang="en-US" sz="1450" dirty="0"/>
          </a:p>
        </p:txBody>
      </p:sp>
      <p:pic>
        <p:nvPicPr>
          <p:cNvPr id="64" name="Picture 63">
            <a:extLst>
              <a:ext uri="{FF2B5EF4-FFF2-40B4-BE49-F238E27FC236}">
                <a16:creationId xmlns:a16="http://schemas.microsoft.com/office/drawing/2014/main" id="{AD7B69AD-64F6-0648-2EAD-3ADB21DC24A9}"/>
              </a:ext>
            </a:extLst>
          </p:cNvPr>
          <p:cNvPicPr>
            <a:picLocks noChangeAspect="1"/>
          </p:cNvPicPr>
          <p:nvPr/>
        </p:nvPicPr>
        <p:blipFill>
          <a:blip r:embed="rId3"/>
          <a:stretch>
            <a:fillRect/>
          </a:stretch>
        </p:blipFill>
        <p:spPr>
          <a:xfrm>
            <a:off x="0" y="1480659"/>
            <a:ext cx="6121360" cy="5222321"/>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E97F228-2647-FCED-10B7-D32F924BEFCE}"/>
              </a:ext>
            </a:extLst>
          </p:cNvPr>
          <p:cNvSpPr/>
          <p:nvPr/>
        </p:nvSpPr>
        <p:spPr>
          <a:xfrm>
            <a:off x="12511143" y="7465807"/>
            <a:ext cx="2011680" cy="634701"/>
          </a:xfrm>
          <a:prstGeom prst="rect">
            <a:avLst/>
          </a:prstGeom>
          <a:solidFill>
            <a:srgbClr val="111213"/>
          </a:solidFill>
          <a:ln>
            <a:solidFill>
              <a:srgbClr val="11121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B631B3E1-28D8-CF1B-EEF0-1177FFD747B1}"/>
              </a:ext>
            </a:extLst>
          </p:cNvPr>
          <p:cNvPicPr>
            <a:picLocks noChangeAspect="1"/>
          </p:cNvPicPr>
          <p:nvPr/>
        </p:nvPicPr>
        <p:blipFill>
          <a:blip r:embed="rId3"/>
          <a:stretch>
            <a:fillRect/>
          </a:stretch>
        </p:blipFill>
        <p:spPr>
          <a:xfrm>
            <a:off x="0" y="0"/>
            <a:ext cx="5486400" cy="4324574"/>
          </a:xfrm>
          <a:prstGeom prst="rect">
            <a:avLst/>
          </a:prstGeom>
        </p:spPr>
      </p:pic>
      <p:pic>
        <p:nvPicPr>
          <p:cNvPr id="18" name="Picture 17">
            <a:extLst>
              <a:ext uri="{FF2B5EF4-FFF2-40B4-BE49-F238E27FC236}">
                <a16:creationId xmlns:a16="http://schemas.microsoft.com/office/drawing/2014/main" id="{0965A2EC-C727-700A-7F21-896349B5E578}"/>
              </a:ext>
            </a:extLst>
          </p:cNvPr>
          <p:cNvPicPr>
            <a:picLocks noChangeAspect="1"/>
          </p:cNvPicPr>
          <p:nvPr/>
        </p:nvPicPr>
        <p:blipFill>
          <a:blip r:embed="rId4"/>
          <a:stretch>
            <a:fillRect/>
          </a:stretch>
        </p:blipFill>
        <p:spPr>
          <a:xfrm>
            <a:off x="4991548" y="4324575"/>
            <a:ext cx="5486400" cy="3775934"/>
          </a:xfrm>
          <a:prstGeom prst="rect">
            <a:avLst/>
          </a:prstGeom>
        </p:spPr>
      </p:pic>
      <p:pic>
        <p:nvPicPr>
          <p:cNvPr id="20" name="Picture 19">
            <a:extLst>
              <a:ext uri="{FF2B5EF4-FFF2-40B4-BE49-F238E27FC236}">
                <a16:creationId xmlns:a16="http://schemas.microsoft.com/office/drawing/2014/main" id="{E9E68E01-0B5A-1FB4-0EE1-44CCDBC99FF4}"/>
              </a:ext>
            </a:extLst>
          </p:cNvPr>
          <p:cNvPicPr>
            <a:picLocks noChangeAspect="1"/>
          </p:cNvPicPr>
          <p:nvPr/>
        </p:nvPicPr>
        <p:blipFill>
          <a:blip r:embed="rId5"/>
          <a:stretch>
            <a:fillRect/>
          </a:stretch>
        </p:blipFill>
        <p:spPr>
          <a:xfrm>
            <a:off x="9295065" y="-86061"/>
            <a:ext cx="5335335" cy="4410635"/>
          </a:xfrm>
          <a:prstGeom prst="rect">
            <a:avLst/>
          </a:prstGeom>
        </p:spPr>
      </p:pic>
      <p:sp>
        <p:nvSpPr>
          <p:cNvPr id="21" name="TextBox 20">
            <a:extLst>
              <a:ext uri="{FF2B5EF4-FFF2-40B4-BE49-F238E27FC236}">
                <a16:creationId xmlns:a16="http://schemas.microsoft.com/office/drawing/2014/main" id="{2B241AA0-0885-3F19-432E-4AA7DA5152E4}"/>
              </a:ext>
            </a:extLst>
          </p:cNvPr>
          <p:cNvSpPr txBox="1"/>
          <p:nvPr/>
        </p:nvSpPr>
        <p:spPr>
          <a:xfrm>
            <a:off x="247651" y="4533900"/>
            <a:ext cx="3505200" cy="3046988"/>
          </a:xfrm>
          <a:prstGeom prst="rect">
            <a:avLst/>
          </a:prstGeom>
          <a:noFill/>
        </p:spPr>
        <p:txBody>
          <a:bodyPr wrap="square" rtlCol="0">
            <a:spAutoFit/>
          </a:bodyPr>
          <a:lstStyle/>
          <a:p>
            <a:r>
              <a:rPr lang="en-US" sz="2400" b="1" dirty="0">
                <a:solidFill>
                  <a:schemeClr val="bg1"/>
                </a:solidFill>
                <a:latin typeface="Montserrat Bold" panose="00000800000000000000" pitchFamily="2" charset="0"/>
              </a:rPr>
              <a:t>Linear SVR</a:t>
            </a:r>
            <a:r>
              <a:rPr lang="en-US" sz="2400" dirty="0">
                <a:solidFill>
                  <a:schemeClr val="bg1"/>
                </a:solidFill>
                <a:latin typeface="Montserrat Bold" panose="00000800000000000000" pitchFamily="2" charset="0"/>
              </a:rPr>
              <a:t>: Shows severe underfitting. The model fails to capture the non-linear patterns in the data, leading to significant prediction errors.</a:t>
            </a:r>
          </a:p>
        </p:txBody>
      </p:sp>
      <p:sp>
        <p:nvSpPr>
          <p:cNvPr id="22" name="TextBox 21">
            <a:extLst>
              <a:ext uri="{FF2B5EF4-FFF2-40B4-BE49-F238E27FC236}">
                <a16:creationId xmlns:a16="http://schemas.microsoft.com/office/drawing/2014/main" id="{62158B75-1623-C4CC-2534-1B400AE8602C}"/>
              </a:ext>
            </a:extLst>
          </p:cNvPr>
          <p:cNvSpPr txBox="1"/>
          <p:nvPr/>
        </p:nvSpPr>
        <p:spPr>
          <a:xfrm>
            <a:off x="5562600" y="110141"/>
            <a:ext cx="3505200" cy="3785652"/>
          </a:xfrm>
          <a:prstGeom prst="rect">
            <a:avLst/>
          </a:prstGeom>
          <a:noFill/>
        </p:spPr>
        <p:txBody>
          <a:bodyPr wrap="square" rtlCol="0">
            <a:spAutoFit/>
          </a:bodyPr>
          <a:lstStyle/>
          <a:p>
            <a:r>
              <a:rPr lang="en-US" sz="2400" b="1" dirty="0">
                <a:solidFill>
                  <a:schemeClr val="bg1"/>
                </a:solidFill>
                <a:latin typeface="Montserrat Bold" panose="00000800000000000000" pitchFamily="2" charset="0"/>
              </a:rPr>
              <a:t>Polynomial SVR</a:t>
            </a:r>
            <a:r>
              <a:rPr lang="en-US" sz="2400" dirty="0">
                <a:solidFill>
                  <a:schemeClr val="bg1"/>
                </a:solidFill>
                <a:latin typeface="Montserrat Bold" panose="00000800000000000000" pitchFamily="2" charset="0"/>
              </a:rPr>
              <a:t>: Captures some non-linear relationships but still struggles with higher values. Moderate improvement over Linear SVR but limited generalization.</a:t>
            </a:r>
          </a:p>
        </p:txBody>
      </p:sp>
      <p:sp>
        <p:nvSpPr>
          <p:cNvPr id="24" name="TextBox 23">
            <a:extLst>
              <a:ext uri="{FF2B5EF4-FFF2-40B4-BE49-F238E27FC236}">
                <a16:creationId xmlns:a16="http://schemas.microsoft.com/office/drawing/2014/main" id="{05DFF047-A628-CD7B-99E4-72DDA7E2B18E}"/>
              </a:ext>
            </a:extLst>
          </p:cNvPr>
          <p:cNvSpPr txBox="1"/>
          <p:nvPr/>
        </p:nvSpPr>
        <p:spPr>
          <a:xfrm>
            <a:off x="10764477" y="4958285"/>
            <a:ext cx="3493331" cy="2862322"/>
          </a:xfrm>
          <a:prstGeom prst="rect">
            <a:avLst/>
          </a:prstGeom>
          <a:noFill/>
        </p:spPr>
        <p:txBody>
          <a:bodyPr wrap="square">
            <a:spAutoFit/>
          </a:bodyPr>
          <a:lstStyle/>
          <a:p>
            <a:r>
              <a:rPr lang="en-US" b="1" dirty="0">
                <a:solidFill>
                  <a:schemeClr val="bg1"/>
                </a:solidFill>
                <a:latin typeface="Montserrat Bold" panose="00000800000000000000" pitchFamily="2" charset="0"/>
              </a:rPr>
              <a:t>RBF SVR</a:t>
            </a:r>
            <a:r>
              <a:rPr lang="en-US" dirty="0">
                <a:solidFill>
                  <a:schemeClr val="bg1"/>
                </a:solidFill>
                <a:latin typeface="Montserrat Bold" panose="00000800000000000000" pitchFamily="2" charset="0"/>
              </a:rPr>
              <a:t>: Performs better than both Linear and Polynomial kernels in modeling complex patterns. However, there are still notable errors at higher target values, indicating the need for better parameter tuning or data normalization.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B8B4FE9-3213-BABA-4D1E-084BEAC35113}"/>
              </a:ext>
            </a:extLst>
          </p:cNvPr>
          <p:cNvSpPr/>
          <p:nvPr/>
        </p:nvSpPr>
        <p:spPr>
          <a:xfrm>
            <a:off x="12511143" y="7465807"/>
            <a:ext cx="2011680" cy="634701"/>
          </a:xfrm>
          <a:prstGeom prst="rect">
            <a:avLst/>
          </a:prstGeom>
          <a:solidFill>
            <a:srgbClr val="111213"/>
          </a:solidFill>
          <a:ln>
            <a:solidFill>
              <a:srgbClr val="11121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Table 2">
            <a:extLst>
              <a:ext uri="{FF2B5EF4-FFF2-40B4-BE49-F238E27FC236}">
                <a16:creationId xmlns:a16="http://schemas.microsoft.com/office/drawing/2014/main" id="{2B996034-1DA2-87BC-CCB2-9BD302516113}"/>
              </a:ext>
            </a:extLst>
          </p:cNvPr>
          <p:cNvGraphicFramePr>
            <a:graphicFrameLocks noGrp="1"/>
          </p:cNvGraphicFramePr>
          <p:nvPr>
            <p:extLst>
              <p:ext uri="{D42A27DB-BD31-4B8C-83A1-F6EECF244321}">
                <p14:modId xmlns:p14="http://schemas.microsoft.com/office/powerpoint/2010/main" val="3391166433"/>
              </p:ext>
            </p:extLst>
          </p:nvPr>
        </p:nvGraphicFramePr>
        <p:xfrm>
          <a:off x="0" y="871002"/>
          <a:ext cx="11435380" cy="3684494"/>
        </p:xfrm>
        <a:graphic>
          <a:graphicData uri="http://schemas.openxmlformats.org/drawingml/2006/table">
            <a:tbl>
              <a:tblPr firstRow="1" bandRow="1">
                <a:tableStyleId>{D03447BB-5D67-496B-8E87-E561075AD55C}</a:tableStyleId>
              </a:tblPr>
              <a:tblGrid>
                <a:gridCol w="5717690">
                  <a:extLst>
                    <a:ext uri="{9D8B030D-6E8A-4147-A177-3AD203B41FA5}">
                      <a16:colId xmlns:a16="http://schemas.microsoft.com/office/drawing/2014/main" val="2838304232"/>
                    </a:ext>
                  </a:extLst>
                </a:gridCol>
                <a:gridCol w="5717690">
                  <a:extLst>
                    <a:ext uri="{9D8B030D-6E8A-4147-A177-3AD203B41FA5}">
                      <a16:colId xmlns:a16="http://schemas.microsoft.com/office/drawing/2014/main" val="1329103910"/>
                    </a:ext>
                  </a:extLst>
                </a:gridCol>
              </a:tblGrid>
              <a:tr h="609079">
                <a:tc>
                  <a:txBody>
                    <a:bodyPr/>
                    <a:lstStyle/>
                    <a:p>
                      <a:r>
                        <a:rPr lang="en-US" dirty="0">
                          <a:latin typeface="Montserrat Bold" panose="00000800000000000000" pitchFamily="2" charset="0"/>
                        </a:rPr>
                        <a:t>PCA 1</a:t>
                      </a:r>
                    </a:p>
                  </a:txBody>
                  <a:tcPr>
                    <a:lnL>
                      <a:noFill/>
                    </a:lnL>
                    <a:lnR>
                      <a:noFill/>
                    </a:lnR>
                    <a:lnT>
                      <a:noFill/>
                    </a:lnT>
                    <a:lnB w="25400" cmpd="sng">
                      <a:noFill/>
                    </a:lnB>
                    <a:lnTlToBr w="12700" cmpd="sng">
                      <a:noFill/>
                      <a:prstDash val="solid"/>
                    </a:lnTlToBr>
                    <a:lnBlToTr w="12700" cmpd="sng">
                      <a:noFill/>
                      <a:prstDash val="solid"/>
                    </a:lnBlToTr>
                  </a:tcPr>
                </a:tc>
                <a:tc>
                  <a:txBody>
                    <a:bodyPr/>
                    <a:lstStyle/>
                    <a:p>
                      <a:r>
                        <a:rPr lang="en-US" dirty="0">
                          <a:latin typeface="Montserrat Bold" panose="00000800000000000000" pitchFamily="2" charset="0"/>
                        </a:rPr>
                        <a:t>PCA 2</a:t>
                      </a:r>
                    </a:p>
                  </a:txBody>
                  <a:tcPr>
                    <a:lnL>
                      <a:noFill/>
                    </a:lnL>
                    <a:lnR>
                      <a:noFill/>
                    </a:lnR>
                    <a:lnT>
                      <a:noFill/>
                    </a:lnT>
                    <a:lnB w="25400" cmpd="sng">
                      <a:noFill/>
                    </a:lnB>
                    <a:lnTlToBr w="12700" cmpd="sng">
                      <a:noFill/>
                      <a:prstDash val="solid"/>
                    </a:lnTlToBr>
                    <a:lnBlToTr w="12700" cmpd="sng">
                      <a:noFill/>
                      <a:prstDash val="solid"/>
                    </a:lnBlToTr>
                  </a:tcPr>
                </a:tc>
                <a:extLst>
                  <a:ext uri="{0D108BD9-81ED-4DB2-BD59-A6C34878D82A}">
                    <a16:rowId xmlns:a16="http://schemas.microsoft.com/office/drawing/2014/main" val="2656261341"/>
                  </a:ext>
                </a:extLst>
              </a:tr>
              <a:tr h="439345">
                <a:tc>
                  <a:txBody>
                    <a:bodyPr/>
                    <a:lstStyle/>
                    <a:p>
                      <a:r>
                        <a:rPr lang="en-US" dirty="0">
                          <a:latin typeface="Montserrat Bold" panose="00000800000000000000" pitchFamily="2" charset="0"/>
                        </a:rPr>
                        <a:t>Health Expenditure per Capita (0.47)</a:t>
                      </a:r>
                    </a:p>
                  </a:txBody>
                  <a:tcPr>
                    <a:lnL>
                      <a:noFill/>
                    </a:lnL>
                    <a:lnR>
                      <a:noFill/>
                    </a:lnR>
                    <a:lnT w="25400" cmpd="sng">
                      <a:noFill/>
                    </a:lnT>
                    <a:lnB>
                      <a:noFill/>
                    </a:lnB>
                    <a:lnTlToBr w="12700" cmpd="sng">
                      <a:noFill/>
                      <a:prstDash val="solid"/>
                    </a:lnTlToBr>
                    <a:lnBlToTr w="12700" cmpd="sng">
                      <a:noFill/>
                      <a:prstDash val="solid"/>
                    </a:lnBlToTr>
                    <a:solidFill>
                      <a:schemeClr val="tx1">
                        <a:lumMod val="85000"/>
                        <a:lumOff val="15000"/>
                      </a:schemeClr>
                    </a:solidFill>
                  </a:tcPr>
                </a:tc>
                <a:tc>
                  <a:txBody>
                    <a:bodyPr/>
                    <a:lstStyle/>
                    <a:p>
                      <a:r>
                        <a:rPr lang="en-US" dirty="0">
                          <a:latin typeface="Montserrat Bold" panose="00000800000000000000" pitchFamily="2" charset="0"/>
                        </a:rPr>
                        <a:t>Mortality Rate (0.95)</a:t>
                      </a:r>
                    </a:p>
                  </a:txBody>
                  <a:tcPr>
                    <a:lnL>
                      <a:noFill/>
                    </a:lnL>
                    <a:lnR>
                      <a:noFill/>
                    </a:lnR>
                    <a:lnT w="25400" cmpd="sng">
                      <a:noFill/>
                    </a:lnT>
                    <a:lnB>
                      <a:noFill/>
                    </a:lnB>
                    <a:lnTlToBr w="12700" cmpd="sng">
                      <a:noFill/>
                      <a:prstDash val="solid"/>
                    </a:lnTlToBr>
                    <a:lnBlToTr w="12700" cmpd="sng">
                      <a:noFill/>
                      <a:prstDash val="solid"/>
                    </a:lnBlToTr>
                    <a:solidFill>
                      <a:schemeClr val="tx1">
                        <a:lumMod val="85000"/>
                        <a:lumOff val="15000"/>
                      </a:schemeClr>
                    </a:solidFill>
                  </a:tcPr>
                </a:tc>
                <a:extLst>
                  <a:ext uri="{0D108BD9-81ED-4DB2-BD59-A6C34878D82A}">
                    <a16:rowId xmlns:a16="http://schemas.microsoft.com/office/drawing/2014/main" val="230767453"/>
                  </a:ext>
                </a:extLst>
              </a:tr>
              <a:tr h="439345">
                <a:tc>
                  <a:txBody>
                    <a:bodyPr/>
                    <a:lstStyle/>
                    <a:p>
                      <a:r>
                        <a:rPr lang="en-US" dirty="0">
                          <a:latin typeface="Montserrat Bold" panose="00000800000000000000" pitchFamily="2" charset="0"/>
                        </a:rPr>
                        <a:t>Physicians per 1000 (0.44)</a:t>
                      </a:r>
                    </a:p>
                  </a:txBody>
                  <a:tcPr>
                    <a:lnL>
                      <a:noFill/>
                    </a:lnL>
                    <a:lnR>
                      <a:noFill/>
                    </a:lnR>
                    <a:lnT>
                      <a:noFill/>
                    </a:lnT>
                    <a:lnB>
                      <a:noFill/>
                    </a:lnB>
                    <a:lnTlToBr w="12700" cmpd="sng">
                      <a:noFill/>
                      <a:prstDash val="solid"/>
                    </a:lnTlToBr>
                    <a:lnBlToTr w="12700" cmpd="sng">
                      <a:noFill/>
                      <a:prstDash val="solid"/>
                    </a:lnBlToTr>
                    <a:solidFill>
                      <a:schemeClr val="tx1"/>
                    </a:solidFill>
                  </a:tcPr>
                </a:tc>
                <a:tc>
                  <a:txBody>
                    <a:bodyPr/>
                    <a:lstStyle/>
                    <a:p>
                      <a:r>
                        <a:rPr lang="en-US" dirty="0">
                          <a:latin typeface="Montserrat Bold" panose="00000800000000000000" pitchFamily="2" charset="0"/>
                        </a:rPr>
                        <a:t>Beds per 1000 (0.23)</a:t>
                      </a:r>
                    </a:p>
                  </a:txBody>
                  <a:tcPr>
                    <a:lnL>
                      <a:noFill/>
                    </a:lnL>
                    <a:lnR>
                      <a:noFill/>
                    </a:lnR>
                    <a:lnT>
                      <a:noFill/>
                    </a:lnT>
                    <a:lnB>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196419333"/>
                  </a:ext>
                </a:extLst>
              </a:tr>
              <a:tr h="439345">
                <a:tc>
                  <a:txBody>
                    <a:bodyPr/>
                    <a:lstStyle/>
                    <a:p>
                      <a:r>
                        <a:rPr lang="en-US" dirty="0">
                          <a:latin typeface="Montserrat Bold" panose="00000800000000000000" pitchFamily="2" charset="0"/>
                        </a:rPr>
                        <a:t>Happiness Score (0.42)</a:t>
                      </a:r>
                    </a:p>
                  </a:txBody>
                  <a:tcPr>
                    <a:lnL>
                      <a:noFill/>
                    </a:lnL>
                    <a:lnR>
                      <a:noFill/>
                    </a:lnR>
                    <a:lnT>
                      <a:noFill/>
                    </a:lnT>
                    <a:lnB>
                      <a:noFill/>
                    </a:lnB>
                    <a:lnTlToBr w="12700" cmpd="sng">
                      <a:noFill/>
                      <a:prstDash val="solid"/>
                    </a:lnTlToBr>
                    <a:lnBlToTr w="12700" cmpd="sng">
                      <a:noFill/>
                      <a:prstDash val="solid"/>
                    </a:lnBlToTr>
                    <a:solidFill>
                      <a:schemeClr val="tx1">
                        <a:lumMod val="75000"/>
                        <a:lumOff val="25000"/>
                      </a:schemeClr>
                    </a:solidFill>
                  </a:tcPr>
                </a:tc>
                <a:tc>
                  <a:txBody>
                    <a:bodyPr/>
                    <a:lstStyle/>
                    <a:p>
                      <a:r>
                        <a:rPr lang="en-US" dirty="0">
                          <a:latin typeface="Montserrat Bold" panose="00000800000000000000" pitchFamily="2" charset="0"/>
                        </a:rPr>
                        <a:t>Corruption Index (0.08)</a:t>
                      </a:r>
                    </a:p>
                  </a:txBody>
                  <a:tcPr>
                    <a:lnL>
                      <a:noFill/>
                    </a:lnL>
                    <a:lnR>
                      <a:noFill/>
                    </a:lnR>
                    <a:lnT>
                      <a:noFill/>
                    </a:lnT>
                    <a:lnB>
                      <a:noFill/>
                    </a:lnB>
                    <a:lnTlToBr w="12700" cmpd="sng">
                      <a:noFill/>
                      <a:prstDash val="solid"/>
                    </a:lnTlToBr>
                    <a:lnBlToTr w="12700" cmpd="sng">
                      <a:noFill/>
                      <a:prstDash val="solid"/>
                    </a:lnBlToTr>
                    <a:solidFill>
                      <a:schemeClr val="tx1">
                        <a:lumMod val="75000"/>
                        <a:lumOff val="25000"/>
                      </a:schemeClr>
                    </a:solidFill>
                  </a:tcPr>
                </a:tc>
                <a:extLst>
                  <a:ext uri="{0D108BD9-81ED-4DB2-BD59-A6C34878D82A}">
                    <a16:rowId xmlns:a16="http://schemas.microsoft.com/office/drawing/2014/main" val="3325959896"/>
                  </a:ext>
                </a:extLst>
              </a:tr>
              <a:tr h="439345">
                <a:tc>
                  <a:txBody>
                    <a:bodyPr/>
                    <a:lstStyle/>
                    <a:p>
                      <a:r>
                        <a:rPr lang="en-US" dirty="0">
                          <a:latin typeface="Montserrat Bold" panose="00000800000000000000" pitchFamily="2" charset="0"/>
                        </a:rPr>
                        <a:t>Percent GDP Spent on Health Care (0.37)</a:t>
                      </a:r>
                    </a:p>
                  </a:txBody>
                  <a:tcPr>
                    <a:lnL>
                      <a:noFill/>
                    </a:lnL>
                    <a:lnR>
                      <a:noFill/>
                    </a:lnR>
                    <a:lnT>
                      <a:noFill/>
                    </a:lnT>
                    <a:lnB>
                      <a:noFill/>
                    </a:lnB>
                    <a:lnTlToBr w="12700" cmpd="sng">
                      <a:noFill/>
                      <a:prstDash val="solid"/>
                    </a:lnTlToBr>
                    <a:lnBlToTr w="12700" cmpd="sng">
                      <a:noFill/>
                      <a:prstDash val="solid"/>
                    </a:lnBlToTr>
                    <a:solidFill>
                      <a:schemeClr val="tx1"/>
                    </a:solidFill>
                  </a:tcPr>
                </a:tc>
                <a:tc>
                  <a:txBody>
                    <a:bodyPr/>
                    <a:lstStyle/>
                    <a:p>
                      <a:r>
                        <a:rPr lang="en-US" dirty="0">
                          <a:latin typeface="Montserrat Bold" panose="00000800000000000000" pitchFamily="2" charset="0"/>
                        </a:rPr>
                        <a:t>Physicians per 1000 (0.07)</a:t>
                      </a:r>
                    </a:p>
                  </a:txBody>
                  <a:tcPr>
                    <a:lnL>
                      <a:noFill/>
                    </a:lnL>
                    <a:lnR>
                      <a:noFill/>
                    </a:lnR>
                    <a:lnT>
                      <a:noFill/>
                    </a:lnT>
                    <a:lnB>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2989610811"/>
                  </a:ext>
                </a:extLst>
              </a:tr>
              <a:tr h="439345">
                <a:tc>
                  <a:txBody>
                    <a:bodyPr/>
                    <a:lstStyle/>
                    <a:p>
                      <a:r>
                        <a:rPr lang="en-US" dirty="0">
                          <a:latin typeface="Montserrat Bold" panose="00000800000000000000" pitchFamily="2" charset="0"/>
                        </a:rPr>
                        <a:t>Beds per 1000 (0.32)</a:t>
                      </a:r>
                    </a:p>
                  </a:txBody>
                  <a:tcPr>
                    <a:lnL>
                      <a:noFill/>
                    </a:lnL>
                    <a:lnR>
                      <a:noFill/>
                    </a:lnR>
                    <a:lnT>
                      <a:noFill/>
                    </a:lnT>
                    <a:lnB>
                      <a:noFill/>
                    </a:lnB>
                    <a:lnTlToBr w="12700" cmpd="sng">
                      <a:noFill/>
                      <a:prstDash val="solid"/>
                    </a:lnTlToBr>
                    <a:lnBlToTr w="12700" cmpd="sng">
                      <a:noFill/>
                      <a:prstDash val="solid"/>
                    </a:lnBlToTr>
                    <a:solidFill>
                      <a:schemeClr val="tx1">
                        <a:lumMod val="85000"/>
                        <a:lumOff val="15000"/>
                      </a:schemeClr>
                    </a:solidFill>
                  </a:tcPr>
                </a:tc>
                <a:tc>
                  <a:txBody>
                    <a:bodyPr/>
                    <a:lstStyle/>
                    <a:p>
                      <a:r>
                        <a:rPr lang="en-US" dirty="0">
                          <a:latin typeface="Montserrat Bold" panose="00000800000000000000" pitchFamily="2" charset="0"/>
                        </a:rPr>
                        <a:t>Percent GDP Spent on Health Care (0.05) </a:t>
                      </a:r>
                    </a:p>
                  </a:txBody>
                  <a:tcPr>
                    <a:lnL>
                      <a:noFill/>
                    </a:lnL>
                    <a:lnR>
                      <a:noFill/>
                    </a:lnR>
                    <a:lnT>
                      <a:noFill/>
                    </a:lnT>
                    <a:lnB>
                      <a:noFill/>
                    </a:lnB>
                    <a:lnTlToBr w="12700" cmpd="sng">
                      <a:noFill/>
                      <a:prstDash val="solid"/>
                    </a:lnTlToBr>
                    <a:lnBlToTr w="12700" cmpd="sng">
                      <a:noFill/>
                      <a:prstDash val="solid"/>
                    </a:lnBlToTr>
                    <a:solidFill>
                      <a:schemeClr val="tx1">
                        <a:lumMod val="85000"/>
                        <a:lumOff val="15000"/>
                      </a:schemeClr>
                    </a:solidFill>
                  </a:tcPr>
                </a:tc>
                <a:extLst>
                  <a:ext uri="{0D108BD9-81ED-4DB2-BD59-A6C34878D82A}">
                    <a16:rowId xmlns:a16="http://schemas.microsoft.com/office/drawing/2014/main" val="3982565023"/>
                  </a:ext>
                </a:extLst>
              </a:tr>
              <a:tr h="43934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Montserrat Bold" panose="00000800000000000000" pitchFamily="2" charset="0"/>
                        </a:rPr>
                        <a:t>Mortality Rate (0.02)</a:t>
                      </a:r>
                    </a:p>
                  </a:txBody>
                  <a:tcPr>
                    <a:lnL>
                      <a:noFill/>
                    </a:lnL>
                    <a:lnR>
                      <a:noFill/>
                    </a:lnR>
                    <a:lnT>
                      <a:noFill/>
                    </a:lnT>
                    <a:lnB>
                      <a:noFill/>
                    </a:lnB>
                    <a:lnTlToBr w="12700" cmpd="sng">
                      <a:noFill/>
                      <a:prstDash val="solid"/>
                    </a:lnTlToBr>
                    <a:lnBlToTr w="12700" cmpd="sng">
                      <a:noFill/>
                      <a:prstDash val="solid"/>
                    </a:lnBlToTr>
                    <a:solidFill>
                      <a:schemeClr val="tx1"/>
                    </a:solidFill>
                  </a:tcPr>
                </a:tc>
                <a:tc>
                  <a:txBody>
                    <a:bodyPr/>
                    <a:lstStyle/>
                    <a:p>
                      <a:r>
                        <a:rPr lang="en-US" dirty="0">
                          <a:latin typeface="Montserrat Bold" panose="00000800000000000000" pitchFamily="2" charset="0"/>
                        </a:rPr>
                        <a:t>Health Expenditure per Capita (-0.08)</a:t>
                      </a:r>
                    </a:p>
                  </a:txBody>
                  <a:tcPr>
                    <a:lnL>
                      <a:noFill/>
                    </a:lnL>
                    <a:lnR>
                      <a:noFill/>
                    </a:lnR>
                    <a:lnT>
                      <a:noFill/>
                    </a:lnT>
                    <a:lnB>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2522445568"/>
                  </a:ext>
                </a:extLst>
              </a:tr>
              <a:tr h="439345">
                <a:tc>
                  <a:txBody>
                    <a:bodyPr/>
                    <a:lstStyle/>
                    <a:p>
                      <a:r>
                        <a:rPr lang="en-US" dirty="0">
                          <a:latin typeface="Montserrat Bold" panose="00000800000000000000" pitchFamily="2" charset="0"/>
                        </a:rPr>
                        <a:t>Corruption Index (-0.42)</a:t>
                      </a:r>
                    </a:p>
                  </a:txBody>
                  <a:tcPr>
                    <a:lnL>
                      <a:noFill/>
                    </a:lnL>
                    <a:lnR>
                      <a:noFill/>
                    </a:lnR>
                    <a:lnT>
                      <a:noFill/>
                    </a:lnT>
                    <a:lnB>
                      <a:noFill/>
                    </a:lnB>
                    <a:lnTlToBr w="12700" cmpd="sng">
                      <a:noFill/>
                      <a:prstDash val="solid"/>
                    </a:lnTlToBr>
                    <a:lnBlToTr w="12700" cmpd="sng">
                      <a:noFill/>
                      <a:prstDash val="solid"/>
                    </a:lnBlToTr>
                    <a:solidFill>
                      <a:schemeClr val="tx1">
                        <a:lumMod val="85000"/>
                        <a:lumOff val="15000"/>
                      </a:schemeClr>
                    </a:solidFill>
                  </a:tcPr>
                </a:tc>
                <a:tc>
                  <a:txBody>
                    <a:bodyPr/>
                    <a:lstStyle/>
                    <a:p>
                      <a:r>
                        <a:rPr lang="en-US" dirty="0">
                          <a:latin typeface="Montserrat Bold" panose="00000800000000000000" pitchFamily="2" charset="0"/>
                        </a:rPr>
                        <a:t>Happiness Score (-0.16)</a:t>
                      </a:r>
                    </a:p>
                  </a:txBody>
                  <a:tcPr>
                    <a:lnL>
                      <a:noFill/>
                    </a:lnL>
                    <a:lnR>
                      <a:noFill/>
                    </a:lnR>
                    <a:lnT>
                      <a:noFill/>
                    </a:lnT>
                    <a:lnB>
                      <a:noFill/>
                    </a:lnB>
                    <a:lnTlToBr w="12700" cmpd="sng">
                      <a:noFill/>
                      <a:prstDash val="solid"/>
                    </a:lnTlToBr>
                    <a:lnBlToTr w="12700" cmpd="sng">
                      <a:noFill/>
                      <a:prstDash val="solid"/>
                    </a:lnBlToTr>
                    <a:solidFill>
                      <a:schemeClr val="tx1">
                        <a:lumMod val="85000"/>
                        <a:lumOff val="15000"/>
                      </a:schemeClr>
                    </a:solidFill>
                  </a:tcPr>
                </a:tc>
                <a:extLst>
                  <a:ext uri="{0D108BD9-81ED-4DB2-BD59-A6C34878D82A}">
                    <a16:rowId xmlns:a16="http://schemas.microsoft.com/office/drawing/2014/main" val="2528706288"/>
                  </a:ext>
                </a:extLst>
              </a:tr>
            </a:tbl>
          </a:graphicData>
        </a:graphic>
      </p:graphicFrame>
      <p:pic>
        <p:nvPicPr>
          <p:cNvPr id="17" name="Picture 16">
            <a:extLst>
              <a:ext uri="{FF2B5EF4-FFF2-40B4-BE49-F238E27FC236}">
                <a16:creationId xmlns:a16="http://schemas.microsoft.com/office/drawing/2014/main" id="{FAD8C42E-0613-28E6-ABE2-DF2B1A864F5C}"/>
              </a:ext>
            </a:extLst>
          </p:cNvPr>
          <p:cNvPicPr>
            <a:picLocks noChangeAspect="1"/>
          </p:cNvPicPr>
          <p:nvPr/>
        </p:nvPicPr>
        <p:blipFill>
          <a:blip r:embed="rId2">
            <a:alphaModFix/>
          </a:blip>
          <a:stretch>
            <a:fillRect/>
          </a:stretch>
        </p:blipFill>
        <p:spPr>
          <a:xfrm>
            <a:off x="0" y="4545105"/>
            <a:ext cx="8556888" cy="3684494"/>
          </a:xfrm>
          <a:prstGeom prst="rect">
            <a:avLst/>
          </a:prstGeom>
        </p:spPr>
      </p:pic>
      <p:pic>
        <p:nvPicPr>
          <p:cNvPr id="5" name="Picture 4">
            <a:extLst>
              <a:ext uri="{FF2B5EF4-FFF2-40B4-BE49-F238E27FC236}">
                <a16:creationId xmlns:a16="http://schemas.microsoft.com/office/drawing/2014/main" id="{DAF344FB-A29D-72E1-E688-C26D73F78A90}"/>
              </a:ext>
            </a:extLst>
          </p:cNvPr>
          <p:cNvPicPr>
            <a:picLocks noChangeAspect="1"/>
          </p:cNvPicPr>
          <p:nvPr/>
        </p:nvPicPr>
        <p:blipFill>
          <a:blip r:embed="rId3"/>
          <a:stretch>
            <a:fillRect/>
          </a:stretch>
        </p:blipFill>
        <p:spPr>
          <a:xfrm>
            <a:off x="8556888" y="4545104"/>
            <a:ext cx="6073513" cy="3684495"/>
          </a:xfrm>
          <a:prstGeom prst="rect">
            <a:avLst/>
          </a:prstGeom>
        </p:spPr>
      </p:pic>
      <p:sp>
        <p:nvSpPr>
          <p:cNvPr id="4" name="Text 0"/>
          <p:cNvSpPr/>
          <p:nvPr/>
        </p:nvSpPr>
        <p:spPr>
          <a:xfrm>
            <a:off x="131634" y="169723"/>
            <a:ext cx="11172111" cy="701278"/>
          </a:xfrm>
          <a:prstGeom prst="rect">
            <a:avLst/>
          </a:prstGeom>
          <a:noFill/>
          <a:ln/>
        </p:spPr>
        <p:txBody>
          <a:bodyPr wrap="none" lIns="0" tIns="0" rIns="0" bIns="0" rtlCol="0" anchor="t"/>
          <a:lstStyle/>
          <a:p>
            <a:pPr marL="0" indent="0" algn="l">
              <a:lnSpc>
                <a:spcPts val="5500"/>
              </a:lnSpc>
              <a:buNone/>
            </a:pPr>
            <a:r>
              <a:rPr lang="en-US" sz="4400" b="1" dirty="0">
                <a:solidFill>
                  <a:srgbClr val="FFFFFF"/>
                </a:solidFill>
                <a:latin typeface="Montserrat Bold" pitchFamily="34" charset="0"/>
                <a:ea typeface="Montserrat Bold" pitchFamily="34" charset="-122"/>
                <a:cs typeface="Montserrat Bold" pitchFamily="34" charset="-120"/>
              </a:rPr>
              <a:t>Unsupervised Learning - PCA Analysis</a:t>
            </a:r>
            <a:endParaRPr lang="en-US" sz="4400" dirty="0"/>
          </a:p>
        </p:txBody>
      </p:sp>
    </p:spTree>
    <p:extLst>
      <p:ext uri="{BB962C8B-B14F-4D97-AF65-F5344CB8AC3E}">
        <p14:creationId xmlns:p14="http://schemas.microsoft.com/office/powerpoint/2010/main" val="25847131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66</TotalTime>
  <Words>872</Words>
  <Application>Microsoft Office PowerPoint</Application>
  <PresentationFormat>Custom</PresentationFormat>
  <Paragraphs>180</Paragraphs>
  <Slides>15</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Montserrat Bold</vt:lpstr>
      <vt:lpstr>Arial</vt:lpstr>
      <vt:lpstr>Source Sans Pro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KHAJA MOINUDDIN</cp:lastModifiedBy>
  <cp:revision>6</cp:revision>
  <dcterms:created xsi:type="dcterms:W3CDTF">2025-06-13T23:38:34Z</dcterms:created>
  <dcterms:modified xsi:type="dcterms:W3CDTF">2025-06-14T00:49:29Z</dcterms:modified>
</cp:coreProperties>
</file>