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8" r:id="rId1"/>
  </p:sldMasterIdLst>
  <p:notesMasterIdLst>
    <p:notesMasterId r:id="rId70"/>
  </p:notesMasterIdLst>
  <p:handoutMasterIdLst>
    <p:handoutMasterId r:id="rId71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2" r:id="rId20"/>
    <p:sldId id="276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325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5" r:id="rId39"/>
    <p:sldId id="292" r:id="rId40"/>
    <p:sldId id="293" r:id="rId41"/>
    <p:sldId id="294" r:id="rId42"/>
    <p:sldId id="296" r:id="rId43"/>
    <p:sldId id="297" r:id="rId44"/>
    <p:sldId id="298" r:id="rId45"/>
    <p:sldId id="299" r:id="rId46"/>
    <p:sldId id="300" r:id="rId47"/>
    <p:sldId id="301" r:id="rId48"/>
    <p:sldId id="322" r:id="rId49"/>
    <p:sldId id="324" r:id="rId50"/>
    <p:sldId id="323" r:id="rId51"/>
    <p:sldId id="313" r:id="rId52"/>
    <p:sldId id="303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4" r:id="rId62"/>
    <p:sldId id="315" r:id="rId63"/>
    <p:sldId id="319" r:id="rId64"/>
    <p:sldId id="316" r:id="rId65"/>
    <p:sldId id="320" r:id="rId66"/>
    <p:sldId id="317" r:id="rId67"/>
    <p:sldId id="318" r:id="rId68"/>
    <p:sldId id="321" r:id="rId6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78" autoAdjust="0"/>
    <p:restoredTop sz="94671" autoAdjust="0"/>
  </p:normalViewPr>
  <p:slideViewPr>
    <p:cSldViewPr>
      <p:cViewPr varScale="1">
        <p:scale>
          <a:sx n="91" d="100"/>
          <a:sy n="91" d="100"/>
        </p:scale>
        <p:origin x="208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notesMaster" Target="notesMasters/notesMaster1.xml"/><Relationship Id="rId71" Type="http://schemas.openxmlformats.org/officeDocument/2006/relationships/handoutMaster" Target="handoutMasters/handoutMaster1.xml"/><Relationship Id="rId72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viewProps" Target="viewProps.xml"/><Relationship Id="rId74" Type="http://schemas.openxmlformats.org/officeDocument/2006/relationships/theme" Target="theme/theme1.xml"/><Relationship Id="rId75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_rels/viewProps.xml.rels><?xml version="1.0" encoding="UTF-8" standalone="yes"?>
<Relationships xmlns="http://schemas.openxmlformats.org/package/2006/relationships"><Relationship Id="rId11" Type="http://schemas.openxmlformats.org/officeDocument/2006/relationships/slide" Target="slides/slide64.xml"/><Relationship Id="rId12" Type="http://schemas.openxmlformats.org/officeDocument/2006/relationships/slide" Target="slides/slide66.xml"/><Relationship Id="rId13" Type="http://schemas.openxmlformats.org/officeDocument/2006/relationships/slide" Target="slides/slide67.xml"/><Relationship Id="rId1" Type="http://schemas.openxmlformats.org/officeDocument/2006/relationships/slide" Target="slides/slide1.xml"/><Relationship Id="rId2" Type="http://schemas.openxmlformats.org/officeDocument/2006/relationships/slide" Target="slides/slide5.xml"/><Relationship Id="rId3" Type="http://schemas.openxmlformats.org/officeDocument/2006/relationships/slide" Target="slides/slide7.xml"/><Relationship Id="rId4" Type="http://schemas.openxmlformats.org/officeDocument/2006/relationships/slide" Target="slides/slide13.xml"/><Relationship Id="rId5" Type="http://schemas.openxmlformats.org/officeDocument/2006/relationships/slide" Target="slides/slide45.xml"/><Relationship Id="rId6" Type="http://schemas.openxmlformats.org/officeDocument/2006/relationships/slide" Target="slides/slide46.xml"/><Relationship Id="rId7" Type="http://schemas.openxmlformats.org/officeDocument/2006/relationships/slide" Target="slides/slide54.xml"/><Relationship Id="rId8" Type="http://schemas.openxmlformats.org/officeDocument/2006/relationships/slide" Target="slides/slide56.xml"/><Relationship Id="rId9" Type="http://schemas.openxmlformats.org/officeDocument/2006/relationships/slide" Target="slides/slide60.xml"/><Relationship Id="rId10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EC416CFD-1CFC-8242-BCE4-F4E8E002FD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8704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7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F5172AD8-739D-3B4B-97ED-D47DC1A4010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92F824-0C11-0C48-9A0F-709FE061EE77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880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E2F4B7-C212-8C4C-AD6F-E7F27F487B01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972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02534F-AB29-1945-8C85-F77344AE5DCA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983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775730-ACA8-6D47-9732-85BB7669DDD2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993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B77764-87A3-D146-9C34-DCA2EBC56D64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003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FC8B1B-D380-A646-B3FF-E5E356A74FD9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013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2A3F65-525E-CA43-8EC5-EA007FC1BC15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024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EDE187-0F44-1143-BE2D-AEC97E4B1444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034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BABC9A-1306-034E-A715-F05BF196A1AC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044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BB36ED-112B-4748-A52C-EE17C6E23BB6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054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CD1526-807F-CF41-B54B-ED406C179CC5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064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D317A0-C4D5-994B-8AB8-7C00980B2DC1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890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0B2CEA-A89B-9245-A91C-19704F536794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075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E94624-7CA2-274F-ACD5-292A3643C751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085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CB051E-B41E-8942-AB5E-66B272C87D3D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095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305DB2-96A3-1A4A-9261-7E02DE7940E6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105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32F328-8346-014F-9C0B-9F22A1A6B75F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116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968F1C-98FF-D24B-B0F6-2C236E725F4B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126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D11C72-0B26-264E-9F9E-8FA909C6CE6F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136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820206-A014-A645-9C24-70AB5EA24492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146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57E787-B32C-7B4B-AE66-C5567C1A2DC6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157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3A8167-B3B7-E541-9345-0B7E4F425B01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167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933899-FB95-1C44-BFFF-3D9E88E47CD2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901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3A8167-B3B7-E541-9345-0B7E4F425B01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167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0966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AE93A9-9AC7-384C-9628-BFED76D78424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177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59E2E-BD30-D046-B84A-F8B22C7706EB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187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E9EC4F-65B4-BF43-B06B-9DC22D72A89F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198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054232-599B-F04D-910B-C58E6351B1C7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208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68D9F9-705C-354A-B807-A03F2E8DBBCC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218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4C7EFB-330C-B94F-B7F7-A52EB58A3D30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1228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E6BF3C-47CD-664E-813F-6E247AC88449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1239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1ED615-FEAC-7D4A-BA38-4AE3E3A779A2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1280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55FCFB-BCE6-2F43-AE1E-CF2E24CB2800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1249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F43E44-341C-A648-A9FB-5AA154068AE6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11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148F8F-DB4A-3D42-8F10-9E8113C3835C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1259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2EB49B-14D3-A64C-BB41-78A51C651AF2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1269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A89280-8D7F-F54A-A65D-906C27424BA8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1290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523B35-A023-7547-9A42-89CA407994C9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1300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8AF49D-AF2E-5F40-9CD7-16DF36F62F13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1310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B7F2C5-BBED-0D4E-AF3A-04F791192507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1320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AFF78B-4E42-8548-B2C0-BCA6977C6301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1331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FC4233-F260-3E4B-88BB-EFCAD1F560A6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1341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192D6B-4E23-AD4B-83FE-374329320B58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1351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5562CA-7A8C-FE42-B077-652E31B0A574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1361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C2D453-A53A-7948-BC80-8BE14CBB949C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921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384690-A60C-4841-A7E0-AFCE260226EF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1372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77A3B1-08BF-404F-BC41-71E4E2DED66A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1382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563A22-D29A-C64F-B15D-31A501426C7C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1392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BE3189-4C00-654B-8CC9-DA3530D785DC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1402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8B3623-68FB-4547-A6DD-34607C5FF652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1413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270C80-74A5-E340-9209-66965A76CECC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1423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6C784E-9E42-794E-BE31-3C202A407E29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1433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3E8D5B-678A-FF45-8336-0964F808E1A3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1443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A635FF-C227-4F46-8005-84BD46869E93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1454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BF01DE-60E8-2749-90B9-39FBB43B2BF2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1464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EDFB94-CD77-FB4F-B8F3-28D5BD587B9D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931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8365D4-D91D-0D43-A649-FB2FDC7CDE67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1474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2F8C77-0514-3A44-BEF3-F3F4624564F3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1484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EA7F28-8ED5-8544-AC3C-B3B68876D42D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1495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3CDF83-CD41-CE4F-AF1B-8BA762D44ABF}" type="slidenum">
              <a:rPr lang="en-US" altLang="en-US"/>
              <a:pPr/>
              <a:t>63</a:t>
            </a:fld>
            <a:endParaRPr lang="en-US" altLang="en-US"/>
          </a:p>
        </p:txBody>
      </p:sp>
      <p:sp>
        <p:nvSpPr>
          <p:cNvPr id="1505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E1A138-4AA4-D348-BAE0-B9F464A45BDE}" type="slidenum">
              <a:rPr lang="en-US" altLang="en-US"/>
              <a:pPr/>
              <a:t>64</a:t>
            </a:fld>
            <a:endParaRPr lang="en-US" altLang="en-US"/>
          </a:p>
        </p:txBody>
      </p:sp>
      <p:sp>
        <p:nvSpPr>
          <p:cNvPr id="1515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7CF97E-6821-F547-8C52-A3C995FB13FE}" type="slidenum">
              <a:rPr lang="en-US" altLang="en-US"/>
              <a:pPr/>
              <a:t>65</a:t>
            </a:fld>
            <a:endParaRPr lang="en-US" altLang="en-US"/>
          </a:p>
        </p:txBody>
      </p:sp>
      <p:sp>
        <p:nvSpPr>
          <p:cNvPr id="1525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6199B4-4947-B149-900E-F4560757B64E}" type="slidenum">
              <a:rPr lang="en-US" altLang="en-US"/>
              <a:pPr/>
              <a:t>66</a:t>
            </a:fld>
            <a:endParaRPr lang="en-US" altLang="en-US"/>
          </a:p>
        </p:txBody>
      </p:sp>
      <p:sp>
        <p:nvSpPr>
          <p:cNvPr id="1536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726DB2-A504-D84B-85D2-05909800B835}" type="slidenum">
              <a:rPr lang="en-US" altLang="en-US"/>
              <a:pPr/>
              <a:t>67</a:t>
            </a:fld>
            <a:endParaRPr lang="en-US" altLang="en-US"/>
          </a:p>
        </p:txBody>
      </p:sp>
      <p:sp>
        <p:nvSpPr>
          <p:cNvPr id="1546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AFFC14-EE97-764D-B16D-A16C9887EB3B}" type="slidenum">
              <a:rPr lang="en-US" altLang="en-US"/>
              <a:pPr/>
              <a:t>68</a:t>
            </a:fld>
            <a:endParaRPr lang="en-US" altLang="en-US"/>
          </a:p>
        </p:txBody>
      </p:sp>
      <p:sp>
        <p:nvSpPr>
          <p:cNvPr id="1556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E9C888-5932-5948-B0B0-B73AF8478474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942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37C36A-D5BC-6949-8FB3-4C705DB8CEED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952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120133-8518-0247-9AC9-D7E7948E91CA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962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B3D68F-7B12-9F4C-ADAD-FC1AE58407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825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022341-4BE2-E44C-9B77-12E3D7ED6E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053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DDF644-0D9F-794C-9CEB-AA70C0B200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84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4B6C76D-F215-8746-AB20-AD2069E7DD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4788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B7C301-CE01-F349-B610-70F8D4F394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7297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C18D2F-4998-764E-A527-BE92558844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551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7BF41B-CB42-2347-AD90-B476625F1E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9270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EDF1D0-6005-8447-9275-71537177FF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4742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2CF442-74C6-C24A-BD2F-CA075C798D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5491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A563E4-08A9-CF4E-AFEF-38594A0652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405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0498A5-F351-2446-BF76-ABBBFFA019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5884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3E0505-D36A-BA4B-B634-A0F79EAE27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693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F07F556-D4B1-A949-B23B-A8BAB6EAAD6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6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7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8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9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0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1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4" Type="http://schemas.openxmlformats.org/officeDocument/2006/relationships/image" Target="../media/image15.w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4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4" Type="http://schemas.openxmlformats.org/officeDocument/2006/relationships/image" Target="../media/image15.w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6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r>
              <a:rPr lang="en-US" altLang="en-US" sz="4400"/>
              <a:t>theoretical distributions</a:t>
            </a:r>
            <a:br>
              <a:rPr lang="en-US" altLang="en-US" sz="4400"/>
            </a:br>
            <a:r>
              <a:rPr lang="en-US" altLang="en-US" sz="4400"/>
              <a:t>&amp;</a:t>
            </a:r>
            <a:br>
              <a:rPr lang="en-US" altLang="en-US" sz="4400"/>
            </a:br>
            <a:r>
              <a:rPr lang="en-US" altLang="en-US" sz="4400"/>
              <a:t>hypothesis 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609600"/>
            <a:ext cx="7772400" cy="5486400"/>
          </a:xfrm>
        </p:spPr>
        <p:txBody>
          <a:bodyPr/>
          <a:lstStyle/>
          <a:p>
            <a:r>
              <a:rPr lang="en-US" altLang="en-US">
                <a:ea typeface="Times New Roman" charset="0"/>
                <a:cs typeface="Times New Roman" charset="0"/>
              </a:rPr>
              <a:t>P(</a:t>
            </a:r>
            <a:r>
              <a:rPr lang="en-US" altLang="en-US">
                <a:ea typeface="Times New Roman" charset="0"/>
                <a:cs typeface="Times New Roman" charset="0"/>
                <a:sym typeface="Symbol" charset="2"/>
              </a:rPr>
              <a:t></a:t>
            </a:r>
            <a:r>
              <a:rPr lang="en-US" altLang="en-US">
                <a:ea typeface="Times New Roman" charset="0"/>
                <a:cs typeface="Times New Roman" charset="0"/>
              </a:rPr>
              <a:t>-</a:t>
            </a:r>
            <a:r>
              <a:rPr lang="en-US" altLang="en-US">
                <a:ea typeface="Times New Roman" charset="0"/>
                <a:cs typeface="Times New Roman" charset="0"/>
                <a:sym typeface="Symbol" charset="2"/>
              </a:rPr>
              <a:t> </a:t>
            </a:r>
            <a:r>
              <a:rPr lang="en-US" altLang="en-US">
                <a:ea typeface="Times New Roman" charset="0"/>
                <a:cs typeface="Times New Roman" charset="0"/>
              </a:rPr>
              <a:t>&lt;= </a:t>
            </a:r>
            <a:r>
              <a:rPr lang="en-US" altLang="en-US">
                <a:ea typeface="Times New Roman" charset="0"/>
                <a:cs typeface="Times New Roman" charset="0"/>
                <a:sym typeface="Symbol" charset="2"/>
              </a:rPr>
              <a:t> </a:t>
            </a:r>
            <a:r>
              <a:rPr lang="en-US" altLang="en-US">
                <a:ea typeface="Times New Roman" charset="0"/>
                <a:cs typeface="Times New Roman" charset="0"/>
              </a:rPr>
              <a:t>&lt;= </a:t>
            </a:r>
            <a:r>
              <a:rPr lang="en-US" altLang="en-US">
                <a:ea typeface="Times New Roman" charset="0"/>
                <a:cs typeface="Times New Roman" charset="0"/>
                <a:sym typeface="Symbol" charset="2"/>
              </a:rPr>
              <a:t></a:t>
            </a:r>
            <a:r>
              <a:rPr lang="en-US" altLang="en-US">
                <a:ea typeface="Times New Roman" charset="0"/>
                <a:cs typeface="Times New Roman" charset="0"/>
              </a:rPr>
              <a:t>+</a:t>
            </a:r>
            <a:r>
              <a:rPr lang="en-US" altLang="en-US">
                <a:ea typeface="Times New Roman" charset="0"/>
                <a:cs typeface="Times New Roman" charset="0"/>
                <a:sym typeface="Symbol" charset="2"/>
              </a:rPr>
              <a:t></a:t>
            </a:r>
            <a:r>
              <a:rPr lang="en-US" altLang="en-US">
                <a:ea typeface="Times New Roman" charset="0"/>
                <a:cs typeface="Times New Roman" charset="0"/>
              </a:rPr>
              <a:t>) = .683</a:t>
            </a:r>
          </a:p>
          <a:p>
            <a:endParaRPr lang="en-US" altLang="en-US">
              <a:ea typeface="Times New Roman" charset="0"/>
              <a:cs typeface="Times New Roman" charset="0"/>
            </a:endParaRPr>
          </a:p>
          <a:p>
            <a:r>
              <a:rPr lang="en-US" altLang="en-US">
                <a:ea typeface="Times New Roman" charset="0"/>
                <a:cs typeface="Times New Roman" charset="0"/>
                <a:sym typeface="Symbol" charset="2"/>
              </a:rPr>
              <a:t></a:t>
            </a:r>
            <a:r>
              <a:rPr lang="en-US" altLang="en-US">
                <a:ea typeface="Times New Roman" charset="0"/>
                <a:cs typeface="Times New Roman" charset="0"/>
              </a:rPr>
              <a:t>+/-1</a:t>
            </a:r>
            <a:r>
              <a:rPr lang="en-US" altLang="en-US">
                <a:ea typeface="Times New Roman" charset="0"/>
                <a:cs typeface="Times New Roman" charset="0"/>
                <a:sym typeface="Symbol" charset="2"/>
              </a:rPr>
              <a:t> </a:t>
            </a:r>
            <a:r>
              <a:rPr lang="en-US" altLang="en-US">
                <a:ea typeface="Times New Roman" charset="0"/>
                <a:cs typeface="Times New Roman" charset="0"/>
              </a:rPr>
              <a:t>= .683</a:t>
            </a:r>
          </a:p>
          <a:p>
            <a:r>
              <a:rPr lang="en-US" altLang="en-US">
                <a:ea typeface="Times New Roman" charset="0"/>
                <a:cs typeface="Times New Roman" charset="0"/>
                <a:sym typeface="Symbol" charset="2"/>
              </a:rPr>
              <a:t></a:t>
            </a:r>
            <a:r>
              <a:rPr lang="en-US" altLang="en-US">
                <a:ea typeface="Times New Roman" charset="0"/>
                <a:cs typeface="Times New Roman" charset="0"/>
              </a:rPr>
              <a:t>+/-2</a:t>
            </a:r>
            <a:r>
              <a:rPr lang="en-US" altLang="en-US">
                <a:ea typeface="Times New Roman" charset="0"/>
                <a:cs typeface="Times New Roman" charset="0"/>
                <a:sym typeface="Symbol" charset="2"/>
              </a:rPr>
              <a:t> </a:t>
            </a:r>
            <a:r>
              <a:rPr lang="en-US" altLang="en-US">
                <a:ea typeface="Times New Roman" charset="0"/>
                <a:cs typeface="Times New Roman" charset="0"/>
              </a:rPr>
              <a:t>= .955</a:t>
            </a:r>
          </a:p>
          <a:p>
            <a:r>
              <a:rPr lang="en-US" altLang="en-US">
                <a:ea typeface="Times New Roman" charset="0"/>
                <a:cs typeface="Times New Roman" charset="0"/>
                <a:sym typeface="Symbol" charset="2"/>
              </a:rPr>
              <a:t></a:t>
            </a:r>
            <a:r>
              <a:rPr lang="en-US" altLang="en-US">
                <a:ea typeface="Times New Roman" charset="0"/>
                <a:cs typeface="Times New Roman" charset="0"/>
              </a:rPr>
              <a:t>+/-3</a:t>
            </a:r>
            <a:r>
              <a:rPr lang="en-US" altLang="en-US">
                <a:ea typeface="Times New Roman" charset="0"/>
                <a:cs typeface="Times New Roman" charset="0"/>
                <a:sym typeface="Symbol" charset="2"/>
              </a:rPr>
              <a:t> </a:t>
            </a:r>
            <a:r>
              <a:rPr lang="en-US" altLang="en-US">
                <a:ea typeface="Times New Roman" charset="0"/>
                <a:cs typeface="Times New Roman" charset="0"/>
              </a:rPr>
              <a:t>= .997</a:t>
            </a:r>
          </a:p>
          <a:p>
            <a:endParaRPr lang="en-US" altLang="en-US">
              <a:ea typeface="Times New Roman" charset="0"/>
              <a:cs typeface="Times New Roman" charset="0"/>
            </a:endParaRPr>
          </a:p>
          <a:p>
            <a:r>
              <a:rPr lang="en-US" altLang="en-US">
                <a:ea typeface="Times New Roman" charset="0"/>
                <a:cs typeface="Times New Roman" charset="0"/>
              </a:rPr>
              <a:t>50% = </a:t>
            </a:r>
            <a:r>
              <a:rPr lang="en-US" altLang="en-US">
                <a:ea typeface="Times New Roman" charset="0"/>
                <a:cs typeface="Times New Roman" charset="0"/>
                <a:sym typeface="Symbol" charset="2"/>
              </a:rPr>
              <a:t></a:t>
            </a:r>
            <a:r>
              <a:rPr lang="en-US" altLang="en-US">
                <a:ea typeface="Times New Roman" charset="0"/>
                <a:cs typeface="Times New Roman" charset="0"/>
              </a:rPr>
              <a:t>+/-0.67</a:t>
            </a:r>
            <a:r>
              <a:rPr lang="en-US" altLang="en-US">
                <a:ea typeface="Times New Roman" charset="0"/>
                <a:cs typeface="Times New Roman" charset="0"/>
                <a:sym typeface="Symbol" charset="2"/>
              </a:rPr>
              <a:t></a:t>
            </a:r>
            <a:endParaRPr lang="en-US" altLang="en-US">
              <a:ea typeface="Times New Roman" charset="0"/>
              <a:cs typeface="Times New Roman" charset="0"/>
            </a:endParaRPr>
          </a:p>
          <a:p>
            <a:r>
              <a:rPr lang="en-US" altLang="en-US">
                <a:ea typeface="Times New Roman" charset="0"/>
                <a:cs typeface="Times New Roman" charset="0"/>
              </a:rPr>
              <a:t>95% = </a:t>
            </a:r>
            <a:r>
              <a:rPr lang="en-US" altLang="en-US">
                <a:ea typeface="Times New Roman" charset="0"/>
                <a:cs typeface="Times New Roman" charset="0"/>
                <a:sym typeface="Symbol" charset="2"/>
              </a:rPr>
              <a:t></a:t>
            </a:r>
            <a:r>
              <a:rPr lang="en-US" altLang="en-US">
                <a:ea typeface="Times New Roman" charset="0"/>
                <a:cs typeface="Times New Roman" charset="0"/>
              </a:rPr>
              <a:t>+/-1.96</a:t>
            </a:r>
            <a:r>
              <a:rPr lang="en-US" altLang="en-US">
                <a:ea typeface="Times New Roman" charset="0"/>
                <a:cs typeface="Times New Roman" charset="0"/>
                <a:sym typeface="Symbol" charset="2"/>
              </a:rPr>
              <a:t></a:t>
            </a:r>
            <a:endParaRPr lang="en-US" altLang="en-US">
              <a:ea typeface="Times New Roman" charset="0"/>
              <a:cs typeface="Times New Roman" charset="0"/>
            </a:endParaRPr>
          </a:p>
          <a:p>
            <a:r>
              <a:rPr lang="en-US" altLang="en-US">
                <a:ea typeface="Times New Roman" charset="0"/>
                <a:cs typeface="Times New Roman" charset="0"/>
              </a:rPr>
              <a:t>99% = </a:t>
            </a:r>
            <a:r>
              <a:rPr lang="en-US" altLang="en-US">
                <a:ea typeface="Times New Roman" charset="0"/>
                <a:cs typeface="Times New Roman" charset="0"/>
                <a:sym typeface="Symbol" charset="2"/>
              </a:rPr>
              <a:t></a:t>
            </a:r>
            <a:r>
              <a:rPr lang="en-US" altLang="en-US">
                <a:ea typeface="Times New Roman" charset="0"/>
                <a:cs typeface="Times New Roman" charset="0"/>
              </a:rPr>
              <a:t>+/-2.58</a:t>
            </a:r>
            <a:r>
              <a:rPr lang="en-US" altLang="en-US">
                <a:ea typeface="Times New Roman" charset="0"/>
                <a:cs typeface="Times New Roman" charset="0"/>
                <a:sym typeface="Symbol" charset="2"/>
              </a:rPr>
              <a:t></a:t>
            </a:r>
            <a:endParaRPr lang="en-US" altLang="en-US">
              <a:ea typeface="Times New Roman" charset="0"/>
              <a:cs typeface="Times New Roman" charset="0"/>
            </a:endParaRPr>
          </a:p>
          <a:p>
            <a:endParaRPr lang="en-US" altLang="en-US"/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4267200" y="2743200"/>
            <a:ext cx="4648200" cy="3124200"/>
            <a:chOff x="240" y="192"/>
            <a:chExt cx="3840" cy="2630"/>
          </a:xfrm>
        </p:grpSpPr>
        <p:graphicFrame>
          <p:nvGraphicFramePr>
            <p:cNvPr id="14341" name="Object 5"/>
            <p:cNvGraphicFramePr>
              <a:graphicFrameLocks noChangeAspect="1"/>
            </p:cNvGraphicFramePr>
            <p:nvPr/>
          </p:nvGraphicFramePr>
          <p:xfrm>
            <a:off x="240" y="192"/>
            <a:ext cx="3840" cy="26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8" name="STATISTICA Graph" r:id="rId4" imgW="7283520" imgH="4986000" progId="STATISTICAGraph">
                    <p:embed/>
                  </p:oleObj>
                </mc:Choice>
                <mc:Fallback>
                  <p:oleObj name="STATISTICA Graph" r:id="rId4" imgW="7283520" imgH="4986000" progId="STATISTICAGraph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192"/>
                          <a:ext cx="3840" cy="26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42" name="Line 6"/>
            <p:cNvSpPr>
              <a:spLocks noChangeShapeType="1"/>
            </p:cNvSpPr>
            <p:nvPr/>
          </p:nvSpPr>
          <p:spPr bwMode="auto">
            <a:xfrm>
              <a:off x="2220" y="432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3" name="Line 7"/>
            <p:cNvSpPr>
              <a:spLocks noChangeShapeType="1"/>
            </p:cNvSpPr>
            <p:nvPr/>
          </p:nvSpPr>
          <p:spPr bwMode="auto">
            <a:xfrm>
              <a:off x="2928" y="1350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4" name="Line 8"/>
            <p:cNvSpPr>
              <a:spLocks noChangeShapeType="1"/>
            </p:cNvSpPr>
            <p:nvPr/>
          </p:nvSpPr>
          <p:spPr bwMode="auto">
            <a:xfrm>
              <a:off x="1506" y="1350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5" name="Text Box 9"/>
            <p:cNvSpPr txBox="1">
              <a:spLocks noChangeArrowheads="1"/>
            </p:cNvSpPr>
            <p:nvPr/>
          </p:nvSpPr>
          <p:spPr bwMode="auto">
            <a:xfrm>
              <a:off x="2177" y="338"/>
              <a:ext cx="193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>
                  <a:ea typeface="Times New Roman" charset="0"/>
                  <a:cs typeface="Times New Roman" charset="0"/>
                  <a:sym typeface="Symbol" charset="2"/>
                </a:rPr>
                <a:t></a:t>
              </a:r>
            </a:p>
          </p:txBody>
        </p:sp>
        <p:sp>
          <p:nvSpPr>
            <p:cNvPr id="14346" name="Text Box 10"/>
            <p:cNvSpPr txBox="1">
              <a:spLocks noChangeArrowheads="1"/>
            </p:cNvSpPr>
            <p:nvPr/>
          </p:nvSpPr>
          <p:spPr bwMode="auto">
            <a:xfrm>
              <a:off x="2879" y="1222"/>
              <a:ext cx="192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>
                  <a:ea typeface="Times New Roman" charset="0"/>
                  <a:cs typeface="Times New Roman" charset="0"/>
                  <a:sym typeface="Symbol" charset="2"/>
                </a:rPr>
                <a:t>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logic works </a:t>
            </a:r>
            <a:r>
              <a:rPr lang="en-US" altLang="en-US">
                <a:ea typeface="Times New Roman" charset="0"/>
                <a:cs typeface="Times New Roman" charset="0"/>
              </a:rPr>
              <a:t>backwards</a:t>
            </a:r>
          </a:p>
          <a:p>
            <a:r>
              <a:rPr lang="en-US" altLang="en-US">
                <a:ea typeface="Times New Roman" charset="0"/>
                <a:cs typeface="Times New Roman" charset="0"/>
              </a:rPr>
              <a:t>if </a:t>
            </a:r>
            <a:r>
              <a:rPr lang="en-US" altLang="en-US">
                <a:ea typeface="Times New Roman" charset="0"/>
                <a:cs typeface="Times New Roman" charset="0"/>
                <a:sym typeface="Symbol" charset="2"/>
              </a:rPr>
              <a:t></a:t>
            </a:r>
            <a:r>
              <a:rPr lang="en-US" altLang="en-US">
                <a:ea typeface="Times New Roman" charset="0"/>
                <a:cs typeface="Times New Roman" charset="0"/>
              </a:rPr>
              <a:t>+/-</a:t>
            </a:r>
            <a:r>
              <a:rPr lang="en-US" altLang="en-US">
                <a:ea typeface="Times New Roman" charset="0"/>
                <a:cs typeface="Times New Roman" charset="0"/>
                <a:sym typeface="Symbol" charset="2"/>
              </a:rPr>
              <a:t> </a:t>
            </a:r>
            <a:r>
              <a:rPr lang="en-US" altLang="en-US">
                <a:ea typeface="Times New Roman" charset="0"/>
                <a:cs typeface="Times New Roman" charset="0"/>
              </a:rPr>
              <a:t>&lt; &gt; .68, the distribution is </a:t>
            </a:r>
            <a:r>
              <a:rPr lang="en-US" altLang="en-US" b="1">
                <a:ea typeface="Times New Roman" charset="0"/>
                <a:cs typeface="Times New Roman" charset="0"/>
              </a:rPr>
              <a:t>not</a:t>
            </a:r>
            <a:r>
              <a:rPr lang="en-US" altLang="en-US">
                <a:ea typeface="Times New Roman" charset="0"/>
                <a:cs typeface="Times New Roman" charset="0"/>
              </a:rPr>
              <a:t> normal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z-scores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ea typeface="Times New Roman" charset="0"/>
                <a:cs typeface="Times New Roman" charset="0"/>
              </a:rPr>
              <a:t>standardizing values by re-expressing them in units of the standard deviation</a:t>
            </a:r>
          </a:p>
          <a:p>
            <a:pPr>
              <a:lnSpc>
                <a:spcPct val="90000"/>
              </a:lnSpc>
            </a:pPr>
            <a:r>
              <a:rPr lang="en-US" altLang="en-US">
                <a:ea typeface="Times New Roman" charset="0"/>
                <a:cs typeface="Times New Roman" charset="0"/>
              </a:rPr>
              <a:t>measured away from the mean (where the mean is adjusted to equal 0)</a:t>
            </a: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4205288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3276600" y="4343400"/>
          <a:ext cx="2209800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r:id="rId4" imgW="736280" imgH="406224" progId="Equation.3">
                  <p:embed/>
                </p:oleObj>
              </mc:Choice>
              <mc:Fallback>
                <p:oleObj r:id="rId4" imgW="736280" imgH="40622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343400"/>
                        <a:ext cx="2209800" cy="1233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r>
              <a:rPr lang="en-US" altLang="en-US">
                <a:ea typeface="Times New Roman" charset="0"/>
                <a:cs typeface="Times New Roman" charset="0"/>
              </a:rPr>
              <a:t>z-scores = “standard normal deviates</a:t>
            </a:r>
            <a:r>
              <a:rPr lang="en-US" altLang="en-US"/>
              <a:t>”</a:t>
            </a:r>
          </a:p>
          <a:p>
            <a:r>
              <a:rPr lang="en-US" altLang="en-US">
                <a:ea typeface="Times New Roman" charset="0"/>
                <a:cs typeface="Times New Roman" charset="0"/>
              </a:rPr>
              <a:t>converting number sets from a normal distribution to z-scores:</a:t>
            </a:r>
          </a:p>
          <a:p>
            <a:pPr lvl="1">
              <a:buFont typeface="Wingdings" charset="2"/>
              <a:buChar char="§"/>
            </a:pPr>
            <a:r>
              <a:rPr lang="en-US" altLang="en-US">
                <a:ea typeface="Times New Roman" charset="0"/>
                <a:cs typeface="Times New Roman" charset="0"/>
              </a:rPr>
              <a:t>presents data in a standard form that can be easily compared to other distributions</a:t>
            </a:r>
            <a:endParaRPr lang="en-US" altLang="en-US"/>
          </a:p>
          <a:p>
            <a:pPr lvl="1">
              <a:buFont typeface="Wingdings" charset="2"/>
              <a:buChar char="§"/>
            </a:pPr>
            <a:r>
              <a:rPr lang="en-US" altLang="en-US">
                <a:ea typeface="Times New Roman" charset="0"/>
                <a:cs typeface="Times New Roman" charset="0"/>
              </a:rPr>
              <a:t>mean = 0</a:t>
            </a:r>
            <a:endParaRPr lang="en-US" altLang="en-US"/>
          </a:p>
          <a:p>
            <a:pPr lvl="1">
              <a:buFont typeface="Wingdings" charset="2"/>
              <a:buChar char="§"/>
            </a:pPr>
            <a:r>
              <a:rPr lang="en-US" altLang="en-US">
                <a:ea typeface="Times New Roman" charset="0"/>
                <a:cs typeface="Times New Roman" charset="0"/>
              </a:rPr>
              <a:t>standard deviation = 1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z-scores often summarized in table form as a </a:t>
            </a:r>
            <a:r>
              <a:rPr lang="en-US" altLang="en-US">
                <a:ea typeface="Times New Roman" charset="0"/>
                <a:cs typeface="Times New Roman" charset="0"/>
              </a:rPr>
              <a:t>CDF (cumulative density function) </a:t>
            </a:r>
          </a:p>
          <a:p>
            <a:r>
              <a:rPr lang="en-US" altLang="en-US">
                <a:ea typeface="Times New Roman" charset="0"/>
                <a:cs typeface="Times New Roman" charset="0"/>
              </a:rPr>
              <a:t>Shennan, Table C (note errors!)</a:t>
            </a:r>
          </a:p>
          <a:p>
            <a:r>
              <a:rPr lang="en-US" altLang="en-US">
                <a:ea typeface="Times New Roman" charset="0"/>
                <a:cs typeface="Times New Roman" charset="0"/>
              </a:rPr>
              <a:t>can use in various ways, including determining how different proportions of a batch are distributed “under the curve”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Neanderthal stature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Times New Roman" charset="0"/>
                <a:cs typeface="Times New Roman" charset="0"/>
              </a:rPr>
              <a:t>population of Neanderthal skeletons</a:t>
            </a:r>
          </a:p>
          <a:p>
            <a:r>
              <a:rPr lang="en-US" altLang="en-US">
                <a:ea typeface="Times New Roman" charset="0"/>
                <a:cs typeface="Times New Roman" charset="0"/>
              </a:rPr>
              <a:t>stature estimates appear to follow an approximately normal distribution…</a:t>
            </a:r>
          </a:p>
          <a:p>
            <a:pPr lvl="1"/>
            <a:r>
              <a:rPr lang="en-US" altLang="en-US">
                <a:ea typeface="Times New Roman" charset="0"/>
                <a:cs typeface="Times New Roman" charset="0"/>
              </a:rPr>
              <a:t>mean = 163.7 cm</a:t>
            </a:r>
          </a:p>
          <a:p>
            <a:pPr lvl="1"/>
            <a:r>
              <a:rPr lang="en-US" altLang="en-US">
                <a:ea typeface="Times New Roman" charset="0"/>
                <a:cs typeface="Times New Roman" charset="0"/>
              </a:rPr>
              <a:t>sd = 5.79 cm</a:t>
            </a:r>
          </a:p>
          <a:p>
            <a:endParaRPr lang="en-US" altLang="en-US">
              <a:ea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Times New Roman" charset="0"/>
                <a:cs typeface="Times New Roman" charset="0"/>
              </a:rPr>
              <a:t>Quest. 1: what proportion of the population is &gt;165 cm? </a:t>
            </a:r>
            <a:br>
              <a:rPr lang="en-US" altLang="en-US">
                <a:ea typeface="Times New Roman" charset="0"/>
                <a:cs typeface="Times New Roman" charset="0"/>
              </a:rPr>
            </a:br>
            <a:endParaRPr lang="en-US" altLang="en-US">
              <a:ea typeface="Times New Roman" charset="0"/>
              <a:cs typeface="Times New Roman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Times New Roman" charset="0"/>
                <a:cs typeface="Times New Roman" charset="0"/>
              </a:rPr>
              <a:t>z-score = ?</a:t>
            </a:r>
          </a:p>
          <a:p>
            <a:r>
              <a:rPr lang="en-US" altLang="en-US">
                <a:ea typeface="Times New Roman" charset="0"/>
                <a:cs typeface="Times New Roman" charset="0"/>
              </a:rPr>
              <a:t>z-score = (165-163.7)/5.79 = .23 (+) 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685800" y="5257800"/>
            <a:ext cx="2438400" cy="8318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mean = 163.7 cm</a:t>
            </a:r>
          </a:p>
          <a:p>
            <a:r>
              <a:rPr lang="en-US" altLang="en-US"/>
              <a:t>sd = 5.79 cm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41" name="Group 13"/>
          <p:cNvGrpSpPr>
            <a:grpSpLocks/>
          </p:cNvGrpSpPr>
          <p:nvPr/>
        </p:nvGrpSpPr>
        <p:grpSpPr bwMode="auto">
          <a:xfrm>
            <a:off x="76200" y="0"/>
            <a:ext cx="9015413" cy="6858000"/>
            <a:chOff x="48" y="0"/>
            <a:chExt cx="5679" cy="4320"/>
          </a:xfrm>
        </p:grpSpPr>
        <p:grpSp>
          <p:nvGrpSpPr>
            <p:cNvPr id="22540" name="Group 12"/>
            <p:cNvGrpSpPr>
              <a:grpSpLocks/>
            </p:cNvGrpSpPr>
            <p:nvPr/>
          </p:nvGrpSpPr>
          <p:grpSpPr bwMode="auto">
            <a:xfrm>
              <a:off x="48" y="0"/>
              <a:ext cx="5679" cy="4320"/>
              <a:chOff x="48" y="0"/>
              <a:chExt cx="5679" cy="4320"/>
            </a:xfrm>
          </p:grpSpPr>
          <p:grpSp>
            <p:nvGrpSpPr>
              <p:cNvPr id="22532" name="Group 4"/>
              <p:cNvGrpSpPr>
                <a:grpSpLocks/>
              </p:cNvGrpSpPr>
              <p:nvPr/>
            </p:nvGrpSpPr>
            <p:grpSpPr bwMode="auto">
              <a:xfrm>
                <a:off x="48" y="0"/>
                <a:ext cx="5679" cy="4320"/>
                <a:chOff x="48" y="0"/>
                <a:chExt cx="5679" cy="4320"/>
              </a:xfrm>
            </p:grpSpPr>
            <p:pic>
              <p:nvPicPr>
                <p:cNvPr id="22530" name="Picture 2" descr="Table C_1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" y="0"/>
                  <a:ext cx="2893" cy="43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531" name="Picture 3" descr="Table C_2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44" y="192"/>
                  <a:ext cx="2783" cy="412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2534" name="Rectangle 6"/>
              <p:cNvSpPr>
                <a:spLocks noChangeArrowheads="1"/>
              </p:cNvSpPr>
              <p:nvPr/>
            </p:nvSpPr>
            <p:spPr bwMode="auto">
              <a:xfrm>
                <a:off x="3936" y="849"/>
                <a:ext cx="987" cy="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539" name="Group 11"/>
            <p:cNvGrpSpPr>
              <a:grpSpLocks/>
            </p:cNvGrpSpPr>
            <p:nvPr/>
          </p:nvGrpSpPr>
          <p:grpSpPr bwMode="auto">
            <a:xfrm>
              <a:off x="3914" y="819"/>
              <a:ext cx="1058" cy="144"/>
              <a:chOff x="3914" y="816"/>
              <a:chExt cx="1058" cy="144"/>
            </a:xfrm>
          </p:grpSpPr>
          <p:sp>
            <p:nvSpPr>
              <p:cNvPr id="22533" name="Text Box 5"/>
              <p:cNvSpPr txBox="1">
                <a:spLocks noChangeArrowheads="1"/>
              </p:cNvSpPr>
              <p:nvPr/>
            </p:nvSpPr>
            <p:spPr bwMode="auto">
              <a:xfrm>
                <a:off x="3914" y="816"/>
                <a:ext cx="325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900"/>
                  <a:t>.48803</a:t>
                </a:r>
              </a:p>
            </p:txBody>
          </p:sp>
          <p:sp>
            <p:nvSpPr>
              <p:cNvPr id="22536" name="Text Box 8"/>
              <p:cNvSpPr txBox="1">
                <a:spLocks noChangeArrowheads="1"/>
              </p:cNvSpPr>
              <p:nvPr/>
            </p:nvSpPr>
            <p:spPr bwMode="auto">
              <a:xfrm>
                <a:off x="4157" y="816"/>
                <a:ext cx="325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900"/>
                  <a:t>.48405</a:t>
                </a:r>
              </a:p>
            </p:txBody>
          </p:sp>
          <p:sp>
            <p:nvSpPr>
              <p:cNvPr id="22537" name="Text Box 9"/>
              <p:cNvSpPr txBox="1">
                <a:spLocks noChangeArrowheads="1"/>
              </p:cNvSpPr>
              <p:nvPr/>
            </p:nvSpPr>
            <p:spPr bwMode="auto">
              <a:xfrm>
                <a:off x="4403" y="816"/>
                <a:ext cx="325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900"/>
                  <a:t>.48006</a:t>
                </a:r>
              </a:p>
            </p:txBody>
          </p:sp>
          <p:sp>
            <p:nvSpPr>
              <p:cNvPr id="22538" name="Text Box 10"/>
              <p:cNvSpPr txBox="1">
                <a:spLocks noChangeArrowheads="1"/>
              </p:cNvSpPr>
              <p:nvPr/>
            </p:nvSpPr>
            <p:spPr bwMode="auto">
              <a:xfrm>
                <a:off x="4647" y="816"/>
                <a:ext cx="325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900"/>
                  <a:t>.47608</a:t>
                </a:r>
              </a:p>
            </p:txBody>
          </p:sp>
        </p:grpSp>
      </p:grpSp>
      <p:sp>
        <p:nvSpPr>
          <p:cNvPr id="22542" name="Oval 14"/>
          <p:cNvSpPr>
            <a:spLocks noChangeArrowheads="1"/>
          </p:cNvSpPr>
          <p:nvPr/>
        </p:nvSpPr>
        <p:spPr bwMode="auto">
          <a:xfrm>
            <a:off x="6324600" y="381000"/>
            <a:ext cx="12192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>
            <a:off x="6237288" y="1720850"/>
            <a:ext cx="457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4" name="Oval 16"/>
          <p:cNvSpPr>
            <a:spLocks noChangeArrowheads="1"/>
          </p:cNvSpPr>
          <p:nvPr/>
        </p:nvSpPr>
        <p:spPr bwMode="auto">
          <a:xfrm>
            <a:off x="4811713" y="1611313"/>
            <a:ext cx="228600" cy="152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5" name="Oval 17"/>
          <p:cNvSpPr>
            <a:spLocks noChangeArrowheads="1"/>
          </p:cNvSpPr>
          <p:nvPr/>
        </p:nvSpPr>
        <p:spPr bwMode="auto">
          <a:xfrm>
            <a:off x="6367463" y="1143000"/>
            <a:ext cx="228600" cy="152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2" grpId="0" animBg="1"/>
      <p:bldP spid="22543" grpId="0" animBg="1"/>
      <p:bldP spid="22544" grpId="0" animBg="1"/>
      <p:bldP spid="2254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Times New Roman" charset="0"/>
                <a:cs typeface="Times New Roman" charset="0"/>
              </a:rPr>
              <a:t>Quest. 1: what proportion of the population is &gt;165 cm? </a:t>
            </a:r>
            <a:br>
              <a:rPr lang="en-US" altLang="en-US">
                <a:ea typeface="Times New Roman" charset="0"/>
                <a:cs typeface="Times New Roman" charset="0"/>
              </a:rPr>
            </a:br>
            <a:endParaRPr lang="en-US" altLang="en-US">
              <a:ea typeface="Times New Roman" charset="0"/>
              <a:cs typeface="Times New Roman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Times New Roman" charset="0"/>
                <a:cs typeface="Times New Roman" charset="0"/>
              </a:rPr>
              <a:t>z-score = .23 (+) </a:t>
            </a:r>
          </a:p>
          <a:p>
            <a:r>
              <a:rPr lang="en-US" altLang="en-US">
                <a:ea typeface="Times New Roman" charset="0"/>
                <a:cs typeface="Times New Roman" charset="0"/>
              </a:rPr>
              <a:t>using Table C-2</a:t>
            </a:r>
          </a:p>
          <a:p>
            <a:pPr lvl="1"/>
            <a:r>
              <a:rPr lang="en-US" altLang="en-US">
                <a:ea typeface="Times New Roman" charset="0"/>
                <a:cs typeface="Times New Roman" charset="0"/>
              </a:rPr>
              <a:t>cdf(.23) = .40905</a:t>
            </a:r>
          </a:p>
          <a:p>
            <a:pPr lvl="1"/>
            <a:r>
              <a:rPr lang="en-US" altLang="en-US">
                <a:ea typeface="Times New Roman" charset="0"/>
                <a:cs typeface="Times New Roman" charset="0"/>
              </a:rPr>
              <a:t>40.9%</a:t>
            </a:r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Times New Roman" charset="0"/>
                <a:cs typeface="Times New Roman" charset="0"/>
              </a:rPr>
              <a:t>Quest. 2: 98% of the population fall below what height? </a:t>
            </a:r>
            <a:br>
              <a:rPr lang="en-US" altLang="en-US">
                <a:ea typeface="Times New Roman" charset="0"/>
                <a:cs typeface="Times New Roman" charset="0"/>
              </a:rPr>
            </a:br>
            <a:endParaRPr lang="en-US" altLang="en-US">
              <a:ea typeface="Times New Roman" charset="0"/>
              <a:cs typeface="Times New Roman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Times New Roman" charset="0"/>
                <a:cs typeface="Times New Roman" charset="0"/>
              </a:rPr>
              <a:t>Cdf(x)=.98</a:t>
            </a:r>
          </a:p>
          <a:p>
            <a:r>
              <a:rPr lang="en-US" altLang="en-US">
                <a:ea typeface="Times New Roman" charset="0"/>
                <a:cs typeface="Times New Roman" charset="0"/>
              </a:rPr>
              <a:t>can use either table</a:t>
            </a:r>
          </a:p>
          <a:p>
            <a:pPr lvl="1"/>
            <a:r>
              <a:rPr lang="en-US" altLang="en-US">
                <a:ea typeface="Times New Roman" charset="0"/>
                <a:cs typeface="Times New Roman" charset="0"/>
              </a:rPr>
              <a:t>Table C-1; look for .98</a:t>
            </a:r>
          </a:p>
          <a:p>
            <a:pPr lvl="1"/>
            <a:r>
              <a:rPr lang="en-US" altLang="en-US">
                <a:ea typeface="Times New Roman" charset="0"/>
                <a:cs typeface="Times New Roman" charset="0"/>
              </a:rPr>
              <a:t>Table C-2; look for .02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4167188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a distribution??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describes the ‘shape’ of a batch of numbers</a:t>
            </a:r>
          </a:p>
          <a:p>
            <a:endParaRPr lang="en-US" altLang="en-US"/>
          </a:p>
          <a:p>
            <a:r>
              <a:rPr lang="en-US" altLang="en-US"/>
              <a:t>the characteristics of a distribution can sometimes be defined using a small number of numeric descriptors called ‘parameters’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2"/>
          <p:cNvGrpSpPr>
            <a:grpSpLocks/>
          </p:cNvGrpSpPr>
          <p:nvPr/>
        </p:nvGrpSpPr>
        <p:grpSpPr bwMode="auto">
          <a:xfrm>
            <a:off x="76200" y="0"/>
            <a:ext cx="9015413" cy="6858000"/>
            <a:chOff x="48" y="0"/>
            <a:chExt cx="5679" cy="4320"/>
          </a:xfrm>
        </p:grpSpPr>
        <p:grpSp>
          <p:nvGrpSpPr>
            <p:cNvPr id="25603" name="Group 3"/>
            <p:cNvGrpSpPr>
              <a:grpSpLocks/>
            </p:cNvGrpSpPr>
            <p:nvPr/>
          </p:nvGrpSpPr>
          <p:grpSpPr bwMode="auto">
            <a:xfrm>
              <a:off x="48" y="0"/>
              <a:ext cx="5679" cy="4320"/>
              <a:chOff x="48" y="0"/>
              <a:chExt cx="5679" cy="4320"/>
            </a:xfrm>
          </p:grpSpPr>
          <p:grpSp>
            <p:nvGrpSpPr>
              <p:cNvPr id="25604" name="Group 4"/>
              <p:cNvGrpSpPr>
                <a:grpSpLocks/>
              </p:cNvGrpSpPr>
              <p:nvPr/>
            </p:nvGrpSpPr>
            <p:grpSpPr bwMode="auto">
              <a:xfrm>
                <a:off x="48" y="0"/>
                <a:ext cx="5679" cy="4320"/>
                <a:chOff x="48" y="0"/>
                <a:chExt cx="5679" cy="4320"/>
              </a:xfrm>
            </p:grpSpPr>
            <p:pic>
              <p:nvPicPr>
                <p:cNvPr id="25605" name="Picture 5" descr="Table C_1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" y="0"/>
                  <a:ext cx="2893" cy="43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5606" name="Picture 6" descr="Table C_2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44" y="192"/>
                  <a:ext cx="2783" cy="412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5607" name="Rectangle 7"/>
              <p:cNvSpPr>
                <a:spLocks noChangeArrowheads="1"/>
              </p:cNvSpPr>
              <p:nvPr/>
            </p:nvSpPr>
            <p:spPr bwMode="auto">
              <a:xfrm>
                <a:off x="3936" y="849"/>
                <a:ext cx="987" cy="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608" name="Group 8"/>
            <p:cNvGrpSpPr>
              <a:grpSpLocks/>
            </p:cNvGrpSpPr>
            <p:nvPr/>
          </p:nvGrpSpPr>
          <p:grpSpPr bwMode="auto">
            <a:xfrm>
              <a:off x="3914" y="819"/>
              <a:ext cx="1058" cy="144"/>
              <a:chOff x="3914" y="816"/>
              <a:chExt cx="1058" cy="144"/>
            </a:xfrm>
          </p:grpSpPr>
          <p:sp>
            <p:nvSpPr>
              <p:cNvPr id="25609" name="Text Box 9"/>
              <p:cNvSpPr txBox="1">
                <a:spLocks noChangeArrowheads="1"/>
              </p:cNvSpPr>
              <p:nvPr/>
            </p:nvSpPr>
            <p:spPr bwMode="auto">
              <a:xfrm>
                <a:off x="3914" y="816"/>
                <a:ext cx="325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900"/>
                  <a:t>.48803</a:t>
                </a:r>
              </a:p>
            </p:txBody>
          </p:sp>
          <p:sp>
            <p:nvSpPr>
              <p:cNvPr id="25610" name="Text Box 10"/>
              <p:cNvSpPr txBox="1">
                <a:spLocks noChangeArrowheads="1"/>
              </p:cNvSpPr>
              <p:nvPr/>
            </p:nvSpPr>
            <p:spPr bwMode="auto">
              <a:xfrm>
                <a:off x="4157" y="816"/>
                <a:ext cx="325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900"/>
                  <a:t>.48405</a:t>
                </a:r>
              </a:p>
            </p:txBody>
          </p:sp>
          <p:sp>
            <p:nvSpPr>
              <p:cNvPr id="25611" name="Text Box 11"/>
              <p:cNvSpPr txBox="1">
                <a:spLocks noChangeArrowheads="1"/>
              </p:cNvSpPr>
              <p:nvPr/>
            </p:nvSpPr>
            <p:spPr bwMode="auto">
              <a:xfrm>
                <a:off x="4403" y="816"/>
                <a:ext cx="325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900"/>
                  <a:t>.48006</a:t>
                </a:r>
              </a:p>
            </p:txBody>
          </p:sp>
          <p:sp>
            <p:nvSpPr>
              <p:cNvPr id="25612" name="Text Box 12"/>
              <p:cNvSpPr txBox="1">
                <a:spLocks noChangeArrowheads="1"/>
              </p:cNvSpPr>
              <p:nvPr/>
            </p:nvSpPr>
            <p:spPr bwMode="auto">
              <a:xfrm>
                <a:off x="4647" y="816"/>
                <a:ext cx="325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900"/>
                  <a:t>.47608</a:t>
                </a:r>
              </a:p>
            </p:txBody>
          </p:sp>
        </p:grpSp>
      </p:grp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2079625" y="3973513"/>
            <a:ext cx="381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>
            <a:off x="7054850" y="4157663"/>
            <a:ext cx="381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Times New Roman" charset="0"/>
                <a:cs typeface="Times New Roman" charset="0"/>
              </a:rPr>
              <a:t>Quest. 2: 98% of the population fall below what height? </a:t>
            </a:r>
            <a:br>
              <a:rPr lang="en-US" altLang="en-US">
                <a:ea typeface="Times New Roman" charset="0"/>
                <a:cs typeface="Times New Roman" charset="0"/>
              </a:rPr>
            </a:br>
            <a:endParaRPr lang="en-US" altLang="en-US">
              <a:ea typeface="Times New Roman" charset="0"/>
              <a:cs typeface="Times New Roman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Times New Roman" charset="0"/>
                <a:cs typeface="Times New Roman" charset="0"/>
              </a:rPr>
              <a:t>Cdf(x)=.98</a:t>
            </a:r>
          </a:p>
          <a:p>
            <a:r>
              <a:rPr lang="en-US" altLang="en-US">
                <a:ea typeface="Times New Roman" charset="0"/>
                <a:cs typeface="Times New Roman" charset="0"/>
              </a:rPr>
              <a:t>can use either table</a:t>
            </a:r>
          </a:p>
          <a:p>
            <a:pPr lvl="1"/>
            <a:r>
              <a:rPr lang="en-US" altLang="en-US">
                <a:ea typeface="Times New Roman" charset="0"/>
                <a:cs typeface="Times New Roman" charset="0"/>
              </a:rPr>
              <a:t>Table C-1; look for .98</a:t>
            </a:r>
          </a:p>
          <a:p>
            <a:pPr lvl="1"/>
            <a:r>
              <a:rPr lang="en-US" altLang="en-US">
                <a:ea typeface="Times New Roman" charset="0"/>
                <a:cs typeface="Times New Roman" charset="0"/>
              </a:rPr>
              <a:t>Table C-2; look for .02</a:t>
            </a:r>
          </a:p>
          <a:p>
            <a:pPr lvl="1"/>
            <a:r>
              <a:rPr lang="en-US" altLang="en-US">
                <a:ea typeface="Times New Roman" charset="0"/>
                <a:cs typeface="Times New Roman" charset="0"/>
              </a:rPr>
              <a:t>both give you a value of 2.05 for </a:t>
            </a:r>
            <a:r>
              <a:rPr lang="en-US" altLang="en-US" b="1">
                <a:ea typeface="Times New Roman" charset="0"/>
                <a:cs typeface="Times New Roman" charset="0"/>
              </a:rPr>
              <a:t>z</a:t>
            </a:r>
          </a:p>
          <a:p>
            <a:r>
              <a:rPr lang="en-US" altLang="en-US">
                <a:ea typeface="Times New Roman" charset="0"/>
                <a:cs typeface="Times New Roman" charset="0"/>
              </a:rPr>
              <a:t>solve z-score formula for x:</a:t>
            </a:r>
          </a:p>
          <a:p>
            <a:r>
              <a:rPr lang="en-US" altLang="en-US">
                <a:ea typeface="Times New Roman" charset="0"/>
                <a:cs typeface="Times New Roman" charset="0"/>
              </a:rPr>
              <a:t>x = 2.05*5.79+163.7 = 175.6cm 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4167188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6019800" y="4648200"/>
          <a:ext cx="26670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r:id="rId4" imgW="812447" imgH="228501" progId="Equation.3">
                  <p:embed/>
                </p:oleObj>
              </mc:Choice>
              <mc:Fallback>
                <p:oleObj r:id="rId4" imgW="812447" imgH="22850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648200"/>
                        <a:ext cx="2667000" cy="75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Oval 6"/>
          <p:cNvSpPr>
            <a:spLocks noChangeArrowheads="1"/>
          </p:cNvSpPr>
          <p:nvPr/>
        </p:nvSpPr>
        <p:spPr bwMode="auto">
          <a:xfrm>
            <a:off x="5943600" y="4648200"/>
            <a:ext cx="28956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/>
              <a:t>“sample distribution of the mean”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r>
              <a:rPr lang="en-US" altLang="en-US"/>
              <a:t>we don’t know the shape of the distribution an underlying population</a:t>
            </a:r>
          </a:p>
          <a:p>
            <a:r>
              <a:rPr lang="en-US" altLang="en-US"/>
              <a:t>it may </a:t>
            </a:r>
            <a:r>
              <a:rPr lang="en-US" altLang="en-US" u="sng"/>
              <a:t>not</a:t>
            </a:r>
            <a:r>
              <a:rPr lang="en-US" altLang="en-US"/>
              <a:t> be normal</a:t>
            </a:r>
          </a:p>
          <a:p>
            <a:r>
              <a:rPr lang="en-US" altLang="en-US"/>
              <a:t>we can still make use of some properties of the normal distribution</a:t>
            </a:r>
          </a:p>
          <a:p>
            <a:r>
              <a:rPr lang="en-US" altLang="en-US"/>
              <a:t>envision the distribution of means associated with a large number of samples…</a:t>
            </a:r>
          </a:p>
          <a:p>
            <a:endParaRPr lang="en-US" altLang="en-US"/>
          </a:p>
          <a:p>
            <a:endParaRPr lang="en-US" altLang="en-US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r>
              <a:rPr lang="en-US" altLang="en-US"/>
              <a:t>distribution of </a:t>
            </a:r>
            <a:r>
              <a:rPr lang="en-US" altLang="en-US" b="1" u="sng"/>
              <a:t>means</a:t>
            </a:r>
            <a:r>
              <a:rPr lang="en-US" altLang="en-US"/>
              <a:t> derived from sets of random samples taken from any population will </a:t>
            </a:r>
            <a:r>
              <a:rPr lang="en-US" altLang="en-US" b="1"/>
              <a:t>tend</a:t>
            </a:r>
            <a:r>
              <a:rPr lang="en-US" altLang="en-US"/>
              <a:t> toward normality</a:t>
            </a:r>
          </a:p>
          <a:p>
            <a:r>
              <a:rPr lang="en-US" altLang="en-US"/>
              <a:t>conformity to a normal distribution increases with the size of samples</a:t>
            </a:r>
          </a:p>
          <a:p>
            <a:r>
              <a:rPr lang="en-US" altLang="en-US"/>
              <a:t>these means will be distributed around the mean of the population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3124200" y="5105400"/>
          <a:ext cx="2590800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Equation" r:id="rId4" imgW="508000" imgH="241300" progId="Equation.3">
                  <p:embed/>
                </p:oleObj>
              </mc:Choice>
              <mc:Fallback>
                <p:oleObj name="Equation" r:id="rId4" imgW="5080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105400"/>
                        <a:ext cx="2590800" cy="1222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 sz="4000" i="1"/>
              <a:t>central limits theorem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we usually have </a:t>
            </a:r>
            <a:r>
              <a:rPr lang="en-US" altLang="en-US" b="1"/>
              <a:t>one</a:t>
            </a:r>
            <a:r>
              <a:rPr lang="en-US" altLang="en-US"/>
              <a:t> of these samples…</a:t>
            </a:r>
          </a:p>
          <a:p>
            <a:r>
              <a:rPr lang="en-US" altLang="en-US"/>
              <a:t>we can’t know where it falls relative to the population mean, but we can estimate odds about how far it is </a:t>
            </a:r>
            <a:r>
              <a:rPr lang="en-US" altLang="en-US" u="sng"/>
              <a:t>likely</a:t>
            </a:r>
            <a:r>
              <a:rPr lang="en-US" altLang="en-US"/>
              <a:t> to be…</a:t>
            </a:r>
          </a:p>
          <a:p>
            <a:r>
              <a:rPr lang="en-US" altLang="en-US"/>
              <a:t>this depends on</a:t>
            </a:r>
          </a:p>
          <a:p>
            <a:pPr lvl="1"/>
            <a:r>
              <a:rPr lang="en-US" altLang="en-US"/>
              <a:t>sample size</a:t>
            </a:r>
          </a:p>
          <a:p>
            <a:pPr lvl="1"/>
            <a:r>
              <a:rPr lang="en-US" altLang="en-US"/>
              <a:t>an estimate of the population variance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charRg st="39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charRg st="157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charRg st="173" end="1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charRg st="185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r>
              <a:rPr lang="en-US" altLang="en-US"/>
              <a:t>the smaller the sample and the more dispersed the population, the more likely that </a:t>
            </a:r>
            <a:r>
              <a:rPr lang="en-US" altLang="en-US" u="sng"/>
              <a:t>our</a:t>
            </a:r>
            <a:r>
              <a:rPr lang="en-US" altLang="en-US"/>
              <a:t> sample is far from the population mean</a:t>
            </a:r>
          </a:p>
          <a:p>
            <a:r>
              <a:rPr lang="en-US" altLang="en-US"/>
              <a:t>this is reflected in the equation used to calculate the variance of sample means: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2914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3352800" y="4865688"/>
          <a:ext cx="1752600" cy="13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name="Equation" r:id="rId4" imgW="558800" imgH="419100" progId="Equation.3">
                  <p:embed/>
                </p:oleObj>
              </mc:Choice>
              <mc:Fallback>
                <p:oleObj name="Equation" r:id="rId4" imgW="5588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865688"/>
                        <a:ext cx="1752600" cy="1306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153400" cy="4114800"/>
          </a:xfrm>
        </p:spPr>
        <p:txBody>
          <a:bodyPr/>
          <a:lstStyle/>
          <a:p>
            <a:r>
              <a:rPr lang="en-US" altLang="en-US"/>
              <a:t>the standard deviation of sample means is the </a:t>
            </a:r>
            <a:r>
              <a:rPr lang="en-US" altLang="en-US" i="1"/>
              <a:t>standard error of the estimate of the mean</a:t>
            </a:r>
            <a:r>
              <a:rPr lang="en-US" altLang="en-US"/>
              <a:t>: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1828800" y="3886200"/>
          <a:ext cx="4419600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" name="Equation" r:id="rId4" imgW="1536700" imgH="469900" progId="Equation.3">
                  <p:embed/>
                </p:oleObj>
              </mc:Choice>
              <mc:Fallback>
                <p:oleObj name="Equation" r:id="rId4" imgW="1536700" imgH="469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886200"/>
                        <a:ext cx="4419600" cy="1344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r>
              <a:rPr lang="en-US" altLang="en-US"/>
              <a:t>you can use the </a:t>
            </a:r>
            <a:r>
              <a:rPr lang="en-US" altLang="en-US" i="1"/>
              <a:t>standard error</a:t>
            </a:r>
            <a:r>
              <a:rPr lang="en-US" altLang="en-US"/>
              <a:t> to calculate a range that contains the population mean, </a:t>
            </a:r>
            <a:r>
              <a:rPr lang="en-US" altLang="en-US" b="1" u="sng"/>
              <a:t>at a particular probability</a:t>
            </a:r>
            <a:r>
              <a:rPr lang="en-US" altLang="en-US"/>
              <a:t>, and based on a </a:t>
            </a:r>
            <a:r>
              <a:rPr lang="en-US" altLang="en-US" b="1" u="sng"/>
              <a:t>specific sample</a:t>
            </a:r>
            <a:r>
              <a:rPr lang="en-US" altLang="en-US"/>
              <a:t>: 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3352800" y="4191000"/>
          <a:ext cx="2286000" cy="137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2" name="Equation" r:id="rId4" imgW="698500" imgH="419100" progId="Equation.3">
                  <p:embed/>
                </p:oleObj>
              </mc:Choice>
              <mc:Fallback>
                <p:oleObj name="Equation" r:id="rId4" imgW="6985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191000"/>
                        <a:ext cx="2286000" cy="1376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1143000" y="5867400"/>
            <a:ext cx="708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(where Z might be 1.96 for .95 probability, for example)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Shennan</a:t>
            </a:r>
            <a:endParaRPr lang="en-US" alt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162800" cy="4114800"/>
          </a:xfrm>
        </p:spPr>
        <p:txBody>
          <a:bodyPr/>
          <a:lstStyle/>
          <a:p>
            <a:r>
              <a:rPr lang="en-US" altLang="en-US" sz="2800" dirty="0"/>
              <a:t>50 arrow points</a:t>
            </a:r>
          </a:p>
          <a:p>
            <a:pPr lvl="1"/>
            <a:r>
              <a:rPr lang="en-US" altLang="en-US" sz="2400" dirty="0"/>
              <a:t>mean length = 22.6 mm</a:t>
            </a:r>
          </a:p>
          <a:p>
            <a:pPr lvl="1"/>
            <a:r>
              <a:rPr lang="en-US" altLang="en-US" sz="2400" dirty="0" err="1"/>
              <a:t>sd</a:t>
            </a:r>
            <a:r>
              <a:rPr lang="en-US" altLang="en-US" sz="2400" dirty="0"/>
              <a:t> = 4.2 mm</a:t>
            </a:r>
          </a:p>
          <a:p>
            <a:r>
              <a:rPr lang="en-US" altLang="en-US" sz="2800" dirty="0"/>
              <a:t>standard error = ??</a:t>
            </a:r>
          </a:p>
          <a:p>
            <a:r>
              <a:rPr lang="en-US" altLang="en-US" sz="2800" dirty="0"/>
              <a:t>22.6 +/- 1.96*.594</a:t>
            </a:r>
          </a:p>
          <a:p>
            <a:r>
              <a:rPr lang="en-US" altLang="en-US" sz="2800" dirty="0"/>
              <a:t>22.6 +/- 1.16</a:t>
            </a:r>
          </a:p>
          <a:p>
            <a:r>
              <a:rPr lang="en-US" altLang="en-US" sz="2800" dirty="0"/>
              <a:t>95% probability that the population mean is within the range 21.4 to 23.8</a:t>
            </a:r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4946650" y="3184525"/>
          <a:ext cx="335915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5" name="Equation" r:id="rId4" imgW="1396800" imgH="419040" progId="Equation.3">
                  <p:embed/>
                </p:oleObj>
              </mc:Choice>
              <mc:Fallback>
                <p:oleObj name="Equation" r:id="rId4" imgW="139680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6650" y="3184525"/>
                        <a:ext cx="3359150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hypothesis testing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originally used where </a:t>
            </a:r>
            <a:r>
              <a:rPr lang="en-US" altLang="en-US" u="sng"/>
              <a:t>decisions</a:t>
            </a:r>
            <a:r>
              <a:rPr lang="en-US" altLang="en-US"/>
              <a:t> had to be made</a:t>
            </a:r>
          </a:p>
          <a:p>
            <a:r>
              <a:rPr lang="en-US" altLang="en-US"/>
              <a:t>now more widely used—even where </a:t>
            </a:r>
            <a:r>
              <a:rPr lang="en-US" altLang="en-US" i="1"/>
              <a:t>evaluation</a:t>
            </a:r>
            <a:r>
              <a:rPr lang="en-US" altLang="en-US"/>
              <a:t> of data would be more appropriate</a:t>
            </a:r>
          </a:p>
          <a:p>
            <a:r>
              <a:rPr lang="en-US" altLang="en-US"/>
              <a:t>involves testing the relative strength of </a:t>
            </a:r>
            <a:r>
              <a:rPr lang="en-US" altLang="en-US" i="1"/>
              <a:t>null</a:t>
            </a:r>
            <a:r>
              <a:rPr lang="en-US" altLang="en-US"/>
              <a:t> vs. </a:t>
            </a:r>
            <a:r>
              <a:rPr lang="en-US" altLang="en-US" i="1"/>
              <a:t>alternative</a:t>
            </a:r>
            <a:r>
              <a:rPr lang="en-US" altLang="en-US"/>
              <a:t> hypotheses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/>
              <a:t>why??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800600"/>
          </a:xfrm>
        </p:spPr>
        <p:txBody>
          <a:bodyPr/>
          <a:lstStyle/>
          <a:p>
            <a:r>
              <a:rPr lang="en-US" altLang="en-US"/>
              <a:t>can serve as a basis for standardized comparison of empirical distributions</a:t>
            </a:r>
          </a:p>
          <a:p>
            <a:r>
              <a:rPr lang="en-US" altLang="en-US"/>
              <a:t>can help us estimate confidence intervals for inferential statistics</a:t>
            </a:r>
          </a:p>
          <a:p>
            <a:r>
              <a:rPr lang="en-US" altLang="en-US"/>
              <a:t>form a basis for more advanced statistical methods</a:t>
            </a:r>
          </a:p>
          <a:p>
            <a:pPr lvl="1"/>
            <a:r>
              <a:rPr lang="en-US" altLang="en-US"/>
              <a:t>‘fit’ between observed distributions and certain theoretical distributions is an assumption of many statistical procedures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hypothesis testing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i="1" dirty="0" smtClean="0"/>
              <a:t>Examples</a:t>
            </a:r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I (decrease the amount of water given to herbs) then (the herbs will increase in size).</a:t>
            </a:r>
          </a:p>
          <a:p>
            <a:r>
              <a:rPr lang="en-US" dirty="0"/>
              <a:t>If I (give patients counseling in addition to medication) then (their overall depression scale will decrease).</a:t>
            </a:r>
          </a:p>
          <a:p>
            <a:r>
              <a:rPr lang="en-US" dirty="0"/>
              <a:t>If I (give exams at noon instead of 7) then (student test scores will improve).</a:t>
            </a:r>
          </a:p>
          <a:p>
            <a:r>
              <a:rPr lang="en-US" dirty="0"/>
              <a:t>If I (look in this certain location) then (I am more likely to find new species).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5064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33400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altLang="en-US"/>
              <a:t>H</a:t>
            </a:r>
            <a:r>
              <a:rPr lang="en-US" altLang="en-US" baseline="-25000"/>
              <a:t>0</a:t>
            </a:r>
          </a:p>
          <a:p>
            <a:pPr marL="609600" indent="-609600"/>
            <a:r>
              <a:rPr lang="en-US" altLang="en-US"/>
              <a:t>usually highly specific and explicit</a:t>
            </a:r>
          </a:p>
          <a:p>
            <a:pPr marL="609600" indent="-609600"/>
            <a:r>
              <a:rPr lang="en-US" altLang="en-US"/>
              <a:t>often a hypothesis that we suspect is wrong, and wish to disprove</a:t>
            </a:r>
          </a:p>
          <a:p>
            <a:pPr marL="609600" indent="-609600"/>
            <a:r>
              <a:rPr lang="en-US" altLang="en-US"/>
              <a:t>e.g.: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/>
              <a:t>the means of two populations are the same (H</a:t>
            </a:r>
            <a:r>
              <a:rPr lang="en-US" altLang="en-US" baseline="-25000"/>
              <a:t>0</a:t>
            </a:r>
            <a:r>
              <a:rPr lang="en-US" altLang="en-US"/>
              <a:t>:</a:t>
            </a:r>
            <a:r>
              <a:rPr lang="en-US" altLang="en-US">
                <a:sym typeface="Symbol" charset="2"/>
              </a:rPr>
              <a:t></a:t>
            </a:r>
            <a:r>
              <a:rPr lang="en-US" altLang="en-US" baseline="-25000"/>
              <a:t>1</a:t>
            </a:r>
            <a:r>
              <a:rPr lang="en-US" altLang="en-US"/>
              <a:t>=</a:t>
            </a:r>
            <a:r>
              <a:rPr lang="en-US" altLang="en-US">
                <a:sym typeface="Symbol" charset="2"/>
              </a:rPr>
              <a:t></a:t>
            </a:r>
            <a:r>
              <a:rPr lang="en-US" altLang="en-US" baseline="-25000"/>
              <a:t>2</a:t>
            </a:r>
            <a:r>
              <a:rPr lang="en-US" altLang="en-US"/>
              <a:t> )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/>
              <a:t>two variables are independent 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/>
              <a:t>two distributions are the same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/>
              <a:t>“null hypothesis”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H</a:t>
            </a:r>
            <a:r>
              <a:rPr lang="en-US" altLang="en-US" baseline="-25000"/>
              <a:t>1</a:t>
            </a:r>
          </a:p>
          <a:p>
            <a:r>
              <a:rPr lang="en-US" altLang="en-US"/>
              <a:t>what is logically implied when H</a:t>
            </a:r>
            <a:r>
              <a:rPr lang="en-US" altLang="en-US" baseline="-25000"/>
              <a:t>0</a:t>
            </a:r>
            <a:r>
              <a:rPr lang="en-US" altLang="en-US"/>
              <a:t> is false</a:t>
            </a:r>
          </a:p>
          <a:p>
            <a:r>
              <a:rPr lang="en-US" altLang="en-US"/>
              <a:t>often quite general or nebulous compared to H</a:t>
            </a:r>
            <a:r>
              <a:rPr lang="en-US" altLang="en-US" baseline="-25000"/>
              <a:t>0</a:t>
            </a:r>
          </a:p>
          <a:p>
            <a:r>
              <a:rPr lang="en-US" altLang="en-US"/>
              <a:t>the means of two populations are different: H</a:t>
            </a:r>
            <a:r>
              <a:rPr lang="en-US" altLang="en-US" baseline="-25000"/>
              <a:t>1</a:t>
            </a:r>
            <a:r>
              <a:rPr lang="en-US" altLang="en-US"/>
              <a:t>:</a:t>
            </a:r>
            <a:r>
              <a:rPr lang="en-US" altLang="en-US">
                <a:sym typeface="Symbol" charset="2"/>
              </a:rPr>
              <a:t></a:t>
            </a:r>
            <a:r>
              <a:rPr lang="en-US" altLang="en-US" baseline="-25000"/>
              <a:t>1</a:t>
            </a:r>
            <a:r>
              <a:rPr lang="en-US" altLang="en-US"/>
              <a:t>&lt; &gt;</a:t>
            </a:r>
            <a:r>
              <a:rPr lang="en-US" altLang="en-US">
                <a:sym typeface="Symbol" charset="2"/>
              </a:rPr>
              <a:t></a:t>
            </a:r>
            <a:r>
              <a:rPr lang="en-US" altLang="en-US" baseline="-25000"/>
              <a:t>2</a:t>
            </a:r>
            <a:endParaRPr lang="en-US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/>
              <a:t>“alternative hypothesis”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/>
              <a:t>testing H</a:t>
            </a:r>
            <a:r>
              <a:rPr lang="en-US" altLang="en-US" baseline="-25000"/>
              <a:t>0</a:t>
            </a:r>
            <a:r>
              <a:rPr lang="en-US" altLang="en-US"/>
              <a:t> and H</a:t>
            </a:r>
            <a:r>
              <a:rPr lang="en-US" altLang="en-US" baseline="-25000"/>
              <a:t>1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r>
              <a:rPr lang="en-US" altLang="en-US"/>
              <a:t>together, constitute mutually exclusive and exhaustive possibilities</a:t>
            </a:r>
          </a:p>
          <a:p>
            <a:r>
              <a:rPr lang="en-US" altLang="en-US"/>
              <a:t>you can calculate </a:t>
            </a:r>
            <a:r>
              <a:rPr lang="en-US" altLang="en-US" u="sng"/>
              <a:t>conditional</a:t>
            </a:r>
            <a:r>
              <a:rPr lang="en-US" altLang="en-US"/>
              <a:t> </a:t>
            </a:r>
            <a:r>
              <a:rPr lang="en-US" altLang="en-US" u="sng"/>
              <a:t>probabilities</a:t>
            </a:r>
            <a:r>
              <a:rPr lang="en-US" altLang="en-US"/>
              <a:t> associated with sample data, based on the assumption that H</a:t>
            </a:r>
            <a:r>
              <a:rPr lang="en-US" altLang="en-US" baseline="-25000"/>
              <a:t>0</a:t>
            </a:r>
            <a:r>
              <a:rPr lang="en-US" altLang="en-US"/>
              <a:t> is correct </a:t>
            </a:r>
          </a:p>
          <a:p>
            <a:r>
              <a:rPr lang="en-US" altLang="en-US"/>
              <a:t>P(sample data|H</a:t>
            </a:r>
            <a:r>
              <a:rPr lang="en-US" altLang="en-US" baseline="-25000"/>
              <a:t>0</a:t>
            </a:r>
            <a:r>
              <a:rPr lang="en-US" altLang="en-US"/>
              <a:t> is correct) </a:t>
            </a:r>
          </a:p>
          <a:p>
            <a:r>
              <a:rPr lang="en-US" altLang="en-US" b="1" u="sng"/>
              <a:t>if</a:t>
            </a:r>
            <a:r>
              <a:rPr lang="en-US" altLang="en-US"/>
              <a:t> the data seem highly improbable </a:t>
            </a:r>
            <a:r>
              <a:rPr lang="en-US" altLang="en-US" b="1"/>
              <a:t>given H</a:t>
            </a:r>
            <a:r>
              <a:rPr lang="en-US" altLang="en-US" b="1" baseline="-25000"/>
              <a:t>0</a:t>
            </a:r>
            <a:r>
              <a:rPr lang="en-US" altLang="en-US"/>
              <a:t>, H</a:t>
            </a:r>
            <a:r>
              <a:rPr lang="en-US" altLang="en-US" baseline="-25000"/>
              <a:t>0</a:t>
            </a:r>
            <a:r>
              <a:rPr lang="en-US" altLang="en-US"/>
              <a:t> is rejected, and H</a:t>
            </a:r>
            <a:r>
              <a:rPr lang="en-US" altLang="en-US" baseline="-25000"/>
              <a:t>1</a:t>
            </a:r>
            <a:r>
              <a:rPr lang="en-US" altLang="en-US"/>
              <a:t> is accepted </a:t>
            </a:r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r>
              <a:rPr lang="en-US" altLang="en-US"/>
              <a:t>what can go wrong???</a:t>
            </a:r>
          </a:p>
          <a:p>
            <a:endParaRPr lang="en-US" altLang="en-US"/>
          </a:p>
          <a:p>
            <a:r>
              <a:rPr lang="en-US" altLang="en-US"/>
              <a:t>since we can never know the true state of underlying population, we always run the risk of making the wrong decision…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r>
              <a:rPr lang="en-US" altLang="en-US"/>
              <a:t>P(rejecting H</a:t>
            </a:r>
            <a:r>
              <a:rPr lang="en-US" altLang="en-US" baseline="-25000"/>
              <a:t>0</a:t>
            </a:r>
            <a:r>
              <a:rPr lang="en-US" altLang="en-US"/>
              <a:t>|H</a:t>
            </a:r>
            <a:r>
              <a:rPr lang="en-US" altLang="en-US" baseline="-25000"/>
              <a:t>0</a:t>
            </a:r>
            <a:r>
              <a:rPr lang="en-US" altLang="en-US"/>
              <a:t> is true)</a:t>
            </a:r>
          </a:p>
          <a:p>
            <a:r>
              <a:rPr lang="en-US" altLang="en-US"/>
              <a:t>probability of </a:t>
            </a:r>
            <a:r>
              <a:rPr lang="en-US" altLang="en-US" u="sng"/>
              <a:t>rejecting</a:t>
            </a:r>
            <a:r>
              <a:rPr lang="en-US" altLang="en-US"/>
              <a:t> a </a:t>
            </a:r>
            <a:r>
              <a:rPr lang="en-US" altLang="en-US" u="sng"/>
              <a:t>true</a:t>
            </a:r>
            <a:r>
              <a:rPr lang="en-US" altLang="en-US"/>
              <a:t> null hypothesis</a:t>
            </a:r>
          </a:p>
          <a:p>
            <a:pPr lvl="1"/>
            <a:r>
              <a:rPr lang="en-US" altLang="en-US"/>
              <a:t>e.g.: deciding that two population means are different when they really are the same </a:t>
            </a:r>
          </a:p>
          <a:p>
            <a:r>
              <a:rPr lang="en-US" altLang="en-US"/>
              <a:t>P = significance level of the test = </a:t>
            </a:r>
            <a:r>
              <a:rPr lang="en-US" altLang="en-US" i="1"/>
              <a:t>alpha</a:t>
            </a:r>
            <a:r>
              <a:rPr lang="en-US" altLang="en-US"/>
              <a:t> (</a:t>
            </a:r>
            <a:r>
              <a:rPr lang="en-US" altLang="en-US">
                <a:sym typeface="Symbol" charset="2"/>
              </a:rPr>
              <a:t></a:t>
            </a:r>
            <a:r>
              <a:rPr lang="en-US" altLang="en-US"/>
              <a:t>)</a:t>
            </a:r>
          </a:p>
          <a:p>
            <a:r>
              <a:rPr lang="en-US" altLang="en-US"/>
              <a:t>in “classic” usage, set </a:t>
            </a:r>
            <a:r>
              <a:rPr lang="en-US" altLang="en-US" i="1"/>
              <a:t>before</a:t>
            </a:r>
            <a:r>
              <a:rPr lang="en-US" altLang="en-US"/>
              <a:t> the test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/>
              <a:t>Type 1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562600"/>
          </a:xfrm>
        </p:spPr>
        <p:txBody>
          <a:bodyPr/>
          <a:lstStyle/>
          <a:p>
            <a:r>
              <a:rPr lang="en-US" altLang="en-US"/>
              <a:t>smaller alpha values are more </a:t>
            </a:r>
            <a:r>
              <a:rPr lang="en-US" altLang="en-US" b="1" u="sng"/>
              <a:t>conservative</a:t>
            </a:r>
            <a:r>
              <a:rPr lang="en-US" altLang="en-US"/>
              <a:t> from the point of view of Type I errors</a:t>
            </a:r>
          </a:p>
          <a:p>
            <a:r>
              <a:rPr lang="en-US" altLang="en-US"/>
              <a:t>compare a alpha-level of .01 and .05:</a:t>
            </a:r>
          </a:p>
          <a:p>
            <a:pPr lvl="1"/>
            <a:r>
              <a:rPr lang="en-US" altLang="en-US"/>
              <a:t>we accept the null hypothesis </a:t>
            </a:r>
            <a:r>
              <a:rPr lang="en-US" altLang="en-US" b="1" i="1"/>
              <a:t>unless</a:t>
            </a:r>
            <a:r>
              <a:rPr lang="en-US" altLang="en-US"/>
              <a:t> the sample is so unusual that we would only expect to observe it 1 in 100 and 5 in 100 times (respectively) due to random chance</a:t>
            </a:r>
          </a:p>
          <a:p>
            <a:pPr lvl="1"/>
            <a:r>
              <a:rPr lang="en-US" altLang="en-US"/>
              <a:t>the larger value (.05) means we will accept </a:t>
            </a:r>
            <a:r>
              <a:rPr lang="en-US" altLang="en-US" u="sng"/>
              <a:t>less unusual </a:t>
            </a:r>
            <a:r>
              <a:rPr lang="en-US" altLang="en-US"/>
              <a:t>sample data as evidence that H</a:t>
            </a:r>
            <a:r>
              <a:rPr lang="en-US" altLang="en-US" baseline="-25000"/>
              <a:t>0</a:t>
            </a:r>
            <a:r>
              <a:rPr lang="en-US" altLang="en-US"/>
              <a:t> is false</a:t>
            </a:r>
          </a:p>
          <a:p>
            <a:pPr lvl="1"/>
            <a:r>
              <a:rPr lang="en-US" altLang="en-US"/>
              <a:t>the probability of falsely rejecting it</a:t>
            </a:r>
            <a:br>
              <a:rPr lang="en-US" altLang="en-US"/>
            </a:br>
            <a:r>
              <a:rPr lang="en-US" altLang="en-US"/>
              <a:t>(i.e., a Type I error) is higher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more conservative (smaller) alpha is set to, the greater the probability associated with another kind of error—Type II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556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counts of burials for the younger age-classes </a:t>
            </a:r>
            <a:r>
              <a:rPr lang="en-US" altLang="en-US" u="sng"/>
              <a:t>appear</a:t>
            </a:r>
            <a:r>
              <a:rPr lang="en-US" altLang="en-US"/>
              <a:t> to be disproportionally high among “poor” burials</a:t>
            </a:r>
          </a:p>
          <a:p>
            <a:pPr>
              <a:lnSpc>
                <a:spcPct val="90000"/>
              </a:lnSpc>
            </a:pPr>
            <a:r>
              <a:rPr lang="en-US" altLang="en-US"/>
              <a:t>can this be explained away as an example of random chance?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2800" b="1"/>
              <a:t>or</a:t>
            </a:r>
          </a:p>
          <a:p>
            <a:pPr>
              <a:lnSpc>
                <a:spcPct val="90000"/>
              </a:lnSpc>
            </a:pPr>
            <a:r>
              <a:rPr lang="en-US" altLang="en-US"/>
              <a:t>do poor burials constitute a different population, with respect to age-classes, than rich burials? </a:t>
            </a:r>
          </a:p>
          <a:p>
            <a:pPr>
              <a:lnSpc>
                <a:spcPct val="90000"/>
              </a:lnSpc>
            </a:pPr>
            <a:r>
              <a:rPr lang="en-US" altLang="en-US"/>
              <a:t>we </a:t>
            </a:r>
            <a:r>
              <a:rPr lang="en-US" altLang="en-US" u="sng"/>
              <a:t>might</a:t>
            </a:r>
            <a:r>
              <a:rPr lang="en-US" altLang="en-US"/>
              <a:t> want to make a decision about this…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 II error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P(accepting H</a:t>
            </a:r>
            <a:r>
              <a:rPr lang="en-US" altLang="en-US" baseline="-25000"/>
              <a:t>0</a:t>
            </a:r>
            <a:r>
              <a:rPr lang="en-US" altLang="en-US"/>
              <a:t>|H</a:t>
            </a:r>
            <a:r>
              <a:rPr lang="en-US" altLang="en-US" baseline="-25000"/>
              <a:t>0</a:t>
            </a:r>
            <a:r>
              <a:rPr lang="en-US" altLang="en-US"/>
              <a:t> is false) </a:t>
            </a:r>
          </a:p>
          <a:p>
            <a:r>
              <a:rPr lang="en-US" altLang="en-US"/>
              <a:t>failing to reject the null hypothesis when it actually is false</a:t>
            </a:r>
          </a:p>
          <a:p>
            <a:r>
              <a:rPr lang="en-US" altLang="en-US"/>
              <a:t>the probability of a Type II error (</a:t>
            </a:r>
            <a:r>
              <a:rPr lang="en-US" altLang="en-US">
                <a:sym typeface="Symbol" charset="2"/>
              </a:rPr>
              <a:t></a:t>
            </a:r>
            <a:r>
              <a:rPr lang="en-US" altLang="en-US"/>
              <a:t>) is generally unknown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Normal (Gaussian) distribution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4114800"/>
          </a:xfrm>
        </p:spPr>
        <p:txBody>
          <a:bodyPr/>
          <a:lstStyle/>
          <a:p>
            <a:r>
              <a:rPr lang="en-US" altLang="en-US"/>
              <a:t>continuous distribution</a:t>
            </a:r>
          </a:p>
          <a:p>
            <a:r>
              <a:rPr lang="en-US" altLang="en-US"/>
              <a:t>tails stretch infinitely in both directions</a:t>
            </a:r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95400"/>
            <a:ext cx="7391400" cy="3200400"/>
          </a:xfrm>
        </p:spPr>
        <p:txBody>
          <a:bodyPr/>
          <a:lstStyle/>
          <a:p>
            <a:r>
              <a:rPr lang="en-US" altLang="en-US" sz="2800"/>
              <a:t>the relative </a:t>
            </a:r>
            <a:r>
              <a:rPr lang="en-US" altLang="en-US" sz="2800" b="1"/>
              <a:t>costs</a:t>
            </a:r>
            <a:r>
              <a:rPr lang="en-US" altLang="en-US" sz="2800"/>
              <a:t> of Type I vs. Type II errors vary according to context</a:t>
            </a:r>
          </a:p>
          <a:p>
            <a:r>
              <a:rPr lang="en-US" altLang="en-US" sz="2800"/>
              <a:t>in </a:t>
            </a:r>
            <a:r>
              <a:rPr lang="en-US" altLang="en-US" sz="2800" b="1" u="sng"/>
              <a:t>general</a:t>
            </a:r>
            <a:r>
              <a:rPr lang="en-US" altLang="en-US" sz="2800"/>
              <a:t>, Type I errors are more of a problem</a:t>
            </a:r>
          </a:p>
          <a:p>
            <a:r>
              <a:rPr lang="en-US" altLang="en-US" sz="2800"/>
              <a:t>e.g., claiming a significant pattern where none exists</a:t>
            </a:r>
          </a:p>
          <a:p>
            <a:endParaRPr lang="en-US" altLang="en-US" sz="2800"/>
          </a:p>
        </p:txBody>
      </p:sp>
      <p:graphicFrame>
        <p:nvGraphicFramePr>
          <p:cNvPr id="44107" name="Group 75"/>
          <p:cNvGraphicFramePr>
            <a:graphicFrameLocks noGrp="1"/>
          </p:cNvGraphicFramePr>
          <p:nvPr>
            <p:ph sz="half" idx="2"/>
          </p:nvPr>
        </p:nvGraphicFramePr>
        <p:xfrm>
          <a:off x="1600200" y="4343400"/>
          <a:ext cx="6019800" cy="1539875"/>
        </p:xfrm>
        <a:graphic>
          <a:graphicData uri="http://schemas.openxmlformats.org/drawingml/2006/table">
            <a:tbl>
              <a:tblPr/>
              <a:tblGrid>
                <a:gridCol w="1947863"/>
                <a:gridCol w="2036762"/>
                <a:gridCol w="2035175"/>
              </a:tblGrid>
              <a:tr h="473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</a:t>
                      </a:r>
                      <a:r>
                        <a:rPr kumimoji="0" lang="en-US" altLang="en-US" sz="18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is correct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</a:t>
                      </a:r>
                      <a:r>
                        <a:rPr kumimoji="0" lang="en-US" altLang="en-US" sz="18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is incorrect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</a:t>
                      </a:r>
                      <a:r>
                        <a:rPr kumimoji="0" lang="en-US" altLang="en-US" sz="18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is accepted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correct decision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Type II error (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sym typeface="Symbol" charset="2"/>
                        </a:rPr>
                        <a:t>)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</a:t>
                      </a:r>
                      <a:r>
                        <a:rPr kumimoji="0" lang="en-US" altLang="en-US" sz="18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is rejected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Type I error (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sym typeface="Symbol" charset="2"/>
                        </a:rPr>
                        <a:t>)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correct decision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/>
              <a:t>example 1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00200"/>
            <a:ext cx="7086600" cy="2133600"/>
          </a:xfrm>
        </p:spPr>
        <p:txBody>
          <a:bodyPr/>
          <a:lstStyle/>
          <a:p>
            <a:r>
              <a:rPr lang="en-US" altLang="en-US" sz="2800" dirty="0"/>
              <a:t>mortuary data (</a:t>
            </a:r>
            <a:r>
              <a:rPr lang="en-US" altLang="en-US" sz="2800" dirty="0" err="1" smtClean="0"/>
              <a:t>Shennan</a:t>
            </a:r>
            <a:r>
              <a:rPr lang="en-US" altLang="en-US" sz="2800" dirty="0" smtClean="0"/>
              <a:t>)</a:t>
            </a:r>
            <a:endParaRPr lang="en-US" altLang="en-US" sz="2800" dirty="0"/>
          </a:p>
          <a:p>
            <a:r>
              <a:rPr lang="en-US" altLang="en-US" sz="2800" dirty="0"/>
              <a:t>burials characterized according to 2 wealth (poor vs. wealthy) and 6 age categories (infant to old age)</a:t>
            </a:r>
          </a:p>
        </p:txBody>
      </p:sp>
      <p:graphicFrame>
        <p:nvGraphicFramePr>
          <p:cNvPr id="46264" name="Group 184"/>
          <p:cNvGraphicFramePr>
            <a:graphicFrameLocks noGrp="1"/>
          </p:cNvGraphicFramePr>
          <p:nvPr>
            <p:ph sz="half" idx="2"/>
          </p:nvPr>
        </p:nvGraphicFramePr>
        <p:xfrm>
          <a:off x="6019800" y="3429000"/>
          <a:ext cx="2819400" cy="2804160"/>
        </p:xfrm>
        <a:graphic>
          <a:graphicData uri="http://schemas.openxmlformats.org/drawingml/2006/table">
            <a:tbl>
              <a:tblPr/>
              <a:tblGrid>
                <a:gridCol w="1066800"/>
                <a:gridCol w="838200"/>
                <a:gridCol w="914400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Rich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Poor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Infans I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23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Infans II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21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Juvenilis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11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25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Adultus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29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36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Maturus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19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27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Senilis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Total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76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136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/>
              <a:t>we can get a visual sense of the problem using a cumulative frequency plot:</a:t>
            </a:r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0" y="22907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9157" name="Object 5"/>
          <p:cNvGraphicFramePr>
            <a:graphicFrameLocks noChangeAspect="1"/>
          </p:cNvGraphicFramePr>
          <p:nvPr/>
        </p:nvGraphicFramePr>
        <p:xfrm>
          <a:off x="1524000" y="1438275"/>
          <a:ext cx="6248400" cy="511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0" name="Chart" r:id="rId4" imgW="2781262" imgH="2276513" progId="Excel.Chart.8">
                  <p:embed/>
                </p:oleObj>
              </mc:Choice>
              <mc:Fallback>
                <p:oleObj name="Chart" r:id="rId4" imgW="2781262" imgH="2276513" progId="Excel.Char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438275"/>
                        <a:ext cx="6248400" cy="5114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915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467600" cy="5410200"/>
          </a:xfrm>
        </p:spPr>
        <p:txBody>
          <a:bodyPr/>
          <a:lstStyle/>
          <a:p>
            <a:r>
              <a:rPr lang="en-US" altLang="en-US" sz="2400"/>
              <a:t>K-S test (Kolmogorov-Smirnov test) assesses the significance of the </a:t>
            </a:r>
            <a:r>
              <a:rPr lang="en-US" altLang="en-US" sz="2400" b="1"/>
              <a:t>maximum divergence </a:t>
            </a:r>
            <a:r>
              <a:rPr lang="en-US" altLang="en-US" sz="2400"/>
              <a:t>between two cumulative frequency curves</a:t>
            </a:r>
          </a:p>
          <a:p>
            <a:pPr>
              <a:buFontTx/>
              <a:buNone/>
            </a:pPr>
            <a:r>
              <a:rPr lang="en-US" altLang="en-US" sz="2400"/>
              <a:t>			</a:t>
            </a:r>
            <a:br>
              <a:rPr lang="en-US" altLang="en-US" sz="2400"/>
            </a:br>
            <a:r>
              <a:rPr lang="en-US" altLang="en-US" sz="2400"/>
              <a:t>		</a:t>
            </a:r>
            <a:r>
              <a:rPr lang="en-US" altLang="en-US" sz="2800"/>
              <a:t>H</a:t>
            </a:r>
            <a:r>
              <a:rPr lang="en-US" altLang="en-US" sz="2800" baseline="-25000"/>
              <a:t>0</a:t>
            </a:r>
            <a:r>
              <a:rPr lang="en-US" altLang="en-US" sz="2800"/>
              <a:t>:dist</a:t>
            </a:r>
            <a:r>
              <a:rPr lang="en-US" altLang="en-US" sz="2800" baseline="-25000"/>
              <a:t>1</a:t>
            </a:r>
            <a:r>
              <a:rPr lang="en-US" altLang="en-US" sz="2800"/>
              <a:t>=dist</a:t>
            </a:r>
            <a:r>
              <a:rPr lang="en-US" altLang="en-US" sz="2800" baseline="-25000"/>
              <a:t>2</a:t>
            </a:r>
          </a:p>
          <a:p>
            <a:endParaRPr lang="en-US" altLang="en-US" sz="2400"/>
          </a:p>
          <a:p>
            <a:r>
              <a:rPr lang="en-US" altLang="en-US" sz="2400"/>
              <a:t>an equation based on the theoretical distribution of differences between cumulative frequency curves provides a </a:t>
            </a:r>
            <a:r>
              <a:rPr lang="en-US" altLang="en-US" sz="2400" b="1" u="sng"/>
              <a:t>critical value</a:t>
            </a:r>
            <a:r>
              <a:rPr lang="en-US" altLang="en-US" sz="2400"/>
              <a:t> for a specific alpha level</a:t>
            </a:r>
          </a:p>
          <a:p>
            <a:pPr>
              <a:lnSpc>
                <a:spcPct val="80000"/>
              </a:lnSpc>
            </a:pPr>
            <a:endParaRPr lang="en-US" altLang="en-US" sz="2400"/>
          </a:p>
          <a:p>
            <a:pPr>
              <a:lnSpc>
                <a:spcPct val="80000"/>
              </a:lnSpc>
            </a:pPr>
            <a:r>
              <a:rPr lang="en-US" altLang="en-US" sz="2400"/>
              <a:t>differences beyond this value can be regarded as significant (</a:t>
            </a:r>
            <a:r>
              <a:rPr lang="en-US" altLang="en-US" sz="2400" i="1"/>
              <a:t>at that alpha level</a:t>
            </a:r>
            <a:r>
              <a:rPr lang="en-US" altLang="en-US" sz="2400"/>
              <a:t>), and not attributed to random processes…</a:t>
            </a:r>
          </a:p>
          <a:p>
            <a:pPr>
              <a:lnSpc>
                <a:spcPct val="80000"/>
              </a:lnSpc>
            </a:pPr>
            <a:endParaRPr lang="en-US" altLang="en-US" sz="2400"/>
          </a:p>
          <a:p>
            <a:pPr>
              <a:lnSpc>
                <a:spcPct val="80000"/>
              </a:lnSpc>
            </a:pPr>
            <a:endParaRPr lang="en-US" altLang="en-US" sz="2400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0" y="22907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457200"/>
            <a:ext cx="5638800" cy="6019800"/>
          </a:xfrm>
        </p:spPr>
        <p:txBody>
          <a:bodyPr/>
          <a:lstStyle/>
          <a:p>
            <a:r>
              <a:rPr lang="en-US" altLang="en-US" sz="2800"/>
              <a:t>if alpha = .05, the critical value =</a:t>
            </a:r>
          </a:p>
          <a:p>
            <a:pPr>
              <a:buFontTx/>
              <a:buNone/>
            </a:pPr>
            <a:r>
              <a:rPr lang="en-US" altLang="en-US" sz="2800"/>
              <a:t>	1.36*</a:t>
            </a:r>
            <a:r>
              <a:rPr lang="en-US" altLang="en-US" sz="2800">
                <a:sym typeface="Symbol" charset="2"/>
              </a:rPr>
              <a:t></a:t>
            </a:r>
            <a:r>
              <a:rPr lang="en-US" altLang="en-US" sz="2800"/>
              <a:t>(n</a:t>
            </a:r>
            <a:r>
              <a:rPr lang="en-US" altLang="en-US" sz="2800" baseline="-25000"/>
              <a:t>1</a:t>
            </a:r>
            <a:r>
              <a:rPr lang="en-US" altLang="en-US" sz="2800"/>
              <a:t>+n</a:t>
            </a:r>
            <a:r>
              <a:rPr lang="en-US" altLang="en-US" sz="2800" baseline="-25000"/>
              <a:t>2</a:t>
            </a:r>
            <a:r>
              <a:rPr lang="en-US" altLang="en-US" sz="2800"/>
              <a:t>)/n</a:t>
            </a:r>
            <a:r>
              <a:rPr lang="en-US" altLang="en-US" sz="2800" baseline="-25000"/>
              <a:t>1</a:t>
            </a:r>
            <a:r>
              <a:rPr lang="en-US" altLang="en-US" sz="2800"/>
              <a:t>n</a:t>
            </a:r>
            <a:r>
              <a:rPr lang="en-US" altLang="en-US" sz="2800" baseline="-25000"/>
              <a:t>2</a:t>
            </a:r>
            <a:endParaRPr lang="en-US" altLang="en-US" sz="2800"/>
          </a:p>
          <a:p>
            <a:pPr>
              <a:buFontTx/>
              <a:buNone/>
            </a:pPr>
            <a:r>
              <a:rPr lang="en-US" altLang="en-US" sz="2800"/>
              <a:t>	1.36*</a:t>
            </a:r>
            <a:r>
              <a:rPr lang="en-US" altLang="en-US" sz="2800">
                <a:sym typeface="Symbol" charset="2"/>
              </a:rPr>
              <a:t></a:t>
            </a:r>
            <a:r>
              <a:rPr lang="en-US" altLang="en-US" sz="2800"/>
              <a:t>(76+136)/76*136</a:t>
            </a:r>
            <a:r>
              <a:rPr lang="en-US" altLang="en-US" sz="2800" baseline="-25000"/>
              <a:t> </a:t>
            </a:r>
            <a:r>
              <a:rPr lang="en-US" altLang="en-US" sz="2800"/>
              <a:t>= 0.195</a:t>
            </a:r>
          </a:p>
          <a:p>
            <a:pPr>
              <a:buFontTx/>
              <a:buNone/>
            </a:pPr>
            <a:endParaRPr lang="en-US" altLang="en-US" sz="2800"/>
          </a:p>
          <a:p>
            <a:r>
              <a:rPr lang="en-US" altLang="en-US" sz="2800"/>
              <a:t>the observed value = 0.178</a:t>
            </a:r>
          </a:p>
          <a:p>
            <a:r>
              <a:rPr lang="en-US" altLang="en-US" sz="2800"/>
              <a:t>0.178 &lt; 0.195; don’t reject H</a:t>
            </a:r>
            <a:r>
              <a:rPr lang="en-US" altLang="en-US" sz="2800" baseline="-25000"/>
              <a:t>0</a:t>
            </a:r>
          </a:p>
          <a:p>
            <a:r>
              <a:rPr lang="en-US" altLang="en-US" sz="2800"/>
              <a:t>Shennan: failing to reject H</a:t>
            </a:r>
            <a:r>
              <a:rPr lang="en-US" altLang="en-US" sz="2800" baseline="-25000"/>
              <a:t>0</a:t>
            </a:r>
            <a:r>
              <a:rPr lang="en-US" altLang="en-US" sz="2800"/>
              <a:t> means there is insufficient evidence to suggest that the distributions are different—not that they are the same</a:t>
            </a:r>
          </a:p>
          <a:p>
            <a:r>
              <a:rPr lang="en-US" altLang="en-US" sz="2800"/>
              <a:t>does this make sense?</a:t>
            </a:r>
          </a:p>
        </p:txBody>
      </p:sp>
      <p:grpSp>
        <p:nvGrpSpPr>
          <p:cNvPr id="51211" name="Group 11"/>
          <p:cNvGrpSpPr>
            <a:grpSpLocks/>
          </p:cNvGrpSpPr>
          <p:nvPr/>
        </p:nvGrpSpPr>
        <p:grpSpPr bwMode="auto">
          <a:xfrm>
            <a:off x="5695950" y="2133600"/>
            <a:ext cx="3371850" cy="2819400"/>
            <a:chOff x="2304" y="1827"/>
            <a:chExt cx="2700" cy="2210"/>
          </a:xfrm>
        </p:grpSpPr>
        <p:graphicFrame>
          <p:nvGraphicFramePr>
            <p:cNvPr id="51204" name="Object 4"/>
            <p:cNvGraphicFramePr>
              <a:graphicFrameLocks noChangeAspect="1"/>
            </p:cNvGraphicFramePr>
            <p:nvPr/>
          </p:nvGraphicFramePr>
          <p:xfrm>
            <a:off x="2304" y="1827"/>
            <a:ext cx="2700" cy="2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13" name="Chart" r:id="rId4" imgW="2781262" imgH="2276513" progId="Excel.Chart.8">
                    <p:embed/>
                  </p:oleObj>
                </mc:Choice>
                <mc:Fallback>
                  <p:oleObj name="Chart" r:id="rId4" imgW="2781262" imgH="2276513" progId="Excel.Chart.8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827"/>
                          <a:ext cx="2700" cy="2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80808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07" name="Line 7"/>
            <p:cNvSpPr>
              <a:spLocks noChangeShapeType="1"/>
            </p:cNvSpPr>
            <p:nvPr/>
          </p:nvSpPr>
          <p:spPr bwMode="auto">
            <a:xfrm>
              <a:off x="3633" y="2691"/>
              <a:ext cx="0" cy="26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08" name="Text Box 8"/>
            <p:cNvSpPr txBox="1">
              <a:spLocks noChangeArrowheads="1"/>
            </p:cNvSpPr>
            <p:nvPr/>
          </p:nvSpPr>
          <p:spPr bwMode="auto">
            <a:xfrm>
              <a:off x="3805" y="2661"/>
              <a:ext cx="100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/>
                <a:t>D</a:t>
              </a:r>
              <a:r>
                <a:rPr lang="en-US" altLang="en-US" sz="1800" baseline="-25000"/>
                <a:t>max</a:t>
              </a:r>
              <a:r>
                <a:rPr lang="en-US" altLang="en-US" sz="1800"/>
                <a:t>=.178</a:t>
              </a:r>
            </a:p>
          </p:txBody>
        </p:sp>
        <p:sp>
          <p:nvSpPr>
            <p:cNvPr id="51210" name="Line 10"/>
            <p:cNvSpPr>
              <a:spLocks noChangeShapeType="1"/>
            </p:cNvSpPr>
            <p:nvPr/>
          </p:nvSpPr>
          <p:spPr bwMode="auto">
            <a:xfrm flipH="1">
              <a:off x="3648" y="278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2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106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survey data </a:t>
            </a:r>
            <a:r>
              <a:rPr lang="en-US" altLang="en-US">
                <a:sym typeface="Wingdings" charset="2"/>
              </a:rPr>
              <a:t> 100 sites</a:t>
            </a: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broken down by </a:t>
            </a:r>
            <a:r>
              <a:rPr lang="en-US" altLang="en-US" i="1"/>
              <a:t>location</a:t>
            </a:r>
            <a:r>
              <a:rPr lang="en-US" altLang="en-US"/>
              <a:t> and </a:t>
            </a:r>
            <a:r>
              <a:rPr lang="en-US" altLang="en-US" i="1"/>
              <a:t>time</a:t>
            </a:r>
            <a:r>
              <a:rPr lang="en-US" altLang="en-US"/>
              <a:t>:</a:t>
            </a:r>
          </a:p>
        </p:txBody>
      </p:sp>
      <p:grpSp>
        <p:nvGrpSpPr>
          <p:cNvPr id="53303" name="Group 55"/>
          <p:cNvGrpSpPr>
            <a:grpSpLocks/>
          </p:cNvGrpSpPr>
          <p:nvPr/>
        </p:nvGrpSpPr>
        <p:grpSpPr bwMode="auto">
          <a:xfrm>
            <a:off x="1600200" y="3505200"/>
            <a:ext cx="5562600" cy="1981200"/>
            <a:chOff x="-2" y="-2"/>
            <a:chExt cx="1939" cy="1540"/>
          </a:xfrm>
        </p:grpSpPr>
        <p:grpSp>
          <p:nvGrpSpPr>
            <p:cNvPr id="53301" name="Group 53"/>
            <p:cNvGrpSpPr>
              <a:grpSpLocks/>
            </p:cNvGrpSpPr>
            <p:nvPr/>
          </p:nvGrpSpPr>
          <p:grpSpPr bwMode="auto">
            <a:xfrm>
              <a:off x="0" y="0"/>
              <a:ext cx="1935" cy="1536"/>
              <a:chOff x="0" y="0"/>
              <a:chExt cx="1935" cy="1536"/>
            </a:xfrm>
          </p:grpSpPr>
          <p:grpSp>
            <p:nvGrpSpPr>
              <p:cNvPr id="53270" name="Group 22"/>
              <p:cNvGrpSpPr>
                <a:grpSpLocks/>
              </p:cNvGrpSpPr>
              <p:nvPr/>
            </p:nvGrpSpPr>
            <p:grpSpPr bwMode="auto">
              <a:xfrm>
                <a:off x="0" y="0"/>
                <a:ext cx="561" cy="384"/>
                <a:chOff x="0" y="0"/>
                <a:chExt cx="561" cy="384"/>
              </a:xfrm>
            </p:grpSpPr>
            <p:sp>
              <p:nvSpPr>
                <p:cNvPr id="53253" name="Rectangle 5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7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 </a:t>
                  </a:r>
                </a:p>
                <a:p>
                  <a:pPr eaLnBrk="0" hangingPunct="0"/>
                  <a:endParaRPr lang="en-US" altLang="en-US"/>
                </a:p>
              </p:txBody>
            </p:sp>
            <p:sp>
              <p:nvSpPr>
                <p:cNvPr id="53269" name="Rectangle 2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6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3272" name="Group 24"/>
              <p:cNvGrpSpPr>
                <a:grpSpLocks/>
              </p:cNvGrpSpPr>
              <p:nvPr/>
            </p:nvGrpSpPr>
            <p:grpSpPr bwMode="auto">
              <a:xfrm>
                <a:off x="561" y="0"/>
                <a:ext cx="482" cy="384"/>
                <a:chOff x="561" y="0"/>
                <a:chExt cx="482" cy="384"/>
              </a:xfrm>
            </p:grpSpPr>
            <p:sp>
              <p:nvSpPr>
                <p:cNvPr id="53254" name="Rectangle 6"/>
                <p:cNvSpPr>
                  <a:spLocks noChangeArrowheads="1"/>
                </p:cNvSpPr>
                <p:nvPr/>
              </p:nvSpPr>
              <p:spPr bwMode="auto">
                <a:xfrm>
                  <a:off x="604" y="0"/>
                  <a:ext cx="396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early</a:t>
                  </a:r>
                </a:p>
                <a:p>
                  <a:pPr eaLnBrk="0" hangingPunct="0"/>
                  <a:endParaRPr lang="en-US" altLang="en-US"/>
                </a:p>
              </p:txBody>
            </p:sp>
            <p:sp>
              <p:nvSpPr>
                <p:cNvPr id="53271" name="Rectangle 23"/>
                <p:cNvSpPr>
                  <a:spLocks noChangeArrowheads="1"/>
                </p:cNvSpPr>
                <p:nvPr/>
              </p:nvSpPr>
              <p:spPr bwMode="auto">
                <a:xfrm>
                  <a:off x="561" y="0"/>
                  <a:ext cx="48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3274" name="Group 26"/>
              <p:cNvGrpSpPr>
                <a:grpSpLocks/>
              </p:cNvGrpSpPr>
              <p:nvPr/>
            </p:nvGrpSpPr>
            <p:grpSpPr bwMode="auto">
              <a:xfrm>
                <a:off x="1043" y="0"/>
                <a:ext cx="446" cy="384"/>
                <a:chOff x="1043" y="0"/>
                <a:chExt cx="446" cy="384"/>
              </a:xfrm>
            </p:grpSpPr>
            <p:sp>
              <p:nvSpPr>
                <p:cNvPr id="53255" name="Rectangle 7"/>
                <p:cNvSpPr>
                  <a:spLocks noChangeArrowheads="1"/>
                </p:cNvSpPr>
                <p:nvPr/>
              </p:nvSpPr>
              <p:spPr bwMode="auto">
                <a:xfrm>
                  <a:off x="1086" y="0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late</a:t>
                  </a:r>
                </a:p>
                <a:p>
                  <a:pPr eaLnBrk="0" hangingPunct="0"/>
                  <a:endParaRPr lang="en-US" altLang="en-US"/>
                </a:p>
              </p:txBody>
            </p:sp>
            <p:sp>
              <p:nvSpPr>
                <p:cNvPr id="53273" name="Rectangle 25"/>
                <p:cNvSpPr>
                  <a:spLocks noChangeArrowheads="1"/>
                </p:cNvSpPr>
                <p:nvPr/>
              </p:nvSpPr>
              <p:spPr bwMode="auto">
                <a:xfrm>
                  <a:off x="1043" y="0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3276" name="Group 28"/>
              <p:cNvGrpSpPr>
                <a:grpSpLocks/>
              </p:cNvGrpSpPr>
              <p:nvPr/>
            </p:nvGrpSpPr>
            <p:grpSpPr bwMode="auto">
              <a:xfrm>
                <a:off x="1489" y="0"/>
                <a:ext cx="446" cy="384"/>
                <a:chOff x="1489" y="0"/>
                <a:chExt cx="446" cy="384"/>
              </a:xfrm>
            </p:grpSpPr>
            <p:sp>
              <p:nvSpPr>
                <p:cNvPr id="53256" name="Rectangle 8"/>
                <p:cNvSpPr>
                  <a:spLocks noChangeArrowheads="1"/>
                </p:cNvSpPr>
                <p:nvPr/>
              </p:nvSpPr>
              <p:spPr bwMode="auto">
                <a:xfrm>
                  <a:off x="1532" y="0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Total</a:t>
                  </a:r>
                </a:p>
                <a:p>
                  <a:pPr eaLnBrk="0" hangingPunct="0"/>
                  <a:endParaRPr lang="en-US" altLang="en-US"/>
                </a:p>
              </p:txBody>
            </p:sp>
            <p:sp>
              <p:nvSpPr>
                <p:cNvPr id="53275" name="Rectangle 27"/>
                <p:cNvSpPr>
                  <a:spLocks noChangeArrowheads="1"/>
                </p:cNvSpPr>
                <p:nvPr/>
              </p:nvSpPr>
              <p:spPr bwMode="auto">
                <a:xfrm>
                  <a:off x="1489" y="0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3278" name="Group 30"/>
              <p:cNvGrpSpPr>
                <a:grpSpLocks/>
              </p:cNvGrpSpPr>
              <p:nvPr/>
            </p:nvGrpSpPr>
            <p:grpSpPr bwMode="auto">
              <a:xfrm>
                <a:off x="0" y="384"/>
                <a:ext cx="561" cy="384"/>
                <a:chOff x="0" y="384"/>
                <a:chExt cx="561" cy="384"/>
              </a:xfrm>
            </p:grpSpPr>
            <p:sp>
              <p:nvSpPr>
                <p:cNvPr id="53257" name="Rectangle 9"/>
                <p:cNvSpPr>
                  <a:spLocks noChangeArrowheads="1"/>
                </p:cNvSpPr>
                <p:nvPr/>
              </p:nvSpPr>
              <p:spPr bwMode="auto">
                <a:xfrm>
                  <a:off x="43" y="384"/>
                  <a:ext cx="47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piedmont</a:t>
                  </a:r>
                </a:p>
                <a:p>
                  <a:pPr eaLnBrk="0" hangingPunct="0"/>
                  <a:endParaRPr lang="en-US" altLang="en-US"/>
                </a:p>
              </p:txBody>
            </p:sp>
            <p:sp>
              <p:nvSpPr>
                <p:cNvPr id="53277" name="Rectangle 29"/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56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3280" name="Group 32"/>
              <p:cNvGrpSpPr>
                <a:grpSpLocks/>
              </p:cNvGrpSpPr>
              <p:nvPr/>
            </p:nvGrpSpPr>
            <p:grpSpPr bwMode="auto">
              <a:xfrm>
                <a:off x="561" y="384"/>
                <a:ext cx="482" cy="384"/>
                <a:chOff x="561" y="384"/>
                <a:chExt cx="482" cy="384"/>
              </a:xfrm>
            </p:grpSpPr>
            <p:sp>
              <p:nvSpPr>
                <p:cNvPr id="53258" name="Rectangle 10"/>
                <p:cNvSpPr>
                  <a:spLocks noChangeArrowheads="1"/>
                </p:cNvSpPr>
                <p:nvPr/>
              </p:nvSpPr>
              <p:spPr bwMode="auto">
                <a:xfrm>
                  <a:off x="604" y="384"/>
                  <a:ext cx="396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31</a:t>
                  </a:r>
                </a:p>
                <a:p>
                  <a:pPr eaLnBrk="0" hangingPunct="0"/>
                  <a:endParaRPr lang="en-US" altLang="en-US"/>
                </a:p>
              </p:txBody>
            </p:sp>
            <p:sp>
              <p:nvSpPr>
                <p:cNvPr id="53279" name="Rectangle 31"/>
                <p:cNvSpPr>
                  <a:spLocks noChangeArrowheads="1"/>
                </p:cNvSpPr>
                <p:nvPr/>
              </p:nvSpPr>
              <p:spPr bwMode="auto">
                <a:xfrm>
                  <a:off x="561" y="384"/>
                  <a:ext cx="48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3282" name="Group 34"/>
              <p:cNvGrpSpPr>
                <a:grpSpLocks/>
              </p:cNvGrpSpPr>
              <p:nvPr/>
            </p:nvGrpSpPr>
            <p:grpSpPr bwMode="auto">
              <a:xfrm>
                <a:off x="1043" y="384"/>
                <a:ext cx="446" cy="384"/>
                <a:chOff x="1043" y="384"/>
                <a:chExt cx="446" cy="384"/>
              </a:xfrm>
            </p:grpSpPr>
            <p:sp>
              <p:nvSpPr>
                <p:cNvPr id="53259" name="Rectangle 11"/>
                <p:cNvSpPr>
                  <a:spLocks noChangeArrowheads="1"/>
                </p:cNvSpPr>
                <p:nvPr/>
              </p:nvSpPr>
              <p:spPr bwMode="auto">
                <a:xfrm>
                  <a:off x="1086" y="384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19</a:t>
                  </a:r>
                </a:p>
                <a:p>
                  <a:pPr eaLnBrk="0" hangingPunct="0"/>
                  <a:endParaRPr lang="en-US" altLang="en-US"/>
                </a:p>
              </p:txBody>
            </p:sp>
            <p:sp>
              <p:nvSpPr>
                <p:cNvPr id="53281" name="Rectangle 33"/>
                <p:cNvSpPr>
                  <a:spLocks noChangeArrowheads="1"/>
                </p:cNvSpPr>
                <p:nvPr/>
              </p:nvSpPr>
              <p:spPr bwMode="auto">
                <a:xfrm>
                  <a:off x="1043" y="384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3284" name="Group 36"/>
              <p:cNvGrpSpPr>
                <a:grpSpLocks/>
              </p:cNvGrpSpPr>
              <p:nvPr/>
            </p:nvGrpSpPr>
            <p:grpSpPr bwMode="auto">
              <a:xfrm>
                <a:off x="1489" y="384"/>
                <a:ext cx="446" cy="384"/>
                <a:chOff x="1489" y="384"/>
                <a:chExt cx="446" cy="384"/>
              </a:xfrm>
            </p:grpSpPr>
            <p:sp>
              <p:nvSpPr>
                <p:cNvPr id="53260" name="Rectangle 12"/>
                <p:cNvSpPr>
                  <a:spLocks noChangeArrowheads="1"/>
                </p:cNvSpPr>
                <p:nvPr/>
              </p:nvSpPr>
              <p:spPr bwMode="auto">
                <a:xfrm>
                  <a:off x="1532" y="384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50</a:t>
                  </a:r>
                </a:p>
                <a:p>
                  <a:pPr eaLnBrk="0" hangingPunct="0"/>
                  <a:endParaRPr lang="en-US" altLang="en-US"/>
                </a:p>
              </p:txBody>
            </p:sp>
            <p:sp>
              <p:nvSpPr>
                <p:cNvPr id="53283" name="Rectangle 35"/>
                <p:cNvSpPr>
                  <a:spLocks noChangeArrowheads="1"/>
                </p:cNvSpPr>
                <p:nvPr/>
              </p:nvSpPr>
              <p:spPr bwMode="auto">
                <a:xfrm>
                  <a:off x="1489" y="384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3286" name="Group 38"/>
              <p:cNvGrpSpPr>
                <a:grpSpLocks/>
              </p:cNvGrpSpPr>
              <p:nvPr/>
            </p:nvGrpSpPr>
            <p:grpSpPr bwMode="auto">
              <a:xfrm>
                <a:off x="0" y="768"/>
                <a:ext cx="561" cy="384"/>
                <a:chOff x="0" y="768"/>
                <a:chExt cx="561" cy="384"/>
              </a:xfrm>
            </p:grpSpPr>
            <p:sp>
              <p:nvSpPr>
                <p:cNvPr id="53261" name="Rectangle 13"/>
                <p:cNvSpPr>
                  <a:spLocks noChangeArrowheads="1"/>
                </p:cNvSpPr>
                <p:nvPr/>
              </p:nvSpPr>
              <p:spPr bwMode="auto">
                <a:xfrm>
                  <a:off x="43" y="768"/>
                  <a:ext cx="47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plain</a:t>
                  </a:r>
                </a:p>
                <a:p>
                  <a:pPr eaLnBrk="0" hangingPunct="0"/>
                  <a:endParaRPr lang="en-US" altLang="en-US"/>
                </a:p>
              </p:txBody>
            </p:sp>
            <p:sp>
              <p:nvSpPr>
                <p:cNvPr id="53285" name="Rectangle 37"/>
                <p:cNvSpPr>
                  <a:spLocks noChangeArrowheads="1"/>
                </p:cNvSpPr>
                <p:nvPr/>
              </p:nvSpPr>
              <p:spPr bwMode="auto">
                <a:xfrm>
                  <a:off x="0" y="768"/>
                  <a:ext cx="56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3288" name="Group 40"/>
              <p:cNvGrpSpPr>
                <a:grpSpLocks/>
              </p:cNvGrpSpPr>
              <p:nvPr/>
            </p:nvGrpSpPr>
            <p:grpSpPr bwMode="auto">
              <a:xfrm>
                <a:off x="561" y="768"/>
                <a:ext cx="482" cy="384"/>
                <a:chOff x="561" y="768"/>
                <a:chExt cx="482" cy="384"/>
              </a:xfrm>
            </p:grpSpPr>
            <p:sp>
              <p:nvSpPr>
                <p:cNvPr id="53262" name="Rectangle 14"/>
                <p:cNvSpPr>
                  <a:spLocks noChangeArrowheads="1"/>
                </p:cNvSpPr>
                <p:nvPr/>
              </p:nvSpPr>
              <p:spPr bwMode="auto">
                <a:xfrm>
                  <a:off x="604" y="768"/>
                  <a:ext cx="396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19</a:t>
                  </a:r>
                </a:p>
                <a:p>
                  <a:pPr eaLnBrk="0" hangingPunct="0"/>
                  <a:endParaRPr lang="en-US" altLang="en-US"/>
                </a:p>
              </p:txBody>
            </p:sp>
            <p:sp>
              <p:nvSpPr>
                <p:cNvPr id="53287" name="Rectangle 39"/>
                <p:cNvSpPr>
                  <a:spLocks noChangeArrowheads="1"/>
                </p:cNvSpPr>
                <p:nvPr/>
              </p:nvSpPr>
              <p:spPr bwMode="auto">
                <a:xfrm>
                  <a:off x="561" y="768"/>
                  <a:ext cx="48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3290" name="Group 42"/>
              <p:cNvGrpSpPr>
                <a:grpSpLocks/>
              </p:cNvGrpSpPr>
              <p:nvPr/>
            </p:nvGrpSpPr>
            <p:grpSpPr bwMode="auto">
              <a:xfrm>
                <a:off x="1043" y="768"/>
                <a:ext cx="446" cy="384"/>
                <a:chOff x="1043" y="768"/>
                <a:chExt cx="446" cy="384"/>
              </a:xfrm>
            </p:grpSpPr>
            <p:sp>
              <p:nvSpPr>
                <p:cNvPr id="53263" name="Rectangle 15"/>
                <p:cNvSpPr>
                  <a:spLocks noChangeArrowheads="1"/>
                </p:cNvSpPr>
                <p:nvPr/>
              </p:nvSpPr>
              <p:spPr bwMode="auto">
                <a:xfrm>
                  <a:off x="1086" y="768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31</a:t>
                  </a:r>
                </a:p>
              </p:txBody>
            </p:sp>
            <p:sp>
              <p:nvSpPr>
                <p:cNvPr id="53289" name="Rectangle 41"/>
                <p:cNvSpPr>
                  <a:spLocks noChangeArrowheads="1"/>
                </p:cNvSpPr>
                <p:nvPr/>
              </p:nvSpPr>
              <p:spPr bwMode="auto">
                <a:xfrm>
                  <a:off x="1043" y="768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3292" name="Group 44"/>
              <p:cNvGrpSpPr>
                <a:grpSpLocks/>
              </p:cNvGrpSpPr>
              <p:nvPr/>
            </p:nvGrpSpPr>
            <p:grpSpPr bwMode="auto">
              <a:xfrm>
                <a:off x="1489" y="768"/>
                <a:ext cx="446" cy="384"/>
                <a:chOff x="1489" y="768"/>
                <a:chExt cx="446" cy="384"/>
              </a:xfrm>
            </p:grpSpPr>
            <p:sp>
              <p:nvSpPr>
                <p:cNvPr id="53264" name="Rectangle 16"/>
                <p:cNvSpPr>
                  <a:spLocks noChangeArrowheads="1"/>
                </p:cNvSpPr>
                <p:nvPr/>
              </p:nvSpPr>
              <p:spPr bwMode="auto">
                <a:xfrm>
                  <a:off x="1532" y="768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50</a:t>
                  </a:r>
                </a:p>
                <a:p>
                  <a:pPr eaLnBrk="0" hangingPunct="0"/>
                  <a:endParaRPr lang="en-US" altLang="en-US"/>
                </a:p>
              </p:txBody>
            </p:sp>
            <p:sp>
              <p:nvSpPr>
                <p:cNvPr id="53291" name="Rectangle 43"/>
                <p:cNvSpPr>
                  <a:spLocks noChangeArrowheads="1"/>
                </p:cNvSpPr>
                <p:nvPr/>
              </p:nvSpPr>
              <p:spPr bwMode="auto">
                <a:xfrm>
                  <a:off x="1489" y="768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3294" name="Group 46"/>
              <p:cNvGrpSpPr>
                <a:grpSpLocks/>
              </p:cNvGrpSpPr>
              <p:nvPr/>
            </p:nvGrpSpPr>
            <p:grpSpPr bwMode="auto">
              <a:xfrm>
                <a:off x="0" y="1152"/>
                <a:ext cx="561" cy="384"/>
                <a:chOff x="0" y="1152"/>
                <a:chExt cx="561" cy="384"/>
              </a:xfrm>
            </p:grpSpPr>
            <p:sp>
              <p:nvSpPr>
                <p:cNvPr id="53265" name="Rectangle 17"/>
                <p:cNvSpPr>
                  <a:spLocks noChangeArrowheads="1"/>
                </p:cNvSpPr>
                <p:nvPr/>
              </p:nvSpPr>
              <p:spPr bwMode="auto">
                <a:xfrm>
                  <a:off x="43" y="1152"/>
                  <a:ext cx="47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Total</a:t>
                  </a:r>
                </a:p>
                <a:p>
                  <a:pPr eaLnBrk="0" hangingPunct="0"/>
                  <a:endParaRPr lang="en-US" altLang="en-US"/>
                </a:p>
              </p:txBody>
            </p:sp>
            <p:sp>
              <p:nvSpPr>
                <p:cNvPr id="53293" name="Rectangle 45"/>
                <p:cNvSpPr>
                  <a:spLocks noChangeArrowheads="1"/>
                </p:cNvSpPr>
                <p:nvPr/>
              </p:nvSpPr>
              <p:spPr bwMode="auto">
                <a:xfrm>
                  <a:off x="0" y="1152"/>
                  <a:ext cx="56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3296" name="Group 48"/>
              <p:cNvGrpSpPr>
                <a:grpSpLocks/>
              </p:cNvGrpSpPr>
              <p:nvPr/>
            </p:nvGrpSpPr>
            <p:grpSpPr bwMode="auto">
              <a:xfrm>
                <a:off x="561" y="1152"/>
                <a:ext cx="482" cy="384"/>
                <a:chOff x="561" y="1152"/>
                <a:chExt cx="482" cy="384"/>
              </a:xfrm>
            </p:grpSpPr>
            <p:sp>
              <p:nvSpPr>
                <p:cNvPr id="53266" name="Rectangle 18"/>
                <p:cNvSpPr>
                  <a:spLocks noChangeArrowheads="1"/>
                </p:cNvSpPr>
                <p:nvPr/>
              </p:nvSpPr>
              <p:spPr bwMode="auto">
                <a:xfrm>
                  <a:off x="604" y="1152"/>
                  <a:ext cx="396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50</a:t>
                  </a:r>
                </a:p>
                <a:p>
                  <a:pPr eaLnBrk="0" hangingPunct="0"/>
                  <a:endParaRPr lang="en-US" altLang="en-US"/>
                </a:p>
              </p:txBody>
            </p:sp>
            <p:sp>
              <p:nvSpPr>
                <p:cNvPr id="53295" name="Rectangle 47"/>
                <p:cNvSpPr>
                  <a:spLocks noChangeArrowheads="1"/>
                </p:cNvSpPr>
                <p:nvPr/>
              </p:nvSpPr>
              <p:spPr bwMode="auto">
                <a:xfrm>
                  <a:off x="561" y="1152"/>
                  <a:ext cx="48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3298" name="Group 50"/>
              <p:cNvGrpSpPr>
                <a:grpSpLocks/>
              </p:cNvGrpSpPr>
              <p:nvPr/>
            </p:nvGrpSpPr>
            <p:grpSpPr bwMode="auto">
              <a:xfrm>
                <a:off x="1043" y="1152"/>
                <a:ext cx="446" cy="384"/>
                <a:chOff x="1043" y="1152"/>
                <a:chExt cx="446" cy="384"/>
              </a:xfrm>
            </p:grpSpPr>
            <p:sp>
              <p:nvSpPr>
                <p:cNvPr id="53267" name="Rectangle 19"/>
                <p:cNvSpPr>
                  <a:spLocks noChangeArrowheads="1"/>
                </p:cNvSpPr>
                <p:nvPr/>
              </p:nvSpPr>
              <p:spPr bwMode="auto">
                <a:xfrm>
                  <a:off x="1086" y="1152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50</a:t>
                  </a:r>
                </a:p>
                <a:p>
                  <a:pPr eaLnBrk="0" hangingPunct="0"/>
                  <a:endParaRPr lang="en-US" altLang="en-US"/>
                </a:p>
              </p:txBody>
            </p:sp>
            <p:sp>
              <p:nvSpPr>
                <p:cNvPr id="53297" name="Rectangle 49"/>
                <p:cNvSpPr>
                  <a:spLocks noChangeArrowheads="1"/>
                </p:cNvSpPr>
                <p:nvPr/>
              </p:nvSpPr>
              <p:spPr bwMode="auto">
                <a:xfrm>
                  <a:off x="1043" y="1152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3300" name="Group 52"/>
              <p:cNvGrpSpPr>
                <a:grpSpLocks/>
              </p:cNvGrpSpPr>
              <p:nvPr/>
            </p:nvGrpSpPr>
            <p:grpSpPr bwMode="auto">
              <a:xfrm>
                <a:off x="1489" y="1152"/>
                <a:ext cx="446" cy="384"/>
                <a:chOff x="1489" y="1152"/>
                <a:chExt cx="446" cy="384"/>
              </a:xfrm>
            </p:grpSpPr>
            <p:sp>
              <p:nvSpPr>
                <p:cNvPr id="53268" name="Rectangle 20"/>
                <p:cNvSpPr>
                  <a:spLocks noChangeArrowheads="1"/>
                </p:cNvSpPr>
                <p:nvPr/>
              </p:nvSpPr>
              <p:spPr bwMode="auto">
                <a:xfrm>
                  <a:off x="1532" y="1152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100</a:t>
                  </a:r>
                </a:p>
                <a:p>
                  <a:pPr eaLnBrk="0" hangingPunct="0"/>
                  <a:endParaRPr lang="en-US" altLang="en-US"/>
                </a:p>
              </p:txBody>
            </p:sp>
            <p:sp>
              <p:nvSpPr>
                <p:cNvPr id="53299" name="Rectangle 51"/>
                <p:cNvSpPr>
                  <a:spLocks noChangeArrowheads="1"/>
                </p:cNvSpPr>
                <p:nvPr/>
              </p:nvSpPr>
              <p:spPr bwMode="auto">
                <a:xfrm>
                  <a:off x="1489" y="1152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53302" name="Rectangle 54"/>
            <p:cNvSpPr>
              <a:spLocks noChangeArrowheads="1"/>
            </p:cNvSpPr>
            <p:nvPr/>
          </p:nvSpPr>
          <p:spPr bwMode="auto">
            <a:xfrm>
              <a:off x="-2" y="-2"/>
              <a:ext cx="1939" cy="1540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495800"/>
          </a:xfrm>
        </p:spPr>
        <p:txBody>
          <a:bodyPr/>
          <a:lstStyle/>
          <a:p>
            <a:r>
              <a:rPr lang="en-US" altLang="en-US"/>
              <a:t>we can do a chi-square test of </a:t>
            </a:r>
            <a:r>
              <a:rPr lang="en-US" altLang="en-US" u="sng"/>
              <a:t>independence</a:t>
            </a:r>
            <a:r>
              <a:rPr lang="en-US" altLang="en-US"/>
              <a:t> of the two variables </a:t>
            </a:r>
            <a:r>
              <a:rPr lang="en-US" altLang="en-US" i="1"/>
              <a:t>time</a:t>
            </a:r>
            <a:r>
              <a:rPr lang="en-US" altLang="en-US"/>
              <a:t> and </a:t>
            </a:r>
            <a:r>
              <a:rPr lang="en-US" altLang="en-US" i="1"/>
              <a:t>location</a:t>
            </a:r>
          </a:p>
          <a:p>
            <a:endParaRPr lang="en-US" altLang="en-US" i="1"/>
          </a:p>
          <a:p>
            <a:r>
              <a:rPr lang="en-US" altLang="en-US"/>
              <a:t>H</a:t>
            </a:r>
            <a:r>
              <a:rPr lang="en-US" altLang="en-US" baseline="-25000"/>
              <a:t>0</a:t>
            </a:r>
            <a:r>
              <a:rPr lang="en-US" altLang="en-US"/>
              <a:t>:time &amp; location are </a:t>
            </a:r>
            <a:r>
              <a:rPr lang="en-US" altLang="en-US" b="1"/>
              <a:t>independent</a:t>
            </a:r>
          </a:p>
          <a:p>
            <a:r>
              <a:rPr lang="en-US" altLang="en-US"/>
              <a:t>alpha = .05</a:t>
            </a:r>
          </a:p>
        </p:txBody>
      </p:sp>
      <p:grpSp>
        <p:nvGrpSpPr>
          <p:cNvPr id="54344" name="Group 72"/>
          <p:cNvGrpSpPr>
            <a:grpSpLocks/>
          </p:cNvGrpSpPr>
          <p:nvPr/>
        </p:nvGrpSpPr>
        <p:grpSpPr bwMode="auto">
          <a:xfrm>
            <a:off x="609600" y="3962400"/>
            <a:ext cx="2982913" cy="2544763"/>
            <a:chOff x="384" y="2496"/>
            <a:chExt cx="1879" cy="1603"/>
          </a:xfrm>
        </p:grpSpPr>
        <p:sp>
          <p:nvSpPr>
            <p:cNvPr id="54339" name="Text Box 67"/>
            <p:cNvSpPr txBox="1">
              <a:spLocks noChangeArrowheads="1"/>
            </p:cNvSpPr>
            <p:nvPr/>
          </p:nvSpPr>
          <p:spPr bwMode="auto">
            <a:xfrm>
              <a:off x="1036" y="2496"/>
              <a:ext cx="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time</a:t>
              </a:r>
            </a:p>
          </p:txBody>
        </p:sp>
        <p:sp>
          <p:nvSpPr>
            <p:cNvPr id="54334" name="Rectangle 62" descr="Light downward diagonal"/>
            <p:cNvSpPr>
              <a:spLocks noChangeArrowheads="1"/>
            </p:cNvSpPr>
            <p:nvPr/>
          </p:nvSpPr>
          <p:spPr bwMode="auto">
            <a:xfrm>
              <a:off x="1207" y="2736"/>
              <a:ext cx="528" cy="528"/>
            </a:xfrm>
            <a:prstGeom prst="rect">
              <a:avLst/>
            </a:prstGeom>
            <a:pattFill prst="lt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35" name="Rectangle 63" descr="Light downward diagonal"/>
            <p:cNvSpPr>
              <a:spLocks noChangeArrowheads="1"/>
            </p:cNvSpPr>
            <p:nvPr/>
          </p:nvSpPr>
          <p:spPr bwMode="auto">
            <a:xfrm>
              <a:off x="1735" y="2736"/>
              <a:ext cx="528" cy="528"/>
            </a:xfrm>
            <a:prstGeom prst="rect">
              <a:avLst/>
            </a:prstGeom>
            <a:pattFill prst="lt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36" name="Rectangle 64" descr="Light downward diagonal"/>
            <p:cNvSpPr>
              <a:spLocks noChangeArrowheads="1"/>
            </p:cNvSpPr>
            <p:nvPr/>
          </p:nvSpPr>
          <p:spPr bwMode="auto">
            <a:xfrm>
              <a:off x="1735" y="3264"/>
              <a:ext cx="528" cy="528"/>
            </a:xfrm>
            <a:prstGeom prst="rect">
              <a:avLst/>
            </a:prstGeom>
            <a:pattFill prst="lt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37" name="Rectangle 65" descr="Light downward diagonal"/>
            <p:cNvSpPr>
              <a:spLocks noChangeArrowheads="1"/>
            </p:cNvSpPr>
            <p:nvPr/>
          </p:nvSpPr>
          <p:spPr bwMode="auto">
            <a:xfrm>
              <a:off x="1207" y="3264"/>
              <a:ext cx="528" cy="528"/>
            </a:xfrm>
            <a:prstGeom prst="rect">
              <a:avLst/>
            </a:prstGeom>
            <a:pattFill prst="lt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38" name="Text Box 66"/>
            <p:cNvSpPr txBox="1">
              <a:spLocks noChangeArrowheads="1"/>
            </p:cNvSpPr>
            <p:nvPr/>
          </p:nvSpPr>
          <p:spPr bwMode="auto">
            <a:xfrm>
              <a:off x="384" y="2853"/>
              <a:ext cx="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/>
                <a:t>location</a:t>
              </a:r>
            </a:p>
          </p:txBody>
        </p:sp>
        <p:sp>
          <p:nvSpPr>
            <p:cNvPr id="54340" name="Text Box 68"/>
            <p:cNvSpPr txBox="1">
              <a:spLocks noChangeArrowheads="1"/>
            </p:cNvSpPr>
            <p:nvPr/>
          </p:nvSpPr>
          <p:spPr bwMode="auto">
            <a:xfrm>
              <a:off x="1543" y="3811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H</a:t>
              </a:r>
              <a:r>
                <a:rPr lang="en-US" altLang="en-US" baseline="-25000"/>
                <a:t>0</a:t>
              </a:r>
            </a:p>
          </p:txBody>
        </p:sp>
      </p:grpSp>
      <p:grpSp>
        <p:nvGrpSpPr>
          <p:cNvPr id="54345" name="Group 73"/>
          <p:cNvGrpSpPr>
            <a:grpSpLocks/>
          </p:cNvGrpSpPr>
          <p:nvPr/>
        </p:nvGrpSpPr>
        <p:grpSpPr bwMode="auto">
          <a:xfrm>
            <a:off x="4637088" y="3962400"/>
            <a:ext cx="2982912" cy="2536825"/>
            <a:chOff x="2921" y="2496"/>
            <a:chExt cx="1879" cy="1598"/>
          </a:xfrm>
        </p:grpSpPr>
        <p:sp>
          <p:nvSpPr>
            <p:cNvPr id="54327" name="Rectangle 55" descr="Wide downward diagonal"/>
            <p:cNvSpPr>
              <a:spLocks noChangeArrowheads="1"/>
            </p:cNvSpPr>
            <p:nvPr/>
          </p:nvSpPr>
          <p:spPr bwMode="auto">
            <a:xfrm>
              <a:off x="3744" y="2736"/>
              <a:ext cx="528" cy="528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28" name="Rectangle 56" descr="5%"/>
            <p:cNvSpPr>
              <a:spLocks noChangeArrowheads="1"/>
            </p:cNvSpPr>
            <p:nvPr/>
          </p:nvSpPr>
          <p:spPr bwMode="auto">
            <a:xfrm>
              <a:off x="4272" y="2736"/>
              <a:ext cx="528" cy="528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29" name="Rectangle 57" descr="Wide downward diagonal"/>
            <p:cNvSpPr>
              <a:spLocks noChangeArrowheads="1"/>
            </p:cNvSpPr>
            <p:nvPr/>
          </p:nvSpPr>
          <p:spPr bwMode="auto">
            <a:xfrm>
              <a:off x="4272" y="3264"/>
              <a:ext cx="528" cy="528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30" name="Rectangle 58" descr="5%"/>
            <p:cNvSpPr>
              <a:spLocks noChangeArrowheads="1"/>
            </p:cNvSpPr>
            <p:nvPr/>
          </p:nvSpPr>
          <p:spPr bwMode="auto">
            <a:xfrm>
              <a:off x="3744" y="3264"/>
              <a:ext cx="528" cy="528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31" name="Text Box 59"/>
            <p:cNvSpPr txBox="1">
              <a:spLocks noChangeArrowheads="1"/>
            </p:cNvSpPr>
            <p:nvPr/>
          </p:nvSpPr>
          <p:spPr bwMode="auto">
            <a:xfrm>
              <a:off x="2921" y="2853"/>
              <a:ext cx="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/>
                <a:t>location</a:t>
              </a:r>
            </a:p>
          </p:txBody>
        </p:sp>
        <p:sp>
          <p:nvSpPr>
            <p:cNvPr id="54332" name="Text Box 60"/>
            <p:cNvSpPr txBox="1">
              <a:spLocks noChangeArrowheads="1"/>
            </p:cNvSpPr>
            <p:nvPr/>
          </p:nvSpPr>
          <p:spPr bwMode="auto">
            <a:xfrm>
              <a:off x="3573" y="2496"/>
              <a:ext cx="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time</a:t>
              </a:r>
            </a:p>
          </p:txBody>
        </p:sp>
        <p:sp>
          <p:nvSpPr>
            <p:cNvPr id="54341" name="Text Box 69"/>
            <p:cNvSpPr txBox="1">
              <a:spLocks noChangeArrowheads="1"/>
            </p:cNvSpPr>
            <p:nvPr/>
          </p:nvSpPr>
          <p:spPr bwMode="auto">
            <a:xfrm>
              <a:off x="4080" y="380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H</a:t>
              </a:r>
              <a:r>
                <a:rPr lang="en-US" altLang="en-US" baseline="-25000"/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2895600"/>
          </a:xfrm>
        </p:spPr>
        <p:txBody>
          <a:bodyPr/>
          <a:lstStyle/>
          <a:p>
            <a:r>
              <a:rPr lang="en-US" altLang="en-US" sz="2800" i="1">
                <a:sym typeface="Symbol" charset="2"/>
              </a:rPr>
              <a:t></a:t>
            </a:r>
            <a:r>
              <a:rPr lang="en-US" altLang="en-US" sz="2800" baseline="30000"/>
              <a:t>2</a:t>
            </a:r>
            <a:r>
              <a:rPr lang="en-US" altLang="en-US" sz="2800"/>
              <a:t> values reflect accumulated differences between </a:t>
            </a:r>
            <a:r>
              <a:rPr lang="en-US" altLang="en-US" sz="2800" u="sng"/>
              <a:t>observed</a:t>
            </a:r>
            <a:r>
              <a:rPr lang="en-US" altLang="en-US" sz="2800"/>
              <a:t> and </a:t>
            </a:r>
            <a:r>
              <a:rPr lang="en-US" altLang="en-US" sz="2800" u="sng"/>
              <a:t>expected</a:t>
            </a:r>
            <a:r>
              <a:rPr lang="en-US" altLang="en-US" sz="2800"/>
              <a:t> cell-counts</a:t>
            </a:r>
          </a:p>
          <a:p>
            <a:r>
              <a:rPr lang="en-US" altLang="en-US" sz="2800"/>
              <a:t>expected cell counts are based on the assumptions inherent in the null hypothesis</a:t>
            </a:r>
          </a:p>
          <a:p>
            <a:r>
              <a:rPr lang="en-US" altLang="en-US" sz="2800"/>
              <a:t>if the H</a:t>
            </a:r>
            <a:r>
              <a:rPr lang="en-US" altLang="en-US" sz="2800" baseline="-25000"/>
              <a:t>0</a:t>
            </a:r>
            <a:r>
              <a:rPr lang="en-US" altLang="en-US" sz="2800"/>
              <a:t> is correct, cell values should reflect an “even” distribution of marginal totals</a:t>
            </a:r>
          </a:p>
        </p:txBody>
      </p:sp>
      <p:grpSp>
        <p:nvGrpSpPr>
          <p:cNvPr id="55299" name="Group 3"/>
          <p:cNvGrpSpPr>
            <a:grpSpLocks/>
          </p:cNvGrpSpPr>
          <p:nvPr/>
        </p:nvGrpSpPr>
        <p:grpSpPr bwMode="auto">
          <a:xfrm>
            <a:off x="1600200" y="4114800"/>
            <a:ext cx="5638800" cy="1676400"/>
            <a:chOff x="-2" y="-2"/>
            <a:chExt cx="1939" cy="1540"/>
          </a:xfrm>
        </p:grpSpPr>
        <p:grpSp>
          <p:nvGrpSpPr>
            <p:cNvPr id="55300" name="Group 4"/>
            <p:cNvGrpSpPr>
              <a:grpSpLocks/>
            </p:cNvGrpSpPr>
            <p:nvPr/>
          </p:nvGrpSpPr>
          <p:grpSpPr bwMode="auto">
            <a:xfrm>
              <a:off x="0" y="0"/>
              <a:ext cx="1935" cy="1536"/>
              <a:chOff x="0" y="0"/>
              <a:chExt cx="1935" cy="1536"/>
            </a:xfrm>
          </p:grpSpPr>
          <p:grpSp>
            <p:nvGrpSpPr>
              <p:cNvPr id="55301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561" cy="384"/>
                <a:chOff x="0" y="0"/>
                <a:chExt cx="561" cy="384"/>
              </a:xfrm>
            </p:grpSpPr>
            <p:sp>
              <p:nvSpPr>
                <p:cNvPr id="55302" name="Rectangle 6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7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 </a:t>
                  </a:r>
                </a:p>
                <a:p>
                  <a:pPr eaLnBrk="0" hangingPunct="0"/>
                  <a:endParaRPr lang="en-US" altLang="en-US"/>
                </a:p>
              </p:txBody>
            </p:sp>
            <p:sp>
              <p:nvSpPr>
                <p:cNvPr id="55303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6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5304" name="Group 8"/>
              <p:cNvGrpSpPr>
                <a:grpSpLocks/>
              </p:cNvGrpSpPr>
              <p:nvPr/>
            </p:nvGrpSpPr>
            <p:grpSpPr bwMode="auto">
              <a:xfrm>
                <a:off x="561" y="0"/>
                <a:ext cx="482" cy="384"/>
                <a:chOff x="561" y="0"/>
                <a:chExt cx="482" cy="384"/>
              </a:xfrm>
            </p:grpSpPr>
            <p:sp>
              <p:nvSpPr>
                <p:cNvPr id="55305" name="Rectangle 9"/>
                <p:cNvSpPr>
                  <a:spLocks noChangeArrowheads="1"/>
                </p:cNvSpPr>
                <p:nvPr/>
              </p:nvSpPr>
              <p:spPr bwMode="auto">
                <a:xfrm>
                  <a:off x="604" y="0"/>
                  <a:ext cx="396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early</a:t>
                  </a:r>
                  <a:endParaRPr lang="en-US" altLang="en-US"/>
                </a:p>
              </p:txBody>
            </p:sp>
            <p:sp>
              <p:nvSpPr>
                <p:cNvPr id="55306" name="Rectangle 10"/>
                <p:cNvSpPr>
                  <a:spLocks noChangeArrowheads="1"/>
                </p:cNvSpPr>
                <p:nvPr/>
              </p:nvSpPr>
              <p:spPr bwMode="auto">
                <a:xfrm>
                  <a:off x="561" y="0"/>
                  <a:ext cx="48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5307" name="Group 11"/>
              <p:cNvGrpSpPr>
                <a:grpSpLocks/>
              </p:cNvGrpSpPr>
              <p:nvPr/>
            </p:nvGrpSpPr>
            <p:grpSpPr bwMode="auto">
              <a:xfrm>
                <a:off x="1043" y="0"/>
                <a:ext cx="446" cy="384"/>
                <a:chOff x="1043" y="0"/>
                <a:chExt cx="446" cy="384"/>
              </a:xfrm>
            </p:grpSpPr>
            <p:sp>
              <p:nvSpPr>
                <p:cNvPr id="55308" name="Rectangle 12"/>
                <p:cNvSpPr>
                  <a:spLocks noChangeArrowheads="1"/>
                </p:cNvSpPr>
                <p:nvPr/>
              </p:nvSpPr>
              <p:spPr bwMode="auto">
                <a:xfrm>
                  <a:off x="1086" y="0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late</a:t>
                  </a:r>
                  <a:endParaRPr lang="en-US" altLang="en-US"/>
                </a:p>
              </p:txBody>
            </p:sp>
            <p:sp>
              <p:nvSpPr>
                <p:cNvPr id="55309" name="Rectangle 13"/>
                <p:cNvSpPr>
                  <a:spLocks noChangeArrowheads="1"/>
                </p:cNvSpPr>
                <p:nvPr/>
              </p:nvSpPr>
              <p:spPr bwMode="auto">
                <a:xfrm>
                  <a:off x="1043" y="0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5310" name="Group 14"/>
              <p:cNvGrpSpPr>
                <a:grpSpLocks/>
              </p:cNvGrpSpPr>
              <p:nvPr/>
            </p:nvGrpSpPr>
            <p:grpSpPr bwMode="auto">
              <a:xfrm>
                <a:off x="1489" y="0"/>
                <a:ext cx="446" cy="384"/>
                <a:chOff x="1489" y="0"/>
                <a:chExt cx="446" cy="384"/>
              </a:xfrm>
            </p:grpSpPr>
            <p:sp>
              <p:nvSpPr>
                <p:cNvPr id="55311" name="Rectangle 15"/>
                <p:cNvSpPr>
                  <a:spLocks noChangeArrowheads="1"/>
                </p:cNvSpPr>
                <p:nvPr/>
              </p:nvSpPr>
              <p:spPr bwMode="auto">
                <a:xfrm>
                  <a:off x="1532" y="0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Total</a:t>
                  </a:r>
                  <a:endParaRPr lang="en-US" altLang="en-US"/>
                </a:p>
              </p:txBody>
            </p:sp>
            <p:sp>
              <p:nvSpPr>
                <p:cNvPr id="55312" name="Rectangle 16"/>
                <p:cNvSpPr>
                  <a:spLocks noChangeArrowheads="1"/>
                </p:cNvSpPr>
                <p:nvPr/>
              </p:nvSpPr>
              <p:spPr bwMode="auto">
                <a:xfrm>
                  <a:off x="1489" y="0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5313" name="Group 17"/>
              <p:cNvGrpSpPr>
                <a:grpSpLocks/>
              </p:cNvGrpSpPr>
              <p:nvPr/>
            </p:nvGrpSpPr>
            <p:grpSpPr bwMode="auto">
              <a:xfrm>
                <a:off x="0" y="384"/>
                <a:ext cx="561" cy="384"/>
                <a:chOff x="0" y="384"/>
                <a:chExt cx="561" cy="384"/>
              </a:xfrm>
            </p:grpSpPr>
            <p:sp>
              <p:nvSpPr>
                <p:cNvPr id="55314" name="Rectangle 18"/>
                <p:cNvSpPr>
                  <a:spLocks noChangeArrowheads="1"/>
                </p:cNvSpPr>
                <p:nvPr/>
              </p:nvSpPr>
              <p:spPr bwMode="auto">
                <a:xfrm>
                  <a:off x="43" y="384"/>
                  <a:ext cx="47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piedmont</a:t>
                  </a:r>
                  <a:endParaRPr lang="en-US" altLang="en-US"/>
                </a:p>
              </p:txBody>
            </p:sp>
            <p:sp>
              <p:nvSpPr>
                <p:cNvPr id="55315" name="Rectangle 19"/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56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5316" name="Group 20"/>
              <p:cNvGrpSpPr>
                <a:grpSpLocks/>
              </p:cNvGrpSpPr>
              <p:nvPr/>
            </p:nvGrpSpPr>
            <p:grpSpPr bwMode="auto">
              <a:xfrm>
                <a:off x="561" y="384"/>
                <a:ext cx="482" cy="384"/>
                <a:chOff x="561" y="384"/>
                <a:chExt cx="482" cy="384"/>
              </a:xfrm>
            </p:grpSpPr>
            <p:sp>
              <p:nvSpPr>
                <p:cNvPr id="55317" name="Rectangle 21"/>
                <p:cNvSpPr>
                  <a:spLocks noChangeArrowheads="1"/>
                </p:cNvSpPr>
                <p:nvPr/>
              </p:nvSpPr>
              <p:spPr bwMode="auto">
                <a:xfrm>
                  <a:off x="604" y="384"/>
                  <a:ext cx="396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altLang="en-US">
                    <a:ea typeface="Times New Roman" charset="0"/>
                    <a:cs typeface="Times New Roman" charset="0"/>
                  </a:endParaRPr>
                </a:p>
                <a:p>
                  <a:pPr eaLnBrk="0" hangingPunct="0"/>
                  <a:endParaRPr lang="en-US" altLang="en-US"/>
                </a:p>
              </p:txBody>
            </p:sp>
            <p:sp>
              <p:nvSpPr>
                <p:cNvPr id="55318" name="Rectangle 22"/>
                <p:cNvSpPr>
                  <a:spLocks noChangeArrowheads="1"/>
                </p:cNvSpPr>
                <p:nvPr/>
              </p:nvSpPr>
              <p:spPr bwMode="auto">
                <a:xfrm>
                  <a:off x="561" y="384"/>
                  <a:ext cx="48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5319" name="Group 23"/>
              <p:cNvGrpSpPr>
                <a:grpSpLocks/>
              </p:cNvGrpSpPr>
              <p:nvPr/>
            </p:nvGrpSpPr>
            <p:grpSpPr bwMode="auto">
              <a:xfrm>
                <a:off x="1043" y="384"/>
                <a:ext cx="446" cy="384"/>
                <a:chOff x="1043" y="384"/>
                <a:chExt cx="446" cy="384"/>
              </a:xfrm>
            </p:grpSpPr>
            <p:sp>
              <p:nvSpPr>
                <p:cNvPr id="55320" name="Rectangle 24"/>
                <p:cNvSpPr>
                  <a:spLocks noChangeArrowheads="1"/>
                </p:cNvSpPr>
                <p:nvPr/>
              </p:nvSpPr>
              <p:spPr bwMode="auto">
                <a:xfrm>
                  <a:off x="1086" y="384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altLang="en-US">
                    <a:ea typeface="Times New Roman" charset="0"/>
                    <a:cs typeface="Times New Roman" charset="0"/>
                  </a:endParaRPr>
                </a:p>
                <a:p>
                  <a:pPr eaLnBrk="0" hangingPunct="0"/>
                  <a:endParaRPr lang="en-US" altLang="en-US"/>
                </a:p>
              </p:txBody>
            </p:sp>
            <p:sp>
              <p:nvSpPr>
                <p:cNvPr id="55321" name="Rectangle 25"/>
                <p:cNvSpPr>
                  <a:spLocks noChangeArrowheads="1"/>
                </p:cNvSpPr>
                <p:nvPr/>
              </p:nvSpPr>
              <p:spPr bwMode="auto">
                <a:xfrm>
                  <a:off x="1043" y="384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5322" name="Group 26"/>
              <p:cNvGrpSpPr>
                <a:grpSpLocks/>
              </p:cNvGrpSpPr>
              <p:nvPr/>
            </p:nvGrpSpPr>
            <p:grpSpPr bwMode="auto">
              <a:xfrm>
                <a:off x="1489" y="384"/>
                <a:ext cx="446" cy="384"/>
                <a:chOff x="1489" y="384"/>
                <a:chExt cx="446" cy="384"/>
              </a:xfrm>
            </p:grpSpPr>
            <p:sp>
              <p:nvSpPr>
                <p:cNvPr id="55323" name="Rectangle 27"/>
                <p:cNvSpPr>
                  <a:spLocks noChangeArrowheads="1"/>
                </p:cNvSpPr>
                <p:nvPr/>
              </p:nvSpPr>
              <p:spPr bwMode="auto">
                <a:xfrm>
                  <a:off x="1532" y="384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50</a:t>
                  </a:r>
                  <a:endParaRPr lang="en-US" altLang="en-US"/>
                </a:p>
              </p:txBody>
            </p:sp>
            <p:sp>
              <p:nvSpPr>
                <p:cNvPr id="55324" name="Rectangle 28"/>
                <p:cNvSpPr>
                  <a:spLocks noChangeArrowheads="1"/>
                </p:cNvSpPr>
                <p:nvPr/>
              </p:nvSpPr>
              <p:spPr bwMode="auto">
                <a:xfrm>
                  <a:off x="1489" y="384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5325" name="Group 29"/>
              <p:cNvGrpSpPr>
                <a:grpSpLocks/>
              </p:cNvGrpSpPr>
              <p:nvPr/>
            </p:nvGrpSpPr>
            <p:grpSpPr bwMode="auto">
              <a:xfrm>
                <a:off x="0" y="768"/>
                <a:ext cx="561" cy="384"/>
                <a:chOff x="0" y="768"/>
                <a:chExt cx="561" cy="384"/>
              </a:xfrm>
            </p:grpSpPr>
            <p:sp>
              <p:nvSpPr>
                <p:cNvPr id="55326" name="Rectangle 30"/>
                <p:cNvSpPr>
                  <a:spLocks noChangeArrowheads="1"/>
                </p:cNvSpPr>
                <p:nvPr/>
              </p:nvSpPr>
              <p:spPr bwMode="auto">
                <a:xfrm>
                  <a:off x="43" y="768"/>
                  <a:ext cx="47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plain</a:t>
                  </a:r>
                  <a:endParaRPr lang="en-US" altLang="en-US"/>
                </a:p>
              </p:txBody>
            </p:sp>
            <p:sp>
              <p:nvSpPr>
                <p:cNvPr id="55327" name="Rectangle 31"/>
                <p:cNvSpPr>
                  <a:spLocks noChangeArrowheads="1"/>
                </p:cNvSpPr>
                <p:nvPr/>
              </p:nvSpPr>
              <p:spPr bwMode="auto">
                <a:xfrm>
                  <a:off x="0" y="768"/>
                  <a:ext cx="56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5328" name="Group 32"/>
              <p:cNvGrpSpPr>
                <a:grpSpLocks/>
              </p:cNvGrpSpPr>
              <p:nvPr/>
            </p:nvGrpSpPr>
            <p:grpSpPr bwMode="auto">
              <a:xfrm>
                <a:off x="561" y="768"/>
                <a:ext cx="482" cy="384"/>
                <a:chOff x="561" y="768"/>
                <a:chExt cx="482" cy="384"/>
              </a:xfrm>
            </p:grpSpPr>
            <p:sp>
              <p:nvSpPr>
                <p:cNvPr id="55329" name="Rectangle 33"/>
                <p:cNvSpPr>
                  <a:spLocks noChangeArrowheads="1"/>
                </p:cNvSpPr>
                <p:nvPr/>
              </p:nvSpPr>
              <p:spPr bwMode="auto">
                <a:xfrm>
                  <a:off x="604" y="768"/>
                  <a:ext cx="396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altLang="en-US">
                    <a:ea typeface="Times New Roman" charset="0"/>
                    <a:cs typeface="Times New Roman" charset="0"/>
                  </a:endParaRPr>
                </a:p>
                <a:p>
                  <a:pPr eaLnBrk="0" hangingPunct="0"/>
                  <a:endParaRPr lang="en-US" altLang="en-US"/>
                </a:p>
              </p:txBody>
            </p:sp>
            <p:sp>
              <p:nvSpPr>
                <p:cNvPr id="55330" name="Rectangle 34"/>
                <p:cNvSpPr>
                  <a:spLocks noChangeArrowheads="1"/>
                </p:cNvSpPr>
                <p:nvPr/>
              </p:nvSpPr>
              <p:spPr bwMode="auto">
                <a:xfrm>
                  <a:off x="561" y="768"/>
                  <a:ext cx="48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5331" name="Group 35"/>
              <p:cNvGrpSpPr>
                <a:grpSpLocks/>
              </p:cNvGrpSpPr>
              <p:nvPr/>
            </p:nvGrpSpPr>
            <p:grpSpPr bwMode="auto">
              <a:xfrm>
                <a:off x="1043" y="768"/>
                <a:ext cx="446" cy="384"/>
                <a:chOff x="1043" y="768"/>
                <a:chExt cx="446" cy="384"/>
              </a:xfrm>
            </p:grpSpPr>
            <p:sp>
              <p:nvSpPr>
                <p:cNvPr id="55332" name="Rectangle 36"/>
                <p:cNvSpPr>
                  <a:spLocks noChangeArrowheads="1"/>
                </p:cNvSpPr>
                <p:nvPr/>
              </p:nvSpPr>
              <p:spPr bwMode="auto">
                <a:xfrm>
                  <a:off x="1086" y="768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eaLnBrk="0" hangingPunct="0"/>
                  <a:endParaRPr lang="en-US" altLang="en-US"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55333" name="Rectangle 37"/>
                <p:cNvSpPr>
                  <a:spLocks noChangeArrowheads="1"/>
                </p:cNvSpPr>
                <p:nvPr/>
              </p:nvSpPr>
              <p:spPr bwMode="auto">
                <a:xfrm>
                  <a:off x="1043" y="768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5334" name="Group 38"/>
              <p:cNvGrpSpPr>
                <a:grpSpLocks/>
              </p:cNvGrpSpPr>
              <p:nvPr/>
            </p:nvGrpSpPr>
            <p:grpSpPr bwMode="auto">
              <a:xfrm>
                <a:off x="1489" y="768"/>
                <a:ext cx="446" cy="384"/>
                <a:chOff x="1489" y="768"/>
                <a:chExt cx="446" cy="384"/>
              </a:xfrm>
            </p:grpSpPr>
            <p:sp>
              <p:nvSpPr>
                <p:cNvPr id="55335" name="Rectangle 39"/>
                <p:cNvSpPr>
                  <a:spLocks noChangeArrowheads="1"/>
                </p:cNvSpPr>
                <p:nvPr/>
              </p:nvSpPr>
              <p:spPr bwMode="auto">
                <a:xfrm>
                  <a:off x="1532" y="768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50</a:t>
                  </a:r>
                  <a:endParaRPr lang="en-US" altLang="en-US"/>
                </a:p>
              </p:txBody>
            </p:sp>
            <p:sp>
              <p:nvSpPr>
                <p:cNvPr id="55336" name="Rectangle 40"/>
                <p:cNvSpPr>
                  <a:spLocks noChangeArrowheads="1"/>
                </p:cNvSpPr>
                <p:nvPr/>
              </p:nvSpPr>
              <p:spPr bwMode="auto">
                <a:xfrm>
                  <a:off x="1489" y="768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5337" name="Group 41"/>
              <p:cNvGrpSpPr>
                <a:grpSpLocks/>
              </p:cNvGrpSpPr>
              <p:nvPr/>
            </p:nvGrpSpPr>
            <p:grpSpPr bwMode="auto">
              <a:xfrm>
                <a:off x="0" y="1152"/>
                <a:ext cx="561" cy="384"/>
                <a:chOff x="0" y="1152"/>
                <a:chExt cx="561" cy="384"/>
              </a:xfrm>
            </p:grpSpPr>
            <p:sp>
              <p:nvSpPr>
                <p:cNvPr id="55338" name="Rectangle 42"/>
                <p:cNvSpPr>
                  <a:spLocks noChangeArrowheads="1"/>
                </p:cNvSpPr>
                <p:nvPr/>
              </p:nvSpPr>
              <p:spPr bwMode="auto">
                <a:xfrm>
                  <a:off x="43" y="1152"/>
                  <a:ext cx="47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Total</a:t>
                  </a:r>
                  <a:endParaRPr lang="en-US" altLang="en-US"/>
                </a:p>
              </p:txBody>
            </p:sp>
            <p:sp>
              <p:nvSpPr>
                <p:cNvPr id="55339" name="Rectangle 43"/>
                <p:cNvSpPr>
                  <a:spLocks noChangeArrowheads="1"/>
                </p:cNvSpPr>
                <p:nvPr/>
              </p:nvSpPr>
              <p:spPr bwMode="auto">
                <a:xfrm>
                  <a:off x="0" y="1152"/>
                  <a:ext cx="56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5340" name="Group 44"/>
              <p:cNvGrpSpPr>
                <a:grpSpLocks/>
              </p:cNvGrpSpPr>
              <p:nvPr/>
            </p:nvGrpSpPr>
            <p:grpSpPr bwMode="auto">
              <a:xfrm>
                <a:off x="561" y="1152"/>
                <a:ext cx="482" cy="384"/>
                <a:chOff x="561" y="1152"/>
                <a:chExt cx="482" cy="384"/>
              </a:xfrm>
            </p:grpSpPr>
            <p:sp>
              <p:nvSpPr>
                <p:cNvPr id="55341" name="Rectangle 45"/>
                <p:cNvSpPr>
                  <a:spLocks noChangeArrowheads="1"/>
                </p:cNvSpPr>
                <p:nvPr/>
              </p:nvSpPr>
              <p:spPr bwMode="auto">
                <a:xfrm>
                  <a:off x="604" y="1152"/>
                  <a:ext cx="396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50</a:t>
                  </a:r>
                  <a:endParaRPr lang="en-US" altLang="en-US"/>
                </a:p>
              </p:txBody>
            </p:sp>
            <p:sp>
              <p:nvSpPr>
                <p:cNvPr id="55342" name="Rectangle 46"/>
                <p:cNvSpPr>
                  <a:spLocks noChangeArrowheads="1"/>
                </p:cNvSpPr>
                <p:nvPr/>
              </p:nvSpPr>
              <p:spPr bwMode="auto">
                <a:xfrm>
                  <a:off x="561" y="1152"/>
                  <a:ext cx="48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5343" name="Group 47"/>
              <p:cNvGrpSpPr>
                <a:grpSpLocks/>
              </p:cNvGrpSpPr>
              <p:nvPr/>
            </p:nvGrpSpPr>
            <p:grpSpPr bwMode="auto">
              <a:xfrm>
                <a:off x="1043" y="1152"/>
                <a:ext cx="446" cy="384"/>
                <a:chOff x="1043" y="1152"/>
                <a:chExt cx="446" cy="384"/>
              </a:xfrm>
            </p:grpSpPr>
            <p:sp>
              <p:nvSpPr>
                <p:cNvPr id="55344" name="Rectangle 48"/>
                <p:cNvSpPr>
                  <a:spLocks noChangeArrowheads="1"/>
                </p:cNvSpPr>
                <p:nvPr/>
              </p:nvSpPr>
              <p:spPr bwMode="auto">
                <a:xfrm>
                  <a:off x="1086" y="1152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50</a:t>
                  </a:r>
                  <a:endParaRPr lang="en-US" altLang="en-US"/>
                </a:p>
              </p:txBody>
            </p:sp>
            <p:sp>
              <p:nvSpPr>
                <p:cNvPr id="55345" name="Rectangle 49"/>
                <p:cNvSpPr>
                  <a:spLocks noChangeArrowheads="1"/>
                </p:cNvSpPr>
                <p:nvPr/>
              </p:nvSpPr>
              <p:spPr bwMode="auto">
                <a:xfrm>
                  <a:off x="1043" y="1152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5346" name="Group 50"/>
              <p:cNvGrpSpPr>
                <a:grpSpLocks/>
              </p:cNvGrpSpPr>
              <p:nvPr/>
            </p:nvGrpSpPr>
            <p:grpSpPr bwMode="auto">
              <a:xfrm>
                <a:off x="1489" y="1152"/>
                <a:ext cx="446" cy="384"/>
                <a:chOff x="1489" y="1152"/>
                <a:chExt cx="446" cy="384"/>
              </a:xfrm>
            </p:grpSpPr>
            <p:sp>
              <p:nvSpPr>
                <p:cNvPr id="55347" name="Rectangle 51"/>
                <p:cNvSpPr>
                  <a:spLocks noChangeArrowheads="1"/>
                </p:cNvSpPr>
                <p:nvPr/>
              </p:nvSpPr>
              <p:spPr bwMode="auto">
                <a:xfrm>
                  <a:off x="1532" y="1152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100</a:t>
                  </a:r>
                  <a:endParaRPr lang="en-US" altLang="en-US"/>
                </a:p>
              </p:txBody>
            </p:sp>
            <p:sp>
              <p:nvSpPr>
                <p:cNvPr id="55348" name="Rectangle 52"/>
                <p:cNvSpPr>
                  <a:spLocks noChangeArrowheads="1"/>
                </p:cNvSpPr>
                <p:nvPr/>
              </p:nvSpPr>
              <p:spPr bwMode="auto">
                <a:xfrm>
                  <a:off x="1489" y="1152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55349" name="Rectangle 53"/>
            <p:cNvSpPr>
              <a:spLocks noChangeArrowheads="1"/>
            </p:cNvSpPr>
            <p:nvPr/>
          </p:nvSpPr>
          <p:spPr bwMode="auto">
            <a:xfrm>
              <a:off x="-2" y="-2"/>
              <a:ext cx="1939" cy="1540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5354" name="Group 58"/>
          <p:cNvGrpSpPr>
            <a:grpSpLocks/>
          </p:cNvGrpSpPr>
          <p:nvPr/>
        </p:nvGrpSpPr>
        <p:grpSpPr bwMode="auto">
          <a:xfrm>
            <a:off x="3600450" y="4752975"/>
            <a:ext cx="2495550" cy="733425"/>
            <a:chOff x="2268" y="2994"/>
            <a:chExt cx="1572" cy="462"/>
          </a:xfrm>
        </p:grpSpPr>
        <p:sp>
          <p:nvSpPr>
            <p:cNvPr id="55350" name="Line 54"/>
            <p:cNvSpPr>
              <a:spLocks noChangeShapeType="1"/>
            </p:cNvSpPr>
            <p:nvPr/>
          </p:nvSpPr>
          <p:spPr bwMode="auto">
            <a:xfrm flipH="1" flipV="1">
              <a:off x="2268" y="3072"/>
              <a:ext cx="0" cy="38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51" name="Line 55"/>
            <p:cNvSpPr>
              <a:spLocks noChangeShapeType="1"/>
            </p:cNvSpPr>
            <p:nvPr/>
          </p:nvSpPr>
          <p:spPr bwMode="auto">
            <a:xfrm flipH="1">
              <a:off x="2832" y="2994"/>
              <a:ext cx="100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352" name="Text Box 56"/>
          <p:cNvSpPr txBox="1">
            <a:spLocks noChangeArrowheads="1"/>
          </p:cNvSpPr>
          <p:nvPr/>
        </p:nvSpPr>
        <p:spPr bwMode="auto">
          <a:xfrm>
            <a:off x="3371850" y="45339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25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5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r>
              <a:rPr lang="es-MX" altLang="en-US">
                <a:ea typeface="Times New Roman" charset="0"/>
                <a:cs typeface="Times New Roman" charset="0"/>
              </a:rPr>
              <a:t>chi-square = </a:t>
            </a:r>
            <a:r>
              <a:rPr lang="es-MX" altLang="en-US">
                <a:ea typeface="Times New Roman" charset="0"/>
                <a:cs typeface="Times New Roman" charset="0"/>
                <a:sym typeface="Symbol" charset="2"/>
              </a:rPr>
              <a:t>(</a:t>
            </a:r>
            <a:r>
              <a:rPr lang="es-MX" altLang="en-US">
                <a:ea typeface="Times New Roman" charset="0"/>
                <a:cs typeface="Times New Roman" charset="0"/>
              </a:rPr>
              <a:t>(o-e)</a:t>
            </a:r>
            <a:r>
              <a:rPr lang="es-MX" altLang="en-US" baseline="30000">
                <a:ea typeface="Times New Roman" charset="0"/>
                <a:cs typeface="Times New Roman" charset="0"/>
              </a:rPr>
              <a:t>2</a:t>
            </a:r>
            <a:r>
              <a:rPr lang="es-MX" altLang="en-US">
                <a:ea typeface="Times New Roman" charset="0"/>
                <a:cs typeface="Times New Roman" charset="0"/>
              </a:rPr>
              <a:t>/e)</a:t>
            </a:r>
            <a:endParaRPr lang="en-US" altLang="en-US"/>
          </a:p>
          <a:p>
            <a:r>
              <a:rPr lang="en-US" altLang="en-US" u="sng">
                <a:ea typeface="Times New Roman" charset="0"/>
                <a:cs typeface="Times New Roman" charset="0"/>
              </a:rPr>
              <a:t>observed</a:t>
            </a:r>
            <a:r>
              <a:rPr lang="en-US" altLang="en-US">
                <a:ea typeface="Times New Roman" charset="0"/>
                <a:cs typeface="Times New Roman" charset="0"/>
              </a:rPr>
              <a:t> chi-square = 4.84</a:t>
            </a:r>
          </a:p>
          <a:p>
            <a:r>
              <a:rPr lang="en-US" altLang="en-US">
                <a:ea typeface="Times New Roman" charset="0"/>
                <a:cs typeface="Times New Roman" charset="0"/>
              </a:rPr>
              <a:t>we need to compare it to the “critical value” in a chi-square table: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2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 t="18202" r="14493" b="5563"/>
          <a:stretch>
            <a:fillRect/>
          </a:stretch>
        </p:blipFill>
        <p:spPr bwMode="auto">
          <a:xfrm>
            <a:off x="2600325" y="709613"/>
            <a:ext cx="3911600" cy="543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4800600"/>
            <a:ext cx="5715000" cy="160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symmetric around the </a:t>
            </a:r>
            <a:r>
              <a:rPr lang="en-US" altLang="en-US" sz="2400">
                <a:ea typeface="Times New Roman" charset="0"/>
                <a:cs typeface="Times New Roman" charset="0"/>
              </a:rPr>
              <a:t>mean (</a:t>
            </a:r>
            <a:r>
              <a:rPr lang="en-US" altLang="en-US" sz="2400">
                <a:ea typeface="Times New Roman" charset="0"/>
                <a:cs typeface="Times New Roman" charset="0"/>
                <a:sym typeface="Symbol" charset="2"/>
              </a:rPr>
              <a:t></a:t>
            </a:r>
            <a:r>
              <a:rPr lang="en-US" altLang="en-US" sz="2400">
                <a:ea typeface="Times New Roman" charset="0"/>
                <a:cs typeface="Times New Roman" charset="0"/>
              </a:rPr>
              <a:t>)</a:t>
            </a:r>
            <a:r>
              <a:rPr lang="en-US" altLang="en-US" sz="2400"/>
              <a:t> 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ea typeface="Times New Roman" charset="0"/>
                <a:cs typeface="Times New Roman" charset="0"/>
              </a:rPr>
              <a:t>maximum height at </a:t>
            </a:r>
            <a:r>
              <a:rPr lang="en-US" altLang="en-US" sz="2400">
                <a:ea typeface="Times New Roman" charset="0"/>
                <a:cs typeface="Times New Roman" charset="0"/>
                <a:sym typeface="Symbol" charset="2"/>
              </a:rPr>
              <a:t></a:t>
            </a:r>
            <a:endParaRPr lang="en-US" altLang="en-US" sz="2400">
              <a:ea typeface="Times New Roman" charset="0"/>
              <a:cs typeface="Times New Roman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>
                <a:ea typeface="Times New Roman" charset="0"/>
                <a:cs typeface="Times New Roman" charset="0"/>
                <a:sym typeface="Symbol" charset="2"/>
              </a:rPr>
              <a:t>standard deviation ()</a:t>
            </a:r>
            <a:r>
              <a:rPr lang="en-US" altLang="en-US" sz="2400">
                <a:ea typeface="Times New Roman" charset="0"/>
                <a:cs typeface="Times New Roman" charset="0"/>
              </a:rPr>
              <a:t> is at the point of inflection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381000" y="304800"/>
          <a:ext cx="6096000" cy="417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STATISTICA Graph" r:id="rId4" imgW="7283520" imgH="4986000" progId="STATISTICAGraph">
                  <p:embed/>
                </p:oleObj>
              </mc:Choice>
              <mc:Fallback>
                <p:oleObj name="STATISTICA Graph" r:id="rId4" imgW="7283520" imgH="4986000" progId="STATISTICAGrap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04800"/>
                        <a:ext cx="6096000" cy="417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06" name="Group 14"/>
          <p:cNvGrpSpPr>
            <a:grpSpLocks/>
          </p:cNvGrpSpPr>
          <p:nvPr/>
        </p:nvGrpSpPr>
        <p:grpSpPr bwMode="auto">
          <a:xfrm>
            <a:off x="3457575" y="533400"/>
            <a:ext cx="304800" cy="3581400"/>
            <a:chOff x="2178" y="336"/>
            <a:chExt cx="192" cy="2256"/>
          </a:xfrm>
        </p:grpSpPr>
        <p:sp>
          <p:nvSpPr>
            <p:cNvPr id="8198" name="Line 6"/>
            <p:cNvSpPr>
              <a:spLocks noChangeShapeType="1"/>
            </p:cNvSpPr>
            <p:nvPr/>
          </p:nvSpPr>
          <p:spPr bwMode="auto">
            <a:xfrm>
              <a:off x="2220" y="432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1" name="Text Box 9"/>
            <p:cNvSpPr txBox="1">
              <a:spLocks noChangeArrowheads="1"/>
            </p:cNvSpPr>
            <p:nvPr/>
          </p:nvSpPr>
          <p:spPr bwMode="auto">
            <a:xfrm>
              <a:off x="2178" y="336"/>
              <a:ext cx="1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>
                  <a:ea typeface="Times New Roman" charset="0"/>
                  <a:cs typeface="Times New Roman" charset="0"/>
                  <a:sym typeface="Symbol" charset="2"/>
                </a:rPr>
                <a:t></a:t>
              </a:r>
            </a:p>
          </p:txBody>
        </p:sp>
      </p:grpSp>
      <p:grpSp>
        <p:nvGrpSpPr>
          <p:cNvPr id="8205" name="Group 13"/>
          <p:cNvGrpSpPr>
            <a:grpSpLocks/>
          </p:cNvGrpSpPr>
          <p:nvPr/>
        </p:nvGrpSpPr>
        <p:grpSpPr bwMode="auto">
          <a:xfrm>
            <a:off x="2178050" y="1938338"/>
            <a:ext cx="2698750" cy="2185987"/>
            <a:chOff x="1372" y="1221"/>
            <a:chExt cx="1700" cy="1377"/>
          </a:xfrm>
        </p:grpSpPr>
        <p:sp>
          <p:nvSpPr>
            <p:cNvPr id="8199" name="Line 7"/>
            <p:cNvSpPr>
              <a:spLocks noChangeShapeType="1"/>
            </p:cNvSpPr>
            <p:nvPr/>
          </p:nvSpPr>
          <p:spPr bwMode="auto">
            <a:xfrm>
              <a:off x="2928" y="1350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0" name="Line 8"/>
            <p:cNvSpPr>
              <a:spLocks noChangeShapeType="1"/>
            </p:cNvSpPr>
            <p:nvPr/>
          </p:nvSpPr>
          <p:spPr bwMode="auto">
            <a:xfrm>
              <a:off x="1506" y="1350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2" name="Text Box 10"/>
            <p:cNvSpPr txBox="1">
              <a:spLocks noChangeArrowheads="1"/>
            </p:cNvSpPr>
            <p:nvPr/>
          </p:nvSpPr>
          <p:spPr bwMode="auto">
            <a:xfrm>
              <a:off x="2880" y="1224"/>
              <a:ext cx="1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>
                  <a:ea typeface="Times New Roman" charset="0"/>
                  <a:cs typeface="Times New Roman" charset="0"/>
                  <a:sym typeface="Symbol" charset="2"/>
                </a:rPr>
                <a:t></a:t>
              </a:r>
            </a:p>
          </p:txBody>
        </p:sp>
        <p:sp>
          <p:nvSpPr>
            <p:cNvPr id="8204" name="Text Box 12"/>
            <p:cNvSpPr txBox="1">
              <a:spLocks noChangeArrowheads="1"/>
            </p:cNvSpPr>
            <p:nvPr/>
          </p:nvSpPr>
          <p:spPr bwMode="auto">
            <a:xfrm>
              <a:off x="1372" y="1221"/>
              <a:ext cx="1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>
                  <a:ea typeface="Times New Roman" charset="0"/>
                  <a:cs typeface="Times New Roman" charset="0"/>
                  <a:sym typeface="Symbol" charset="2"/>
                </a:rPr>
                <a:t>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MX" altLang="en-US">
                <a:ea typeface="Times New Roman" charset="0"/>
                <a:cs typeface="Times New Roman" charset="0"/>
              </a:rPr>
              <a:t>chi-square = </a:t>
            </a:r>
            <a:r>
              <a:rPr lang="es-MX" altLang="en-US">
                <a:ea typeface="Times New Roman" charset="0"/>
                <a:cs typeface="Times New Roman" charset="0"/>
                <a:sym typeface="Symbol" charset="2"/>
              </a:rPr>
              <a:t>(</a:t>
            </a:r>
            <a:r>
              <a:rPr lang="es-MX" altLang="en-US">
                <a:ea typeface="Times New Roman" charset="0"/>
                <a:cs typeface="Times New Roman" charset="0"/>
              </a:rPr>
              <a:t>(o-e)</a:t>
            </a:r>
            <a:r>
              <a:rPr lang="es-MX" altLang="en-US" baseline="30000">
                <a:ea typeface="Times New Roman" charset="0"/>
                <a:cs typeface="Times New Roman" charset="0"/>
              </a:rPr>
              <a:t>2</a:t>
            </a:r>
            <a:r>
              <a:rPr lang="es-MX" altLang="en-US">
                <a:ea typeface="Times New Roman" charset="0"/>
                <a:cs typeface="Times New Roman" charset="0"/>
              </a:rPr>
              <a:t>/e)</a:t>
            </a: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 u="sng">
                <a:ea typeface="Times New Roman" charset="0"/>
                <a:cs typeface="Times New Roman" charset="0"/>
              </a:rPr>
              <a:t>observed</a:t>
            </a:r>
            <a:r>
              <a:rPr lang="en-US" altLang="en-US">
                <a:ea typeface="Times New Roman" charset="0"/>
                <a:cs typeface="Times New Roman" charset="0"/>
              </a:rPr>
              <a:t> chi-square = 4.84</a:t>
            </a:r>
          </a:p>
          <a:p>
            <a:pPr>
              <a:lnSpc>
                <a:spcPct val="90000"/>
              </a:lnSpc>
            </a:pPr>
            <a:r>
              <a:rPr lang="en-US" altLang="en-US">
                <a:ea typeface="Times New Roman" charset="0"/>
                <a:cs typeface="Times New Roman" charset="0"/>
              </a:rPr>
              <a:t>chi-square table:</a:t>
            </a:r>
          </a:p>
          <a:p>
            <a:pPr lvl="1">
              <a:lnSpc>
                <a:spcPct val="90000"/>
              </a:lnSpc>
              <a:buFont typeface="Wingdings" charset="2"/>
              <a:buChar char="à"/>
            </a:pPr>
            <a:r>
              <a:rPr lang="en-US" altLang="en-US">
                <a:ea typeface="Times New Roman" charset="0"/>
                <a:cs typeface="Times New Roman" charset="0"/>
              </a:rPr>
              <a:t> critical value (alpha = .05, 1 df) is 3.84</a:t>
            </a:r>
          </a:p>
          <a:p>
            <a:pPr lvl="1">
              <a:lnSpc>
                <a:spcPct val="90000"/>
              </a:lnSpc>
              <a:buFont typeface="Wingdings" charset="2"/>
              <a:buChar char="à"/>
            </a:pPr>
            <a:r>
              <a:rPr lang="en-US" altLang="en-US">
                <a:ea typeface="Times New Roman" charset="0"/>
                <a:cs typeface="Times New Roman" charset="0"/>
              </a:rPr>
              <a:t> </a:t>
            </a:r>
            <a:r>
              <a:rPr lang="en-US" altLang="en-US" u="sng">
                <a:ea typeface="Times New Roman" charset="0"/>
                <a:cs typeface="Times New Roman" charset="0"/>
              </a:rPr>
              <a:t>observed</a:t>
            </a:r>
            <a:r>
              <a:rPr lang="en-US" altLang="en-US">
                <a:ea typeface="Times New Roman" charset="0"/>
                <a:cs typeface="Times New Roman" charset="0"/>
              </a:rPr>
              <a:t> chi-square (4.84) &gt; 3.84</a:t>
            </a:r>
          </a:p>
          <a:p>
            <a:pPr lvl="1">
              <a:lnSpc>
                <a:spcPct val="90000"/>
              </a:lnSpc>
              <a:buFont typeface="Wingdings" charset="2"/>
              <a:buChar char="à"/>
            </a:pPr>
            <a:endParaRPr lang="en-US" altLang="en-US">
              <a:ea typeface="Times New Roman" charset="0"/>
              <a:cs typeface="Times New Roman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>
              <a:ea typeface="Times New Roman" charset="0"/>
              <a:cs typeface="Times New Roman" charset="0"/>
            </a:endParaRPr>
          </a:p>
          <a:p>
            <a:pPr>
              <a:lnSpc>
                <a:spcPct val="90000"/>
              </a:lnSpc>
            </a:pPr>
            <a:r>
              <a:rPr lang="en-US" altLang="en-US">
                <a:ea typeface="Times New Roman" charset="0"/>
                <a:cs typeface="Times New Roman" charset="0"/>
              </a:rPr>
              <a:t>we can reject H</a:t>
            </a:r>
            <a:r>
              <a:rPr lang="en-US" altLang="en-US" baseline="-25000">
                <a:ea typeface="Times New Roman" charset="0"/>
                <a:cs typeface="Times New Roman" charset="0"/>
              </a:rPr>
              <a:t>0</a:t>
            </a:r>
          </a:p>
          <a:p>
            <a:pPr>
              <a:lnSpc>
                <a:spcPct val="90000"/>
              </a:lnSpc>
            </a:pPr>
            <a:r>
              <a:rPr lang="en-US" altLang="en-US"/>
              <a:t>H</a:t>
            </a:r>
            <a:r>
              <a:rPr lang="en-US" altLang="en-US" baseline="-25000"/>
              <a:t>1</a:t>
            </a:r>
            <a:r>
              <a:rPr lang="en-US" altLang="en-US"/>
              <a:t>:</a:t>
            </a:r>
            <a:r>
              <a:rPr lang="en-US" altLang="en-US" baseline="-25000"/>
              <a:t> </a:t>
            </a:r>
            <a:r>
              <a:rPr lang="en-US" altLang="en-US"/>
              <a:t>time &amp; location are </a:t>
            </a:r>
            <a:r>
              <a:rPr lang="en-US" altLang="en-US" b="1" u="sng"/>
              <a:t>not</a:t>
            </a:r>
            <a:r>
              <a:rPr lang="en-US" altLang="en-US"/>
              <a:t> independent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676400"/>
          </a:xfrm>
        </p:spPr>
        <p:txBody>
          <a:bodyPr/>
          <a:lstStyle/>
          <a:p>
            <a:r>
              <a:rPr lang="en-US" altLang="en-US"/>
              <a:t>what does this mean?</a:t>
            </a:r>
          </a:p>
        </p:txBody>
      </p:sp>
      <p:grpSp>
        <p:nvGrpSpPr>
          <p:cNvPr id="67588" name="Group 4"/>
          <p:cNvGrpSpPr>
            <a:grpSpLocks/>
          </p:cNvGrpSpPr>
          <p:nvPr/>
        </p:nvGrpSpPr>
        <p:grpSpPr bwMode="auto">
          <a:xfrm>
            <a:off x="1600200" y="3200400"/>
            <a:ext cx="5562600" cy="1981200"/>
            <a:chOff x="-2" y="-2"/>
            <a:chExt cx="1939" cy="1540"/>
          </a:xfrm>
        </p:grpSpPr>
        <p:grpSp>
          <p:nvGrpSpPr>
            <p:cNvPr id="67589" name="Group 5"/>
            <p:cNvGrpSpPr>
              <a:grpSpLocks/>
            </p:cNvGrpSpPr>
            <p:nvPr/>
          </p:nvGrpSpPr>
          <p:grpSpPr bwMode="auto">
            <a:xfrm>
              <a:off x="0" y="0"/>
              <a:ext cx="1935" cy="1536"/>
              <a:chOff x="0" y="0"/>
              <a:chExt cx="1935" cy="1536"/>
            </a:xfrm>
          </p:grpSpPr>
          <p:grpSp>
            <p:nvGrpSpPr>
              <p:cNvPr id="67590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561" cy="384"/>
                <a:chOff x="0" y="0"/>
                <a:chExt cx="561" cy="384"/>
              </a:xfrm>
            </p:grpSpPr>
            <p:sp>
              <p:nvSpPr>
                <p:cNvPr id="67591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7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 </a:t>
                  </a:r>
                </a:p>
                <a:p>
                  <a:pPr eaLnBrk="0" hangingPunct="0"/>
                  <a:endParaRPr lang="en-US" altLang="en-US"/>
                </a:p>
              </p:txBody>
            </p:sp>
            <p:sp>
              <p:nvSpPr>
                <p:cNvPr id="67592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6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7593" name="Group 9"/>
              <p:cNvGrpSpPr>
                <a:grpSpLocks/>
              </p:cNvGrpSpPr>
              <p:nvPr/>
            </p:nvGrpSpPr>
            <p:grpSpPr bwMode="auto">
              <a:xfrm>
                <a:off x="561" y="0"/>
                <a:ext cx="482" cy="384"/>
                <a:chOff x="561" y="0"/>
                <a:chExt cx="482" cy="384"/>
              </a:xfrm>
            </p:grpSpPr>
            <p:sp>
              <p:nvSpPr>
                <p:cNvPr id="67594" name="Rectangle 10"/>
                <p:cNvSpPr>
                  <a:spLocks noChangeArrowheads="1"/>
                </p:cNvSpPr>
                <p:nvPr/>
              </p:nvSpPr>
              <p:spPr bwMode="auto">
                <a:xfrm>
                  <a:off x="604" y="0"/>
                  <a:ext cx="396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early</a:t>
                  </a:r>
                </a:p>
                <a:p>
                  <a:pPr eaLnBrk="0" hangingPunct="0"/>
                  <a:endParaRPr lang="en-US" altLang="en-US"/>
                </a:p>
              </p:txBody>
            </p:sp>
            <p:sp>
              <p:nvSpPr>
                <p:cNvPr id="67595" name="Rectangle 11"/>
                <p:cNvSpPr>
                  <a:spLocks noChangeArrowheads="1"/>
                </p:cNvSpPr>
                <p:nvPr/>
              </p:nvSpPr>
              <p:spPr bwMode="auto">
                <a:xfrm>
                  <a:off x="561" y="0"/>
                  <a:ext cx="48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7596" name="Group 12"/>
              <p:cNvGrpSpPr>
                <a:grpSpLocks/>
              </p:cNvGrpSpPr>
              <p:nvPr/>
            </p:nvGrpSpPr>
            <p:grpSpPr bwMode="auto">
              <a:xfrm>
                <a:off x="1043" y="0"/>
                <a:ext cx="446" cy="384"/>
                <a:chOff x="1043" y="0"/>
                <a:chExt cx="446" cy="384"/>
              </a:xfrm>
            </p:grpSpPr>
            <p:sp>
              <p:nvSpPr>
                <p:cNvPr id="67597" name="Rectangle 13"/>
                <p:cNvSpPr>
                  <a:spLocks noChangeArrowheads="1"/>
                </p:cNvSpPr>
                <p:nvPr/>
              </p:nvSpPr>
              <p:spPr bwMode="auto">
                <a:xfrm>
                  <a:off x="1086" y="0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late</a:t>
                  </a:r>
                </a:p>
                <a:p>
                  <a:pPr eaLnBrk="0" hangingPunct="0"/>
                  <a:endParaRPr lang="en-US" altLang="en-US"/>
                </a:p>
              </p:txBody>
            </p:sp>
            <p:sp>
              <p:nvSpPr>
                <p:cNvPr id="67598" name="Rectangle 14"/>
                <p:cNvSpPr>
                  <a:spLocks noChangeArrowheads="1"/>
                </p:cNvSpPr>
                <p:nvPr/>
              </p:nvSpPr>
              <p:spPr bwMode="auto">
                <a:xfrm>
                  <a:off x="1043" y="0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7599" name="Group 15"/>
              <p:cNvGrpSpPr>
                <a:grpSpLocks/>
              </p:cNvGrpSpPr>
              <p:nvPr/>
            </p:nvGrpSpPr>
            <p:grpSpPr bwMode="auto">
              <a:xfrm>
                <a:off x="1489" y="0"/>
                <a:ext cx="446" cy="384"/>
                <a:chOff x="1489" y="0"/>
                <a:chExt cx="446" cy="384"/>
              </a:xfrm>
            </p:grpSpPr>
            <p:sp>
              <p:nvSpPr>
                <p:cNvPr id="67600" name="Rectangle 16"/>
                <p:cNvSpPr>
                  <a:spLocks noChangeArrowheads="1"/>
                </p:cNvSpPr>
                <p:nvPr/>
              </p:nvSpPr>
              <p:spPr bwMode="auto">
                <a:xfrm>
                  <a:off x="1532" y="0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Total</a:t>
                  </a:r>
                </a:p>
                <a:p>
                  <a:pPr eaLnBrk="0" hangingPunct="0"/>
                  <a:endParaRPr lang="en-US" altLang="en-US"/>
                </a:p>
              </p:txBody>
            </p:sp>
            <p:sp>
              <p:nvSpPr>
                <p:cNvPr id="67601" name="Rectangle 17"/>
                <p:cNvSpPr>
                  <a:spLocks noChangeArrowheads="1"/>
                </p:cNvSpPr>
                <p:nvPr/>
              </p:nvSpPr>
              <p:spPr bwMode="auto">
                <a:xfrm>
                  <a:off x="1489" y="0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7602" name="Group 18"/>
              <p:cNvGrpSpPr>
                <a:grpSpLocks/>
              </p:cNvGrpSpPr>
              <p:nvPr/>
            </p:nvGrpSpPr>
            <p:grpSpPr bwMode="auto">
              <a:xfrm>
                <a:off x="0" y="384"/>
                <a:ext cx="561" cy="384"/>
                <a:chOff x="0" y="384"/>
                <a:chExt cx="561" cy="384"/>
              </a:xfrm>
            </p:grpSpPr>
            <p:sp>
              <p:nvSpPr>
                <p:cNvPr id="67603" name="Rectangle 19"/>
                <p:cNvSpPr>
                  <a:spLocks noChangeArrowheads="1"/>
                </p:cNvSpPr>
                <p:nvPr/>
              </p:nvSpPr>
              <p:spPr bwMode="auto">
                <a:xfrm>
                  <a:off x="43" y="384"/>
                  <a:ext cx="47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piedmont</a:t>
                  </a:r>
                </a:p>
                <a:p>
                  <a:pPr eaLnBrk="0" hangingPunct="0"/>
                  <a:endParaRPr lang="en-US" altLang="en-US"/>
                </a:p>
              </p:txBody>
            </p:sp>
            <p:sp>
              <p:nvSpPr>
                <p:cNvPr id="67604" name="Rectangle 20"/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56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7605" name="Group 21"/>
              <p:cNvGrpSpPr>
                <a:grpSpLocks/>
              </p:cNvGrpSpPr>
              <p:nvPr/>
            </p:nvGrpSpPr>
            <p:grpSpPr bwMode="auto">
              <a:xfrm>
                <a:off x="561" y="384"/>
                <a:ext cx="482" cy="384"/>
                <a:chOff x="561" y="384"/>
                <a:chExt cx="482" cy="384"/>
              </a:xfrm>
            </p:grpSpPr>
            <p:sp>
              <p:nvSpPr>
                <p:cNvPr id="67606" name="Rectangle 22"/>
                <p:cNvSpPr>
                  <a:spLocks noChangeArrowheads="1"/>
                </p:cNvSpPr>
                <p:nvPr/>
              </p:nvSpPr>
              <p:spPr bwMode="auto">
                <a:xfrm>
                  <a:off x="604" y="384"/>
                  <a:ext cx="396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31</a:t>
                  </a:r>
                </a:p>
                <a:p>
                  <a:pPr eaLnBrk="0" hangingPunct="0"/>
                  <a:endParaRPr lang="en-US" altLang="en-US"/>
                </a:p>
              </p:txBody>
            </p:sp>
            <p:sp>
              <p:nvSpPr>
                <p:cNvPr id="67607" name="Rectangle 23"/>
                <p:cNvSpPr>
                  <a:spLocks noChangeArrowheads="1"/>
                </p:cNvSpPr>
                <p:nvPr/>
              </p:nvSpPr>
              <p:spPr bwMode="auto">
                <a:xfrm>
                  <a:off x="561" y="384"/>
                  <a:ext cx="48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7608" name="Group 24"/>
              <p:cNvGrpSpPr>
                <a:grpSpLocks/>
              </p:cNvGrpSpPr>
              <p:nvPr/>
            </p:nvGrpSpPr>
            <p:grpSpPr bwMode="auto">
              <a:xfrm>
                <a:off x="1043" y="384"/>
                <a:ext cx="446" cy="384"/>
                <a:chOff x="1043" y="384"/>
                <a:chExt cx="446" cy="384"/>
              </a:xfrm>
            </p:grpSpPr>
            <p:sp>
              <p:nvSpPr>
                <p:cNvPr id="67609" name="Rectangle 25"/>
                <p:cNvSpPr>
                  <a:spLocks noChangeArrowheads="1"/>
                </p:cNvSpPr>
                <p:nvPr/>
              </p:nvSpPr>
              <p:spPr bwMode="auto">
                <a:xfrm>
                  <a:off x="1086" y="384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19</a:t>
                  </a:r>
                </a:p>
                <a:p>
                  <a:pPr eaLnBrk="0" hangingPunct="0"/>
                  <a:endParaRPr lang="en-US" altLang="en-US"/>
                </a:p>
              </p:txBody>
            </p:sp>
            <p:sp>
              <p:nvSpPr>
                <p:cNvPr id="67610" name="Rectangle 26"/>
                <p:cNvSpPr>
                  <a:spLocks noChangeArrowheads="1"/>
                </p:cNvSpPr>
                <p:nvPr/>
              </p:nvSpPr>
              <p:spPr bwMode="auto">
                <a:xfrm>
                  <a:off x="1043" y="384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7611" name="Group 27"/>
              <p:cNvGrpSpPr>
                <a:grpSpLocks/>
              </p:cNvGrpSpPr>
              <p:nvPr/>
            </p:nvGrpSpPr>
            <p:grpSpPr bwMode="auto">
              <a:xfrm>
                <a:off x="1489" y="384"/>
                <a:ext cx="446" cy="384"/>
                <a:chOff x="1489" y="384"/>
                <a:chExt cx="446" cy="384"/>
              </a:xfrm>
            </p:grpSpPr>
            <p:sp>
              <p:nvSpPr>
                <p:cNvPr id="67612" name="Rectangle 28"/>
                <p:cNvSpPr>
                  <a:spLocks noChangeArrowheads="1"/>
                </p:cNvSpPr>
                <p:nvPr/>
              </p:nvSpPr>
              <p:spPr bwMode="auto">
                <a:xfrm>
                  <a:off x="1532" y="384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50</a:t>
                  </a:r>
                </a:p>
                <a:p>
                  <a:pPr eaLnBrk="0" hangingPunct="0"/>
                  <a:endParaRPr lang="en-US" altLang="en-US"/>
                </a:p>
              </p:txBody>
            </p:sp>
            <p:sp>
              <p:nvSpPr>
                <p:cNvPr id="67613" name="Rectangle 29"/>
                <p:cNvSpPr>
                  <a:spLocks noChangeArrowheads="1"/>
                </p:cNvSpPr>
                <p:nvPr/>
              </p:nvSpPr>
              <p:spPr bwMode="auto">
                <a:xfrm>
                  <a:off x="1489" y="384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7614" name="Group 30"/>
              <p:cNvGrpSpPr>
                <a:grpSpLocks/>
              </p:cNvGrpSpPr>
              <p:nvPr/>
            </p:nvGrpSpPr>
            <p:grpSpPr bwMode="auto">
              <a:xfrm>
                <a:off x="0" y="768"/>
                <a:ext cx="561" cy="384"/>
                <a:chOff x="0" y="768"/>
                <a:chExt cx="561" cy="384"/>
              </a:xfrm>
            </p:grpSpPr>
            <p:sp>
              <p:nvSpPr>
                <p:cNvPr id="67615" name="Rectangle 31"/>
                <p:cNvSpPr>
                  <a:spLocks noChangeArrowheads="1"/>
                </p:cNvSpPr>
                <p:nvPr/>
              </p:nvSpPr>
              <p:spPr bwMode="auto">
                <a:xfrm>
                  <a:off x="43" y="768"/>
                  <a:ext cx="47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plain</a:t>
                  </a:r>
                </a:p>
                <a:p>
                  <a:pPr eaLnBrk="0" hangingPunct="0"/>
                  <a:endParaRPr lang="en-US" altLang="en-US"/>
                </a:p>
              </p:txBody>
            </p:sp>
            <p:sp>
              <p:nvSpPr>
                <p:cNvPr id="67616" name="Rectangle 32"/>
                <p:cNvSpPr>
                  <a:spLocks noChangeArrowheads="1"/>
                </p:cNvSpPr>
                <p:nvPr/>
              </p:nvSpPr>
              <p:spPr bwMode="auto">
                <a:xfrm>
                  <a:off x="0" y="768"/>
                  <a:ext cx="56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7617" name="Group 33"/>
              <p:cNvGrpSpPr>
                <a:grpSpLocks/>
              </p:cNvGrpSpPr>
              <p:nvPr/>
            </p:nvGrpSpPr>
            <p:grpSpPr bwMode="auto">
              <a:xfrm>
                <a:off x="561" y="768"/>
                <a:ext cx="482" cy="384"/>
                <a:chOff x="561" y="768"/>
                <a:chExt cx="482" cy="384"/>
              </a:xfrm>
            </p:grpSpPr>
            <p:sp>
              <p:nvSpPr>
                <p:cNvPr id="67618" name="Rectangle 34"/>
                <p:cNvSpPr>
                  <a:spLocks noChangeArrowheads="1"/>
                </p:cNvSpPr>
                <p:nvPr/>
              </p:nvSpPr>
              <p:spPr bwMode="auto">
                <a:xfrm>
                  <a:off x="604" y="768"/>
                  <a:ext cx="396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19</a:t>
                  </a:r>
                </a:p>
                <a:p>
                  <a:pPr eaLnBrk="0" hangingPunct="0"/>
                  <a:endParaRPr lang="en-US" altLang="en-US"/>
                </a:p>
              </p:txBody>
            </p:sp>
            <p:sp>
              <p:nvSpPr>
                <p:cNvPr id="67619" name="Rectangle 35"/>
                <p:cNvSpPr>
                  <a:spLocks noChangeArrowheads="1"/>
                </p:cNvSpPr>
                <p:nvPr/>
              </p:nvSpPr>
              <p:spPr bwMode="auto">
                <a:xfrm>
                  <a:off x="561" y="768"/>
                  <a:ext cx="48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7620" name="Group 36"/>
              <p:cNvGrpSpPr>
                <a:grpSpLocks/>
              </p:cNvGrpSpPr>
              <p:nvPr/>
            </p:nvGrpSpPr>
            <p:grpSpPr bwMode="auto">
              <a:xfrm>
                <a:off x="1043" y="768"/>
                <a:ext cx="446" cy="384"/>
                <a:chOff x="1043" y="768"/>
                <a:chExt cx="446" cy="384"/>
              </a:xfrm>
            </p:grpSpPr>
            <p:sp>
              <p:nvSpPr>
                <p:cNvPr id="67621" name="Rectangle 37"/>
                <p:cNvSpPr>
                  <a:spLocks noChangeArrowheads="1"/>
                </p:cNvSpPr>
                <p:nvPr/>
              </p:nvSpPr>
              <p:spPr bwMode="auto">
                <a:xfrm>
                  <a:off x="1086" y="768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31</a:t>
                  </a:r>
                </a:p>
              </p:txBody>
            </p:sp>
            <p:sp>
              <p:nvSpPr>
                <p:cNvPr id="67622" name="Rectangle 38"/>
                <p:cNvSpPr>
                  <a:spLocks noChangeArrowheads="1"/>
                </p:cNvSpPr>
                <p:nvPr/>
              </p:nvSpPr>
              <p:spPr bwMode="auto">
                <a:xfrm>
                  <a:off x="1043" y="768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7623" name="Group 39"/>
              <p:cNvGrpSpPr>
                <a:grpSpLocks/>
              </p:cNvGrpSpPr>
              <p:nvPr/>
            </p:nvGrpSpPr>
            <p:grpSpPr bwMode="auto">
              <a:xfrm>
                <a:off x="1489" y="768"/>
                <a:ext cx="446" cy="384"/>
                <a:chOff x="1489" y="768"/>
                <a:chExt cx="446" cy="384"/>
              </a:xfrm>
            </p:grpSpPr>
            <p:sp>
              <p:nvSpPr>
                <p:cNvPr id="67624" name="Rectangle 40"/>
                <p:cNvSpPr>
                  <a:spLocks noChangeArrowheads="1"/>
                </p:cNvSpPr>
                <p:nvPr/>
              </p:nvSpPr>
              <p:spPr bwMode="auto">
                <a:xfrm>
                  <a:off x="1532" y="768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50</a:t>
                  </a:r>
                </a:p>
                <a:p>
                  <a:pPr eaLnBrk="0" hangingPunct="0"/>
                  <a:endParaRPr lang="en-US" altLang="en-US"/>
                </a:p>
              </p:txBody>
            </p:sp>
            <p:sp>
              <p:nvSpPr>
                <p:cNvPr id="67625" name="Rectangle 41"/>
                <p:cNvSpPr>
                  <a:spLocks noChangeArrowheads="1"/>
                </p:cNvSpPr>
                <p:nvPr/>
              </p:nvSpPr>
              <p:spPr bwMode="auto">
                <a:xfrm>
                  <a:off x="1489" y="768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7626" name="Group 42"/>
              <p:cNvGrpSpPr>
                <a:grpSpLocks/>
              </p:cNvGrpSpPr>
              <p:nvPr/>
            </p:nvGrpSpPr>
            <p:grpSpPr bwMode="auto">
              <a:xfrm>
                <a:off x="0" y="1152"/>
                <a:ext cx="561" cy="384"/>
                <a:chOff x="0" y="1152"/>
                <a:chExt cx="561" cy="384"/>
              </a:xfrm>
            </p:grpSpPr>
            <p:sp>
              <p:nvSpPr>
                <p:cNvPr id="67627" name="Rectangle 43"/>
                <p:cNvSpPr>
                  <a:spLocks noChangeArrowheads="1"/>
                </p:cNvSpPr>
                <p:nvPr/>
              </p:nvSpPr>
              <p:spPr bwMode="auto">
                <a:xfrm>
                  <a:off x="43" y="1152"/>
                  <a:ext cx="47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Total</a:t>
                  </a:r>
                </a:p>
                <a:p>
                  <a:pPr eaLnBrk="0" hangingPunct="0"/>
                  <a:endParaRPr lang="en-US" altLang="en-US"/>
                </a:p>
              </p:txBody>
            </p:sp>
            <p:sp>
              <p:nvSpPr>
                <p:cNvPr id="67628" name="Rectangle 44"/>
                <p:cNvSpPr>
                  <a:spLocks noChangeArrowheads="1"/>
                </p:cNvSpPr>
                <p:nvPr/>
              </p:nvSpPr>
              <p:spPr bwMode="auto">
                <a:xfrm>
                  <a:off x="0" y="1152"/>
                  <a:ext cx="56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7629" name="Group 45"/>
              <p:cNvGrpSpPr>
                <a:grpSpLocks/>
              </p:cNvGrpSpPr>
              <p:nvPr/>
            </p:nvGrpSpPr>
            <p:grpSpPr bwMode="auto">
              <a:xfrm>
                <a:off x="561" y="1152"/>
                <a:ext cx="482" cy="384"/>
                <a:chOff x="561" y="1152"/>
                <a:chExt cx="482" cy="384"/>
              </a:xfrm>
            </p:grpSpPr>
            <p:sp>
              <p:nvSpPr>
                <p:cNvPr id="67630" name="Rectangle 46"/>
                <p:cNvSpPr>
                  <a:spLocks noChangeArrowheads="1"/>
                </p:cNvSpPr>
                <p:nvPr/>
              </p:nvSpPr>
              <p:spPr bwMode="auto">
                <a:xfrm>
                  <a:off x="604" y="1152"/>
                  <a:ext cx="396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50</a:t>
                  </a:r>
                </a:p>
                <a:p>
                  <a:pPr eaLnBrk="0" hangingPunct="0"/>
                  <a:endParaRPr lang="en-US" altLang="en-US"/>
                </a:p>
              </p:txBody>
            </p:sp>
            <p:sp>
              <p:nvSpPr>
                <p:cNvPr id="67631" name="Rectangle 47"/>
                <p:cNvSpPr>
                  <a:spLocks noChangeArrowheads="1"/>
                </p:cNvSpPr>
                <p:nvPr/>
              </p:nvSpPr>
              <p:spPr bwMode="auto">
                <a:xfrm>
                  <a:off x="561" y="1152"/>
                  <a:ext cx="48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7632" name="Group 48"/>
              <p:cNvGrpSpPr>
                <a:grpSpLocks/>
              </p:cNvGrpSpPr>
              <p:nvPr/>
            </p:nvGrpSpPr>
            <p:grpSpPr bwMode="auto">
              <a:xfrm>
                <a:off x="1043" y="1152"/>
                <a:ext cx="446" cy="384"/>
                <a:chOff x="1043" y="1152"/>
                <a:chExt cx="446" cy="384"/>
              </a:xfrm>
            </p:grpSpPr>
            <p:sp>
              <p:nvSpPr>
                <p:cNvPr id="67633" name="Rectangle 49"/>
                <p:cNvSpPr>
                  <a:spLocks noChangeArrowheads="1"/>
                </p:cNvSpPr>
                <p:nvPr/>
              </p:nvSpPr>
              <p:spPr bwMode="auto">
                <a:xfrm>
                  <a:off x="1086" y="1152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50</a:t>
                  </a:r>
                </a:p>
                <a:p>
                  <a:pPr eaLnBrk="0" hangingPunct="0"/>
                  <a:endParaRPr lang="en-US" altLang="en-US"/>
                </a:p>
              </p:txBody>
            </p:sp>
            <p:sp>
              <p:nvSpPr>
                <p:cNvPr id="67634" name="Rectangle 50"/>
                <p:cNvSpPr>
                  <a:spLocks noChangeArrowheads="1"/>
                </p:cNvSpPr>
                <p:nvPr/>
              </p:nvSpPr>
              <p:spPr bwMode="auto">
                <a:xfrm>
                  <a:off x="1043" y="1152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7635" name="Group 51"/>
              <p:cNvGrpSpPr>
                <a:grpSpLocks/>
              </p:cNvGrpSpPr>
              <p:nvPr/>
            </p:nvGrpSpPr>
            <p:grpSpPr bwMode="auto">
              <a:xfrm>
                <a:off x="1489" y="1152"/>
                <a:ext cx="446" cy="384"/>
                <a:chOff x="1489" y="1152"/>
                <a:chExt cx="446" cy="384"/>
              </a:xfrm>
            </p:grpSpPr>
            <p:sp>
              <p:nvSpPr>
                <p:cNvPr id="67636" name="Rectangle 52"/>
                <p:cNvSpPr>
                  <a:spLocks noChangeArrowheads="1"/>
                </p:cNvSpPr>
                <p:nvPr/>
              </p:nvSpPr>
              <p:spPr bwMode="auto">
                <a:xfrm>
                  <a:off x="1532" y="1152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100</a:t>
                  </a:r>
                </a:p>
                <a:p>
                  <a:pPr eaLnBrk="0" hangingPunct="0"/>
                  <a:endParaRPr lang="en-US" altLang="en-US"/>
                </a:p>
              </p:txBody>
            </p:sp>
            <p:sp>
              <p:nvSpPr>
                <p:cNvPr id="67637" name="Rectangle 53"/>
                <p:cNvSpPr>
                  <a:spLocks noChangeArrowheads="1"/>
                </p:cNvSpPr>
                <p:nvPr/>
              </p:nvSpPr>
              <p:spPr bwMode="auto">
                <a:xfrm>
                  <a:off x="1489" y="1152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67638" name="Rectangle 54"/>
            <p:cNvSpPr>
              <a:spLocks noChangeArrowheads="1"/>
            </p:cNvSpPr>
            <p:nvPr/>
          </p:nvSpPr>
          <p:spPr bwMode="auto">
            <a:xfrm>
              <a:off x="-2" y="-2"/>
              <a:ext cx="1939" cy="1540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/>
              <a:t>example 3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r>
              <a:rPr lang="en-US" altLang="en-US"/>
              <a:t>hypothesis testing using binomial probabilities</a:t>
            </a:r>
          </a:p>
          <a:p>
            <a:r>
              <a:rPr lang="en-US" altLang="en-US"/>
              <a:t>coin testing: H</a:t>
            </a:r>
            <a:r>
              <a:rPr lang="en-US" altLang="en-US" baseline="-25000"/>
              <a:t>0</a:t>
            </a:r>
            <a:r>
              <a:rPr lang="en-US" altLang="en-US"/>
              <a:t>:p=.5</a:t>
            </a:r>
          </a:p>
          <a:p>
            <a:r>
              <a:rPr lang="en-US" altLang="en-US"/>
              <a:t>i.e. is it a fair coin??</a:t>
            </a:r>
          </a:p>
          <a:p>
            <a:r>
              <a:rPr lang="en-US" altLang="en-US"/>
              <a:t>how could we test this hypothesis??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2209800"/>
          </a:xfrm>
        </p:spPr>
        <p:txBody>
          <a:bodyPr/>
          <a:lstStyle/>
          <a:p>
            <a:r>
              <a:rPr lang="en-US" altLang="en-US"/>
              <a:t>you could flip the coin 7 times, recording how many times you get a head</a:t>
            </a:r>
          </a:p>
          <a:p>
            <a:r>
              <a:rPr lang="en-US" altLang="en-US">
                <a:ea typeface="Times New Roman" charset="0"/>
                <a:cs typeface="Times New Roman" charset="0"/>
              </a:rPr>
              <a:t>calculate </a:t>
            </a:r>
            <a:r>
              <a:rPr lang="en-US" altLang="en-US" u="sng">
                <a:ea typeface="Times New Roman" charset="0"/>
                <a:cs typeface="Times New Roman" charset="0"/>
              </a:rPr>
              <a:t>expected</a:t>
            </a:r>
            <a:r>
              <a:rPr lang="en-US" altLang="en-US">
                <a:ea typeface="Times New Roman" charset="0"/>
                <a:cs typeface="Times New Roman" charset="0"/>
              </a:rPr>
              <a:t> results using binomial theorem for P(7,k,.5)</a:t>
            </a:r>
            <a:r>
              <a:rPr lang="en-US" altLang="en-US"/>
              <a:t> </a:t>
            </a:r>
          </a:p>
        </p:txBody>
      </p:sp>
      <p:pic>
        <p:nvPicPr>
          <p:cNvPr id="593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505200"/>
            <a:ext cx="2895600" cy="271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2767013" y="2462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9398" name="Object 6"/>
          <p:cNvGraphicFramePr>
            <a:graphicFrameLocks noChangeAspect="1"/>
          </p:cNvGraphicFramePr>
          <p:nvPr/>
        </p:nvGraphicFramePr>
        <p:xfrm>
          <a:off x="3733800" y="3124200"/>
          <a:ext cx="49530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1" name="Chart" r:id="rId5" imgW="3610051" imgH="1933613" progId="Excel.Chart.8">
                  <p:embed/>
                </p:oleObj>
              </mc:Choice>
              <mc:Fallback>
                <p:oleObj name="Chart" r:id="rId5" imgW="3610051" imgH="1933613" progId="Excel.Char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124200"/>
                        <a:ext cx="4953000" cy="342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5939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3505200"/>
          </a:xfrm>
        </p:spPr>
        <p:txBody>
          <a:bodyPr/>
          <a:lstStyle/>
          <a:p>
            <a:r>
              <a:rPr lang="en-US" altLang="en-US" sz="2800">
                <a:ea typeface="Times New Roman" charset="0"/>
                <a:cs typeface="Times New Roman" charset="0"/>
              </a:rPr>
              <a:t>define </a:t>
            </a:r>
            <a:r>
              <a:rPr lang="en-US" altLang="en-US" sz="2800" u="sng">
                <a:ea typeface="Times New Roman" charset="0"/>
                <a:cs typeface="Times New Roman" charset="0"/>
              </a:rPr>
              <a:t>rejection subset</a:t>
            </a:r>
            <a:r>
              <a:rPr lang="en-US" altLang="en-US" sz="2800">
                <a:ea typeface="Times New Roman" charset="0"/>
                <a:cs typeface="Times New Roman" charset="0"/>
              </a:rPr>
              <a:t> for some level of alpha</a:t>
            </a:r>
          </a:p>
          <a:p>
            <a:r>
              <a:rPr lang="en-US" altLang="en-US" sz="2800">
                <a:ea typeface="Times New Roman" charset="0"/>
                <a:cs typeface="Times New Roman" charset="0"/>
              </a:rPr>
              <a:t>it is easier and more meaningful to adopt non-standard </a:t>
            </a:r>
            <a:r>
              <a:rPr lang="en-US" altLang="en-US" sz="2800">
                <a:ea typeface="Times New Roman" charset="0"/>
                <a:cs typeface="Times New Roman" charset="0"/>
                <a:sym typeface="Symbol" charset="2"/>
              </a:rPr>
              <a:t></a:t>
            </a:r>
            <a:r>
              <a:rPr lang="en-US" altLang="en-US" sz="2800">
                <a:ea typeface="Times New Roman" charset="0"/>
                <a:cs typeface="Times New Roman" charset="0"/>
              </a:rPr>
              <a:t> levels based on a specific </a:t>
            </a:r>
            <a:r>
              <a:rPr lang="en-US" altLang="en-US" sz="2800" u="sng">
                <a:ea typeface="Times New Roman" charset="0"/>
                <a:cs typeface="Times New Roman" charset="0"/>
              </a:rPr>
              <a:t>rejection set</a:t>
            </a:r>
          </a:p>
          <a:p>
            <a:r>
              <a:rPr lang="en-US" altLang="en-US" sz="2800">
                <a:ea typeface="Times New Roman" charset="0"/>
                <a:cs typeface="Times New Roman" charset="0"/>
              </a:rPr>
              <a:t>ex:</a:t>
            </a:r>
          </a:p>
          <a:p>
            <a:pPr lvl="1">
              <a:buFontTx/>
              <a:buNone/>
            </a:pPr>
            <a:r>
              <a:rPr lang="en-US" altLang="en-US" sz="2400">
                <a:ea typeface="Times New Roman" charset="0"/>
                <a:cs typeface="Times New Roman" charset="0"/>
              </a:rPr>
              <a:t>	{0,7} </a:t>
            </a:r>
          </a:p>
          <a:p>
            <a:pPr lvl="1">
              <a:buFontTx/>
              <a:buNone/>
            </a:pPr>
            <a:r>
              <a:rPr lang="en-US" altLang="en-US" sz="2400">
                <a:ea typeface="Times New Roman" charset="0"/>
                <a:cs typeface="Times New Roman" charset="0"/>
                <a:sym typeface="Symbol" charset="2"/>
              </a:rPr>
              <a:t>	  </a:t>
            </a:r>
            <a:r>
              <a:rPr lang="en-US" altLang="en-US" sz="2400">
                <a:ea typeface="Times New Roman" charset="0"/>
                <a:cs typeface="Times New Roman" charset="0"/>
              </a:rPr>
              <a:t>= .016</a:t>
            </a:r>
          </a:p>
        </p:txBody>
      </p:sp>
      <p:grpSp>
        <p:nvGrpSpPr>
          <p:cNvPr id="60426" name="Group 10"/>
          <p:cNvGrpSpPr>
            <a:grpSpLocks/>
          </p:cNvGrpSpPr>
          <p:nvPr/>
        </p:nvGrpSpPr>
        <p:grpSpPr bwMode="auto">
          <a:xfrm>
            <a:off x="5334000" y="3733800"/>
            <a:ext cx="2895600" cy="2716213"/>
            <a:chOff x="3360" y="2256"/>
            <a:chExt cx="1824" cy="1711"/>
          </a:xfrm>
        </p:grpSpPr>
        <p:pic>
          <p:nvPicPr>
            <p:cNvPr id="6042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" y="2256"/>
              <a:ext cx="1824" cy="17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60421" name="Line 5"/>
            <p:cNvSpPr>
              <a:spLocks noChangeShapeType="1"/>
            </p:cNvSpPr>
            <p:nvPr/>
          </p:nvSpPr>
          <p:spPr bwMode="auto">
            <a:xfrm>
              <a:off x="4602" y="3936"/>
              <a:ext cx="43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22" name="Line 6"/>
            <p:cNvSpPr>
              <a:spLocks noChangeShapeType="1"/>
            </p:cNvSpPr>
            <p:nvPr/>
          </p:nvSpPr>
          <p:spPr bwMode="auto">
            <a:xfrm>
              <a:off x="4584" y="2610"/>
              <a:ext cx="43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0427" name="Group 11"/>
          <p:cNvGrpSpPr>
            <a:grpSpLocks/>
          </p:cNvGrpSpPr>
          <p:nvPr/>
        </p:nvGrpSpPr>
        <p:grpSpPr bwMode="auto">
          <a:xfrm>
            <a:off x="609600" y="4313238"/>
            <a:ext cx="4038600" cy="2163762"/>
            <a:chOff x="384" y="2717"/>
            <a:chExt cx="2544" cy="1363"/>
          </a:xfrm>
        </p:grpSpPr>
        <p:graphicFrame>
          <p:nvGraphicFramePr>
            <p:cNvPr id="60423" name="Object 7"/>
            <p:cNvGraphicFramePr>
              <a:graphicFrameLocks noChangeAspect="1"/>
            </p:cNvGraphicFramePr>
            <p:nvPr/>
          </p:nvGraphicFramePr>
          <p:xfrm>
            <a:off x="384" y="2717"/>
            <a:ext cx="2544" cy="1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29" r:id="rId5" imgW="3609975" imgH="1933575" progId="Excel.Chart.8">
                    <p:embed/>
                  </p:oleObj>
                </mc:Choice>
                <mc:Fallback>
                  <p:oleObj r:id="rId5" imgW="3609975" imgH="1933575" progId="Excel.Chart.8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2717"/>
                          <a:ext cx="2544" cy="13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24" name="Line 8"/>
            <p:cNvSpPr>
              <a:spLocks noChangeShapeType="1"/>
            </p:cNvSpPr>
            <p:nvPr/>
          </p:nvSpPr>
          <p:spPr bwMode="auto">
            <a:xfrm>
              <a:off x="2526" y="3402"/>
              <a:ext cx="0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25" name="Line 9"/>
            <p:cNvSpPr>
              <a:spLocks noChangeShapeType="1"/>
            </p:cNvSpPr>
            <p:nvPr/>
          </p:nvSpPr>
          <p:spPr bwMode="auto">
            <a:xfrm>
              <a:off x="1188" y="3402"/>
              <a:ext cx="0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Times New Roman" charset="0"/>
                <a:cs typeface="Times New Roman" charset="0"/>
              </a:rPr>
              <a:t>{0,7}; </a:t>
            </a:r>
            <a:r>
              <a:rPr lang="en-US" altLang="en-US">
                <a:ea typeface="Times New Roman" charset="0"/>
                <a:cs typeface="Times New Roman" charset="0"/>
                <a:sym typeface="Symbol" charset="2"/>
              </a:rPr>
              <a:t></a:t>
            </a:r>
            <a:r>
              <a:rPr lang="en-US" altLang="en-US">
                <a:ea typeface="Times New Roman" charset="0"/>
                <a:cs typeface="Times New Roman" charset="0"/>
              </a:rPr>
              <a:t>=.016</a:t>
            </a:r>
            <a:br>
              <a:rPr lang="en-US" altLang="en-US">
                <a:ea typeface="Times New Roman" charset="0"/>
                <a:cs typeface="Times New Roman" charset="0"/>
              </a:rPr>
            </a:br>
            <a:endParaRPr lang="en-US" altLang="en-US">
              <a:ea typeface="Times New Roman" charset="0"/>
              <a:cs typeface="Times New Roman" charset="0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under these set-up conditions, you reject H</a:t>
            </a:r>
            <a:r>
              <a:rPr lang="en-US" altLang="en-US" sz="2800" baseline="-25000"/>
              <a:t>0</a:t>
            </a:r>
            <a:r>
              <a:rPr lang="en-US" altLang="en-US" sz="2800"/>
              <a:t> </a:t>
            </a:r>
            <a:r>
              <a:rPr lang="en-US" altLang="en-US" sz="2800" u="sng"/>
              <a:t>only</a:t>
            </a:r>
            <a:r>
              <a:rPr lang="en-US" altLang="en-US" sz="2800"/>
              <a:t> if you get 0 or 7 heads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ea typeface="Times New Roman" charset="0"/>
                <a:cs typeface="Times New Roman" charset="0"/>
              </a:rPr>
              <a:t>if you get 6 heads, you accept the H</a:t>
            </a:r>
            <a:r>
              <a:rPr lang="en-US" altLang="en-US" sz="2800" baseline="-25000">
                <a:ea typeface="Times New Roman" charset="0"/>
                <a:cs typeface="Times New Roman" charset="0"/>
              </a:rPr>
              <a:t>0</a:t>
            </a:r>
            <a:r>
              <a:rPr lang="en-US" altLang="en-US" sz="2800">
                <a:ea typeface="Times New Roman" charset="0"/>
                <a:cs typeface="Times New Roman" charset="0"/>
              </a:rPr>
              <a:t> at a alpha level of .016 (1.6%)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ea typeface="Times New Roman" charset="0"/>
                <a:cs typeface="Times New Roman" charset="0"/>
              </a:rPr>
              <a:t>this means that </a:t>
            </a:r>
            <a:r>
              <a:rPr lang="en-US" altLang="en-US" sz="2800">
                <a:solidFill>
                  <a:srgbClr val="FF0000"/>
                </a:solidFill>
                <a:ea typeface="Times New Roman" charset="0"/>
                <a:cs typeface="Times New Roman" charset="0"/>
              </a:rPr>
              <a:t>IF THE COIN IS FAIR</a:t>
            </a:r>
            <a:r>
              <a:rPr lang="en-US" altLang="en-US" sz="2800">
                <a:ea typeface="Times New Roman" charset="0"/>
                <a:cs typeface="Times New Roman" charset="0"/>
              </a:rPr>
              <a:t>, the outcome of the experiment could occur around 1 or 2 times in 100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ea typeface="Times New Roman" charset="0"/>
                <a:cs typeface="Times New Roman" charset="0"/>
              </a:rPr>
              <a:t>if you have proceeded with an alpha of .016, this implies that you regard 6 heads as fairly likely even </a:t>
            </a:r>
            <a:r>
              <a:rPr lang="en-US" altLang="en-US" sz="2800" u="sng">
                <a:ea typeface="Times New Roman" charset="0"/>
                <a:cs typeface="Times New Roman" charset="0"/>
              </a:rPr>
              <a:t>if H</a:t>
            </a:r>
            <a:r>
              <a:rPr lang="en-US" altLang="en-US" sz="2800" u="sng" baseline="-25000">
                <a:ea typeface="Times New Roman" charset="0"/>
                <a:cs typeface="Times New Roman" charset="0"/>
              </a:rPr>
              <a:t>0</a:t>
            </a:r>
            <a:r>
              <a:rPr lang="en-US" altLang="en-US" sz="2800" u="sng">
                <a:ea typeface="Times New Roman" charset="0"/>
                <a:cs typeface="Times New Roman" charset="0"/>
              </a:rPr>
              <a:t> is correct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r>
              <a:rPr lang="en-US" altLang="en-US">
                <a:ea typeface="Times New Roman" charset="0"/>
                <a:cs typeface="Times New Roman" charset="0"/>
              </a:rPr>
              <a:t>but you don’t </a:t>
            </a:r>
            <a:r>
              <a:rPr lang="en-US" altLang="en-US" i="1">
                <a:ea typeface="Times New Roman" charset="0"/>
                <a:cs typeface="Times New Roman" charset="0"/>
              </a:rPr>
              <a:t>really</a:t>
            </a:r>
            <a:r>
              <a:rPr lang="en-US" altLang="en-US">
                <a:ea typeface="Times New Roman" charset="0"/>
                <a:cs typeface="Times New Roman" charset="0"/>
              </a:rPr>
              <a:t> want to know this…</a:t>
            </a:r>
          </a:p>
          <a:p>
            <a:r>
              <a:rPr lang="en-US" altLang="en-US">
                <a:ea typeface="Times New Roman" charset="0"/>
                <a:cs typeface="Times New Roman" charset="0"/>
              </a:rPr>
              <a:t>what you really want to know is</a:t>
            </a:r>
          </a:p>
          <a:p>
            <a:pPr>
              <a:buFontTx/>
              <a:buNone/>
            </a:pPr>
            <a:r>
              <a:rPr lang="en-US" altLang="en-US">
                <a:solidFill>
                  <a:srgbClr val="FF0000"/>
                </a:solidFill>
                <a:ea typeface="Times New Roman" charset="0"/>
                <a:cs typeface="Times New Roman" charset="0"/>
              </a:rPr>
              <a:t>			IS </a:t>
            </a:r>
            <a:r>
              <a:rPr lang="en-US" altLang="en-US">
                <a:ea typeface="Times New Roman" charset="0"/>
                <a:cs typeface="Times New Roman" charset="0"/>
              </a:rPr>
              <a:t>THE COIN FAIR??</a:t>
            </a:r>
          </a:p>
          <a:p>
            <a:r>
              <a:rPr lang="en-US" altLang="en-US">
                <a:ea typeface="Times New Roman" charset="0"/>
                <a:cs typeface="Times New Roman" charset="0"/>
              </a:rPr>
              <a:t>you may NOT say that you are 98.4% sure that the H</a:t>
            </a:r>
            <a:r>
              <a:rPr lang="en-US" altLang="en-US" baseline="-30000">
                <a:ea typeface="Times New Roman" charset="0"/>
                <a:cs typeface="Times New Roman" charset="0"/>
              </a:rPr>
              <a:t>0</a:t>
            </a:r>
            <a:r>
              <a:rPr lang="en-US" altLang="en-US">
                <a:ea typeface="Times New Roman" charset="0"/>
                <a:cs typeface="Times New Roman" charset="0"/>
              </a:rPr>
              <a:t> is correct</a:t>
            </a:r>
          </a:p>
          <a:p>
            <a:pPr lvl="1"/>
            <a:r>
              <a:rPr lang="en-US" altLang="en-US">
                <a:ea typeface="Times New Roman" charset="0"/>
                <a:cs typeface="Times New Roman" charset="0"/>
              </a:rPr>
              <a:t>these numerical values arise from the </a:t>
            </a:r>
            <a:r>
              <a:rPr lang="en-US" altLang="en-US" u="sng">
                <a:ea typeface="Times New Roman" charset="0"/>
                <a:cs typeface="Times New Roman" charset="0"/>
              </a:rPr>
              <a:t>assumption</a:t>
            </a:r>
            <a:r>
              <a:rPr lang="en-US" altLang="en-US">
                <a:ea typeface="Times New Roman" charset="0"/>
                <a:cs typeface="Times New Roman" charset="0"/>
              </a:rPr>
              <a:t> that H</a:t>
            </a:r>
            <a:r>
              <a:rPr lang="en-US" altLang="en-US" baseline="-25000">
                <a:ea typeface="Times New Roman" charset="0"/>
                <a:cs typeface="Times New Roman" charset="0"/>
              </a:rPr>
              <a:t>0</a:t>
            </a:r>
            <a:r>
              <a:rPr lang="en-US" altLang="en-US">
                <a:ea typeface="Times New Roman" charset="0"/>
                <a:cs typeface="Times New Roman" charset="0"/>
              </a:rPr>
              <a:t> IS correct</a:t>
            </a:r>
          </a:p>
          <a:p>
            <a:pPr lvl="1"/>
            <a:r>
              <a:rPr lang="en-US" altLang="en-US">
                <a:ea typeface="Times New Roman" charset="0"/>
                <a:cs typeface="Times New Roman" charset="0"/>
              </a:rPr>
              <a:t>but you haven’t really tested this directly…</a:t>
            </a:r>
          </a:p>
          <a:p>
            <a:pPr>
              <a:buFontTx/>
              <a:buNone/>
            </a:pPr>
            <a:endParaRPr lang="en-US" altLang="en-US">
              <a:ea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Times New Roman" charset="0"/>
                <a:cs typeface="Times New Roman" charset="0"/>
              </a:rPr>
              <a:t>{0,1,6,7}; </a:t>
            </a:r>
            <a:r>
              <a:rPr lang="en-US" altLang="en-US">
                <a:ea typeface="Times New Roman" charset="0"/>
                <a:cs typeface="Times New Roman" charset="0"/>
                <a:sym typeface="Symbol" charset="2"/>
              </a:rPr>
              <a:t></a:t>
            </a:r>
            <a:r>
              <a:rPr lang="en-US" altLang="en-US">
                <a:ea typeface="Times New Roman" charset="0"/>
                <a:cs typeface="Times New Roman" charset="0"/>
              </a:rPr>
              <a:t>=.126</a:t>
            </a:r>
            <a:r>
              <a:rPr lang="en-US" altLang="en-US"/>
              <a:t> 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153400" cy="4114800"/>
          </a:xfrm>
        </p:spPr>
        <p:txBody>
          <a:bodyPr/>
          <a:lstStyle/>
          <a:p>
            <a:r>
              <a:rPr lang="en-US" altLang="en-US"/>
              <a:t>you could increase alpha by widening the rejection set</a:t>
            </a:r>
          </a:p>
          <a:p>
            <a:r>
              <a:rPr lang="en-US" altLang="en-US"/>
              <a:t>this increases the chance of a Type I error</a:t>
            </a:r>
            <a:r>
              <a:rPr lang="en-US" altLang="en-US" b="1"/>
              <a:t>—</a:t>
            </a:r>
            <a:r>
              <a:rPr lang="en-US" altLang="en-US"/>
              <a:t>doubles the number of outcomes that could lead you to reject the null hypothesis</a:t>
            </a:r>
          </a:p>
          <a:p>
            <a:r>
              <a:rPr lang="en-US" altLang="en-US"/>
              <a:t>it makes little sense to set alpha at .05</a:t>
            </a:r>
          </a:p>
          <a:p>
            <a:r>
              <a:rPr lang="en-US" altLang="en-US"/>
              <a:t>your choices are really between .016 and .126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add discussion/example of calculating beta, and the trade-off between alpha and beta…</a:t>
            </a:r>
          </a:p>
          <a:p>
            <a:r>
              <a:rPr lang="en-US" altLang="en-US"/>
              <a:t>too advanced for this class…</a:t>
            </a:r>
          </a:p>
          <a:p>
            <a:r>
              <a:rPr lang="en-US" altLang="en-US"/>
              <a:t>HIDE THIS SLIDE…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1143000"/>
          </a:xfrm>
        </p:spPr>
        <p:txBody>
          <a:bodyPr/>
          <a:lstStyle/>
          <a:p>
            <a:r>
              <a:rPr lang="en-US" altLang="en-US"/>
              <a:t>problems…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>
                <a:ea typeface="Times New Roman" charset="0"/>
                <a:cs typeface="Times New Roman" charset="0"/>
              </a:rPr>
              <a:t>a) hypothesis testing often doesn’t answer very directly the questions we are interested in</a:t>
            </a:r>
            <a:endParaRPr lang="en-US" altLang="en-US"/>
          </a:p>
          <a:p>
            <a:pPr lvl="1"/>
            <a:r>
              <a:rPr lang="en-US" altLang="en-US">
                <a:ea typeface="Times New Roman" charset="0"/>
                <a:cs typeface="Times New Roman" charset="0"/>
              </a:rPr>
              <a:t>we don’t </a:t>
            </a:r>
            <a:r>
              <a:rPr lang="en-US" altLang="en-US" i="1">
                <a:ea typeface="Times New Roman" charset="0"/>
                <a:cs typeface="Times New Roman" charset="0"/>
              </a:rPr>
              <a:t>usually</a:t>
            </a:r>
            <a:r>
              <a:rPr lang="en-US" altLang="en-US">
                <a:ea typeface="Times New Roman" charset="0"/>
                <a:cs typeface="Times New Roman" charset="0"/>
              </a:rPr>
              <a:t> have to make a decision in archaeology</a:t>
            </a:r>
          </a:p>
          <a:p>
            <a:pPr lvl="1"/>
            <a:r>
              <a:rPr lang="en-US" altLang="en-US">
                <a:ea typeface="Times New Roman" charset="0"/>
                <a:cs typeface="Times New Roman" charset="0"/>
              </a:rPr>
              <a:t>we </a:t>
            </a:r>
            <a:r>
              <a:rPr lang="en-US" altLang="en-US" i="1">
                <a:ea typeface="Times New Roman" charset="0"/>
                <a:cs typeface="Times New Roman" charset="0"/>
              </a:rPr>
              <a:t>often</a:t>
            </a:r>
            <a:r>
              <a:rPr lang="en-US" altLang="en-US">
                <a:ea typeface="Times New Roman" charset="0"/>
                <a:cs typeface="Times New Roman" charset="0"/>
              </a:rPr>
              <a:t> want to evaluate the strength or weakness of some proposition or hypothesis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r>
              <a:rPr lang="en-US" altLang="en-US">
                <a:ea typeface="Times New Roman" charset="0"/>
                <a:cs typeface="Times New Roman" charset="0"/>
              </a:rPr>
              <a:t>a single normal curve exists for any combination of </a:t>
            </a:r>
            <a:r>
              <a:rPr lang="en-US" altLang="en-US">
                <a:ea typeface="Times New Roman" charset="0"/>
                <a:cs typeface="Times New Roman" charset="0"/>
                <a:sym typeface="Symbol" charset="2"/>
              </a:rPr>
              <a:t></a:t>
            </a:r>
            <a:r>
              <a:rPr lang="en-US" altLang="en-US">
                <a:ea typeface="Times New Roman" charset="0"/>
                <a:cs typeface="Times New Roman" charset="0"/>
              </a:rPr>
              <a:t>, </a:t>
            </a:r>
            <a:r>
              <a:rPr lang="en-US" altLang="en-US">
                <a:ea typeface="Times New Roman" charset="0"/>
                <a:cs typeface="Times New Roman" charset="0"/>
                <a:sym typeface="Symbol" charset="2"/>
              </a:rPr>
              <a:t></a:t>
            </a:r>
            <a:endParaRPr lang="en-US" altLang="en-US">
              <a:ea typeface="Times New Roman" charset="0"/>
              <a:cs typeface="Times New Roman" charset="0"/>
            </a:endParaRPr>
          </a:p>
          <a:p>
            <a:pPr lvl="1"/>
            <a:r>
              <a:rPr lang="en-US" altLang="en-US">
                <a:ea typeface="Times New Roman" charset="0"/>
                <a:cs typeface="Times New Roman" charset="0"/>
              </a:rPr>
              <a:t>these are the </a:t>
            </a:r>
            <a:r>
              <a:rPr lang="en-US" altLang="en-US" b="1">
                <a:ea typeface="Times New Roman" charset="0"/>
                <a:cs typeface="Times New Roman" charset="0"/>
              </a:rPr>
              <a:t>parameters</a:t>
            </a:r>
            <a:r>
              <a:rPr lang="en-US" altLang="en-US">
                <a:ea typeface="Times New Roman" charset="0"/>
                <a:cs typeface="Times New Roman" charset="0"/>
              </a:rPr>
              <a:t> of the distribution and define it completely</a:t>
            </a:r>
          </a:p>
          <a:p>
            <a:pPr lvl="1"/>
            <a:endParaRPr lang="en-US" altLang="en-US">
              <a:ea typeface="Times New Roman" charset="0"/>
              <a:cs typeface="Times New Roman" charset="0"/>
            </a:endParaRPr>
          </a:p>
          <a:p>
            <a:r>
              <a:rPr lang="en-US" altLang="en-US">
                <a:ea typeface="Times New Roman" charset="0"/>
                <a:cs typeface="Times New Roman" charset="0"/>
              </a:rPr>
              <a:t>a family of bell-shaped curves can be defined for the same combination of </a:t>
            </a:r>
            <a:r>
              <a:rPr lang="en-US" altLang="en-US">
                <a:ea typeface="Times New Roman" charset="0"/>
                <a:cs typeface="Times New Roman" charset="0"/>
                <a:sym typeface="Symbol" charset="2"/>
              </a:rPr>
              <a:t></a:t>
            </a:r>
            <a:r>
              <a:rPr lang="en-US" altLang="en-US">
                <a:ea typeface="Times New Roman" charset="0"/>
                <a:cs typeface="Times New Roman" charset="0"/>
              </a:rPr>
              <a:t>, </a:t>
            </a:r>
            <a:r>
              <a:rPr lang="en-US" altLang="en-US">
                <a:ea typeface="Times New Roman" charset="0"/>
                <a:cs typeface="Times New Roman" charset="0"/>
                <a:sym typeface="Symbol" charset="2"/>
              </a:rPr>
              <a:t></a:t>
            </a:r>
            <a:r>
              <a:rPr lang="en-US" altLang="en-US">
                <a:ea typeface="Times New Roman" charset="0"/>
                <a:cs typeface="Times New Roman" charset="0"/>
              </a:rPr>
              <a:t>, but only one is the normal curve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800600"/>
          </a:xfrm>
        </p:spPr>
        <p:txBody>
          <a:bodyPr/>
          <a:lstStyle/>
          <a:p>
            <a:r>
              <a:rPr lang="en-US" altLang="en-US">
                <a:ea typeface="Times New Roman" charset="0"/>
                <a:cs typeface="Times New Roman" charset="0"/>
              </a:rPr>
              <a:t>we would </a:t>
            </a:r>
            <a:r>
              <a:rPr lang="en-US" altLang="en-US" b="1">
                <a:ea typeface="Times New Roman" charset="0"/>
                <a:cs typeface="Times New Roman" charset="0"/>
              </a:rPr>
              <a:t>like</a:t>
            </a:r>
            <a:r>
              <a:rPr lang="en-US" altLang="en-US">
                <a:ea typeface="Times New Roman" charset="0"/>
                <a:cs typeface="Times New Roman" charset="0"/>
              </a:rPr>
              <a:t> to use sample </a:t>
            </a:r>
            <a:r>
              <a:rPr lang="en-US" altLang="en-US" u="sng">
                <a:ea typeface="Times New Roman" charset="0"/>
                <a:cs typeface="Times New Roman" charset="0"/>
              </a:rPr>
              <a:t>data</a:t>
            </a:r>
            <a:r>
              <a:rPr lang="en-US" altLang="en-US">
                <a:ea typeface="Times New Roman" charset="0"/>
                <a:cs typeface="Times New Roman" charset="0"/>
              </a:rPr>
              <a:t> to tell us about </a:t>
            </a:r>
            <a:r>
              <a:rPr lang="en-US" altLang="en-US" u="sng">
                <a:ea typeface="Times New Roman" charset="0"/>
                <a:cs typeface="Times New Roman" charset="0"/>
              </a:rPr>
              <a:t>populations</a:t>
            </a:r>
            <a:r>
              <a:rPr lang="en-US" altLang="en-US">
                <a:ea typeface="Times New Roman" charset="0"/>
                <a:cs typeface="Times New Roman" charset="0"/>
              </a:rPr>
              <a:t> of interest:</a:t>
            </a:r>
          </a:p>
          <a:p>
            <a:pPr lvl="2">
              <a:buFontTx/>
              <a:buNone/>
            </a:pPr>
            <a:r>
              <a:rPr lang="en-US" altLang="en-US">
                <a:ea typeface="Times New Roman" charset="0"/>
                <a:cs typeface="Times New Roman" charset="0"/>
              </a:rPr>
              <a:t>		P(P|D)</a:t>
            </a:r>
          </a:p>
          <a:p>
            <a:r>
              <a:rPr lang="en-US" altLang="en-US">
                <a:ea typeface="Times New Roman" charset="0"/>
                <a:cs typeface="Times New Roman" charset="0"/>
              </a:rPr>
              <a:t>but, hypothesis testing uses </a:t>
            </a:r>
            <a:r>
              <a:rPr lang="en-US" altLang="en-US" u="sng">
                <a:ea typeface="Times New Roman" charset="0"/>
                <a:cs typeface="Times New Roman" charset="0"/>
              </a:rPr>
              <a:t>assumptions</a:t>
            </a:r>
            <a:r>
              <a:rPr lang="en-US" altLang="en-US">
                <a:ea typeface="Times New Roman" charset="0"/>
                <a:cs typeface="Times New Roman" charset="0"/>
              </a:rPr>
              <a:t> about populations to tell us about our sample data:</a:t>
            </a:r>
          </a:p>
          <a:p>
            <a:pPr lvl="2">
              <a:buFontTx/>
              <a:buNone/>
            </a:pPr>
            <a:r>
              <a:rPr lang="en-US" altLang="en-US">
                <a:ea typeface="Times New Roman" charset="0"/>
                <a:cs typeface="Times New Roman" charset="0"/>
              </a:rPr>
              <a:t>		P(D|P) or P(D|H</a:t>
            </a:r>
            <a:r>
              <a:rPr lang="en-US" altLang="en-US" baseline="-30000">
                <a:ea typeface="Times New Roman" charset="0"/>
                <a:cs typeface="Times New Roman" charset="0"/>
              </a:rPr>
              <a:t>0</a:t>
            </a:r>
            <a:r>
              <a:rPr lang="en-US" altLang="en-US">
                <a:ea typeface="Times New Roman" charset="0"/>
                <a:cs typeface="Times New Roman" charset="0"/>
              </a:rPr>
              <a:t> is true)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>
                <a:ea typeface="Times New Roman" charset="0"/>
                <a:cs typeface="Times New Roman" charset="0"/>
              </a:rPr>
              <a:t>b) classical hypothesis testing encourages uncritical adherence to traditional procedures</a:t>
            </a:r>
            <a:endParaRPr lang="en-US" altLang="en-US"/>
          </a:p>
          <a:p>
            <a:pPr lvl="1">
              <a:buFontTx/>
              <a:buNone/>
            </a:pPr>
            <a:r>
              <a:rPr lang="en-US" altLang="en-US">
                <a:ea typeface="Times New Roman" charset="0"/>
                <a:cs typeface="Times New Roman" charset="0"/>
              </a:rPr>
              <a:t>		“fix the alpha level before the test, and never change it”</a:t>
            </a:r>
            <a:endParaRPr lang="en-US" altLang="en-US"/>
          </a:p>
          <a:p>
            <a:pPr lvl="1">
              <a:buFontTx/>
              <a:buNone/>
            </a:pPr>
            <a:r>
              <a:rPr lang="en-US" altLang="en-US"/>
              <a:t>		“use ‘standard’ alpha levels: .05, .01”</a:t>
            </a:r>
          </a:p>
          <a:p>
            <a:pPr lvl="1">
              <a:buFontTx/>
              <a:buNone/>
            </a:pPr>
            <a:r>
              <a:rPr lang="en-US" altLang="en-US"/>
              <a:t>		</a:t>
            </a:r>
            <a:r>
              <a:rPr lang="en-US" altLang="en-US">
                <a:sym typeface="Wingdings" charset="2"/>
              </a:rPr>
              <a:t> </a:t>
            </a:r>
            <a:r>
              <a:rPr lang="en-US" altLang="en-US"/>
              <a:t>if you fail to reject the H</a:t>
            </a:r>
            <a:r>
              <a:rPr lang="en-US" altLang="en-US" baseline="-25000"/>
              <a:t>0</a:t>
            </a:r>
            <a:r>
              <a:rPr lang="en-US" altLang="en-US"/>
              <a:t>, there seems to be nothing more to say about the matter…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4" name="Group 2"/>
          <p:cNvGrpSpPr>
            <a:grpSpLocks/>
          </p:cNvGrpSpPr>
          <p:nvPr/>
        </p:nvGrpSpPr>
        <p:grpSpPr bwMode="auto">
          <a:xfrm>
            <a:off x="838200" y="685800"/>
            <a:ext cx="5562600" cy="1981200"/>
            <a:chOff x="-2" y="-2"/>
            <a:chExt cx="1939" cy="1540"/>
          </a:xfrm>
        </p:grpSpPr>
        <p:grpSp>
          <p:nvGrpSpPr>
            <p:cNvPr id="69635" name="Group 3"/>
            <p:cNvGrpSpPr>
              <a:grpSpLocks/>
            </p:cNvGrpSpPr>
            <p:nvPr/>
          </p:nvGrpSpPr>
          <p:grpSpPr bwMode="auto">
            <a:xfrm>
              <a:off x="0" y="0"/>
              <a:ext cx="1935" cy="1536"/>
              <a:chOff x="0" y="0"/>
              <a:chExt cx="1935" cy="1536"/>
            </a:xfrm>
          </p:grpSpPr>
          <p:grpSp>
            <p:nvGrpSpPr>
              <p:cNvPr id="69636" name="Group 4"/>
              <p:cNvGrpSpPr>
                <a:grpSpLocks/>
              </p:cNvGrpSpPr>
              <p:nvPr/>
            </p:nvGrpSpPr>
            <p:grpSpPr bwMode="auto">
              <a:xfrm>
                <a:off x="0" y="0"/>
                <a:ext cx="561" cy="384"/>
                <a:chOff x="0" y="0"/>
                <a:chExt cx="561" cy="384"/>
              </a:xfrm>
            </p:grpSpPr>
            <p:sp>
              <p:nvSpPr>
                <p:cNvPr id="69637" name="Rectangle 5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7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 </a:t>
                  </a:r>
                </a:p>
                <a:p>
                  <a:pPr eaLnBrk="0" hangingPunct="0"/>
                  <a:endParaRPr lang="en-US" altLang="en-US"/>
                </a:p>
              </p:txBody>
            </p:sp>
            <p:sp>
              <p:nvSpPr>
                <p:cNvPr id="69638" name="Rectangle 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6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9639" name="Group 7"/>
              <p:cNvGrpSpPr>
                <a:grpSpLocks/>
              </p:cNvGrpSpPr>
              <p:nvPr/>
            </p:nvGrpSpPr>
            <p:grpSpPr bwMode="auto">
              <a:xfrm>
                <a:off x="561" y="0"/>
                <a:ext cx="482" cy="384"/>
                <a:chOff x="561" y="0"/>
                <a:chExt cx="482" cy="384"/>
              </a:xfrm>
            </p:grpSpPr>
            <p:sp>
              <p:nvSpPr>
                <p:cNvPr id="69640" name="Rectangle 8"/>
                <p:cNvSpPr>
                  <a:spLocks noChangeArrowheads="1"/>
                </p:cNvSpPr>
                <p:nvPr/>
              </p:nvSpPr>
              <p:spPr bwMode="auto">
                <a:xfrm>
                  <a:off x="604" y="0"/>
                  <a:ext cx="396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early</a:t>
                  </a:r>
                </a:p>
                <a:p>
                  <a:pPr eaLnBrk="0" hangingPunct="0"/>
                  <a:endParaRPr lang="en-US" altLang="en-US"/>
                </a:p>
              </p:txBody>
            </p:sp>
            <p:sp>
              <p:nvSpPr>
                <p:cNvPr id="69641" name="Rectangle 9"/>
                <p:cNvSpPr>
                  <a:spLocks noChangeArrowheads="1"/>
                </p:cNvSpPr>
                <p:nvPr/>
              </p:nvSpPr>
              <p:spPr bwMode="auto">
                <a:xfrm>
                  <a:off x="561" y="0"/>
                  <a:ext cx="48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9642" name="Group 10"/>
              <p:cNvGrpSpPr>
                <a:grpSpLocks/>
              </p:cNvGrpSpPr>
              <p:nvPr/>
            </p:nvGrpSpPr>
            <p:grpSpPr bwMode="auto">
              <a:xfrm>
                <a:off x="1043" y="0"/>
                <a:ext cx="446" cy="384"/>
                <a:chOff x="1043" y="0"/>
                <a:chExt cx="446" cy="384"/>
              </a:xfrm>
            </p:grpSpPr>
            <p:sp>
              <p:nvSpPr>
                <p:cNvPr id="69643" name="Rectangle 11"/>
                <p:cNvSpPr>
                  <a:spLocks noChangeArrowheads="1"/>
                </p:cNvSpPr>
                <p:nvPr/>
              </p:nvSpPr>
              <p:spPr bwMode="auto">
                <a:xfrm>
                  <a:off x="1086" y="0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late</a:t>
                  </a:r>
                </a:p>
                <a:p>
                  <a:pPr eaLnBrk="0" hangingPunct="0"/>
                  <a:endParaRPr lang="en-US" altLang="en-US"/>
                </a:p>
              </p:txBody>
            </p:sp>
            <p:sp>
              <p:nvSpPr>
                <p:cNvPr id="69644" name="Rectangle 12"/>
                <p:cNvSpPr>
                  <a:spLocks noChangeArrowheads="1"/>
                </p:cNvSpPr>
                <p:nvPr/>
              </p:nvSpPr>
              <p:spPr bwMode="auto">
                <a:xfrm>
                  <a:off x="1043" y="0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9645" name="Group 13"/>
              <p:cNvGrpSpPr>
                <a:grpSpLocks/>
              </p:cNvGrpSpPr>
              <p:nvPr/>
            </p:nvGrpSpPr>
            <p:grpSpPr bwMode="auto">
              <a:xfrm>
                <a:off x="1489" y="0"/>
                <a:ext cx="446" cy="384"/>
                <a:chOff x="1489" y="0"/>
                <a:chExt cx="446" cy="384"/>
              </a:xfrm>
            </p:grpSpPr>
            <p:sp>
              <p:nvSpPr>
                <p:cNvPr id="69646" name="Rectangle 14"/>
                <p:cNvSpPr>
                  <a:spLocks noChangeArrowheads="1"/>
                </p:cNvSpPr>
                <p:nvPr/>
              </p:nvSpPr>
              <p:spPr bwMode="auto">
                <a:xfrm>
                  <a:off x="1532" y="0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Total</a:t>
                  </a:r>
                </a:p>
                <a:p>
                  <a:pPr eaLnBrk="0" hangingPunct="0"/>
                  <a:endParaRPr lang="en-US" altLang="en-US"/>
                </a:p>
              </p:txBody>
            </p:sp>
            <p:sp>
              <p:nvSpPr>
                <p:cNvPr id="69647" name="Rectangle 15"/>
                <p:cNvSpPr>
                  <a:spLocks noChangeArrowheads="1"/>
                </p:cNvSpPr>
                <p:nvPr/>
              </p:nvSpPr>
              <p:spPr bwMode="auto">
                <a:xfrm>
                  <a:off x="1489" y="0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9648" name="Group 16"/>
              <p:cNvGrpSpPr>
                <a:grpSpLocks/>
              </p:cNvGrpSpPr>
              <p:nvPr/>
            </p:nvGrpSpPr>
            <p:grpSpPr bwMode="auto">
              <a:xfrm>
                <a:off x="0" y="384"/>
                <a:ext cx="561" cy="384"/>
                <a:chOff x="0" y="384"/>
                <a:chExt cx="561" cy="384"/>
              </a:xfrm>
            </p:grpSpPr>
            <p:sp>
              <p:nvSpPr>
                <p:cNvPr id="69649" name="Rectangle 17"/>
                <p:cNvSpPr>
                  <a:spLocks noChangeArrowheads="1"/>
                </p:cNvSpPr>
                <p:nvPr/>
              </p:nvSpPr>
              <p:spPr bwMode="auto">
                <a:xfrm>
                  <a:off x="43" y="384"/>
                  <a:ext cx="47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piedmont</a:t>
                  </a:r>
                </a:p>
                <a:p>
                  <a:pPr eaLnBrk="0" hangingPunct="0"/>
                  <a:endParaRPr lang="en-US" altLang="en-US"/>
                </a:p>
              </p:txBody>
            </p:sp>
            <p:sp>
              <p:nvSpPr>
                <p:cNvPr id="69650" name="Rectangle 18"/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56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9651" name="Group 19"/>
              <p:cNvGrpSpPr>
                <a:grpSpLocks/>
              </p:cNvGrpSpPr>
              <p:nvPr/>
            </p:nvGrpSpPr>
            <p:grpSpPr bwMode="auto">
              <a:xfrm>
                <a:off x="561" y="384"/>
                <a:ext cx="482" cy="384"/>
                <a:chOff x="561" y="384"/>
                <a:chExt cx="482" cy="384"/>
              </a:xfrm>
            </p:grpSpPr>
            <p:sp>
              <p:nvSpPr>
                <p:cNvPr id="69652" name="Rectangle 20"/>
                <p:cNvSpPr>
                  <a:spLocks noChangeArrowheads="1"/>
                </p:cNvSpPr>
                <p:nvPr/>
              </p:nvSpPr>
              <p:spPr bwMode="auto">
                <a:xfrm>
                  <a:off x="604" y="384"/>
                  <a:ext cx="396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31</a:t>
                  </a:r>
                </a:p>
                <a:p>
                  <a:pPr eaLnBrk="0" hangingPunct="0"/>
                  <a:endParaRPr lang="en-US" altLang="en-US"/>
                </a:p>
              </p:txBody>
            </p:sp>
            <p:sp>
              <p:nvSpPr>
                <p:cNvPr id="69653" name="Rectangle 21"/>
                <p:cNvSpPr>
                  <a:spLocks noChangeArrowheads="1"/>
                </p:cNvSpPr>
                <p:nvPr/>
              </p:nvSpPr>
              <p:spPr bwMode="auto">
                <a:xfrm>
                  <a:off x="561" y="384"/>
                  <a:ext cx="48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9654" name="Group 22"/>
              <p:cNvGrpSpPr>
                <a:grpSpLocks/>
              </p:cNvGrpSpPr>
              <p:nvPr/>
            </p:nvGrpSpPr>
            <p:grpSpPr bwMode="auto">
              <a:xfrm>
                <a:off x="1043" y="384"/>
                <a:ext cx="446" cy="384"/>
                <a:chOff x="1043" y="384"/>
                <a:chExt cx="446" cy="384"/>
              </a:xfrm>
            </p:grpSpPr>
            <p:sp>
              <p:nvSpPr>
                <p:cNvPr id="69655" name="Rectangle 23"/>
                <p:cNvSpPr>
                  <a:spLocks noChangeArrowheads="1"/>
                </p:cNvSpPr>
                <p:nvPr/>
              </p:nvSpPr>
              <p:spPr bwMode="auto">
                <a:xfrm>
                  <a:off x="1086" y="384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19</a:t>
                  </a:r>
                </a:p>
                <a:p>
                  <a:pPr eaLnBrk="0" hangingPunct="0"/>
                  <a:endParaRPr lang="en-US" altLang="en-US"/>
                </a:p>
              </p:txBody>
            </p:sp>
            <p:sp>
              <p:nvSpPr>
                <p:cNvPr id="69656" name="Rectangle 24"/>
                <p:cNvSpPr>
                  <a:spLocks noChangeArrowheads="1"/>
                </p:cNvSpPr>
                <p:nvPr/>
              </p:nvSpPr>
              <p:spPr bwMode="auto">
                <a:xfrm>
                  <a:off x="1043" y="384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9657" name="Group 25"/>
              <p:cNvGrpSpPr>
                <a:grpSpLocks/>
              </p:cNvGrpSpPr>
              <p:nvPr/>
            </p:nvGrpSpPr>
            <p:grpSpPr bwMode="auto">
              <a:xfrm>
                <a:off x="1489" y="384"/>
                <a:ext cx="446" cy="384"/>
                <a:chOff x="1489" y="384"/>
                <a:chExt cx="446" cy="384"/>
              </a:xfrm>
            </p:grpSpPr>
            <p:sp>
              <p:nvSpPr>
                <p:cNvPr id="69658" name="Rectangle 26"/>
                <p:cNvSpPr>
                  <a:spLocks noChangeArrowheads="1"/>
                </p:cNvSpPr>
                <p:nvPr/>
              </p:nvSpPr>
              <p:spPr bwMode="auto">
                <a:xfrm>
                  <a:off x="1532" y="384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50</a:t>
                  </a:r>
                </a:p>
                <a:p>
                  <a:pPr eaLnBrk="0" hangingPunct="0"/>
                  <a:endParaRPr lang="en-US" altLang="en-US"/>
                </a:p>
              </p:txBody>
            </p:sp>
            <p:sp>
              <p:nvSpPr>
                <p:cNvPr id="69659" name="Rectangle 27"/>
                <p:cNvSpPr>
                  <a:spLocks noChangeArrowheads="1"/>
                </p:cNvSpPr>
                <p:nvPr/>
              </p:nvSpPr>
              <p:spPr bwMode="auto">
                <a:xfrm>
                  <a:off x="1489" y="384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9660" name="Group 28"/>
              <p:cNvGrpSpPr>
                <a:grpSpLocks/>
              </p:cNvGrpSpPr>
              <p:nvPr/>
            </p:nvGrpSpPr>
            <p:grpSpPr bwMode="auto">
              <a:xfrm>
                <a:off x="0" y="768"/>
                <a:ext cx="561" cy="384"/>
                <a:chOff x="0" y="768"/>
                <a:chExt cx="561" cy="384"/>
              </a:xfrm>
            </p:grpSpPr>
            <p:sp>
              <p:nvSpPr>
                <p:cNvPr id="69661" name="Rectangle 29"/>
                <p:cNvSpPr>
                  <a:spLocks noChangeArrowheads="1"/>
                </p:cNvSpPr>
                <p:nvPr/>
              </p:nvSpPr>
              <p:spPr bwMode="auto">
                <a:xfrm>
                  <a:off x="43" y="768"/>
                  <a:ext cx="47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plain</a:t>
                  </a:r>
                </a:p>
                <a:p>
                  <a:pPr eaLnBrk="0" hangingPunct="0"/>
                  <a:endParaRPr lang="en-US" altLang="en-US"/>
                </a:p>
              </p:txBody>
            </p:sp>
            <p:sp>
              <p:nvSpPr>
                <p:cNvPr id="69662" name="Rectangle 30"/>
                <p:cNvSpPr>
                  <a:spLocks noChangeArrowheads="1"/>
                </p:cNvSpPr>
                <p:nvPr/>
              </p:nvSpPr>
              <p:spPr bwMode="auto">
                <a:xfrm>
                  <a:off x="0" y="768"/>
                  <a:ext cx="56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9663" name="Group 31"/>
              <p:cNvGrpSpPr>
                <a:grpSpLocks/>
              </p:cNvGrpSpPr>
              <p:nvPr/>
            </p:nvGrpSpPr>
            <p:grpSpPr bwMode="auto">
              <a:xfrm>
                <a:off x="561" y="768"/>
                <a:ext cx="482" cy="384"/>
                <a:chOff x="561" y="768"/>
                <a:chExt cx="482" cy="384"/>
              </a:xfrm>
            </p:grpSpPr>
            <p:sp>
              <p:nvSpPr>
                <p:cNvPr id="69664" name="Rectangle 32"/>
                <p:cNvSpPr>
                  <a:spLocks noChangeArrowheads="1"/>
                </p:cNvSpPr>
                <p:nvPr/>
              </p:nvSpPr>
              <p:spPr bwMode="auto">
                <a:xfrm>
                  <a:off x="604" y="768"/>
                  <a:ext cx="396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19</a:t>
                  </a:r>
                </a:p>
                <a:p>
                  <a:pPr eaLnBrk="0" hangingPunct="0"/>
                  <a:endParaRPr lang="en-US" altLang="en-US"/>
                </a:p>
              </p:txBody>
            </p:sp>
            <p:sp>
              <p:nvSpPr>
                <p:cNvPr id="69665" name="Rectangle 33"/>
                <p:cNvSpPr>
                  <a:spLocks noChangeArrowheads="1"/>
                </p:cNvSpPr>
                <p:nvPr/>
              </p:nvSpPr>
              <p:spPr bwMode="auto">
                <a:xfrm>
                  <a:off x="561" y="768"/>
                  <a:ext cx="48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9666" name="Group 34"/>
              <p:cNvGrpSpPr>
                <a:grpSpLocks/>
              </p:cNvGrpSpPr>
              <p:nvPr/>
            </p:nvGrpSpPr>
            <p:grpSpPr bwMode="auto">
              <a:xfrm>
                <a:off x="1043" y="768"/>
                <a:ext cx="446" cy="384"/>
                <a:chOff x="1043" y="768"/>
                <a:chExt cx="446" cy="384"/>
              </a:xfrm>
            </p:grpSpPr>
            <p:sp>
              <p:nvSpPr>
                <p:cNvPr id="69667" name="Rectangle 35"/>
                <p:cNvSpPr>
                  <a:spLocks noChangeArrowheads="1"/>
                </p:cNvSpPr>
                <p:nvPr/>
              </p:nvSpPr>
              <p:spPr bwMode="auto">
                <a:xfrm>
                  <a:off x="1086" y="768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31</a:t>
                  </a:r>
                </a:p>
              </p:txBody>
            </p:sp>
            <p:sp>
              <p:nvSpPr>
                <p:cNvPr id="69668" name="Rectangle 36"/>
                <p:cNvSpPr>
                  <a:spLocks noChangeArrowheads="1"/>
                </p:cNvSpPr>
                <p:nvPr/>
              </p:nvSpPr>
              <p:spPr bwMode="auto">
                <a:xfrm>
                  <a:off x="1043" y="768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9669" name="Group 37"/>
              <p:cNvGrpSpPr>
                <a:grpSpLocks/>
              </p:cNvGrpSpPr>
              <p:nvPr/>
            </p:nvGrpSpPr>
            <p:grpSpPr bwMode="auto">
              <a:xfrm>
                <a:off x="1489" y="768"/>
                <a:ext cx="446" cy="384"/>
                <a:chOff x="1489" y="768"/>
                <a:chExt cx="446" cy="384"/>
              </a:xfrm>
            </p:grpSpPr>
            <p:sp>
              <p:nvSpPr>
                <p:cNvPr id="69670" name="Rectangle 38"/>
                <p:cNvSpPr>
                  <a:spLocks noChangeArrowheads="1"/>
                </p:cNvSpPr>
                <p:nvPr/>
              </p:nvSpPr>
              <p:spPr bwMode="auto">
                <a:xfrm>
                  <a:off x="1532" y="768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50</a:t>
                  </a:r>
                </a:p>
                <a:p>
                  <a:pPr eaLnBrk="0" hangingPunct="0"/>
                  <a:endParaRPr lang="en-US" altLang="en-US"/>
                </a:p>
              </p:txBody>
            </p:sp>
            <p:sp>
              <p:nvSpPr>
                <p:cNvPr id="69671" name="Rectangle 39"/>
                <p:cNvSpPr>
                  <a:spLocks noChangeArrowheads="1"/>
                </p:cNvSpPr>
                <p:nvPr/>
              </p:nvSpPr>
              <p:spPr bwMode="auto">
                <a:xfrm>
                  <a:off x="1489" y="768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9672" name="Group 40"/>
              <p:cNvGrpSpPr>
                <a:grpSpLocks/>
              </p:cNvGrpSpPr>
              <p:nvPr/>
            </p:nvGrpSpPr>
            <p:grpSpPr bwMode="auto">
              <a:xfrm>
                <a:off x="0" y="1152"/>
                <a:ext cx="561" cy="384"/>
                <a:chOff x="0" y="1152"/>
                <a:chExt cx="561" cy="384"/>
              </a:xfrm>
            </p:grpSpPr>
            <p:sp>
              <p:nvSpPr>
                <p:cNvPr id="69673" name="Rectangle 41"/>
                <p:cNvSpPr>
                  <a:spLocks noChangeArrowheads="1"/>
                </p:cNvSpPr>
                <p:nvPr/>
              </p:nvSpPr>
              <p:spPr bwMode="auto">
                <a:xfrm>
                  <a:off x="43" y="1152"/>
                  <a:ext cx="47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Total</a:t>
                  </a:r>
                </a:p>
                <a:p>
                  <a:pPr eaLnBrk="0" hangingPunct="0"/>
                  <a:endParaRPr lang="en-US" altLang="en-US"/>
                </a:p>
              </p:txBody>
            </p:sp>
            <p:sp>
              <p:nvSpPr>
                <p:cNvPr id="69674" name="Rectangle 42"/>
                <p:cNvSpPr>
                  <a:spLocks noChangeArrowheads="1"/>
                </p:cNvSpPr>
                <p:nvPr/>
              </p:nvSpPr>
              <p:spPr bwMode="auto">
                <a:xfrm>
                  <a:off x="0" y="1152"/>
                  <a:ext cx="56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9675" name="Group 43"/>
              <p:cNvGrpSpPr>
                <a:grpSpLocks/>
              </p:cNvGrpSpPr>
              <p:nvPr/>
            </p:nvGrpSpPr>
            <p:grpSpPr bwMode="auto">
              <a:xfrm>
                <a:off x="561" y="1152"/>
                <a:ext cx="482" cy="384"/>
                <a:chOff x="561" y="1152"/>
                <a:chExt cx="482" cy="384"/>
              </a:xfrm>
            </p:grpSpPr>
            <p:sp>
              <p:nvSpPr>
                <p:cNvPr id="69676" name="Rectangle 44"/>
                <p:cNvSpPr>
                  <a:spLocks noChangeArrowheads="1"/>
                </p:cNvSpPr>
                <p:nvPr/>
              </p:nvSpPr>
              <p:spPr bwMode="auto">
                <a:xfrm>
                  <a:off x="604" y="1152"/>
                  <a:ext cx="396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50</a:t>
                  </a:r>
                </a:p>
                <a:p>
                  <a:pPr eaLnBrk="0" hangingPunct="0"/>
                  <a:endParaRPr lang="en-US" altLang="en-US"/>
                </a:p>
              </p:txBody>
            </p:sp>
            <p:sp>
              <p:nvSpPr>
                <p:cNvPr id="69677" name="Rectangle 45"/>
                <p:cNvSpPr>
                  <a:spLocks noChangeArrowheads="1"/>
                </p:cNvSpPr>
                <p:nvPr/>
              </p:nvSpPr>
              <p:spPr bwMode="auto">
                <a:xfrm>
                  <a:off x="561" y="1152"/>
                  <a:ext cx="48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9678" name="Group 46"/>
              <p:cNvGrpSpPr>
                <a:grpSpLocks/>
              </p:cNvGrpSpPr>
              <p:nvPr/>
            </p:nvGrpSpPr>
            <p:grpSpPr bwMode="auto">
              <a:xfrm>
                <a:off x="1043" y="1152"/>
                <a:ext cx="446" cy="384"/>
                <a:chOff x="1043" y="1152"/>
                <a:chExt cx="446" cy="384"/>
              </a:xfrm>
            </p:grpSpPr>
            <p:sp>
              <p:nvSpPr>
                <p:cNvPr id="69679" name="Rectangle 47"/>
                <p:cNvSpPr>
                  <a:spLocks noChangeArrowheads="1"/>
                </p:cNvSpPr>
                <p:nvPr/>
              </p:nvSpPr>
              <p:spPr bwMode="auto">
                <a:xfrm>
                  <a:off x="1086" y="1152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50</a:t>
                  </a:r>
                </a:p>
                <a:p>
                  <a:pPr eaLnBrk="0" hangingPunct="0"/>
                  <a:endParaRPr lang="en-US" altLang="en-US"/>
                </a:p>
              </p:txBody>
            </p:sp>
            <p:sp>
              <p:nvSpPr>
                <p:cNvPr id="69680" name="Rectangle 48"/>
                <p:cNvSpPr>
                  <a:spLocks noChangeArrowheads="1"/>
                </p:cNvSpPr>
                <p:nvPr/>
              </p:nvSpPr>
              <p:spPr bwMode="auto">
                <a:xfrm>
                  <a:off x="1043" y="1152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9681" name="Group 49"/>
              <p:cNvGrpSpPr>
                <a:grpSpLocks/>
              </p:cNvGrpSpPr>
              <p:nvPr/>
            </p:nvGrpSpPr>
            <p:grpSpPr bwMode="auto">
              <a:xfrm>
                <a:off x="1489" y="1152"/>
                <a:ext cx="446" cy="384"/>
                <a:chOff x="1489" y="1152"/>
                <a:chExt cx="446" cy="384"/>
              </a:xfrm>
            </p:grpSpPr>
            <p:sp>
              <p:nvSpPr>
                <p:cNvPr id="69682" name="Rectangle 50"/>
                <p:cNvSpPr>
                  <a:spLocks noChangeArrowheads="1"/>
                </p:cNvSpPr>
                <p:nvPr/>
              </p:nvSpPr>
              <p:spPr bwMode="auto">
                <a:xfrm>
                  <a:off x="1532" y="1152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100</a:t>
                  </a:r>
                </a:p>
                <a:p>
                  <a:pPr eaLnBrk="0" hangingPunct="0"/>
                  <a:endParaRPr lang="en-US" altLang="en-US"/>
                </a:p>
              </p:txBody>
            </p:sp>
            <p:sp>
              <p:nvSpPr>
                <p:cNvPr id="69683" name="Rectangle 51"/>
                <p:cNvSpPr>
                  <a:spLocks noChangeArrowheads="1"/>
                </p:cNvSpPr>
                <p:nvPr/>
              </p:nvSpPr>
              <p:spPr bwMode="auto">
                <a:xfrm>
                  <a:off x="1489" y="1152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69684" name="Rectangle 52"/>
            <p:cNvSpPr>
              <a:spLocks noChangeArrowheads="1"/>
            </p:cNvSpPr>
            <p:nvPr/>
          </p:nvSpPr>
          <p:spPr bwMode="auto">
            <a:xfrm>
              <a:off x="-2" y="-2"/>
              <a:ext cx="1939" cy="1540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9685" name="Group 53"/>
          <p:cNvGrpSpPr>
            <a:grpSpLocks/>
          </p:cNvGrpSpPr>
          <p:nvPr/>
        </p:nvGrpSpPr>
        <p:grpSpPr bwMode="auto">
          <a:xfrm>
            <a:off x="838200" y="3505200"/>
            <a:ext cx="5562600" cy="1981200"/>
            <a:chOff x="-2" y="-2"/>
            <a:chExt cx="1939" cy="1540"/>
          </a:xfrm>
        </p:grpSpPr>
        <p:grpSp>
          <p:nvGrpSpPr>
            <p:cNvPr id="69686" name="Group 54"/>
            <p:cNvGrpSpPr>
              <a:grpSpLocks/>
            </p:cNvGrpSpPr>
            <p:nvPr/>
          </p:nvGrpSpPr>
          <p:grpSpPr bwMode="auto">
            <a:xfrm>
              <a:off x="0" y="0"/>
              <a:ext cx="1935" cy="1536"/>
              <a:chOff x="0" y="0"/>
              <a:chExt cx="1935" cy="1536"/>
            </a:xfrm>
          </p:grpSpPr>
          <p:grpSp>
            <p:nvGrpSpPr>
              <p:cNvPr id="69687" name="Group 55"/>
              <p:cNvGrpSpPr>
                <a:grpSpLocks/>
              </p:cNvGrpSpPr>
              <p:nvPr/>
            </p:nvGrpSpPr>
            <p:grpSpPr bwMode="auto">
              <a:xfrm>
                <a:off x="0" y="0"/>
                <a:ext cx="561" cy="384"/>
                <a:chOff x="0" y="0"/>
                <a:chExt cx="561" cy="384"/>
              </a:xfrm>
            </p:grpSpPr>
            <p:sp>
              <p:nvSpPr>
                <p:cNvPr id="69688" name="Rectangle 56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7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 </a:t>
                  </a:r>
                </a:p>
                <a:p>
                  <a:pPr eaLnBrk="0" hangingPunct="0"/>
                  <a:endParaRPr lang="en-US" altLang="en-US"/>
                </a:p>
              </p:txBody>
            </p:sp>
            <p:sp>
              <p:nvSpPr>
                <p:cNvPr id="69689" name="Rectangle 5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6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9690" name="Group 58"/>
              <p:cNvGrpSpPr>
                <a:grpSpLocks/>
              </p:cNvGrpSpPr>
              <p:nvPr/>
            </p:nvGrpSpPr>
            <p:grpSpPr bwMode="auto">
              <a:xfrm>
                <a:off x="561" y="0"/>
                <a:ext cx="482" cy="384"/>
                <a:chOff x="561" y="0"/>
                <a:chExt cx="482" cy="384"/>
              </a:xfrm>
            </p:grpSpPr>
            <p:sp>
              <p:nvSpPr>
                <p:cNvPr id="69691" name="Rectangle 59"/>
                <p:cNvSpPr>
                  <a:spLocks noChangeArrowheads="1"/>
                </p:cNvSpPr>
                <p:nvPr/>
              </p:nvSpPr>
              <p:spPr bwMode="auto">
                <a:xfrm>
                  <a:off x="604" y="0"/>
                  <a:ext cx="396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early</a:t>
                  </a:r>
                </a:p>
                <a:p>
                  <a:pPr eaLnBrk="0" hangingPunct="0"/>
                  <a:endParaRPr lang="en-US" altLang="en-US"/>
                </a:p>
              </p:txBody>
            </p:sp>
            <p:sp>
              <p:nvSpPr>
                <p:cNvPr id="69692" name="Rectangle 60"/>
                <p:cNvSpPr>
                  <a:spLocks noChangeArrowheads="1"/>
                </p:cNvSpPr>
                <p:nvPr/>
              </p:nvSpPr>
              <p:spPr bwMode="auto">
                <a:xfrm>
                  <a:off x="561" y="0"/>
                  <a:ext cx="48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9693" name="Group 61"/>
              <p:cNvGrpSpPr>
                <a:grpSpLocks/>
              </p:cNvGrpSpPr>
              <p:nvPr/>
            </p:nvGrpSpPr>
            <p:grpSpPr bwMode="auto">
              <a:xfrm>
                <a:off x="1043" y="0"/>
                <a:ext cx="446" cy="384"/>
                <a:chOff x="1043" y="0"/>
                <a:chExt cx="446" cy="384"/>
              </a:xfrm>
            </p:grpSpPr>
            <p:sp>
              <p:nvSpPr>
                <p:cNvPr id="69694" name="Rectangle 62"/>
                <p:cNvSpPr>
                  <a:spLocks noChangeArrowheads="1"/>
                </p:cNvSpPr>
                <p:nvPr/>
              </p:nvSpPr>
              <p:spPr bwMode="auto">
                <a:xfrm>
                  <a:off x="1086" y="0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late</a:t>
                  </a:r>
                </a:p>
                <a:p>
                  <a:pPr eaLnBrk="0" hangingPunct="0"/>
                  <a:endParaRPr lang="en-US" altLang="en-US"/>
                </a:p>
              </p:txBody>
            </p:sp>
            <p:sp>
              <p:nvSpPr>
                <p:cNvPr id="69695" name="Rectangle 63"/>
                <p:cNvSpPr>
                  <a:spLocks noChangeArrowheads="1"/>
                </p:cNvSpPr>
                <p:nvPr/>
              </p:nvSpPr>
              <p:spPr bwMode="auto">
                <a:xfrm>
                  <a:off x="1043" y="0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9696" name="Group 64"/>
              <p:cNvGrpSpPr>
                <a:grpSpLocks/>
              </p:cNvGrpSpPr>
              <p:nvPr/>
            </p:nvGrpSpPr>
            <p:grpSpPr bwMode="auto">
              <a:xfrm>
                <a:off x="1489" y="0"/>
                <a:ext cx="446" cy="384"/>
                <a:chOff x="1489" y="0"/>
                <a:chExt cx="446" cy="384"/>
              </a:xfrm>
            </p:grpSpPr>
            <p:sp>
              <p:nvSpPr>
                <p:cNvPr id="69697" name="Rectangle 65"/>
                <p:cNvSpPr>
                  <a:spLocks noChangeArrowheads="1"/>
                </p:cNvSpPr>
                <p:nvPr/>
              </p:nvSpPr>
              <p:spPr bwMode="auto">
                <a:xfrm>
                  <a:off x="1532" y="0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Total</a:t>
                  </a:r>
                </a:p>
                <a:p>
                  <a:pPr eaLnBrk="0" hangingPunct="0"/>
                  <a:endParaRPr lang="en-US" altLang="en-US"/>
                </a:p>
              </p:txBody>
            </p:sp>
            <p:sp>
              <p:nvSpPr>
                <p:cNvPr id="69698" name="Rectangle 66"/>
                <p:cNvSpPr>
                  <a:spLocks noChangeArrowheads="1"/>
                </p:cNvSpPr>
                <p:nvPr/>
              </p:nvSpPr>
              <p:spPr bwMode="auto">
                <a:xfrm>
                  <a:off x="1489" y="0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9699" name="Group 67"/>
              <p:cNvGrpSpPr>
                <a:grpSpLocks/>
              </p:cNvGrpSpPr>
              <p:nvPr/>
            </p:nvGrpSpPr>
            <p:grpSpPr bwMode="auto">
              <a:xfrm>
                <a:off x="0" y="384"/>
                <a:ext cx="561" cy="384"/>
                <a:chOff x="0" y="384"/>
                <a:chExt cx="561" cy="384"/>
              </a:xfrm>
            </p:grpSpPr>
            <p:sp>
              <p:nvSpPr>
                <p:cNvPr id="69700" name="Rectangle 68"/>
                <p:cNvSpPr>
                  <a:spLocks noChangeArrowheads="1"/>
                </p:cNvSpPr>
                <p:nvPr/>
              </p:nvSpPr>
              <p:spPr bwMode="auto">
                <a:xfrm>
                  <a:off x="43" y="384"/>
                  <a:ext cx="47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piedmont</a:t>
                  </a:r>
                </a:p>
                <a:p>
                  <a:pPr eaLnBrk="0" hangingPunct="0"/>
                  <a:endParaRPr lang="en-US" altLang="en-US"/>
                </a:p>
              </p:txBody>
            </p:sp>
            <p:sp>
              <p:nvSpPr>
                <p:cNvPr id="69701" name="Rectangle 69"/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56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9702" name="Group 70"/>
              <p:cNvGrpSpPr>
                <a:grpSpLocks/>
              </p:cNvGrpSpPr>
              <p:nvPr/>
            </p:nvGrpSpPr>
            <p:grpSpPr bwMode="auto">
              <a:xfrm>
                <a:off x="561" y="384"/>
                <a:ext cx="482" cy="384"/>
                <a:chOff x="561" y="384"/>
                <a:chExt cx="482" cy="384"/>
              </a:xfrm>
            </p:grpSpPr>
            <p:sp>
              <p:nvSpPr>
                <p:cNvPr id="69703" name="Rectangle 71"/>
                <p:cNvSpPr>
                  <a:spLocks noChangeArrowheads="1"/>
                </p:cNvSpPr>
                <p:nvPr/>
              </p:nvSpPr>
              <p:spPr bwMode="auto">
                <a:xfrm>
                  <a:off x="604" y="384"/>
                  <a:ext cx="396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29	</a:t>
                  </a:r>
                </a:p>
                <a:p>
                  <a:pPr eaLnBrk="0" hangingPunct="0"/>
                  <a:endParaRPr lang="en-US" altLang="en-US"/>
                </a:p>
              </p:txBody>
            </p:sp>
            <p:sp>
              <p:nvSpPr>
                <p:cNvPr id="69704" name="Rectangle 72"/>
                <p:cNvSpPr>
                  <a:spLocks noChangeArrowheads="1"/>
                </p:cNvSpPr>
                <p:nvPr/>
              </p:nvSpPr>
              <p:spPr bwMode="auto">
                <a:xfrm>
                  <a:off x="561" y="384"/>
                  <a:ext cx="48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9705" name="Group 73"/>
              <p:cNvGrpSpPr>
                <a:grpSpLocks/>
              </p:cNvGrpSpPr>
              <p:nvPr/>
            </p:nvGrpSpPr>
            <p:grpSpPr bwMode="auto">
              <a:xfrm>
                <a:off x="1043" y="384"/>
                <a:ext cx="446" cy="384"/>
                <a:chOff x="1043" y="384"/>
                <a:chExt cx="446" cy="384"/>
              </a:xfrm>
            </p:grpSpPr>
            <p:sp>
              <p:nvSpPr>
                <p:cNvPr id="69706" name="Rectangle 74"/>
                <p:cNvSpPr>
                  <a:spLocks noChangeArrowheads="1"/>
                </p:cNvSpPr>
                <p:nvPr/>
              </p:nvSpPr>
              <p:spPr bwMode="auto">
                <a:xfrm>
                  <a:off x="1086" y="384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20</a:t>
                  </a:r>
                </a:p>
                <a:p>
                  <a:pPr eaLnBrk="0" hangingPunct="0"/>
                  <a:endParaRPr lang="en-US" altLang="en-US"/>
                </a:p>
              </p:txBody>
            </p:sp>
            <p:sp>
              <p:nvSpPr>
                <p:cNvPr id="69707" name="Rectangle 75"/>
                <p:cNvSpPr>
                  <a:spLocks noChangeArrowheads="1"/>
                </p:cNvSpPr>
                <p:nvPr/>
              </p:nvSpPr>
              <p:spPr bwMode="auto">
                <a:xfrm>
                  <a:off x="1043" y="384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9708" name="Group 76"/>
              <p:cNvGrpSpPr>
                <a:grpSpLocks/>
              </p:cNvGrpSpPr>
              <p:nvPr/>
            </p:nvGrpSpPr>
            <p:grpSpPr bwMode="auto">
              <a:xfrm>
                <a:off x="1489" y="384"/>
                <a:ext cx="446" cy="384"/>
                <a:chOff x="1489" y="384"/>
                <a:chExt cx="446" cy="384"/>
              </a:xfrm>
            </p:grpSpPr>
            <p:sp>
              <p:nvSpPr>
                <p:cNvPr id="69709" name="Rectangle 77"/>
                <p:cNvSpPr>
                  <a:spLocks noChangeArrowheads="1"/>
                </p:cNvSpPr>
                <p:nvPr/>
              </p:nvSpPr>
              <p:spPr bwMode="auto">
                <a:xfrm>
                  <a:off x="1532" y="384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49</a:t>
                  </a:r>
                </a:p>
                <a:p>
                  <a:pPr eaLnBrk="0" hangingPunct="0"/>
                  <a:endParaRPr lang="en-US" altLang="en-US"/>
                </a:p>
              </p:txBody>
            </p:sp>
            <p:sp>
              <p:nvSpPr>
                <p:cNvPr id="69710" name="Rectangle 78"/>
                <p:cNvSpPr>
                  <a:spLocks noChangeArrowheads="1"/>
                </p:cNvSpPr>
                <p:nvPr/>
              </p:nvSpPr>
              <p:spPr bwMode="auto">
                <a:xfrm>
                  <a:off x="1489" y="384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9711" name="Group 79"/>
              <p:cNvGrpSpPr>
                <a:grpSpLocks/>
              </p:cNvGrpSpPr>
              <p:nvPr/>
            </p:nvGrpSpPr>
            <p:grpSpPr bwMode="auto">
              <a:xfrm>
                <a:off x="0" y="768"/>
                <a:ext cx="561" cy="384"/>
                <a:chOff x="0" y="768"/>
                <a:chExt cx="561" cy="384"/>
              </a:xfrm>
            </p:grpSpPr>
            <p:sp>
              <p:nvSpPr>
                <p:cNvPr id="69712" name="Rectangle 80"/>
                <p:cNvSpPr>
                  <a:spLocks noChangeArrowheads="1"/>
                </p:cNvSpPr>
                <p:nvPr/>
              </p:nvSpPr>
              <p:spPr bwMode="auto">
                <a:xfrm>
                  <a:off x="43" y="768"/>
                  <a:ext cx="47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plain</a:t>
                  </a:r>
                </a:p>
                <a:p>
                  <a:pPr eaLnBrk="0" hangingPunct="0"/>
                  <a:endParaRPr lang="en-US" altLang="en-US"/>
                </a:p>
              </p:txBody>
            </p:sp>
            <p:sp>
              <p:nvSpPr>
                <p:cNvPr id="69713" name="Rectangle 81"/>
                <p:cNvSpPr>
                  <a:spLocks noChangeArrowheads="1"/>
                </p:cNvSpPr>
                <p:nvPr/>
              </p:nvSpPr>
              <p:spPr bwMode="auto">
                <a:xfrm>
                  <a:off x="0" y="768"/>
                  <a:ext cx="56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9714" name="Group 82"/>
              <p:cNvGrpSpPr>
                <a:grpSpLocks/>
              </p:cNvGrpSpPr>
              <p:nvPr/>
            </p:nvGrpSpPr>
            <p:grpSpPr bwMode="auto">
              <a:xfrm>
                <a:off x="561" y="768"/>
                <a:ext cx="482" cy="384"/>
                <a:chOff x="561" y="768"/>
                <a:chExt cx="482" cy="384"/>
              </a:xfrm>
            </p:grpSpPr>
            <p:sp>
              <p:nvSpPr>
                <p:cNvPr id="69715" name="Rectangle 83"/>
                <p:cNvSpPr>
                  <a:spLocks noChangeArrowheads="1"/>
                </p:cNvSpPr>
                <p:nvPr/>
              </p:nvSpPr>
              <p:spPr bwMode="auto">
                <a:xfrm>
                  <a:off x="604" y="768"/>
                  <a:ext cx="396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21</a:t>
                  </a:r>
                </a:p>
                <a:p>
                  <a:pPr eaLnBrk="0" hangingPunct="0"/>
                  <a:endParaRPr lang="en-US" altLang="en-US"/>
                </a:p>
              </p:txBody>
            </p:sp>
            <p:sp>
              <p:nvSpPr>
                <p:cNvPr id="69716" name="Rectangle 84"/>
                <p:cNvSpPr>
                  <a:spLocks noChangeArrowheads="1"/>
                </p:cNvSpPr>
                <p:nvPr/>
              </p:nvSpPr>
              <p:spPr bwMode="auto">
                <a:xfrm>
                  <a:off x="561" y="768"/>
                  <a:ext cx="48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9717" name="Group 85"/>
              <p:cNvGrpSpPr>
                <a:grpSpLocks/>
              </p:cNvGrpSpPr>
              <p:nvPr/>
            </p:nvGrpSpPr>
            <p:grpSpPr bwMode="auto">
              <a:xfrm>
                <a:off x="1043" y="768"/>
                <a:ext cx="446" cy="384"/>
                <a:chOff x="1043" y="768"/>
                <a:chExt cx="446" cy="384"/>
              </a:xfrm>
            </p:grpSpPr>
            <p:sp>
              <p:nvSpPr>
                <p:cNvPr id="69718" name="Rectangle 86"/>
                <p:cNvSpPr>
                  <a:spLocks noChangeArrowheads="1"/>
                </p:cNvSpPr>
                <p:nvPr/>
              </p:nvSpPr>
              <p:spPr bwMode="auto">
                <a:xfrm>
                  <a:off x="1086" y="768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30</a:t>
                  </a:r>
                </a:p>
              </p:txBody>
            </p:sp>
            <p:sp>
              <p:nvSpPr>
                <p:cNvPr id="69719" name="Rectangle 87"/>
                <p:cNvSpPr>
                  <a:spLocks noChangeArrowheads="1"/>
                </p:cNvSpPr>
                <p:nvPr/>
              </p:nvSpPr>
              <p:spPr bwMode="auto">
                <a:xfrm>
                  <a:off x="1043" y="768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9720" name="Group 88"/>
              <p:cNvGrpSpPr>
                <a:grpSpLocks/>
              </p:cNvGrpSpPr>
              <p:nvPr/>
            </p:nvGrpSpPr>
            <p:grpSpPr bwMode="auto">
              <a:xfrm>
                <a:off x="1489" y="768"/>
                <a:ext cx="446" cy="384"/>
                <a:chOff x="1489" y="768"/>
                <a:chExt cx="446" cy="384"/>
              </a:xfrm>
            </p:grpSpPr>
            <p:sp>
              <p:nvSpPr>
                <p:cNvPr id="69721" name="Rectangle 89"/>
                <p:cNvSpPr>
                  <a:spLocks noChangeArrowheads="1"/>
                </p:cNvSpPr>
                <p:nvPr/>
              </p:nvSpPr>
              <p:spPr bwMode="auto">
                <a:xfrm>
                  <a:off x="1532" y="768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51</a:t>
                  </a:r>
                </a:p>
                <a:p>
                  <a:pPr eaLnBrk="0" hangingPunct="0"/>
                  <a:endParaRPr lang="en-US" altLang="en-US"/>
                </a:p>
              </p:txBody>
            </p:sp>
            <p:sp>
              <p:nvSpPr>
                <p:cNvPr id="69722" name="Rectangle 90"/>
                <p:cNvSpPr>
                  <a:spLocks noChangeArrowheads="1"/>
                </p:cNvSpPr>
                <p:nvPr/>
              </p:nvSpPr>
              <p:spPr bwMode="auto">
                <a:xfrm>
                  <a:off x="1489" y="768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9723" name="Group 91"/>
              <p:cNvGrpSpPr>
                <a:grpSpLocks/>
              </p:cNvGrpSpPr>
              <p:nvPr/>
            </p:nvGrpSpPr>
            <p:grpSpPr bwMode="auto">
              <a:xfrm>
                <a:off x="0" y="1152"/>
                <a:ext cx="561" cy="384"/>
                <a:chOff x="0" y="1152"/>
                <a:chExt cx="561" cy="384"/>
              </a:xfrm>
            </p:grpSpPr>
            <p:sp>
              <p:nvSpPr>
                <p:cNvPr id="69724" name="Rectangle 92"/>
                <p:cNvSpPr>
                  <a:spLocks noChangeArrowheads="1"/>
                </p:cNvSpPr>
                <p:nvPr/>
              </p:nvSpPr>
              <p:spPr bwMode="auto">
                <a:xfrm>
                  <a:off x="43" y="1152"/>
                  <a:ext cx="47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Total</a:t>
                  </a:r>
                </a:p>
                <a:p>
                  <a:pPr eaLnBrk="0" hangingPunct="0"/>
                  <a:endParaRPr lang="en-US" altLang="en-US"/>
                </a:p>
              </p:txBody>
            </p:sp>
            <p:sp>
              <p:nvSpPr>
                <p:cNvPr id="69725" name="Rectangle 93"/>
                <p:cNvSpPr>
                  <a:spLocks noChangeArrowheads="1"/>
                </p:cNvSpPr>
                <p:nvPr/>
              </p:nvSpPr>
              <p:spPr bwMode="auto">
                <a:xfrm>
                  <a:off x="0" y="1152"/>
                  <a:ext cx="56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9726" name="Group 94"/>
              <p:cNvGrpSpPr>
                <a:grpSpLocks/>
              </p:cNvGrpSpPr>
              <p:nvPr/>
            </p:nvGrpSpPr>
            <p:grpSpPr bwMode="auto">
              <a:xfrm>
                <a:off x="561" y="1152"/>
                <a:ext cx="482" cy="384"/>
                <a:chOff x="561" y="1152"/>
                <a:chExt cx="482" cy="384"/>
              </a:xfrm>
            </p:grpSpPr>
            <p:sp>
              <p:nvSpPr>
                <p:cNvPr id="69727" name="Rectangle 95"/>
                <p:cNvSpPr>
                  <a:spLocks noChangeArrowheads="1"/>
                </p:cNvSpPr>
                <p:nvPr/>
              </p:nvSpPr>
              <p:spPr bwMode="auto">
                <a:xfrm>
                  <a:off x="604" y="1152"/>
                  <a:ext cx="396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50</a:t>
                  </a:r>
                </a:p>
                <a:p>
                  <a:pPr eaLnBrk="0" hangingPunct="0"/>
                  <a:endParaRPr lang="en-US" altLang="en-US"/>
                </a:p>
              </p:txBody>
            </p:sp>
            <p:sp>
              <p:nvSpPr>
                <p:cNvPr id="69728" name="Rectangle 96"/>
                <p:cNvSpPr>
                  <a:spLocks noChangeArrowheads="1"/>
                </p:cNvSpPr>
                <p:nvPr/>
              </p:nvSpPr>
              <p:spPr bwMode="auto">
                <a:xfrm>
                  <a:off x="561" y="1152"/>
                  <a:ext cx="48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9729" name="Group 97"/>
              <p:cNvGrpSpPr>
                <a:grpSpLocks/>
              </p:cNvGrpSpPr>
              <p:nvPr/>
            </p:nvGrpSpPr>
            <p:grpSpPr bwMode="auto">
              <a:xfrm>
                <a:off x="1043" y="1152"/>
                <a:ext cx="446" cy="384"/>
                <a:chOff x="1043" y="1152"/>
                <a:chExt cx="446" cy="384"/>
              </a:xfrm>
            </p:grpSpPr>
            <p:sp>
              <p:nvSpPr>
                <p:cNvPr id="69730" name="Rectangle 98"/>
                <p:cNvSpPr>
                  <a:spLocks noChangeArrowheads="1"/>
                </p:cNvSpPr>
                <p:nvPr/>
              </p:nvSpPr>
              <p:spPr bwMode="auto">
                <a:xfrm>
                  <a:off x="1086" y="1152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50</a:t>
                  </a:r>
                </a:p>
                <a:p>
                  <a:pPr eaLnBrk="0" hangingPunct="0"/>
                  <a:endParaRPr lang="en-US" altLang="en-US"/>
                </a:p>
              </p:txBody>
            </p:sp>
            <p:sp>
              <p:nvSpPr>
                <p:cNvPr id="69731" name="Rectangle 99"/>
                <p:cNvSpPr>
                  <a:spLocks noChangeArrowheads="1"/>
                </p:cNvSpPr>
                <p:nvPr/>
              </p:nvSpPr>
              <p:spPr bwMode="auto">
                <a:xfrm>
                  <a:off x="1043" y="1152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9732" name="Group 100"/>
              <p:cNvGrpSpPr>
                <a:grpSpLocks/>
              </p:cNvGrpSpPr>
              <p:nvPr/>
            </p:nvGrpSpPr>
            <p:grpSpPr bwMode="auto">
              <a:xfrm>
                <a:off x="1489" y="1152"/>
                <a:ext cx="446" cy="384"/>
                <a:chOff x="1489" y="1152"/>
                <a:chExt cx="446" cy="384"/>
              </a:xfrm>
            </p:grpSpPr>
            <p:sp>
              <p:nvSpPr>
                <p:cNvPr id="69733" name="Rectangle 101"/>
                <p:cNvSpPr>
                  <a:spLocks noChangeArrowheads="1"/>
                </p:cNvSpPr>
                <p:nvPr/>
              </p:nvSpPr>
              <p:spPr bwMode="auto">
                <a:xfrm>
                  <a:off x="1532" y="1152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100</a:t>
                  </a:r>
                </a:p>
                <a:p>
                  <a:pPr eaLnBrk="0" hangingPunct="0"/>
                  <a:endParaRPr lang="en-US" altLang="en-US"/>
                </a:p>
              </p:txBody>
            </p:sp>
            <p:sp>
              <p:nvSpPr>
                <p:cNvPr id="69734" name="Rectangle 102"/>
                <p:cNvSpPr>
                  <a:spLocks noChangeArrowheads="1"/>
                </p:cNvSpPr>
                <p:nvPr/>
              </p:nvSpPr>
              <p:spPr bwMode="auto">
                <a:xfrm>
                  <a:off x="1489" y="1152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69735" name="Rectangle 103"/>
            <p:cNvSpPr>
              <a:spLocks noChangeArrowheads="1"/>
            </p:cNvSpPr>
            <p:nvPr/>
          </p:nvSpPr>
          <p:spPr bwMode="auto">
            <a:xfrm>
              <a:off x="-2" y="-2"/>
              <a:ext cx="1939" cy="1540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9736" name="Line 104"/>
          <p:cNvSpPr>
            <a:spLocks noChangeShapeType="1"/>
          </p:cNvSpPr>
          <p:nvPr/>
        </p:nvSpPr>
        <p:spPr bwMode="auto">
          <a:xfrm>
            <a:off x="3810000" y="27432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37" name="Text Box 105"/>
          <p:cNvSpPr txBox="1">
            <a:spLocks noChangeArrowheads="1"/>
          </p:cNvSpPr>
          <p:nvPr/>
        </p:nvSpPr>
        <p:spPr bwMode="auto">
          <a:xfrm>
            <a:off x="6705600" y="3886200"/>
            <a:ext cx="2057400" cy="124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no longer significant at </a:t>
            </a:r>
            <a:r>
              <a:rPr lang="en-US" altLang="en-US" sz="2800"/>
              <a:t>alpha = .05</a:t>
            </a:r>
            <a:r>
              <a:rPr lang="en-US" altLang="en-US"/>
              <a:t> !</a:t>
            </a:r>
          </a:p>
        </p:txBody>
      </p:sp>
      <p:grpSp>
        <p:nvGrpSpPr>
          <p:cNvPr id="69741" name="Group 109"/>
          <p:cNvGrpSpPr>
            <a:grpSpLocks/>
          </p:cNvGrpSpPr>
          <p:nvPr/>
        </p:nvGrpSpPr>
        <p:grpSpPr bwMode="auto">
          <a:xfrm>
            <a:off x="3352800" y="1447800"/>
            <a:ext cx="5051425" cy="685800"/>
            <a:chOff x="2112" y="912"/>
            <a:chExt cx="3182" cy="432"/>
          </a:xfrm>
        </p:grpSpPr>
        <p:sp>
          <p:nvSpPr>
            <p:cNvPr id="69738" name="Text Box 106"/>
            <p:cNvSpPr txBox="1">
              <a:spLocks noChangeArrowheads="1"/>
            </p:cNvSpPr>
            <p:nvPr/>
          </p:nvSpPr>
          <p:spPr bwMode="auto">
            <a:xfrm>
              <a:off x="4176" y="1056"/>
              <a:ext cx="11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(shift 3 sites)</a:t>
              </a:r>
            </a:p>
          </p:txBody>
        </p:sp>
        <p:sp>
          <p:nvSpPr>
            <p:cNvPr id="69739" name="Line 107"/>
            <p:cNvSpPr>
              <a:spLocks noChangeShapeType="1"/>
            </p:cNvSpPr>
            <p:nvPr/>
          </p:nvSpPr>
          <p:spPr bwMode="auto">
            <a:xfrm>
              <a:off x="2112" y="912"/>
              <a:ext cx="0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0" name="Line 108"/>
            <p:cNvSpPr>
              <a:spLocks noChangeShapeType="1"/>
            </p:cNvSpPr>
            <p:nvPr/>
          </p:nvSpPr>
          <p:spPr bwMode="auto">
            <a:xfrm flipV="1">
              <a:off x="2928" y="912"/>
              <a:ext cx="0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36" grpId="0" animBg="1"/>
      <p:bldP spid="6973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02" name="Group 2"/>
          <p:cNvGrpSpPr>
            <a:grpSpLocks/>
          </p:cNvGrpSpPr>
          <p:nvPr/>
        </p:nvGrpSpPr>
        <p:grpSpPr bwMode="auto">
          <a:xfrm>
            <a:off x="838200" y="685800"/>
            <a:ext cx="5562600" cy="1981200"/>
            <a:chOff x="-2" y="-2"/>
            <a:chExt cx="1939" cy="1540"/>
          </a:xfrm>
        </p:grpSpPr>
        <p:grpSp>
          <p:nvGrpSpPr>
            <p:cNvPr id="76803" name="Group 3"/>
            <p:cNvGrpSpPr>
              <a:grpSpLocks/>
            </p:cNvGrpSpPr>
            <p:nvPr/>
          </p:nvGrpSpPr>
          <p:grpSpPr bwMode="auto">
            <a:xfrm>
              <a:off x="0" y="0"/>
              <a:ext cx="1935" cy="1536"/>
              <a:chOff x="0" y="0"/>
              <a:chExt cx="1935" cy="1536"/>
            </a:xfrm>
          </p:grpSpPr>
          <p:grpSp>
            <p:nvGrpSpPr>
              <p:cNvPr id="76804" name="Group 4"/>
              <p:cNvGrpSpPr>
                <a:grpSpLocks/>
              </p:cNvGrpSpPr>
              <p:nvPr/>
            </p:nvGrpSpPr>
            <p:grpSpPr bwMode="auto">
              <a:xfrm>
                <a:off x="0" y="0"/>
                <a:ext cx="561" cy="384"/>
                <a:chOff x="0" y="0"/>
                <a:chExt cx="561" cy="384"/>
              </a:xfrm>
            </p:grpSpPr>
            <p:sp>
              <p:nvSpPr>
                <p:cNvPr id="76805" name="Rectangle 5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7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 </a:t>
                  </a:r>
                </a:p>
                <a:p>
                  <a:pPr eaLnBrk="0" hangingPunct="0"/>
                  <a:endParaRPr lang="en-US" altLang="en-US"/>
                </a:p>
              </p:txBody>
            </p:sp>
            <p:sp>
              <p:nvSpPr>
                <p:cNvPr id="76806" name="Rectangle 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6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6807" name="Group 7"/>
              <p:cNvGrpSpPr>
                <a:grpSpLocks/>
              </p:cNvGrpSpPr>
              <p:nvPr/>
            </p:nvGrpSpPr>
            <p:grpSpPr bwMode="auto">
              <a:xfrm>
                <a:off x="561" y="0"/>
                <a:ext cx="482" cy="384"/>
                <a:chOff x="561" y="0"/>
                <a:chExt cx="482" cy="384"/>
              </a:xfrm>
            </p:grpSpPr>
            <p:sp>
              <p:nvSpPr>
                <p:cNvPr id="76808" name="Rectangle 8"/>
                <p:cNvSpPr>
                  <a:spLocks noChangeArrowheads="1"/>
                </p:cNvSpPr>
                <p:nvPr/>
              </p:nvSpPr>
              <p:spPr bwMode="auto">
                <a:xfrm>
                  <a:off x="604" y="0"/>
                  <a:ext cx="396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early</a:t>
                  </a:r>
                </a:p>
                <a:p>
                  <a:pPr eaLnBrk="0" hangingPunct="0"/>
                  <a:endParaRPr lang="en-US" altLang="en-US"/>
                </a:p>
              </p:txBody>
            </p:sp>
            <p:sp>
              <p:nvSpPr>
                <p:cNvPr id="76809" name="Rectangle 9"/>
                <p:cNvSpPr>
                  <a:spLocks noChangeArrowheads="1"/>
                </p:cNvSpPr>
                <p:nvPr/>
              </p:nvSpPr>
              <p:spPr bwMode="auto">
                <a:xfrm>
                  <a:off x="561" y="0"/>
                  <a:ext cx="48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6810" name="Group 10"/>
              <p:cNvGrpSpPr>
                <a:grpSpLocks/>
              </p:cNvGrpSpPr>
              <p:nvPr/>
            </p:nvGrpSpPr>
            <p:grpSpPr bwMode="auto">
              <a:xfrm>
                <a:off x="1043" y="0"/>
                <a:ext cx="446" cy="384"/>
                <a:chOff x="1043" y="0"/>
                <a:chExt cx="446" cy="384"/>
              </a:xfrm>
            </p:grpSpPr>
            <p:sp>
              <p:nvSpPr>
                <p:cNvPr id="76811" name="Rectangle 11"/>
                <p:cNvSpPr>
                  <a:spLocks noChangeArrowheads="1"/>
                </p:cNvSpPr>
                <p:nvPr/>
              </p:nvSpPr>
              <p:spPr bwMode="auto">
                <a:xfrm>
                  <a:off x="1086" y="0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late</a:t>
                  </a:r>
                </a:p>
                <a:p>
                  <a:pPr eaLnBrk="0" hangingPunct="0"/>
                  <a:endParaRPr lang="en-US" altLang="en-US"/>
                </a:p>
              </p:txBody>
            </p:sp>
            <p:sp>
              <p:nvSpPr>
                <p:cNvPr id="76812" name="Rectangle 12"/>
                <p:cNvSpPr>
                  <a:spLocks noChangeArrowheads="1"/>
                </p:cNvSpPr>
                <p:nvPr/>
              </p:nvSpPr>
              <p:spPr bwMode="auto">
                <a:xfrm>
                  <a:off x="1043" y="0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6813" name="Group 13"/>
              <p:cNvGrpSpPr>
                <a:grpSpLocks/>
              </p:cNvGrpSpPr>
              <p:nvPr/>
            </p:nvGrpSpPr>
            <p:grpSpPr bwMode="auto">
              <a:xfrm>
                <a:off x="1489" y="0"/>
                <a:ext cx="446" cy="384"/>
                <a:chOff x="1489" y="0"/>
                <a:chExt cx="446" cy="384"/>
              </a:xfrm>
            </p:grpSpPr>
            <p:sp>
              <p:nvSpPr>
                <p:cNvPr id="76814" name="Rectangle 14"/>
                <p:cNvSpPr>
                  <a:spLocks noChangeArrowheads="1"/>
                </p:cNvSpPr>
                <p:nvPr/>
              </p:nvSpPr>
              <p:spPr bwMode="auto">
                <a:xfrm>
                  <a:off x="1532" y="0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Total</a:t>
                  </a:r>
                </a:p>
                <a:p>
                  <a:pPr eaLnBrk="0" hangingPunct="0"/>
                  <a:endParaRPr lang="en-US" altLang="en-US"/>
                </a:p>
              </p:txBody>
            </p:sp>
            <p:sp>
              <p:nvSpPr>
                <p:cNvPr id="76815" name="Rectangle 15"/>
                <p:cNvSpPr>
                  <a:spLocks noChangeArrowheads="1"/>
                </p:cNvSpPr>
                <p:nvPr/>
              </p:nvSpPr>
              <p:spPr bwMode="auto">
                <a:xfrm>
                  <a:off x="1489" y="0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6816" name="Group 16"/>
              <p:cNvGrpSpPr>
                <a:grpSpLocks/>
              </p:cNvGrpSpPr>
              <p:nvPr/>
            </p:nvGrpSpPr>
            <p:grpSpPr bwMode="auto">
              <a:xfrm>
                <a:off x="0" y="384"/>
                <a:ext cx="561" cy="384"/>
                <a:chOff x="0" y="384"/>
                <a:chExt cx="561" cy="384"/>
              </a:xfrm>
            </p:grpSpPr>
            <p:sp>
              <p:nvSpPr>
                <p:cNvPr id="76817" name="Rectangle 17"/>
                <p:cNvSpPr>
                  <a:spLocks noChangeArrowheads="1"/>
                </p:cNvSpPr>
                <p:nvPr/>
              </p:nvSpPr>
              <p:spPr bwMode="auto">
                <a:xfrm>
                  <a:off x="43" y="384"/>
                  <a:ext cx="47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piedmont</a:t>
                  </a:r>
                </a:p>
                <a:p>
                  <a:pPr eaLnBrk="0" hangingPunct="0"/>
                  <a:endParaRPr lang="en-US" altLang="en-US"/>
                </a:p>
              </p:txBody>
            </p:sp>
            <p:sp>
              <p:nvSpPr>
                <p:cNvPr id="76818" name="Rectangle 18"/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56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6819" name="Group 19"/>
              <p:cNvGrpSpPr>
                <a:grpSpLocks/>
              </p:cNvGrpSpPr>
              <p:nvPr/>
            </p:nvGrpSpPr>
            <p:grpSpPr bwMode="auto">
              <a:xfrm>
                <a:off x="561" y="384"/>
                <a:ext cx="482" cy="384"/>
                <a:chOff x="561" y="384"/>
                <a:chExt cx="482" cy="384"/>
              </a:xfrm>
            </p:grpSpPr>
            <p:sp>
              <p:nvSpPr>
                <p:cNvPr id="76820" name="Rectangle 20"/>
                <p:cNvSpPr>
                  <a:spLocks noChangeArrowheads="1"/>
                </p:cNvSpPr>
                <p:nvPr/>
              </p:nvSpPr>
              <p:spPr bwMode="auto">
                <a:xfrm>
                  <a:off x="604" y="384"/>
                  <a:ext cx="396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31</a:t>
                  </a:r>
                </a:p>
                <a:p>
                  <a:pPr eaLnBrk="0" hangingPunct="0"/>
                  <a:endParaRPr lang="en-US" altLang="en-US"/>
                </a:p>
              </p:txBody>
            </p:sp>
            <p:sp>
              <p:nvSpPr>
                <p:cNvPr id="76821" name="Rectangle 21"/>
                <p:cNvSpPr>
                  <a:spLocks noChangeArrowheads="1"/>
                </p:cNvSpPr>
                <p:nvPr/>
              </p:nvSpPr>
              <p:spPr bwMode="auto">
                <a:xfrm>
                  <a:off x="561" y="384"/>
                  <a:ext cx="48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6822" name="Group 22"/>
              <p:cNvGrpSpPr>
                <a:grpSpLocks/>
              </p:cNvGrpSpPr>
              <p:nvPr/>
            </p:nvGrpSpPr>
            <p:grpSpPr bwMode="auto">
              <a:xfrm>
                <a:off x="1043" y="384"/>
                <a:ext cx="446" cy="384"/>
                <a:chOff x="1043" y="384"/>
                <a:chExt cx="446" cy="384"/>
              </a:xfrm>
            </p:grpSpPr>
            <p:sp>
              <p:nvSpPr>
                <p:cNvPr id="76823" name="Rectangle 23"/>
                <p:cNvSpPr>
                  <a:spLocks noChangeArrowheads="1"/>
                </p:cNvSpPr>
                <p:nvPr/>
              </p:nvSpPr>
              <p:spPr bwMode="auto">
                <a:xfrm>
                  <a:off x="1086" y="384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19</a:t>
                  </a:r>
                </a:p>
                <a:p>
                  <a:pPr eaLnBrk="0" hangingPunct="0"/>
                  <a:endParaRPr lang="en-US" altLang="en-US"/>
                </a:p>
              </p:txBody>
            </p:sp>
            <p:sp>
              <p:nvSpPr>
                <p:cNvPr id="76824" name="Rectangle 24"/>
                <p:cNvSpPr>
                  <a:spLocks noChangeArrowheads="1"/>
                </p:cNvSpPr>
                <p:nvPr/>
              </p:nvSpPr>
              <p:spPr bwMode="auto">
                <a:xfrm>
                  <a:off x="1043" y="384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6825" name="Group 25"/>
              <p:cNvGrpSpPr>
                <a:grpSpLocks/>
              </p:cNvGrpSpPr>
              <p:nvPr/>
            </p:nvGrpSpPr>
            <p:grpSpPr bwMode="auto">
              <a:xfrm>
                <a:off x="1489" y="384"/>
                <a:ext cx="446" cy="384"/>
                <a:chOff x="1489" y="384"/>
                <a:chExt cx="446" cy="384"/>
              </a:xfrm>
            </p:grpSpPr>
            <p:sp>
              <p:nvSpPr>
                <p:cNvPr id="76826" name="Rectangle 26"/>
                <p:cNvSpPr>
                  <a:spLocks noChangeArrowheads="1"/>
                </p:cNvSpPr>
                <p:nvPr/>
              </p:nvSpPr>
              <p:spPr bwMode="auto">
                <a:xfrm>
                  <a:off x="1532" y="384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50</a:t>
                  </a:r>
                </a:p>
                <a:p>
                  <a:pPr eaLnBrk="0" hangingPunct="0"/>
                  <a:endParaRPr lang="en-US" altLang="en-US"/>
                </a:p>
              </p:txBody>
            </p:sp>
            <p:sp>
              <p:nvSpPr>
                <p:cNvPr id="76827" name="Rectangle 27"/>
                <p:cNvSpPr>
                  <a:spLocks noChangeArrowheads="1"/>
                </p:cNvSpPr>
                <p:nvPr/>
              </p:nvSpPr>
              <p:spPr bwMode="auto">
                <a:xfrm>
                  <a:off x="1489" y="384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6828" name="Group 28"/>
              <p:cNvGrpSpPr>
                <a:grpSpLocks/>
              </p:cNvGrpSpPr>
              <p:nvPr/>
            </p:nvGrpSpPr>
            <p:grpSpPr bwMode="auto">
              <a:xfrm>
                <a:off x="0" y="768"/>
                <a:ext cx="561" cy="384"/>
                <a:chOff x="0" y="768"/>
                <a:chExt cx="561" cy="384"/>
              </a:xfrm>
            </p:grpSpPr>
            <p:sp>
              <p:nvSpPr>
                <p:cNvPr id="76829" name="Rectangle 29"/>
                <p:cNvSpPr>
                  <a:spLocks noChangeArrowheads="1"/>
                </p:cNvSpPr>
                <p:nvPr/>
              </p:nvSpPr>
              <p:spPr bwMode="auto">
                <a:xfrm>
                  <a:off x="43" y="768"/>
                  <a:ext cx="47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plain</a:t>
                  </a:r>
                </a:p>
                <a:p>
                  <a:pPr eaLnBrk="0" hangingPunct="0"/>
                  <a:endParaRPr lang="en-US" altLang="en-US"/>
                </a:p>
              </p:txBody>
            </p:sp>
            <p:sp>
              <p:nvSpPr>
                <p:cNvPr id="76830" name="Rectangle 30"/>
                <p:cNvSpPr>
                  <a:spLocks noChangeArrowheads="1"/>
                </p:cNvSpPr>
                <p:nvPr/>
              </p:nvSpPr>
              <p:spPr bwMode="auto">
                <a:xfrm>
                  <a:off x="0" y="768"/>
                  <a:ext cx="56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6831" name="Group 31"/>
              <p:cNvGrpSpPr>
                <a:grpSpLocks/>
              </p:cNvGrpSpPr>
              <p:nvPr/>
            </p:nvGrpSpPr>
            <p:grpSpPr bwMode="auto">
              <a:xfrm>
                <a:off x="561" y="768"/>
                <a:ext cx="482" cy="384"/>
                <a:chOff x="561" y="768"/>
                <a:chExt cx="482" cy="384"/>
              </a:xfrm>
            </p:grpSpPr>
            <p:sp>
              <p:nvSpPr>
                <p:cNvPr id="76832" name="Rectangle 32"/>
                <p:cNvSpPr>
                  <a:spLocks noChangeArrowheads="1"/>
                </p:cNvSpPr>
                <p:nvPr/>
              </p:nvSpPr>
              <p:spPr bwMode="auto">
                <a:xfrm>
                  <a:off x="604" y="768"/>
                  <a:ext cx="396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19</a:t>
                  </a:r>
                </a:p>
                <a:p>
                  <a:pPr eaLnBrk="0" hangingPunct="0"/>
                  <a:endParaRPr lang="en-US" altLang="en-US"/>
                </a:p>
              </p:txBody>
            </p:sp>
            <p:sp>
              <p:nvSpPr>
                <p:cNvPr id="76833" name="Rectangle 33"/>
                <p:cNvSpPr>
                  <a:spLocks noChangeArrowheads="1"/>
                </p:cNvSpPr>
                <p:nvPr/>
              </p:nvSpPr>
              <p:spPr bwMode="auto">
                <a:xfrm>
                  <a:off x="561" y="768"/>
                  <a:ext cx="48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6834" name="Group 34"/>
              <p:cNvGrpSpPr>
                <a:grpSpLocks/>
              </p:cNvGrpSpPr>
              <p:nvPr/>
            </p:nvGrpSpPr>
            <p:grpSpPr bwMode="auto">
              <a:xfrm>
                <a:off x="1043" y="768"/>
                <a:ext cx="446" cy="384"/>
                <a:chOff x="1043" y="768"/>
                <a:chExt cx="446" cy="384"/>
              </a:xfrm>
            </p:grpSpPr>
            <p:sp>
              <p:nvSpPr>
                <p:cNvPr id="76835" name="Rectangle 35"/>
                <p:cNvSpPr>
                  <a:spLocks noChangeArrowheads="1"/>
                </p:cNvSpPr>
                <p:nvPr/>
              </p:nvSpPr>
              <p:spPr bwMode="auto">
                <a:xfrm>
                  <a:off x="1086" y="768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31</a:t>
                  </a:r>
                </a:p>
              </p:txBody>
            </p:sp>
            <p:sp>
              <p:nvSpPr>
                <p:cNvPr id="76836" name="Rectangle 36"/>
                <p:cNvSpPr>
                  <a:spLocks noChangeArrowheads="1"/>
                </p:cNvSpPr>
                <p:nvPr/>
              </p:nvSpPr>
              <p:spPr bwMode="auto">
                <a:xfrm>
                  <a:off x="1043" y="768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6837" name="Group 37"/>
              <p:cNvGrpSpPr>
                <a:grpSpLocks/>
              </p:cNvGrpSpPr>
              <p:nvPr/>
            </p:nvGrpSpPr>
            <p:grpSpPr bwMode="auto">
              <a:xfrm>
                <a:off x="1489" y="768"/>
                <a:ext cx="446" cy="384"/>
                <a:chOff x="1489" y="768"/>
                <a:chExt cx="446" cy="384"/>
              </a:xfrm>
            </p:grpSpPr>
            <p:sp>
              <p:nvSpPr>
                <p:cNvPr id="76838" name="Rectangle 38"/>
                <p:cNvSpPr>
                  <a:spLocks noChangeArrowheads="1"/>
                </p:cNvSpPr>
                <p:nvPr/>
              </p:nvSpPr>
              <p:spPr bwMode="auto">
                <a:xfrm>
                  <a:off x="1532" y="768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50</a:t>
                  </a:r>
                </a:p>
                <a:p>
                  <a:pPr eaLnBrk="0" hangingPunct="0"/>
                  <a:endParaRPr lang="en-US" altLang="en-US"/>
                </a:p>
              </p:txBody>
            </p:sp>
            <p:sp>
              <p:nvSpPr>
                <p:cNvPr id="76839" name="Rectangle 39"/>
                <p:cNvSpPr>
                  <a:spLocks noChangeArrowheads="1"/>
                </p:cNvSpPr>
                <p:nvPr/>
              </p:nvSpPr>
              <p:spPr bwMode="auto">
                <a:xfrm>
                  <a:off x="1489" y="768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6840" name="Group 40"/>
              <p:cNvGrpSpPr>
                <a:grpSpLocks/>
              </p:cNvGrpSpPr>
              <p:nvPr/>
            </p:nvGrpSpPr>
            <p:grpSpPr bwMode="auto">
              <a:xfrm>
                <a:off x="0" y="1152"/>
                <a:ext cx="561" cy="384"/>
                <a:chOff x="0" y="1152"/>
                <a:chExt cx="561" cy="384"/>
              </a:xfrm>
            </p:grpSpPr>
            <p:sp>
              <p:nvSpPr>
                <p:cNvPr id="76841" name="Rectangle 41"/>
                <p:cNvSpPr>
                  <a:spLocks noChangeArrowheads="1"/>
                </p:cNvSpPr>
                <p:nvPr/>
              </p:nvSpPr>
              <p:spPr bwMode="auto">
                <a:xfrm>
                  <a:off x="43" y="1152"/>
                  <a:ext cx="47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Total</a:t>
                  </a:r>
                </a:p>
                <a:p>
                  <a:pPr eaLnBrk="0" hangingPunct="0"/>
                  <a:endParaRPr lang="en-US" altLang="en-US"/>
                </a:p>
              </p:txBody>
            </p:sp>
            <p:sp>
              <p:nvSpPr>
                <p:cNvPr id="76842" name="Rectangle 42"/>
                <p:cNvSpPr>
                  <a:spLocks noChangeArrowheads="1"/>
                </p:cNvSpPr>
                <p:nvPr/>
              </p:nvSpPr>
              <p:spPr bwMode="auto">
                <a:xfrm>
                  <a:off x="0" y="1152"/>
                  <a:ext cx="56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6843" name="Group 43"/>
              <p:cNvGrpSpPr>
                <a:grpSpLocks/>
              </p:cNvGrpSpPr>
              <p:nvPr/>
            </p:nvGrpSpPr>
            <p:grpSpPr bwMode="auto">
              <a:xfrm>
                <a:off x="561" y="1152"/>
                <a:ext cx="482" cy="384"/>
                <a:chOff x="561" y="1152"/>
                <a:chExt cx="482" cy="384"/>
              </a:xfrm>
            </p:grpSpPr>
            <p:sp>
              <p:nvSpPr>
                <p:cNvPr id="76844" name="Rectangle 44"/>
                <p:cNvSpPr>
                  <a:spLocks noChangeArrowheads="1"/>
                </p:cNvSpPr>
                <p:nvPr/>
              </p:nvSpPr>
              <p:spPr bwMode="auto">
                <a:xfrm>
                  <a:off x="604" y="1152"/>
                  <a:ext cx="396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50</a:t>
                  </a:r>
                </a:p>
                <a:p>
                  <a:pPr eaLnBrk="0" hangingPunct="0"/>
                  <a:endParaRPr lang="en-US" altLang="en-US"/>
                </a:p>
              </p:txBody>
            </p:sp>
            <p:sp>
              <p:nvSpPr>
                <p:cNvPr id="76845" name="Rectangle 45"/>
                <p:cNvSpPr>
                  <a:spLocks noChangeArrowheads="1"/>
                </p:cNvSpPr>
                <p:nvPr/>
              </p:nvSpPr>
              <p:spPr bwMode="auto">
                <a:xfrm>
                  <a:off x="561" y="1152"/>
                  <a:ext cx="48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6846" name="Group 46"/>
              <p:cNvGrpSpPr>
                <a:grpSpLocks/>
              </p:cNvGrpSpPr>
              <p:nvPr/>
            </p:nvGrpSpPr>
            <p:grpSpPr bwMode="auto">
              <a:xfrm>
                <a:off x="1043" y="1152"/>
                <a:ext cx="446" cy="384"/>
                <a:chOff x="1043" y="1152"/>
                <a:chExt cx="446" cy="384"/>
              </a:xfrm>
            </p:grpSpPr>
            <p:sp>
              <p:nvSpPr>
                <p:cNvPr id="76847" name="Rectangle 47"/>
                <p:cNvSpPr>
                  <a:spLocks noChangeArrowheads="1"/>
                </p:cNvSpPr>
                <p:nvPr/>
              </p:nvSpPr>
              <p:spPr bwMode="auto">
                <a:xfrm>
                  <a:off x="1086" y="1152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50</a:t>
                  </a:r>
                </a:p>
                <a:p>
                  <a:pPr eaLnBrk="0" hangingPunct="0"/>
                  <a:endParaRPr lang="en-US" altLang="en-US"/>
                </a:p>
              </p:txBody>
            </p:sp>
            <p:sp>
              <p:nvSpPr>
                <p:cNvPr id="76848" name="Rectangle 48"/>
                <p:cNvSpPr>
                  <a:spLocks noChangeArrowheads="1"/>
                </p:cNvSpPr>
                <p:nvPr/>
              </p:nvSpPr>
              <p:spPr bwMode="auto">
                <a:xfrm>
                  <a:off x="1043" y="1152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6849" name="Group 49"/>
              <p:cNvGrpSpPr>
                <a:grpSpLocks/>
              </p:cNvGrpSpPr>
              <p:nvPr/>
            </p:nvGrpSpPr>
            <p:grpSpPr bwMode="auto">
              <a:xfrm>
                <a:off x="1489" y="1152"/>
                <a:ext cx="446" cy="384"/>
                <a:chOff x="1489" y="1152"/>
                <a:chExt cx="446" cy="384"/>
              </a:xfrm>
            </p:grpSpPr>
            <p:sp>
              <p:nvSpPr>
                <p:cNvPr id="76850" name="Rectangle 50"/>
                <p:cNvSpPr>
                  <a:spLocks noChangeArrowheads="1"/>
                </p:cNvSpPr>
                <p:nvPr/>
              </p:nvSpPr>
              <p:spPr bwMode="auto">
                <a:xfrm>
                  <a:off x="1532" y="1152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100</a:t>
                  </a:r>
                </a:p>
                <a:p>
                  <a:pPr eaLnBrk="0" hangingPunct="0"/>
                  <a:endParaRPr lang="en-US" altLang="en-US"/>
                </a:p>
              </p:txBody>
            </p:sp>
            <p:sp>
              <p:nvSpPr>
                <p:cNvPr id="76851" name="Rectangle 51"/>
                <p:cNvSpPr>
                  <a:spLocks noChangeArrowheads="1"/>
                </p:cNvSpPr>
                <p:nvPr/>
              </p:nvSpPr>
              <p:spPr bwMode="auto">
                <a:xfrm>
                  <a:off x="1489" y="1152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76852" name="Rectangle 52"/>
            <p:cNvSpPr>
              <a:spLocks noChangeArrowheads="1"/>
            </p:cNvSpPr>
            <p:nvPr/>
          </p:nvSpPr>
          <p:spPr bwMode="auto">
            <a:xfrm>
              <a:off x="-2" y="-2"/>
              <a:ext cx="1939" cy="1540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6853" name="Group 53"/>
          <p:cNvGrpSpPr>
            <a:grpSpLocks/>
          </p:cNvGrpSpPr>
          <p:nvPr/>
        </p:nvGrpSpPr>
        <p:grpSpPr bwMode="auto">
          <a:xfrm>
            <a:off x="838200" y="3505200"/>
            <a:ext cx="5562600" cy="1981200"/>
            <a:chOff x="-2" y="-2"/>
            <a:chExt cx="1939" cy="1540"/>
          </a:xfrm>
        </p:grpSpPr>
        <p:grpSp>
          <p:nvGrpSpPr>
            <p:cNvPr id="76854" name="Group 54"/>
            <p:cNvGrpSpPr>
              <a:grpSpLocks/>
            </p:cNvGrpSpPr>
            <p:nvPr/>
          </p:nvGrpSpPr>
          <p:grpSpPr bwMode="auto">
            <a:xfrm>
              <a:off x="0" y="0"/>
              <a:ext cx="1935" cy="1536"/>
              <a:chOff x="0" y="0"/>
              <a:chExt cx="1935" cy="1536"/>
            </a:xfrm>
          </p:grpSpPr>
          <p:grpSp>
            <p:nvGrpSpPr>
              <p:cNvPr id="76855" name="Group 55"/>
              <p:cNvGrpSpPr>
                <a:grpSpLocks/>
              </p:cNvGrpSpPr>
              <p:nvPr/>
            </p:nvGrpSpPr>
            <p:grpSpPr bwMode="auto">
              <a:xfrm>
                <a:off x="0" y="0"/>
                <a:ext cx="561" cy="384"/>
                <a:chOff x="0" y="0"/>
                <a:chExt cx="561" cy="384"/>
              </a:xfrm>
            </p:grpSpPr>
            <p:sp>
              <p:nvSpPr>
                <p:cNvPr id="76856" name="Rectangle 56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7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 </a:t>
                  </a:r>
                </a:p>
                <a:p>
                  <a:pPr eaLnBrk="0" hangingPunct="0"/>
                  <a:endParaRPr lang="en-US" altLang="en-US"/>
                </a:p>
              </p:txBody>
            </p:sp>
            <p:sp>
              <p:nvSpPr>
                <p:cNvPr id="76857" name="Rectangle 5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6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6858" name="Group 58"/>
              <p:cNvGrpSpPr>
                <a:grpSpLocks/>
              </p:cNvGrpSpPr>
              <p:nvPr/>
            </p:nvGrpSpPr>
            <p:grpSpPr bwMode="auto">
              <a:xfrm>
                <a:off x="561" y="0"/>
                <a:ext cx="482" cy="384"/>
                <a:chOff x="561" y="0"/>
                <a:chExt cx="482" cy="384"/>
              </a:xfrm>
            </p:grpSpPr>
            <p:sp>
              <p:nvSpPr>
                <p:cNvPr id="76859" name="Rectangle 59"/>
                <p:cNvSpPr>
                  <a:spLocks noChangeArrowheads="1"/>
                </p:cNvSpPr>
                <p:nvPr/>
              </p:nvSpPr>
              <p:spPr bwMode="auto">
                <a:xfrm>
                  <a:off x="604" y="0"/>
                  <a:ext cx="396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early</a:t>
                  </a:r>
                </a:p>
                <a:p>
                  <a:pPr eaLnBrk="0" hangingPunct="0"/>
                  <a:endParaRPr lang="en-US" altLang="en-US"/>
                </a:p>
              </p:txBody>
            </p:sp>
            <p:sp>
              <p:nvSpPr>
                <p:cNvPr id="76860" name="Rectangle 60"/>
                <p:cNvSpPr>
                  <a:spLocks noChangeArrowheads="1"/>
                </p:cNvSpPr>
                <p:nvPr/>
              </p:nvSpPr>
              <p:spPr bwMode="auto">
                <a:xfrm>
                  <a:off x="561" y="0"/>
                  <a:ext cx="48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6861" name="Group 61"/>
              <p:cNvGrpSpPr>
                <a:grpSpLocks/>
              </p:cNvGrpSpPr>
              <p:nvPr/>
            </p:nvGrpSpPr>
            <p:grpSpPr bwMode="auto">
              <a:xfrm>
                <a:off x="1043" y="0"/>
                <a:ext cx="446" cy="384"/>
                <a:chOff x="1043" y="0"/>
                <a:chExt cx="446" cy="384"/>
              </a:xfrm>
            </p:grpSpPr>
            <p:sp>
              <p:nvSpPr>
                <p:cNvPr id="76862" name="Rectangle 62"/>
                <p:cNvSpPr>
                  <a:spLocks noChangeArrowheads="1"/>
                </p:cNvSpPr>
                <p:nvPr/>
              </p:nvSpPr>
              <p:spPr bwMode="auto">
                <a:xfrm>
                  <a:off x="1086" y="0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late</a:t>
                  </a:r>
                </a:p>
                <a:p>
                  <a:pPr eaLnBrk="0" hangingPunct="0"/>
                  <a:endParaRPr lang="en-US" altLang="en-US"/>
                </a:p>
              </p:txBody>
            </p:sp>
            <p:sp>
              <p:nvSpPr>
                <p:cNvPr id="76863" name="Rectangle 63"/>
                <p:cNvSpPr>
                  <a:spLocks noChangeArrowheads="1"/>
                </p:cNvSpPr>
                <p:nvPr/>
              </p:nvSpPr>
              <p:spPr bwMode="auto">
                <a:xfrm>
                  <a:off x="1043" y="0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6864" name="Group 64"/>
              <p:cNvGrpSpPr>
                <a:grpSpLocks/>
              </p:cNvGrpSpPr>
              <p:nvPr/>
            </p:nvGrpSpPr>
            <p:grpSpPr bwMode="auto">
              <a:xfrm>
                <a:off x="1489" y="0"/>
                <a:ext cx="446" cy="384"/>
                <a:chOff x="1489" y="0"/>
                <a:chExt cx="446" cy="384"/>
              </a:xfrm>
            </p:grpSpPr>
            <p:sp>
              <p:nvSpPr>
                <p:cNvPr id="76865" name="Rectangle 65"/>
                <p:cNvSpPr>
                  <a:spLocks noChangeArrowheads="1"/>
                </p:cNvSpPr>
                <p:nvPr/>
              </p:nvSpPr>
              <p:spPr bwMode="auto">
                <a:xfrm>
                  <a:off x="1532" y="0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Total</a:t>
                  </a:r>
                </a:p>
                <a:p>
                  <a:pPr eaLnBrk="0" hangingPunct="0"/>
                  <a:endParaRPr lang="en-US" altLang="en-US"/>
                </a:p>
              </p:txBody>
            </p:sp>
            <p:sp>
              <p:nvSpPr>
                <p:cNvPr id="76866" name="Rectangle 66"/>
                <p:cNvSpPr>
                  <a:spLocks noChangeArrowheads="1"/>
                </p:cNvSpPr>
                <p:nvPr/>
              </p:nvSpPr>
              <p:spPr bwMode="auto">
                <a:xfrm>
                  <a:off x="1489" y="0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6867" name="Group 67"/>
              <p:cNvGrpSpPr>
                <a:grpSpLocks/>
              </p:cNvGrpSpPr>
              <p:nvPr/>
            </p:nvGrpSpPr>
            <p:grpSpPr bwMode="auto">
              <a:xfrm>
                <a:off x="0" y="384"/>
                <a:ext cx="561" cy="384"/>
                <a:chOff x="0" y="384"/>
                <a:chExt cx="561" cy="384"/>
              </a:xfrm>
            </p:grpSpPr>
            <p:sp>
              <p:nvSpPr>
                <p:cNvPr id="76868" name="Rectangle 68"/>
                <p:cNvSpPr>
                  <a:spLocks noChangeArrowheads="1"/>
                </p:cNvSpPr>
                <p:nvPr/>
              </p:nvSpPr>
              <p:spPr bwMode="auto">
                <a:xfrm>
                  <a:off x="43" y="384"/>
                  <a:ext cx="47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piedmont</a:t>
                  </a:r>
                </a:p>
                <a:p>
                  <a:pPr eaLnBrk="0" hangingPunct="0"/>
                  <a:endParaRPr lang="en-US" altLang="en-US"/>
                </a:p>
              </p:txBody>
            </p:sp>
            <p:sp>
              <p:nvSpPr>
                <p:cNvPr id="76869" name="Rectangle 69"/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56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6870" name="Group 70"/>
              <p:cNvGrpSpPr>
                <a:grpSpLocks/>
              </p:cNvGrpSpPr>
              <p:nvPr/>
            </p:nvGrpSpPr>
            <p:grpSpPr bwMode="auto">
              <a:xfrm>
                <a:off x="561" y="384"/>
                <a:ext cx="482" cy="384"/>
                <a:chOff x="561" y="384"/>
                <a:chExt cx="482" cy="384"/>
              </a:xfrm>
            </p:grpSpPr>
            <p:sp>
              <p:nvSpPr>
                <p:cNvPr id="76871" name="Rectangle 71"/>
                <p:cNvSpPr>
                  <a:spLocks noChangeArrowheads="1"/>
                </p:cNvSpPr>
                <p:nvPr/>
              </p:nvSpPr>
              <p:spPr bwMode="auto">
                <a:xfrm>
                  <a:off x="604" y="384"/>
                  <a:ext cx="396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29	</a:t>
                  </a:r>
                </a:p>
                <a:p>
                  <a:pPr eaLnBrk="0" hangingPunct="0"/>
                  <a:endParaRPr lang="en-US" altLang="en-US"/>
                </a:p>
              </p:txBody>
            </p:sp>
            <p:sp>
              <p:nvSpPr>
                <p:cNvPr id="76872" name="Rectangle 72"/>
                <p:cNvSpPr>
                  <a:spLocks noChangeArrowheads="1"/>
                </p:cNvSpPr>
                <p:nvPr/>
              </p:nvSpPr>
              <p:spPr bwMode="auto">
                <a:xfrm>
                  <a:off x="561" y="384"/>
                  <a:ext cx="48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6873" name="Group 73"/>
              <p:cNvGrpSpPr>
                <a:grpSpLocks/>
              </p:cNvGrpSpPr>
              <p:nvPr/>
            </p:nvGrpSpPr>
            <p:grpSpPr bwMode="auto">
              <a:xfrm>
                <a:off x="1043" y="384"/>
                <a:ext cx="446" cy="384"/>
                <a:chOff x="1043" y="384"/>
                <a:chExt cx="446" cy="384"/>
              </a:xfrm>
            </p:grpSpPr>
            <p:sp>
              <p:nvSpPr>
                <p:cNvPr id="76874" name="Rectangle 74"/>
                <p:cNvSpPr>
                  <a:spLocks noChangeArrowheads="1"/>
                </p:cNvSpPr>
                <p:nvPr/>
              </p:nvSpPr>
              <p:spPr bwMode="auto">
                <a:xfrm>
                  <a:off x="1086" y="384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20</a:t>
                  </a:r>
                </a:p>
                <a:p>
                  <a:pPr eaLnBrk="0" hangingPunct="0"/>
                  <a:endParaRPr lang="en-US" altLang="en-US"/>
                </a:p>
              </p:txBody>
            </p:sp>
            <p:sp>
              <p:nvSpPr>
                <p:cNvPr id="76875" name="Rectangle 75"/>
                <p:cNvSpPr>
                  <a:spLocks noChangeArrowheads="1"/>
                </p:cNvSpPr>
                <p:nvPr/>
              </p:nvSpPr>
              <p:spPr bwMode="auto">
                <a:xfrm>
                  <a:off x="1043" y="384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6876" name="Group 76"/>
              <p:cNvGrpSpPr>
                <a:grpSpLocks/>
              </p:cNvGrpSpPr>
              <p:nvPr/>
            </p:nvGrpSpPr>
            <p:grpSpPr bwMode="auto">
              <a:xfrm>
                <a:off x="1489" y="384"/>
                <a:ext cx="446" cy="384"/>
                <a:chOff x="1489" y="384"/>
                <a:chExt cx="446" cy="384"/>
              </a:xfrm>
            </p:grpSpPr>
            <p:sp>
              <p:nvSpPr>
                <p:cNvPr id="76877" name="Rectangle 77"/>
                <p:cNvSpPr>
                  <a:spLocks noChangeArrowheads="1"/>
                </p:cNvSpPr>
                <p:nvPr/>
              </p:nvSpPr>
              <p:spPr bwMode="auto">
                <a:xfrm>
                  <a:off x="1532" y="384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49</a:t>
                  </a:r>
                </a:p>
                <a:p>
                  <a:pPr eaLnBrk="0" hangingPunct="0"/>
                  <a:endParaRPr lang="en-US" altLang="en-US"/>
                </a:p>
              </p:txBody>
            </p:sp>
            <p:sp>
              <p:nvSpPr>
                <p:cNvPr id="76878" name="Rectangle 78"/>
                <p:cNvSpPr>
                  <a:spLocks noChangeArrowheads="1"/>
                </p:cNvSpPr>
                <p:nvPr/>
              </p:nvSpPr>
              <p:spPr bwMode="auto">
                <a:xfrm>
                  <a:off x="1489" y="384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6879" name="Group 79"/>
              <p:cNvGrpSpPr>
                <a:grpSpLocks/>
              </p:cNvGrpSpPr>
              <p:nvPr/>
            </p:nvGrpSpPr>
            <p:grpSpPr bwMode="auto">
              <a:xfrm>
                <a:off x="0" y="768"/>
                <a:ext cx="561" cy="384"/>
                <a:chOff x="0" y="768"/>
                <a:chExt cx="561" cy="384"/>
              </a:xfrm>
            </p:grpSpPr>
            <p:sp>
              <p:nvSpPr>
                <p:cNvPr id="76880" name="Rectangle 80"/>
                <p:cNvSpPr>
                  <a:spLocks noChangeArrowheads="1"/>
                </p:cNvSpPr>
                <p:nvPr/>
              </p:nvSpPr>
              <p:spPr bwMode="auto">
                <a:xfrm>
                  <a:off x="43" y="768"/>
                  <a:ext cx="47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plain</a:t>
                  </a:r>
                </a:p>
                <a:p>
                  <a:pPr eaLnBrk="0" hangingPunct="0"/>
                  <a:endParaRPr lang="en-US" altLang="en-US"/>
                </a:p>
              </p:txBody>
            </p:sp>
            <p:sp>
              <p:nvSpPr>
                <p:cNvPr id="76881" name="Rectangle 81"/>
                <p:cNvSpPr>
                  <a:spLocks noChangeArrowheads="1"/>
                </p:cNvSpPr>
                <p:nvPr/>
              </p:nvSpPr>
              <p:spPr bwMode="auto">
                <a:xfrm>
                  <a:off x="0" y="768"/>
                  <a:ext cx="56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6882" name="Group 82"/>
              <p:cNvGrpSpPr>
                <a:grpSpLocks/>
              </p:cNvGrpSpPr>
              <p:nvPr/>
            </p:nvGrpSpPr>
            <p:grpSpPr bwMode="auto">
              <a:xfrm>
                <a:off x="561" y="768"/>
                <a:ext cx="482" cy="384"/>
                <a:chOff x="561" y="768"/>
                <a:chExt cx="482" cy="384"/>
              </a:xfrm>
            </p:grpSpPr>
            <p:sp>
              <p:nvSpPr>
                <p:cNvPr id="76883" name="Rectangle 83"/>
                <p:cNvSpPr>
                  <a:spLocks noChangeArrowheads="1"/>
                </p:cNvSpPr>
                <p:nvPr/>
              </p:nvSpPr>
              <p:spPr bwMode="auto">
                <a:xfrm>
                  <a:off x="604" y="768"/>
                  <a:ext cx="396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21</a:t>
                  </a:r>
                </a:p>
                <a:p>
                  <a:pPr eaLnBrk="0" hangingPunct="0"/>
                  <a:endParaRPr lang="en-US" altLang="en-US"/>
                </a:p>
              </p:txBody>
            </p:sp>
            <p:sp>
              <p:nvSpPr>
                <p:cNvPr id="76884" name="Rectangle 84"/>
                <p:cNvSpPr>
                  <a:spLocks noChangeArrowheads="1"/>
                </p:cNvSpPr>
                <p:nvPr/>
              </p:nvSpPr>
              <p:spPr bwMode="auto">
                <a:xfrm>
                  <a:off x="561" y="768"/>
                  <a:ext cx="48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6885" name="Group 85"/>
              <p:cNvGrpSpPr>
                <a:grpSpLocks/>
              </p:cNvGrpSpPr>
              <p:nvPr/>
            </p:nvGrpSpPr>
            <p:grpSpPr bwMode="auto">
              <a:xfrm>
                <a:off x="1043" y="768"/>
                <a:ext cx="446" cy="384"/>
                <a:chOff x="1043" y="768"/>
                <a:chExt cx="446" cy="384"/>
              </a:xfrm>
            </p:grpSpPr>
            <p:sp>
              <p:nvSpPr>
                <p:cNvPr id="76886" name="Rectangle 86"/>
                <p:cNvSpPr>
                  <a:spLocks noChangeArrowheads="1"/>
                </p:cNvSpPr>
                <p:nvPr/>
              </p:nvSpPr>
              <p:spPr bwMode="auto">
                <a:xfrm>
                  <a:off x="1086" y="768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30</a:t>
                  </a:r>
                </a:p>
              </p:txBody>
            </p:sp>
            <p:sp>
              <p:nvSpPr>
                <p:cNvPr id="76887" name="Rectangle 87"/>
                <p:cNvSpPr>
                  <a:spLocks noChangeArrowheads="1"/>
                </p:cNvSpPr>
                <p:nvPr/>
              </p:nvSpPr>
              <p:spPr bwMode="auto">
                <a:xfrm>
                  <a:off x="1043" y="768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6888" name="Group 88"/>
              <p:cNvGrpSpPr>
                <a:grpSpLocks/>
              </p:cNvGrpSpPr>
              <p:nvPr/>
            </p:nvGrpSpPr>
            <p:grpSpPr bwMode="auto">
              <a:xfrm>
                <a:off x="1489" y="768"/>
                <a:ext cx="446" cy="384"/>
                <a:chOff x="1489" y="768"/>
                <a:chExt cx="446" cy="384"/>
              </a:xfrm>
            </p:grpSpPr>
            <p:sp>
              <p:nvSpPr>
                <p:cNvPr id="76889" name="Rectangle 89"/>
                <p:cNvSpPr>
                  <a:spLocks noChangeArrowheads="1"/>
                </p:cNvSpPr>
                <p:nvPr/>
              </p:nvSpPr>
              <p:spPr bwMode="auto">
                <a:xfrm>
                  <a:off x="1532" y="768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51</a:t>
                  </a:r>
                </a:p>
                <a:p>
                  <a:pPr eaLnBrk="0" hangingPunct="0"/>
                  <a:endParaRPr lang="en-US" altLang="en-US"/>
                </a:p>
              </p:txBody>
            </p:sp>
            <p:sp>
              <p:nvSpPr>
                <p:cNvPr id="76890" name="Rectangle 90"/>
                <p:cNvSpPr>
                  <a:spLocks noChangeArrowheads="1"/>
                </p:cNvSpPr>
                <p:nvPr/>
              </p:nvSpPr>
              <p:spPr bwMode="auto">
                <a:xfrm>
                  <a:off x="1489" y="768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6891" name="Group 91"/>
              <p:cNvGrpSpPr>
                <a:grpSpLocks/>
              </p:cNvGrpSpPr>
              <p:nvPr/>
            </p:nvGrpSpPr>
            <p:grpSpPr bwMode="auto">
              <a:xfrm>
                <a:off x="0" y="1152"/>
                <a:ext cx="561" cy="384"/>
                <a:chOff x="0" y="1152"/>
                <a:chExt cx="561" cy="384"/>
              </a:xfrm>
            </p:grpSpPr>
            <p:sp>
              <p:nvSpPr>
                <p:cNvPr id="76892" name="Rectangle 92"/>
                <p:cNvSpPr>
                  <a:spLocks noChangeArrowheads="1"/>
                </p:cNvSpPr>
                <p:nvPr/>
              </p:nvSpPr>
              <p:spPr bwMode="auto">
                <a:xfrm>
                  <a:off x="43" y="1152"/>
                  <a:ext cx="47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Total</a:t>
                  </a:r>
                </a:p>
                <a:p>
                  <a:pPr eaLnBrk="0" hangingPunct="0"/>
                  <a:endParaRPr lang="en-US" altLang="en-US"/>
                </a:p>
              </p:txBody>
            </p:sp>
            <p:sp>
              <p:nvSpPr>
                <p:cNvPr id="76893" name="Rectangle 93"/>
                <p:cNvSpPr>
                  <a:spLocks noChangeArrowheads="1"/>
                </p:cNvSpPr>
                <p:nvPr/>
              </p:nvSpPr>
              <p:spPr bwMode="auto">
                <a:xfrm>
                  <a:off x="0" y="1152"/>
                  <a:ext cx="56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6894" name="Group 94"/>
              <p:cNvGrpSpPr>
                <a:grpSpLocks/>
              </p:cNvGrpSpPr>
              <p:nvPr/>
            </p:nvGrpSpPr>
            <p:grpSpPr bwMode="auto">
              <a:xfrm>
                <a:off x="561" y="1152"/>
                <a:ext cx="482" cy="384"/>
                <a:chOff x="561" y="1152"/>
                <a:chExt cx="482" cy="384"/>
              </a:xfrm>
            </p:grpSpPr>
            <p:sp>
              <p:nvSpPr>
                <p:cNvPr id="76895" name="Rectangle 95"/>
                <p:cNvSpPr>
                  <a:spLocks noChangeArrowheads="1"/>
                </p:cNvSpPr>
                <p:nvPr/>
              </p:nvSpPr>
              <p:spPr bwMode="auto">
                <a:xfrm>
                  <a:off x="604" y="1152"/>
                  <a:ext cx="396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50</a:t>
                  </a:r>
                </a:p>
                <a:p>
                  <a:pPr eaLnBrk="0" hangingPunct="0"/>
                  <a:endParaRPr lang="en-US" altLang="en-US"/>
                </a:p>
              </p:txBody>
            </p:sp>
            <p:sp>
              <p:nvSpPr>
                <p:cNvPr id="76896" name="Rectangle 96"/>
                <p:cNvSpPr>
                  <a:spLocks noChangeArrowheads="1"/>
                </p:cNvSpPr>
                <p:nvPr/>
              </p:nvSpPr>
              <p:spPr bwMode="auto">
                <a:xfrm>
                  <a:off x="561" y="1152"/>
                  <a:ext cx="48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6897" name="Group 97"/>
              <p:cNvGrpSpPr>
                <a:grpSpLocks/>
              </p:cNvGrpSpPr>
              <p:nvPr/>
            </p:nvGrpSpPr>
            <p:grpSpPr bwMode="auto">
              <a:xfrm>
                <a:off x="1043" y="1152"/>
                <a:ext cx="446" cy="384"/>
                <a:chOff x="1043" y="1152"/>
                <a:chExt cx="446" cy="384"/>
              </a:xfrm>
            </p:grpSpPr>
            <p:sp>
              <p:nvSpPr>
                <p:cNvPr id="76898" name="Rectangle 98"/>
                <p:cNvSpPr>
                  <a:spLocks noChangeArrowheads="1"/>
                </p:cNvSpPr>
                <p:nvPr/>
              </p:nvSpPr>
              <p:spPr bwMode="auto">
                <a:xfrm>
                  <a:off x="1086" y="1152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50</a:t>
                  </a:r>
                </a:p>
                <a:p>
                  <a:pPr eaLnBrk="0" hangingPunct="0"/>
                  <a:endParaRPr lang="en-US" altLang="en-US"/>
                </a:p>
              </p:txBody>
            </p:sp>
            <p:sp>
              <p:nvSpPr>
                <p:cNvPr id="76899" name="Rectangle 99"/>
                <p:cNvSpPr>
                  <a:spLocks noChangeArrowheads="1"/>
                </p:cNvSpPr>
                <p:nvPr/>
              </p:nvSpPr>
              <p:spPr bwMode="auto">
                <a:xfrm>
                  <a:off x="1043" y="1152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6900" name="Group 100"/>
              <p:cNvGrpSpPr>
                <a:grpSpLocks/>
              </p:cNvGrpSpPr>
              <p:nvPr/>
            </p:nvGrpSpPr>
            <p:grpSpPr bwMode="auto">
              <a:xfrm>
                <a:off x="1489" y="1152"/>
                <a:ext cx="446" cy="384"/>
                <a:chOff x="1489" y="1152"/>
                <a:chExt cx="446" cy="384"/>
              </a:xfrm>
            </p:grpSpPr>
            <p:sp>
              <p:nvSpPr>
                <p:cNvPr id="76901" name="Rectangle 101"/>
                <p:cNvSpPr>
                  <a:spLocks noChangeArrowheads="1"/>
                </p:cNvSpPr>
                <p:nvPr/>
              </p:nvSpPr>
              <p:spPr bwMode="auto">
                <a:xfrm>
                  <a:off x="1532" y="1152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n-US" altLang="en-US">
                      <a:ea typeface="Times New Roman" charset="0"/>
                      <a:cs typeface="Times New Roman" charset="0"/>
                    </a:rPr>
                    <a:t>100</a:t>
                  </a:r>
                </a:p>
                <a:p>
                  <a:pPr eaLnBrk="0" hangingPunct="0"/>
                  <a:endParaRPr lang="en-US" altLang="en-US"/>
                </a:p>
              </p:txBody>
            </p:sp>
            <p:sp>
              <p:nvSpPr>
                <p:cNvPr id="76902" name="Rectangle 102"/>
                <p:cNvSpPr>
                  <a:spLocks noChangeArrowheads="1"/>
                </p:cNvSpPr>
                <p:nvPr/>
              </p:nvSpPr>
              <p:spPr bwMode="auto">
                <a:xfrm>
                  <a:off x="1489" y="1152"/>
                  <a:ext cx="44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76903" name="Rectangle 103"/>
            <p:cNvSpPr>
              <a:spLocks noChangeArrowheads="1"/>
            </p:cNvSpPr>
            <p:nvPr/>
          </p:nvSpPr>
          <p:spPr bwMode="auto">
            <a:xfrm>
              <a:off x="-2" y="-2"/>
              <a:ext cx="1939" cy="1540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6905" name="Text Box 105"/>
          <p:cNvSpPr txBox="1">
            <a:spLocks noChangeArrowheads="1"/>
          </p:cNvSpPr>
          <p:nvPr/>
        </p:nvSpPr>
        <p:spPr bwMode="auto">
          <a:xfrm>
            <a:off x="6629400" y="4906963"/>
            <a:ext cx="2057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>
                <a:sym typeface="Symbol" charset="2"/>
              </a:rPr>
              <a:t> </a:t>
            </a:r>
            <a:r>
              <a:rPr lang="en-US" altLang="en-US" sz="3200"/>
              <a:t>= .072</a:t>
            </a:r>
          </a:p>
        </p:txBody>
      </p:sp>
      <p:sp>
        <p:nvSpPr>
          <p:cNvPr id="76907" name="Text Box 107"/>
          <p:cNvSpPr txBox="1">
            <a:spLocks noChangeArrowheads="1"/>
          </p:cNvSpPr>
          <p:nvPr/>
        </p:nvSpPr>
        <p:spPr bwMode="auto">
          <a:xfrm>
            <a:off x="6629400" y="2087563"/>
            <a:ext cx="15843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>
                <a:sym typeface="Symbol" charset="2"/>
              </a:rPr>
              <a:t></a:t>
            </a:r>
            <a:r>
              <a:rPr lang="en-US" altLang="en-US" sz="3200"/>
              <a:t> = .016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r>
              <a:rPr lang="en-US" altLang="en-US"/>
              <a:t>better to report the actual </a:t>
            </a:r>
            <a:r>
              <a:rPr lang="en-US" altLang="en-US">
                <a:ea typeface="Times New Roman" charset="0"/>
                <a:cs typeface="Times New Roman" charset="0"/>
              </a:rPr>
              <a:t>alpha value associated with the statistic, rather than just whether or not the statistic falls into an arbitrarly defined critical region</a:t>
            </a:r>
          </a:p>
          <a:p>
            <a:r>
              <a:rPr lang="en-US" altLang="en-US">
                <a:ea typeface="Times New Roman" charset="0"/>
                <a:cs typeface="Times New Roman" charset="0"/>
              </a:rPr>
              <a:t>most computer programs do return a specific alpha level</a:t>
            </a:r>
          </a:p>
          <a:p>
            <a:r>
              <a:rPr lang="en-US" altLang="en-US">
                <a:ea typeface="Times New Roman" charset="0"/>
                <a:cs typeface="Times New Roman" charset="0"/>
              </a:rPr>
              <a:t>you </a:t>
            </a:r>
            <a:r>
              <a:rPr lang="en-US" altLang="en-US" u="sng">
                <a:ea typeface="Times New Roman" charset="0"/>
                <a:cs typeface="Times New Roman" charset="0"/>
              </a:rPr>
              <a:t>may</a:t>
            </a:r>
            <a:r>
              <a:rPr lang="en-US" altLang="en-US">
                <a:ea typeface="Times New Roman" charset="0"/>
                <a:cs typeface="Times New Roman" charset="0"/>
              </a:rPr>
              <a:t> get a reported alpha of .000</a:t>
            </a:r>
          </a:p>
          <a:p>
            <a:pPr lvl="2"/>
            <a:r>
              <a:rPr lang="en-US" altLang="en-US" sz="2800">
                <a:ea typeface="Times New Roman" charset="0"/>
                <a:cs typeface="Times New Roman" charset="0"/>
              </a:rPr>
              <a:t>not the same as “0”</a:t>
            </a:r>
          </a:p>
          <a:p>
            <a:pPr lvl="2"/>
            <a:r>
              <a:rPr lang="en-US" altLang="en-US" sz="2800">
                <a:ea typeface="Times New Roman" charset="0"/>
                <a:cs typeface="Times New Roman" charset="0"/>
              </a:rPr>
              <a:t>means </a:t>
            </a:r>
            <a:r>
              <a:rPr lang="en-US" altLang="en-US" sz="2800">
                <a:ea typeface="Times New Roman" charset="0"/>
                <a:cs typeface="Times New Roman" charset="0"/>
                <a:sym typeface="Symbol" charset="2"/>
              </a:rPr>
              <a:t> </a:t>
            </a:r>
            <a:r>
              <a:rPr lang="en-US" altLang="en-US" sz="2800">
                <a:ea typeface="Times New Roman" charset="0"/>
                <a:cs typeface="Times New Roman" charset="0"/>
              </a:rPr>
              <a:t>&lt; .0005 (</a:t>
            </a:r>
            <a:r>
              <a:rPr lang="en-US" altLang="en-US" sz="2800">
                <a:ea typeface="Times New Roman" charset="0"/>
                <a:cs typeface="Times New Roman" charset="0"/>
                <a:sym typeface="Wingdings" charset="2"/>
              </a:rPr>
              <a:t></a:t>
            </a:r>
            <a:r>
              <a:rPr lang="en-US" altLang="en-US" sz="2800">
                <a:ea typeface="Times New Roman" charset="0"/>
                <a:cs typeface="Times New Roman" charset="0"/>
              </a:rPr>
              <a:t>report it like this)</a:t>
            </a:r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46" name="Group 22"/>
          <p:cNvGrpSpPr>
            <a:grpSpLocks/>
          </p:cNvGrpSpPr>
          <p:nvPr/>
        </p:nvGrpSpPr>
        <p:grpSpPr bwMode="auto">
          <a:xfrm>
            <a:off x="1447800" y="1254125"/>
            <a:ext cx="6172200" cy="457200"/>
            <a:chOff x="912" y="790"/>
            <a:chExt cx="3888" cy="288"/>
          </a:xfrm>
        </p:grpSpPr>
        <p:sp>
          <p:nvSpPr>
            <p:cNvPr id="77829" name="Line 5"/>
            <p:cNvSpPr>
              <a:spLocks noChangeShapeType="1"/>
            </p:cNvSpPr>
            <p:nvPr/>
          </p:nvSpPr>
          <p:spPr bwMode="auto">
            <a:xfrm flipH="1" flipV="1">
              <a:off x="912" y="1037"/>
              <a:ext cx="38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30" name="Text Box 6"/>
            <p:cNvSpPr txBox="1">
              <a:spLocks noChangeArrowheads="1"/>
            </p:cNvSpPr>
            <p:nvPr/>
          </p:nvSpPr>
          <p:spPr bwMode="auto">
            <a:xfrm>
              <a:off x="912" y="790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sym typeface="Symbol" charset="2"/>
                </a:rPr>
                <a:t></a:t>
              </a:r>
              <a:endParaRPr lang="en-US" altLang="en-US" sz="1800">
                <a:sym typeface="Symbol" charset="2"/>
              </a:endParaRPr>
            </a:p>
          </p:txBody>
        </p:sp>
      </p:grpSp>
      <p:grpSp>
        <p:nvGrpSpPr>
          <p:cNvPr id="77847" name="Group 23"/>
          <p:cNvGrpSpPr>
            <a:grpSpLocks/>
          </p:cNvGrpSpPr>
          <p:nvPr/>
        </p:nvGrpSpPr>
        <p:grpSpPr bwMode="auto">
          <a:xfrm>
            <a:off x="1447800" y="1722438"/>
            <a:ext cx="6172200" cy="457200"/>
            <a:chOff x="912" y="1085"/>
            <a:chExt cx="3888" cy="288"/>
          </a:xfrm>
        </p:grpSpPr>
        <p:sp>
          <p:nvSpPr>
            <p:cNvPr id="77828" name="Line 4"/>
            <p:cNvSpPr>
              <a:spLocks noChangeShapeType="1"/>
            </p:cNvSpPr>
            <p:nvPr/>
          </p:nvSpPr>
          <p:spPr bwMode="auto">
            <a:xfrm>
              <a:off x="912" y="1360"/>
              <a:ext cx="38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31" name="Text Box 7"/>
            <p:cNvSpPr txBox="1">
              <a:spLocks noChangeArrowheads="1"/>
            </p:cNvSpPr>
            <p:nvPr/>
          </p:nvSpPr>
          <p:spPr bwMode="auto">
            <a:xfrm>
              <a:off x="912" y="1085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sym typeface="Symbol" charset="2"/>
                </a:rPr>
                <a:t></a:t>
              </a:r>
              <a:r>
                <a:rPr lang="en-US" altLang="en-US" baseline="30000">
                  <a:sym typeface="Symbol" charset="2"/>
                </a:rPr>
                <a:t>2</a:t>
              </a:r>
              <a:endParaRPr lang="en-US" altLang="en-US" sz="1800">
                <a:sym typeface="Symbol" charset="2"/>
              </a:endParaRPr>
            </a:p>
          </p:txBody>
        </p:sp>
      </p:grpSp>
      <p:sp>
        <p:nvSpPr>
          <p:cNvPr id="77832" name="Line 8"/>
          <p:cNvSpPr>
            <a:spLocks noChangeShapeType="1"/>
          </p:cNvSpPr>
          <p:nvPr/>
        </p:nvSpPr>
        <p:spPr bwMode="auto">
          <a:xfrm>
            <a:off x="4495800" y="1622425"/>
            <a:ext cx="0" cy="5492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7854" name="Group 30"/>
          <p:cNvGrpSpPr>
            <a:grpSpLocks/>
          </p:cNvGrpSpPr>
          <p:nvPr/>
        </p:nvGrpSpPr>
        <p:grpSpPr bwMode="auto">
          <a:xfrm>
            <a:off x="1447800" y="4068763"/>
            <a:ext cx="6172200" cy="1189037"/>
            <a:chOff x="912" y="2563"/>
            <a:chExt cx="3888" cy="749"/>
          </a:xfrm>
        </p:grpSpPr>
        <p:sp>
          <p:nvSpPr>
            <p:cNvPr id="77834" name="Line 10"/>
            <p:cNvSpPr>
              <a:spLocks noChangeShapeType="1"/>
            </p:cNvSpPr>
            <p:nvPr/>
          </p:nvSpPr>
          <p:spPr bwMode="auto">
            <a:xfrm>
              <a:off x="912" y="3126"/>
              <a:ext cx="38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35" name="Line 11"/>
            <p:cNvSpPr>
              <a:spLocks noChangeShapeType="1"/>
            </p:cNvSpPr>
            <p:nvPr/>
          </p:nvSpPr>
          <p:spPr bwMode="auto">
            <a:xfrm flipH="1" flipV="1">
              <a:off x="912" y="2803"/>
              <a:ext cx="38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36" name="Text Box 12"/>
            <p:cNvSpPr txBox="1">
              <a:spLocks noChangeArrowheads="1"/>
            </p:cNvSpPr>
            <p:nvPr/>
          </p:nvSpPr>
          <p:spPr bwMode="auto">
            <a:xfrm>
              <a:off x="912" y="2563"/>
              <a:ext cx="30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sym typeface="Symbol" charset="2"/>
                </a:rPr>
                <a:t>				</a:t>
              </a:r>
              <a:r>
                <a:rPr lang="en-US" altLang="en-US" sz="1800">
                  <a:sym typeface="Symbol" charset="2"/>
                </a:rPr>
                <a:t>.016</a:t>
              </a:r>
            </a:p>
          </p:txBody>
        </p:sp>
        <p:sp>
          <p:nvSpPr>
            <p:cNvPr id="77837" name="Text Box 13"/>
            <p:cNvSpPr txBox="1">
              <a:spLocks noChangeArrowheads="1"/>
            </p:cNvSpPr>
            <p:nvPr/>
          </p:nvSpPr>
          <p:spPr bwMode="auto">
            <a:xfrm>
              <a:off x="912" y="2851"/>
              <a:ext cx="3264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sym typeface="Symbol" charset="2"/>
                </a:rPr>
                <a:t></a:t>
              </a:r>
              <a:r>
                <a:rPr lang="en-US" altLang="en-US" baseline="30000">
                  <a:sym typeface="Symbol" charset="2"/>
                </a:rPr>
                <a:t>2</a:t>
              </a:r>
              <a:br>
                <a:rPr lang="en-US" altLang="en-US" baseline="30000">
                  <a:sym typeface="Symbol" charset="2"/>
                </a:rPr>
              </a:br>
              <a:r>
                <a:rPr lang="en-US" altLang="en-US" sz="1800">
                  <a:sym typeface="Symbol" charset="2"/>
                </a:rPr>
                <a:t>observed:				4.84</a:t>
              </a:r>
            </a:p>
          </p:txBody>
        </p:sp>
        <p:sp>
          <p:nvSpPr>
            <p:cNvPr id="77839" name="Line 15"/>
            <p:cNvSpPr>
              <a:spLocks noChangeShapeType="1"/>
            </p:cNvSpPr>
            <p:nvPr/>
          </p:nvSpPr>
          <p:spPr bwMode="auto">
            <a:xfrm>
              <a:off x="3408" y="2793"/>
              <a:ext cx="0" cy="34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7842" name="Group 18"/>
          <p:cNvGrpSpPr>
            <a:grpSpLocks/>
          </p:cNvGrpSpPr>
          <p:nvPr/>
        </p:nvGrpSpPr>
        <p:grpSpPr bwMode="auto">
          <a:xfrm>
            <a:off x="2982913" y="1643063"/>
            <a:ext cx="3505200" cy="457200"/>
            <a:chOff x="2016" y="1920"/>
            <a:chExt cx="2208" cy="288"/>
          </a:xfrm>
        </p:grpSpPr>
        <p:sp>
          <p:nvSpPr>
            <p:cNvPr id="77840" name="Text Box 16"/>
            <p:cNvSpPr txBox="1">
              <a:spLocks noChangeArrowheads="1"/>
            </p:cNvSpPr>
            <p:nvPr/>
          </p:nvSpPr>
          <p:spPr bwMode="auto">
            <a:xfrm>
              <a:off x="3072" y="1920"/>
              <a:ext cx="11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reject H</a:t>
              </a:r>
              <a:r>
                <a:rPr lang="en-US" altLang="en-US" baseline="-25000"/>
                <a:t>0</a:t>
              </a:r>
            </a:p>
          </p:txBody>
        </p:sp>
        <p:sp>
          <p:nvSpPr>
            <p:cNvPr id="77841" name="Text Box 17"/>
            <p:cNvSpPr txBox="1">
              <a:spLocks noChangeArrowheads="1"/>
            </p:cNvSpPr>
            <p:nvPr/>
          </p:nvSpPr>
          <p:spPr bwMode="auto">
            <a:xfrm>
              <a:off x="2016" y="1920"/>
              <a:ext cx="11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accept H</a:t>
              </a:r>
              <a:r>
                <a:rPr lang="en-US" altLang="en-US" baseline="-25000"/>
                <a:t>0</a:t>
              </a:r>
            </a:p>
          </p:txBody>
        </p:sp>
      </p:grpSp>
      <p:sp>
        <p:nvSpPr>
          <p:cNvPr id="77843" name="Text Box 19"/>
          <p:cNvSpPr txBox="1">
            <a:spLocks noChangeArrowheads="1"/>
          </p:cNvSpPr>
          <p:nvPr/>
        </p:nvSpPr>
        <p:spPr bwMode="auto">
          <a:xfrm>
            <a:off x="1447800" y="2101850"/>
            <a:ext cx="3505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>
                <a:sym typeface="Symbol" charset="2"/>
              </a:rPr>
              <a:t>critical:			3.84</a:t>
            </a:r>
          </a:p>
        </p:txBody>
      </p:sp>
      <p:sp>
        <p:nvSpPr>
          <p:cNvPr id="77845" name="Text Box 21"/>
          <p:cNvSpPr txBox="1">
            <a:spLocks noChangeArrowheads="1"/>
          </p:cNvSpPr>
          <p:nvPr/>
        </p:nvSpPr>
        <p:spPr bwMode="auto">
          <a:xfrm>
            <a:off x="4235450" y="1349375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>
                <a:sym typeface="Symbol" charset="2"/>
              </a:rPr>
              <a:t>.05</a:t>
            </a:r>
          </a:p>
        </p:txBody>
      </p:sp>
      <p:sp>
        <p:nvSpPr>
          <p:cNvPr id="77848" name="Text Box 24"/>
          <p:cNvSpPr txBox="1">
            <a:spLocks noChangeArrowheads="1"/>
          </p:cNvSpPr>
          <p:nvPr/>
        </p:nvSpPr>
        <p:spPr bwMode="auto">
          <a:xfrm>
            <a:off x="1447800" y="2330450"/>
            <a:ext cx="464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>
                <a:sym typeface="Symbol" charset="2"/>
              </a:rPr>
              <a:t>observed:				4.84</a:t>
            </a:r>
          </a:p>
        </p:txBody>
      </p:sp>
      <p:sp>
        <p:nvSpPr>
          <p:cNvPr id="77849" name="Line 25"/>
          <p:cNvSpPr>
            <a:spLocks noChangeShapeType="1"/>
          </p:cNvSpPr>
          <p:nvPr/>
        </p:nvSpPr>
        <p:spPr bwMode="auto">
          <a:xfrm flipV="1">
            <a:off x="5410200" y="1981200"/>
            <a:ext cx="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7853" name="Group 29"/>
          <p:cNvGrpSpPr>
            <a:grpSpLocks/>
          </p:cNvGrpSpPr>
          <p:nvPr/>
        </p:nvGrpSpPr>
        <p:grpSpPr bwMode="auto">
          <a:xfrm>
            <a:off x="4267200" y="1371600"/>
            <a:ext cx="1741488" cy="762000"/>
            <a:chOff x="2688" y="864"/>
            <a:chExt cx="1097" cy="480"/>
          </a:xfrm>
        </p:grpSpPr>
        <p:sp>
          <p:nvSpPr>
            <p:cNvPr id="77850" name="Oval 26"/>
            <p:cNvSpPr>
              <a:spLocks noChangeArrowheads="1"/>
            </p:cNvSpPr>
            <p:nvPr/>
          </p:nvSpPr>
          <p:spPr bwMode="auto">
            <a:xfrm>
              <a:off x="2921" y="1056"/>
              <a:ext cx="86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51" name="Oval 27"/>
            <p:cNvSpPr>
              <a:spLocks noChangeArrowheads="1"/>
            </p:cNvSpPr>
            <p:nvPr/>
          </p:nvSpPr>
          <p:spPr bwMode="auto">
            <a:xfrm>
              <a:off x="2688" y="864"/>
              <a:ext cx="288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855" name="Oval 31"/>
          <p:cNvSpPr>
            <a:spLocks noChangeArrowheads="1"/>
          </p:cNvSpPr>
          <p:nvPr/>
        </p:nvSpPr>
        <p:spPr bwMode="auto">
          <a:xfrm>
            <a:off x="5105400" y="4114800"/>
            <a:ext cx="609600" cy="381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2" grpId="0" animBg="1"/>
      <p:bldP spid="77845" grpId="0"/>
      <p:bldP spid="77849" grpId="0" animBg="1"/>
      <p:bldP spid="7785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c) encourages </a:t>
            </a:r>
            <a:r>
              <a:rPr lang="en-US" altLang="en-US">
                <a:ea typeface="Times New Roman" charset="0"/>
                <a:cs typeface="Times New Roman" charset="0"/>
              </a:rPr>
              <a:t>misinterpretation of results</a:t>
            </a:r>
            <a:endParaRPr lang="en-US" altLang="en-US"/>
          </a:p>
          <a:p>
            <a:r>
              <a:rPr lang="en-US" altLang="en-US">
                <a:ea typeface="Times New Roman" charset="0"/>
                <a:cs typeface="Times New Roman" charset="0"/>
              </a:rPr>
              <a:t>it’s tempting (but wrong) to reverse the logic of the test</a:t>
            </a:r>
          </a:p>
          <a:p>
            <a:pPr lvl="1"/>
            <a:r>
              <a:rPr lang="en-US" altLang="en-US">
                <a:ea typeface="Times New Roman" charset="0"/>
                <a:cs typeface="Times New Roman" charset="0"/>
              </a:rPr>
              <a:t>having failed to reject the H</a:t>
            </a:r>
            <a:r>
              <a:rPr lang="en-US" altLang="en-US" baseline="-30000">
                <a:ea typeface="Times New Roman" charset="0"/>
                <a:cs typeface="Times New Roman" charset="0"/>
              </a:rPr>
              <a:t>0</a:t>
            </a:r>
            <a:r>
              <a:rPr lang="en-US" altLang="en-US">
                <a:ea typeface="Times New Roman" charset="0"/>
                <a:cs typeface="Times New Roman" charset="0"/>
              </a:rPr>
              <a:t> at an alpha of .05, we are </a:t>
            </a:r>
            <a:r>
              <a:rPr lang="en-US" altLang="en-US" u="sng">
                <a:ea typeface="Times New Roman" charset="0"/>
                <a:cs typeface="Times New Roman" charset="0"/>
              </a:rPr>
              <a:t>not</a:t>
            </a:r>
            <a:r>
              <a:rPr lang="en-US" altLang="en-US">
                <a:ea typeface="Times New Roman" charset="0"/>
                <a:cs typeface="Times New Roman" charset="0"/>
              </a:rPr>
              <a:t> 95% sure that the H</a:t>
            </a:r>
            <a:r>
              <a:rPr lang="en-US" altLang="en-US" baseline="-30000">
                <a:ea typeface="Times New Roman" charset="0"/>
                <a:cs typeface="Times New Roman" charset="0"/>
              </a:rPr>
              <a:t>0</a:t>
            </a:r>
            <a:r>
              <a:rPr lang="en-US" altLang="en-US">
                <a:ea typeface="Times New Roman" charset="0"/>
                <a:cs typeface="Times New Roman" charset="0"/>
              </a:rPr>
              <a:t> is correct</a:t>
            </a:r>
            <a:r>
              <a:rPr lang="en-US" altLang="en-US"/>
              <a:t> </a:t>
            </a:r>
          </a:p>
          <a:p>
            <a:pPr lvl="1"/>
            <a:r>
              <a:rPr lang="en-US" altLang="en-US">
                <a:ea typeface="Times New Roman" charset="0"/>
                <a:cs typeface="Times New Roman" charset="0"/>
              </a:rPr>
              <a:t>if you </a:t>
            </a:r>
            <a:r>
              <a:rPr lang="en-US" altLang="en-US" u="sng">
                <a:ea typeface="Times New Roman" charset="0"/>
                <a:cs typeface="Times New Roman" charset="0"/>
              </a:rPr>
              <a:t>do</a:t>
            </a:r>
            <a:r>
              <a:rPr lang="en-US" altLang="en-US">
                <a:ea typeface="Times New Roman" charset="0"/>
                <a:cs typeface="Times New Roman" charset="0"/>
              </a:rPr>
              <a:t> reject the H</a:t>
            </a:r>
            <a:r>
              <a:rPr lang="en-US" altLang="en-US" baseline="-30000">
                <a:ea typeface="Times New Roman" charset="0"/>
                <a:cs typeface="Times New Roman" charset="0"/>
              </a:rPr>
              <a:t>0</a:t>
            </a:r>
            <a:r>
              <a:rPr lang="en-US" altLang="en-US">
                <a:ea typeface="Times New Roman" charset="0"/>
                <a:cs typeface="Times New Roman" charset="0"/>
              </a:rPr>
              <a:t>, you can’t attach any specific probability to your acceptance of H</a:t>
            </a:r>
            <a:r>
              <a:rPr lang="en-US" altLang="en-US" baseline="-30000">
                <a:ea typeface="Times New Roman" charset="0"/>
                <a:cs typeface="Times New Roman" charset="0"/>
              </a:rPr>
              <a:t>1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d) the whole approach may be logically flawed:</a:t>
            </a:r>
          </a:p>
          <a:p>
            <a:pPr lvl="2"/>
            <a:r>
              <a:rPr lang="en-US" altLang="en-US">
                <a:ea typeface="Times New Roman" charset="0"/>
                <a:cs typeface="Times New Roman" charset="0"/>
              </a:rPr>
              <a:t>what if the tests lead you to reject H</a:t>
            </a:r>
            <a:r>
              <a:rPr lang="en-US" altLang="en-US" baseline="-30000">
                <a:ea typeface="Times New Roman" charset="0"/>
                <a:cs typeface="Times New Roman" charset="0"/>
              </a:rPr>
              <a:t>0</a:t>
            </a:r>
            <a:r>
              <a:rPr lang="en-US" altLang="en-US">
                <a:ea typeface="Times New Roman" charset="0"/>
                <a:cs typeface="Times New Roman" charset="0"/>
              </a:rPr>
              <a:t>?</a:t>
            </a:r>
          </a:p>
          <a:p>
            <a:pPr lvl="2"/>
            <a:r>
              <a:rPr lang="en-US" altLang="en-US">
                <a:ea typeface="Times New Roman" charset="0"/>
                <a:cs typeface="Times New Roman" charset="0"/>
              </a:rPr>
              <a:t>this implies that H</a:t>
            </a:r>
            <a:r>
              <a:rPr lang="en-US" altLang="en-US" baseline="-25000">
                <a:ea typeface="Times New Roman" charset="0"/>
                <a:cs typeface="Times New Roman" charset="0"/>
              </a:rPr>
              <a:t>0</a:t>
            </a:r>
            <a:r>
              <a:rPr lang="en-US" altLang="en-US">
                <a:ea typeface="Times New Roman" charset="0"/>
                <a:cs typeface="Times New Roman" charset="0"/>
              </a:rPr>
              <a:t> is false</a:t>
            </a:r>
            <a:endParaRPr lang="en-US" altLang="en-US"/>
          </a:p>
          <a:p>
            <a:pPr lvl="2"/>
            <a:r>
              <a:rPr lang="en-US" altLang="en-US">
                <a:ea typeface="Times New Roman" charset="0"/>
                <a:cs typeface="Times New Roman" charset="0"/>
              </a:rPr>
              <a:t>but the probabilities that you used to reject it are based on the assumption that H</a:t>
            </a:r>
            <a:r>
              <a:rPr lang="en-US" altLang="en-US" baseline="-30000">
                <a:ea typeface="Times New Roman" charset="0"/>
                <a:cs typeface="Times New Roman" charset="0"/>
              </a:rPr>
              <a:t>0</a:t>
            </a:r>
            <a:r>
              <a:rPr lang="en-US" altLang="en-US">
                <a:ea typeface="Times New Roman" charset="0"/>
                <a:cs typeface="Times New Roman" charset="0"/>
              </a:rPr>
              <a:t> is true; if H</a:t>
            </a:r>
            <a:r>
              <a:rPr lang="en-US" altLang="en-US" baseline="-25000">
                <a:ea typeface="Times New Roman" charset="0"/>
                <a:cs typeface="Times New Roman" charset="0"/>
              </a:rPr>
              <a:t>0</a:t>
            </a:r>
            <a:r>
              <a:rPr lang="en-US" altLang="en-US">
                <a:ea typeface="Times New Roman" charset="0"/>
                <a:cs typeface="Times New Roman" charset="0"/>
              </a:rPr>
              <a:t> is false, these odds no longer apply</a:t>
            </a:r>
            <a:endParaRPr lang="en-US" altLang="en-US"/>
          </a:p>
          <a:p>
            <a:pPr lvl="2"/>
            <a:r>
              <a:rPr lang="en-US" altLang="en-US">
                <a:ea typeface="Times New Roman" charset="0"/>
                <a:cs typeface="Times New Roman" charset="0"/>
              </a:rPr>
              <a:t>rejecting H</a:t>
            </a:r>
            <a:r>
              <a:rPr lang="en-US" altLang="en-US" baseline="-30000">
                <a:ea typeface="Times New Roman" charset="0"/>
                <a:cs typeface="Times New Roman" charset="0"/>
              </a:rPr>
              <a:t>0</a:t>
            </a:r>
            <a:r>
              <a:rPr lang="en-US" altLang="en-US">
                <a:ea typeface="Times New Roman" charset="0"/>
                <a:cs typeface="Times New Roman" charset="0"/>
              </a:rPr>
              <a:t> creates a catch-22; we accept the H</a:t>
            </a:r>
            <a:r>
              <a:rPr lang="en-US" altLang="en-US" baseline="-30000">
                <a:ea typeface="Times New Roman" charset="0"/>
                <a:cs typeface="Times New Roman" charset="0"/>
              </a:rPr>
              <a:t>1</a:t>
            </a:r>
            <a:r>
              <a:rPr lang="en-US" altLang="en-US">
                <a:ea typeface="Times New Roman" charset="0"/>
                <a:cs typeface="Times New Roman" charset="0"/>
              </a:rPr>
              <a:t>, but now the probabilistic evidence for doing so is logically invalidated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Estimation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[revisit later, if time permits…]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838200"/>
            <a:ext cx="7696200" cy="5791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3600">
                <a:ea typeface="Times New Roman" charset="0"/>
                <a:cs typeface="Times New Roman" charset="0"/>
              </a:rPr>
              <a:t>binomial distribution with p=q</a:t>
            </a:r>
          </a:p>
          <a:p>
            <a:pPr lvl="1">
              <a:buFontTx/>
              <a:buChar char="•"/>
            </a:pPr>
            <a:r>
              <a:rPr lang="en-US" altLang="en-US" sz="3200">
                <a:ea typeface="Times New Roman" charset="0"/>
                <a:cs typeface="Times New Roman" charset="0"/>
              </a:rPr>
              <a:t>approximates a normal distribution of probabilities</a:t>
            </a:r>
          </a:p>
          <a:p>
            <a:pPr lvl="1">
              <a:buFontTx/>
              <a:buChar char="•"/>
            </a:pPr>
            <a:r>
              <a:rPr lang="en-US" altLang="en-US" sz="3200">
                <a:ea typeface="Times New Roman" charset="0"/>
                <a:cs typeface="Times New Roman" charset="0"/>
              </a:rPr>
              <a:t>p+q=1 </a:t>
            </a:r>
            <a:r>
              <a:rPr lang="en-US" altLang="en-US" sz="3200">
                <a:ea typeface="Times New Roman" charset="0"/>
                <a:cs typeface="Times New Roman" charset="0"/>
                <a:sym typeface="Symbol" charset="2"/>
              </a:rPr>
              <a:t> </a:t>
            </a:r>
            <a:r>
              <a:rPr lang="en-US" altLang="en-US" sz="3200">
                <a:ea typeface="Times New Roman" charset="0"/>
                <a:cs typeface="Times New Roman" charset="0"/>
              </a:rPr>
              <a:t>p=q=.5</a:t>
            </a:r>
          </a:p>
          <a:p>
            <a:pPr lvl="1">
              <a:buFontTx/>
              <a:buChar char="•"/>
            </a:pPr>
            <a:r>
              <a:rPr lang="en-US" altLang="en-US" sz="3200">
                <a:ea typeface="Times New Roman" charset="0"/>
                <a:cs typeface="Times New Roman" charset="0"/>
                <a:sym typeface="Symbol" charset="2"/>
              </a:rPr>
              <a:t></a:t>
            </a:r>
            <a:r>
              <a:rPr lang="en-US" altLang="en-US" sz="3200">
                <a:ea typeface="Times New Roman" charset="0"/>
                <a:cs typeface="Times New Roman" charset="0"/>
              </a:rPr>
              <a:t>=np=.5n </a:t>
            </a:r>
          </a:p>
          <a:p>
            <a:pPr lvl="2"/>
            <a:r>
              <a:rPr lang="en-US" altLang="en-US" sz="2800">
                <a:ea typeface="Times New Roman" charset="0"/>
                <a:cs typeface="Times New Roman" charset="0"/>
              </a:rPr>
              <a:t>recall that the binomial theorem specifies that the mean number of successes is </a:t>
            </a:r>
            <a:r>
              <a:rPr lang="en-US" altLang="en-US" sz="2800" i="1">
                <a:ea typeface="Times New Roman" charset="0"/>
                <a:cs typeface="Times New Roman" charset="0"/>
              </a:rPr>
              <a:t>np</a:t>
            </a:r>
            <a:r>
              <a:rPr lang="en-US" altLang="en-US" sz="2800">
                <a:ea typeface="Times New Roman" charset="0"/>
                <a:cs typeface="Times New Roman" charset="0"/>
              </a:rPr>
              <a:t>; substitute </a:t>
            </a:r>
            <a:r>
              <a:rPr lang="en-US" altLang="en-US" sz="2800" i="1">
                <a:ea typeface="Times New Roman" charset="0"/>
                <a:cs typeface="Times New Roman" charset="0"/>
              </a:rPr>
              <a:t>p</a:t>
            </a:r>
            <a:r>
              <a:rPr lang="en-US" altLang="en-US" sz="2800">
                <a:ea typeface="Times New Roman" charset="0"/>
                <a:cs typeface="Times New Roman" charset="0"/>
              </a:rPr>
              <a:t> by .5</a:t>
            </a:r>
          </a:p>
          <a:p>
            <a:pPr lvl="1">
              <a:buFontTx/>
              <a:buChar char="•"/>
            </a:pPr>
            <a:r>
              <a:rPr lang="en-US" altLang="en-US" sz="3200">
                <a:ea typeface="Times New Roman" charset="0"/>
                <a:cs typeface="Times New Roman" charset="0"/>
                <a:sym typeface="Symbol" charset="2"/>
              </a:rPr>
              <a:t></a:t>
            </a:r>
            <a:r>
              <a:rPr lang="en-US" altLang="en-US" sz="3200">
                <a:ea typeface="Times New Roman" charset="0"/>
                <a:cs typeface="Times New Roman" charset="0"/>
              </a:rPr>
              <a:t>=</a:t>
            </a:r>
            <a:r>
              <a:rPr lang="en-US" altLang="en-US" sz="3200">
                <a:ea typeface="Times New Roman" charset="0"/>
                <a:cs typeface="Times New Roman" charset="0"/>
                <a:sym typeface="Symbol" charset="2"/>
              </a:rPr>
              <a:t></a:t>
            </a:r>
            <a:r>
              <a:rPr lang="en-US" altLang="en-US" sz="3200">
                <a:ea typeface="Times New Roman" charset="0"/>
                <a:cs typeface="Times New Roman" charset="0"/>
              </a:rPr>
              <a:t>(np</a:t>
            </a:r>
            <a:r>
              <a:rPr lang="en-US" altLang="en-US" sz="3200" baseline="30000">
                <a:ea typeface="Times New Roman" charset="0"/>
                <a:cs typeface="Times New Roman" charset="0"/>
              </a:rPr>
              <a:t>2</a:t>
            </a:r>
            <a:r>
              <a:rPr lang="en-US" altLang="en-US" sz="3200">
                <a:ea typeface="Times New Roman" charset="0"/>
                <a:cs typeface="Times New Roman" charset="0"/>
              </a:rPr>
              <a:t>)=.5</a:t>
            </a:r>
            <a:r>
              <a:rPr lang="en-US" altLang="en-US" sz="3200">
                <a:ea typeface="Times New Roman" charset="0"/>
                <a:cs typeface="Times New Roman" charset="0"/>
                <a:sym typeface="Symbol" charset="2"/>
              </a:rPr>
              <a:t></a:t>
            </a:r>
            <a:r>
              <a:rPr lang="en-US" altLang="en-US" sz="3200">
                <a:ea typeface="Times New Roman" charset="0"/>
                <a:cs typeface="Times New Roman" charset="0"/>
              </a:rPr>
              <a:t>n </a:t>
            </a:r>
          </a:p>
          <a:p>
            <a:pPr lvl="2"/>
            <a:r>
              <a:rPr lang="en-US" altLang="en-US" sz="2800">
                <a:ea typeface="Times New Roman" charset="0"/>
                <a:cs typeface="Times New Roman" charset="0"/>
              </a:rPr>
              <a:t>simplified from </a:t>
            </a:r>
            <a:r>
              <a:rPr lang="en-US" altLang="en-US" sz="2800">
                <a:ea typeface="Times New Roman" charset="0"/>
                <a:cs typeface="Times New Roman" charset="0"/>
                <a:sym typeface="Symbol" charset="2"/>
              </a:rPr>
              <a:t></a:t>
            </a:r>
            <a:r>
              <a:rPr lang="en-US" altLang="en-US" sz="2800">
                <a:ea typeface="Times New Roman" charset="0"/>
                <a:cs typeface="Times New Roman" charset="0"/>
              </a:rPr>
              <a:t>(n*0.25)</a:t>
            </a:r>
            <a:endParaRPr lang="en-US" altLang="en-US" sz="2800"/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5715000" y="4733925"/>
          <a:ext cx="3276600" cy="197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Chart" r:id="rId4" imgW="5286489" imgH="3181426" progId="Excel.Chart.8">
                  <p:embed/>
                </p:oleObj>
              </mc:Choice>
              <mc:Fallback>
                <p:oleObj name="Chart" r:id="rId4" imgW="5286489" imgH="3181426" progId="Excel.Char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733925"/>
                        <a:ext cx="3276600" cy="197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112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r>
              <a:rPr lang="en-US" altLang="en-US">
                <a:ea typeface="Times New Roman" charset="0"/>
                <a:cs typeface="Times New Roman" charset="0"/>
              </a:rPr>
              <a:t>lots of natural phenomena in the real world approximate normal distributions—near enough that we can make use of it as a model</a:t>
            </a:r>
            <a:endParaRPr lang="en-US" altLang="en-US"/>
          </a:p>
          <a:p>
            <a:r>
              <a:rPr lang="en-US" altLang="en-US">
                <a:ea typeface="Times New Roman" charset="0"/>
                <a:cs typeface="Times New Roman" charset="0"/>
              </a:rPr>
              <a:t>e.g. height</a:t>
            </a:r>
            <a:endParaRPr lang="en-US" altLang="en-US"/>
          </a:p>
          <a:p>
            <a:r>
              <a:rPr lang="en-US" altLang="en-US">
                <a:ea typeface="Times New Roman" charset="0"/>
                <a:cs typeface="Times New Roman" charset="0"/>
              </a:rPr>
              <a:t>phenomena that emerge from a large number of </a:t>
            </a:r>
            <a:r>
              <a:rPr lang="en-US" altLang="en-US" u="sng">
                <a:ea typeface="Times New Roman" charset="0"/>
                <a:cs typeface="Times New Roman" charset="0"/>
              </a:rPr>
              <a:t>uncorrelated</a:t>
            </a:r>
            <a:r>
              <a:rPr lang="en-US" altLang="en-US">
                <a:ea typeface="Times New Roman" charset="0"/>
                <a:cs typeface="Times New Roman" charset="0"/>
              </a:rPr>
              <a:t>, </a:t>
            </a:r>
            <a:r>
              <a:rPr lang="en-US" altLang="en-US" u="sng">
                <a:ea typeface="Times New Roman" charset="0"/>
                <a:cs typeface="Times New Roman" charset="0"/>
              </a:rPr>
              <a:t>random</a:t>
            </a:r>
            <a:r>
              <a:rPr lang="en-US" altLang="en-US">
                <a:ea typeface="Times New Roman" charset="0"/>
                <a:cs typeface="Times New Roman" charset="0"/>
              </a:rPr>
              <a:t> events will usually approximate a normal distribution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Times New Roman" charset="0"/>
                <a:cs typeface="Times New Roman" charset="0"/>
              </a:rPr>
              <a:t>standard probability intervals (proportions under the curve) are defined by multiples of the standard deviation around the mean</a:t>
            </a:r>
          </a:p>
          <a:p>
            <a:r>
              <a:rPr lang="en-US" altLang="en-US">
                <a:ea typeface="Times New Roman" charset="0"/>
                <a:cs typeface="Times New Roman" charset="0"/>
              </a:rPr>
              <a:t>true of all normal curves, no matter what </a:t>
            </a:r>
            <a:r>
              <a:rPr lang="en-US" altLang="en-US">
                <a:ea typeface="Times New Roman" charset="0"/>
                <a:cs typeface="Times New Roman" charset="0"/>
                <a:sym typeface="Symbol" charset="2"/>
              </a:rPr>
              <a:t></a:t>
            </a:r>
            <a:r>
              <a:rPr lang="en-US" altLang="en-US">
                <a:ea typeface="Times New Roman" charset="0"/>
                <a:cs typeface="Times New Roman" charset="0"/>
              </a:rPr>
              <a:t> or </a:t>
            </a:r>
            <a:r>
              <a:rPr lang="en-US" altLang="en-US">
                <a:ea typeface="Times New Roman" charset="0"/>
                <a:cs typeface="Times New Roman" charset="0"/>
                <a:sym typeface="Symbol" charset="2"/>
              </a:rPr>
              <a:t></a:t>
            </a:r>
            <a:r>
              <a:rPr lang="en-US" altLang="en-US"/>
              <a:t> happens to be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3123</TotalTime>
  <Words>2571</Words>
  <Application>Microsoft Macintosh PowerPoint</Application>
  <PresentationFormat>On-screen Show (4:3)</PresentationFormat>
  <Paragraphs>507</Paragraphs>
  <Slides>68</Slides>
  <Notes>68</Notes>
  <HiddenSlides>1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68</vt:i4>
      </vt:variant>
    </vt:vector>
  </HeadingPairs>
  <TitlesOfParts>
    <vt:vector size="75" baseType="lpstr">
      <vt:lpstr>Times New Roman</vt:lpstr>
      <vt:lpstr>Symbol</vt:lpstr>
      <vt:lpstr>Wingdings</vt:lpstr>
      <vt:lpstr>Default Design</vt:lpstr>
      <vt:lpstr>STATISTICA Graph</vt:lpstr>
      <vt:lpstr>Microsoft Excel Chart</vt:lpstr>
      <vt:lpstr>Microsoft Equation 3.0</vt:lpstr>
      <vt:lpstr>theoretical distributions &amp; hypothesis testing</vt:lpstr>
      <vt:lpstr>what is a distribution??</vt:lpstr>
      <vt:lpstr>why??</vt:lpstr>
      <vt:lpstr>Normal (Gaussian) distribution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z-scores</vt:lpstr>
      <vt:lpstr>PowerPoint Presentation</vt:lpstr>
      <vt:lpstr>PowerPoint Presentation</vt:lpstr>
      <vt:lpstr>Neanderthal stature</vt:lpstr>
      <vt:lpstr>Quest. 1: what proportion of the population is &gt;165 cm?  </vt:lpstr>
      <vt:lpstr>PowerPoint Presentation</vt:lpstr>
      <vt:lpstr>Quest. 1: what proportion of the population is &gt;165 cm?  </vt:lpstr>
      <vt:lpstr>Quest. 2: 98% of the population fall below what height?  </vt:lpstr>
      <vt:lpstr>PowerPoint Presentation</vt:lpstr>
      <vt:lpstr>Quest. 2: 98% of the population fall below what height?  </vt:lpstr>
      <vt:lpstr>“sample distribution of the mean”</vt:lpstr>
      <vt:lpstr>central limits theorem</vt:lpstr>
      <vt:lpstr>PowerPoint Presentation</vt:lpstr>
      <vt:lpstr>PowerPoint Presentation</vt:lpstr>
      <vt:lpstr>PowerPoint Presentation</vt:lpstr>
      <vt:lpstr>PowerPoint Presentation</vt:lpstr>
      <vt:lpstr>Shennan</vt:lpstr>
      <vt:lpstr>hypothesis testing</vt:lpstr>
      <vt:lpstr>hypothesis testing</vt:lpstr>
      <vt:lpstr>“null hypothesis”</vt:lpstr>
      <vt:lpstr>“alternative hypothesis”</vt:lpstr>
      <vt:lpstr>testing H0 and H1</vt:lpstr>
      <vt:lpstr>PowerPoint Presentation</vt:lpstr>
      <vt:lpstr>Type 1 error</vt:lpstr>
      <vt:lpstr>PowerPoint Presentation</vt:lpstr>
      <vt:lpstr>PowerPoint Presentation</vt:lpstr>
      <vt:lpstr>PowerPoint Presentation</vt:lpstr>
      <vt:lpstr>Type II error</vt:lpstr>
      <vt:lpstr>PowerPoint Presentation</vt:lpstr>
      <vt:lpstr>example 1</vt:lpstr>
      <vt:lpstr>PowerPoint Presentation</vt:lpstr>
      <vt:lpstr>PowerPoint Presentation</vt:lpstr>
      <vt:lpstr>PowerPoint Presentation</vt:lpstr>
      <vt:lpstr>example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3</vt:lpstr>
      <vt:lpstr>PowerPoint Presentation</vt:lpstr>
      <vt:lpstr>PowerPoint Presentation</vt:lpstr>
      <vt:lpstr>{0,7}; =.016 </vt:lpstr>
      <vt:lpstr>PowerPoint Presentation</vt:lpstr>
      <vt:lpstr>{0,1,6,7}; =.126 </vt:lpstr>
      <vt:lpstr>NOTE</vt:lpstr>
      <vt:lpstr>problems…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Estimation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Microsoft Office User</cp:lastModifiedBy>
  <cp:revision>72</cp:revision>
  <dcterms:created xsi:type="dcterms:W3CDTF">1601-01-01T00:00:00Z</dcterms:created>
  <dcterms:modified xsi:type="dcterms:W3CDTF">2017-10-09T16:34:35Z</dcterms:modified>
</cp:coreProperties>
</file>