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1"/>
  </p:normalViewPr>
  <p:slideViewPr>
    <p:cSldViewPr snapToGrid="0" snapToObjects="1">
      <p:cViewPr varScale="1">
        <p:scale>
          <a:sx n="96" d="100"/>
          <a:sy n="96"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6B280B-1AC0-C148-8D49-624F25F1AE41}" type="datetimeFigureOut">
              <a:rPr lang="en-US" smtClean="0"/>
              <a:t>10/3/17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CA671A4-FDDD-D44D-949B-68DBA61EC31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B280B-1AC0-C148-8D49-624F25F1AE41}"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B280B-1AC0-C148-8D49-624F25F1AE41}"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B280B-1AC0-C148-8D49-624F25F1AE41}"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6B280B-1AC0-C148-8D49-624F25F1AE41}" type="datetimeFigureOut">
              <a:rPr lang="en-US" smtClean="0"/>
              <a:t>10/3/17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CA671A4-FDDD-D44D-949B-68DBA61EC31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6B280B-1AC0-C148-8D49-624F25F1AE41}"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6B280B-1AC0-C148-8D49-624F25F1AE41}" type="datetimeFigureOut">
              <a:rPr lang="en-US" smtClean="0"/>
              <a:t>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6B280B-1AC0-C148-8D49-624F25F1AE41}" type="datetimeFigureOut">
              <a:rPr lang="en-US" smtClean="0"/>
              <a:t>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280B-1AC0-C148-8D49-624F25F1AE41}" type="datetimeFigureOut">
              <a:rPr lang="en-US" smtClean="0"/>
              <a:t>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671A4-FDDD-D44D-949B-68DBA61EC3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6B280B-1AC0-C148-8D49-624F25F1AE41}" type="datetimeFigureOut">
              <a:rPr lang="en-US" smtClean="0"/>
              <a:t>10/3/17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A671A4-FDDD-D44D-949B-68DBA61EC3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6B280B-1AC0-C148-8D49-624F25F1AE41}" type="datetimeFigureOut">
              <a:rPr lang="en-US" smtClean="0"/>
              <a:t>10/3/17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A671A4-FDDD-D44D-949B-68DBA61EC3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6B280B-1AC0-C148-8D49-624F25F1AE41}" type="datetimeFigureOut">
              <a:rPr lang="en-US" smtClean="0"/>
              <a:t>10/3/17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CA671A4-FDDD-D44D-949B-68DBA61EC31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111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Probability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017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probability ?</a:t>
            </a:r>
            <a:endParaRPr lang="en-US" dirty="0"/>
          </a:p>
        </p:txBody>
      </p:sp>
      <p:sp>
        <p:nvSpPr>
          <p:cNvPr id="3" name="Content Placeholder 2"/>
          <p:cNvSpPr>
            <a:spLocks noGrp="1"/>
          </p:cNvSpPr>
          <p:nvPr>
            <p:ph idx="1"/>
          </p:nvPr>
        </p:nvSpPr>
        <p:spPr/>
        <p:txBody>
          <a:bodyPr/>
          <a:lstStyle/>
          <a:p>
            <a:r>
              <a:rPr lang="en-US" dirty="0" smtClean="0"/>
              <a:t>It is a chance or the ratio of the occurrence of a particular event</a:t>
            </a:r>
          </a:p>
          <a:p>
            <a:r>
              <a:rPr lang="en-US" dirty="0" smtClean="0"/>
              <a:t>It is generally denoted using the symbol P</a:t>
            </a:r>
          </a:p>
          <a:p>
            <a:r>
              <a:rPr lang="en-US" dirty="0" smtClean="0"/>
              <a:t>P(A</a:t>
            </a:r>
            <a:r>
              <a:rPr lang="en-US" dirty="0"/>
              <a:t>) = </a:t>
            </a:r>
            <a:r>
              <a:rPr lang="en-US" dirty="0" smtClean="0"/>
              <a:t>m/n</a:t>
            </a:r>
          </a:p>
          <a:p>
            <a:pPr lvl="1"/>
            <a:r>
              <a:rPr lang="en-US" dirty="0" smtClean="0"/>
              <a:t>m= number of ways that are favorable to the occurrence of event A</a:t>
            </a:r>
          </a:p>
          <a:p>
            <a:pPr lvl="1"/>
            <a:r>
              <a:rPr lang="en-US" dirty="0" smtClean="0"/>
              <a:t>n= all possible outcomes</a:t>
            </a:r>
          </a:p>
          <a:p>
            <a:r>
              <a:rPr lang="en-US" dirty="0" smtClean="0"/>
              <a:t>Note that P(A) can be any value only between 0 </a:t>
            </a:r>
            <a:r>
              <a:rPr lang="mr-IN" dirty="0" smtClean="0"/>
              <a:t>–</a:t>
            </a:r>
            <a:r>
              <a:rPr lang="en-US" dirty="0" smtClean="0"/>
              <a:t> 1.</a:t>
            </a:r>
            <a:endParaRPr lang="en-US" dirty="0"/>
          </a:p>
          <a:p>
            <a:endParaRPr lang="en-US" dirty="0"/>
          </a:p>
        </p:txBody>
      </p:sp>
    </p:spTree>
    <p:extLst>
      <p:ext uri="{BB962C8B-B14F-4D97-AF65-F5344CB8AC3E}">
        <p14:creationId xmlns:p14="http://schemas.microsoft.com/office/powerpoint/2010/main" val="197635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Probability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Apriori</a:t>
            </a:r>
            <a:r>
              <a:rPr lang="en-US" dirty="0" smtClean="0"/>
              <a:t> or Classical Probability</a:t>
            </a:r>
          </a:p>
          <a:p>
            <a:pPr lvl="1"/>
            <a:r>
              <a:rPr lang="en-US" dirty="0" smtClean="0"/>
              <a:t>It is defined as the probability that can be computed without conducting any experiment or event.</a:t>
            </a:r>
          </a:p>
          <a:p>
            <a:pPr lvl="2"/>
            <a:r>
              <a:rPr lang="en-US" dirty="0" err="1" smtClean="0"/>
              <a:t>Eg</a:t>
            </a:r>
            <a:r>
              <a:rPr lang="en-US" dirty="0" smtClean="0"/>
              <a:t> : Chance of a king appearing in a deck of cards, </a:t>
            </a:r>
          </a:p>
          <a:p>
            <a:r>
              <a:rPr lang="en-US" dirty="0" smtClean="0"/>
              <a:t>Relative Frequency Probability</a:t>
            </a:r>
          </a:p>
          <a:p>
            <a:pPr lvl="1"/>
            <a:r>
              <a:rPr lang="en-US" dirty="0" smtClean="0"/>
              <a:t>It is defined as the probability of an event with respect to a existing value</a:t>
            </a:r>
          </a:p>
          <a:p>
            <a:pPr lvl="2"/>
            <a:r>
              <a:rPr lang="en-US" dirty="0" err="1" smtClean="0"/>
              <a:t>Eg</a:t>
            </a:r>
            <a:r>
              <a:rPr lang="en-US" dirty="0" smtClean="0"/>
              <a:t> : Will there be sales increase of more than 75% more than last year ?</a:t>
            </a:r>
          </a:p>
          <a:p>
            <a:r>
              <a:rPr lang="en-US" dirty="0" smtClean="0"/>
              <a:t>Subjective Probability</a:t>
            </a:r>
          </a:p>
          <a:p>
            <a:pPr lvl="1"/>
            <a:r>
              <a:rPr lang="en-US" dirty="0" smtClean="0"/>
              <a:t>When there is no other option of assigning probability using classical or experimental methods, we resort to assigning probability based on expertise and experience, typically called as the survey of experts’ opinion.</a:t>
            </a:r>
            <a:endParaRPr lang="en-US" dirty="0"/>
          </a:p>
        </p:txBody>
      </p:sp>
      <p:sp>
        <p:nvSpPr>
          <p:cNvPr id="4" name="TextBox 3"/>
          <p:cNvSpPr txBox="1"/>
          <p:nvPr/>
        </p:nvSpPr>
        <p:spPr>
          <a:xfrm>
            <a:off x="2319131" y="30480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5563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events	</a:t>
            </a:r>
            <a:endParaRPr lang="en-US" dirty="0"/>
          </a:p>
        </p:txBody>
      </p:sp>
      <p:sp>
        <p:nvSpPr>
          <p:cNvPr id="3" name="Content Placeholder 2"/>
          <p:cNvSpPr>
            <a:spLocks noGrp="1"/>
          </p:cNvSpPr>
          <p:nvPr>
            <p:ph idx="1"/>
          </p:nvPr>
        </p:nvSpPr>
        <p:spPr/>
        <p:txBody>
          <a:bodyPr>
            <a:normAutofit lnSpcReduction="10000"/>
          </a:bodyPr>
          <a:lstStyle/>
          <a:p>
            <a:r>
              <a:rPr lang="en-US" dirty="0" smtClean="0"/>
              <a:t>Mutually Exclusive events</a:t>
            </a:r>
          </a:p>
          <a:p>
            <a:pPr lvl="1"/>
            <a:r>
              <a:rPr lang="en-US" dirty="0" smtClean="0"/>
              <a:t>Two events A and B are mutually exclusive if the occurrence of A precludes B meaning that the event A and B can be separate events with certain probability but cannot occur at the same time.</a:t>
            </a:r>
          </a:p>
          <a:p>
            <a:pPr lvl="1"/>
            <a:r>
              <a:rPr lang="en-US" dirty="0" err="1" smtClean="0"/>
              <a:t>Eg</a:t>
            </a:r>
            <a:r>
              <a:rPr lang="en-US" dirty="0" smtClean="0"/>
              <a:t> : When a card is drawn from a deck, there can only be either a King, Queen or a Jack for named cards. But the card cannot be all 3 events at the same result.</a:t>
            </a:r>
          </a:p>
          <a:p>
            <a:r>
              <a:rPr lang="en-US" dirty="0" smtClean="0"/>
              <a:t>Independent events</a:t>
            </a:r>
          </a:p>
          <a:p>
            <a:pPr lvl="3"/>
            <a:r>
              <a:rPr lang="en-US" dirty="0" smtClean="0"/>
              <a:t>Two events A and B are said to be independent if the occurrence of A is in no way influenced by the occurrence of B and likewise.</a:t>
            </a:r>
          </a:p>
          <a:p>
            <a:pPr lvl="3"/>
            <a:r>
              <a:rPr lang="en-US" dirty="0" err="1" smtClean="0"/>
              <a:t>Eg</a:t>
            </a:r>
            <a:r>
              <a:rPr lang="en-US" dirty="0" smtClean="0"/>
              <a:t> : In a coin toss there can be head and followed by another heads, the second event is in no way connected to the event 1 and also event 1 did not or cannot influence event 2.</a:t>
            </a:r>
            <a:endParaRPr lang="en-US" dirty="0"/>
          </a:p>
        </p:txBody>
      </p:sp>
    </p:spTree>
    <p:extLst>
      <p:ext uri="{BB962C8B-B14F-4D97-AF65-F5344CB8AC3E}">
        <p14:creationId xmlns:p14="http://schemas.microsoft.com/office/powerpoint/2010/main" val="68257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calculating probability</a:t>
            </a:r>
            <a:endParaRPr lang="en-US" dirty="0"/>
          </a:p>
        </p:txBody>
      </p:sp>
      <p:sp>
        <p:nvSpPr>
          <p:cNvPr id="3" name="Content Placeholder 2"/>
          <p:cNvSpPr>
            <a:spLocks noGrp="1"/>
          </p:cNvSpPr>
          <p:nvPr>
            <p:ph idx="1"/>
          </p:nvPr>
        </p:nvSpPr>
        <p:spPr/>
        <p:txBody>
          <a:bodyPr/>
          <a:lstStyle/>
          <a:p>
            <a:r>
              <a:rPr lang="en-US" dirty="0" smtClean="0"/>
              <a:t>Addition rule</a:t>
            </a:r>
          </a:p>
          <a:p>
            <a:pPr lvl="1"/>
            <a:r>
              <a:rPr lang="en-US" dirty="0" smtClean="0"/>
              <a:t>Mutually exclusive events : P(A U B) = P(A) + P(B)</a:t>
            </a:r>
          </a:p>
          <a:p>
            <a:pPr lvl="1"/>
            <a:r>
              <a:rPr lang="en-US" dirty="0" smtClean="0"/>
              <a:t>Non exclusive events : P(A U B) = P(A) + P(B) - P( </a:t>
            </a:r>
            <a:r>
              <a:rPr lang="pl-PL" i="0" dirty="0"/>
              <a:t>A </a:t>
            </a:r>
            <a:r>
              <a:rPr lang="pl-PL" b="1" i="0" dirty="0"/>
              <a:t>∩</a:t>
            </a:r>
            <a:r>
              <a:rPr lang="pl-PL" i="0" dirty="0"/>
              <a:t> </a:t>
            </a:r>
            <a:r>
              <a:rPr lang="pl-PL" i="0" dirty="0" smtClean="0"/>
              <a:t>B)</a:t>
            </a:r>
          </a:p>
          <a:p>
            <a:r>
              <a:rPr lang="pl-PL" dirty="0" err="1" smtClean="0"/>
              <a:t>Multiplication</a:t>
            </a:r>
            <a:r>
              <a:rPr lang="pl-PL" dirty="0" smtClean="0"/>
              <a:t> </a:t>
            </a:r>
            <a:r>
              <a:rPr lang="pl-PL" dirty="0" err="1" smtClean="0"/>
              <a:t>Rule</a:t>
            </a:r>
            <a:endParaRPr lang="pl-PL" dirty="0" smtClean="0"/>
          </a:p>
          <a:p>
            <a:pPr lvl="1"/>
            <a:r>
              <a:rPr lang="pl-PL" dirty="0" smtClean="0"/>
              <a:t>Independent </a:t>
            </a:r>
            <a:r>
              <a:rPr lang="pl-PL" dirty="0" err="1" smtClean="0"/>
              <a:t>events</a:t>
            </a:r>
            <a:r>
              <a:rPr lang="pl-PL" dirty="0" smtClean="0"/>
              <a:t> : </a:t>
            </a:r>
            <a:r>
              <a:rPr lang="en-US" dirty="0"/>
              <a:t>P( </a:t>
            </a:r>
            <a:r>
              <a:rPr lang="pl-PL" i="0" dirty="0"/>
              <a:t>A </a:t>
            </a:r>
            <a:r>
              <a:rPr lang="pl-PL" b="1" i="0" dirty="0"/>
              <a:t>∩</a:t>
            </a:r>
            <a:r>
              <a:rPr lang="pl-PL" i="0" dirty="0"/>
              <a:t> B</a:t>
            </a:r>
            <a:r>
              <a:rPr lang="pl-PL" i="0" dirty="0" smtClean="0"/>
              <a:t>) = P(A) * P(B)</a:t>
            </a:r>
          </a:p>
          <a:p>
            <a:pPr lvl="1"/>
            <a:r>
              <a:rPr lang="pl-PL" i="0" dirty="0" smtClean="0"/>
              <a:t>Non independent </a:t>
            </a:r>
            <a:r>
              <a:rPr lang="pl-PL" i="0" dirty="0" err="1" smtClean="0"/>
              <a:t>events</a:t>
            </a:r>
            <a:r>
              <a:rPr lang="pl-PL" i="0" dirty="0" smtClean="0"/>
              <a:t> : </a:t>
            </a:r>
            <a:r>
              <a:rPr lang="en-US" dirty="0"/>
              <a:t>P( </a:t>
            </a:r>
            <a:r>
              <a:rPr lang="pl-PL" i="0" dirty="0"/>
              <a:t>A </a:t>
            </a:r>
            <a:r>
              <a:rPr lang="pl-PL" b="1" i="0" dirty="0"/>
              <a:t>∩</a:t>
            </a:r>
            <a:r>
              <a:rPr lang="pl-PL" i="0" dirty="0"/>
              <a:t> B</a:t>
            </a:r>
            <a:r>
              <a:rPr lang="pl-PL" i="0" dirty="0" smtClean="0"/>
              <a:t>) = P(A) * P(B/A)</a:t>
            </a:r>
            <a:endParaRPr lang="pl-PL" i="0" dirty="0"/>
          </a:p>
          <a:p>
            <a:pPr marL="0" lvl="1" indent="0">
              <a:buNone/>
            </a:pPr>
            <a:r>
              <a:rPr lang="pl-PL" i="0" dirty="0" err="1" smtClean="0"/>
              <a:t>Generally</a:t>
            </a:r>
            <a:r>
              <a:rPr lang="pl-PL" i="0" dirty="0" smtClean="0"/>
              <a:t> P(A/B) = P</a:t>
            </a:r>
            <a:r>
              <a:rPr lang="en-US" dirty="0" smtClean="0"/>
              <a:t>( </a:t>
            </a:r>
            <a:r>
              <a:rPr lang="pl-PL" i="0" dirty="0"/>
              <a:t>A </a:t>
            </a:r>
            <a:r>
              <a:rPr lang="pl-PL" b="1" i="0" dirty="0"/>
              <a:t>∩</a:t>
            </a:r>
            <a:r>
              <a:rPr lang="pl-PL" i="0" dirty="0"/>
              <a:t> B</a:t>
            </a:r>
            <a:r>
              <a:rPr lang="pl-PL" i="0" dirty="0" smtClean="0"/>
              <a:t>) / P(B), </a:t>
            </a:r>
            <a:r>
              <a:rPr lang="pl-PL" i="0" dirty="0" err="1" smtClean="0"/>
              <a:t>similarly</a:t>
            </a:r>
            <a:r>
              <a:rPr lang="pl-PL" i="0" dirty="0" smtClean="0"/>
              <a:t> for P(B/A)</a:t>
            </a:r>
            <a:endParaRPr lang="pl-PL" i="0" dirty="0"/>
          </a:p>
          <a:p>
            <a:pPr marL="0" lvl="1" indent="0">
              <a:buNone/>
            </a:pPr>
            <a:endParaRPr lang="pl-PL" i="0" dirty="0"/>
          </a:p>
          <a:p>
            <a:pPr lvl="1"/>
            <a:endParaRPr lang="en-US" dirty="0"/>
          </a:p>
        </p:txBody>
      </p:sp>
      <p:pic>
        <p:nvPicPr>
          <p:cNvPr id="4" name="Picture 3"/>
          <p:cNvPicPr>
            <a:picLocks noChangeAspect="1"/>
          </p:cNvPicPr>
          <p:nvPr/>
        </p:nvPicPr>
        <p:blipFill>
          <a:blip r:embed="rId2"/>
          <a:stretch>
            <a:fillRect/>
          </a:stretch>
        </p:blipFill>
        <p:spPr>
          <a:xfrm>
            <a:off x="8305800" y="2286000"/>
            <a:ext cx="2667000" cy="1955800"/>
          </a:xfrm>
          <a:prstGeom prst="rect">
            <a:avLst/>
          </a:prstGeom>
        </p:spPr>
      </p:pic>
      <p:sp>
        <p:nvSpPr>
          <p:cNvPr id="7" name="TextBox 6"/>
          <p:cNvSpPr txBox="1"/>
          <p:nvPr/>
        </p:nvSpPr>
        <p:spPr>
          <a:xfrm>
            <a:off x="8575275" y="3063737"/>
            <a:ext cx="839657" cy="228600"/>
          </a:xfrm>
          <a:prstGeom prst="rect">
            <a:avLst/>
          </a:prstGeom>
          <a:noFill/>
        </p:spPr>
        <p:txBody>
          <a:bodyPr wrap="square" rtlCol="0">
            <a:normAutofit fontScale="62500" lnSpcReduction="20000"/>
          </a:bodyPr>
          <a:lstStyle/>
          <a:p>
            <a:r>
              <a:rPr lang="en-US" smtClean="0"/>
              <a:t>Event A</a:t>
            </a:r>
            <a:endParaRPr lang="en-US" dirty="0"/>
          </a:p>
        </p:txBody>
      </p:sp>
      <p:sp>
        <p:nvSpPr>
          <p:cNvPr id="8" name="TextBox 7"/>
          <p:cNvSpPr txBox="1"/>
          <p:nvPr/>
        </p:nvSpPr>
        <p:spPr>
          <a:xfrm>
            <a:off x="9837357" y="2755900"/>
            <a:ext cx="839657" cy="228600"/>
          </a:xfrm>
          <a:prstGeom prst="rect">
            <a:avLst/>
          </a:prstGeom>
          <a:noFill/>
        </p:spPr>
        <p:txBody>
          <a:bodyPr wrap="square" rtlCol="0">
            <a:normAutofit fontScale="62500" lnSpcReduction="20000"/>
          </a:bodyPr>
          <a:lstStyle/>
          <a:p>
            <a:r>
              <a:rPr lang="en-US" dirty="0" smtClean="0"/>
              <a:t>Event B</a:t>
            </a:r>
            <a:endParaRPr lang="en-US" dirty="0"/>
          </a:p>
        </p:txBody>
      </p:sp>
      <p:sp>
        <p:nvSpPr>
          <p:cNvPr id="11" name="TextBox 10"/>
          <p:cNvSpPr txBox="1"/>
          <p:nvPr/>
        </p:nvSpPr>
        <p:spPr>
          <a:xfrm>
            <a:off x="9336708" y="3001269"/>
            <a:ext cx="605183" cy="284665"/>
          </a:xfrm>
          <a:prstGeom prst="rect">
            <a:avLst/>
          </a:prstGeom>
          <a:noFill/>
        </p:spPr>
        <p:txBody>
          <a:bodyPr wrap="none" rtlCol="0">
            <a:normAutofit fontScale="85000" lnSpcReduction="20000"/>
          </a:bodyPr>
          <a:lstStyle/>
          <a:p>
            <a:r>
              <a:rPr lang="pl-PL" i="0" dirty="0" smtClean="0">
                <a:solidFill>
                  <a:srgbClr val="FFFF00"/>
                </a:solidFill>
              </a:rPr>
              <a:t>A </a:t>
            </a:r>
            <a:r>
              <a:rPr lang="pl-PL" b="1" i="0" dirty="0" smtClean="0">
                <a:solidFill>
                  <a:srgbClr val="FFFF00"/>
                </a:solidFill>
              </a:rPr>
              <a:t>∩</a:t>
            </a:r>
            <a:r>
              <a:rPr lang="pl-PL" i="0" dirty="0" smtClean="0">
                <a:solidFill>
                  <a:srgbClr val="FFFF00"/>
                </a:solidFill>
              </a:rPr>
              <a:t> B</a:t>
            </a:r>
            <a:endParaRPr lang="en-US" dirty="0">
              <a:solidFill>
                <a:srgbClr val="FFFF00"/>
              </a:solidFill>
            </a:endParaRPr>
          </a:p>
        </p:txBody>
      </p:sp>
    </p:spTree>
    <p:extLst>
      <p:ext uri="{BB962C8B-B14F-4D97-AF65-F5344CB8AC3E}">
        <p14:creationId xmlns:p14="http://schemas.microsoft.com/office/powerpoint/2010/main" val="13833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6165"/>
          </a:xfrm>
        </p:spPr>
        <p:txBody>
          <a:bodyPr>
            <a:normAutofit fontScale="90000"/>
          </a:bodyPr>
          <a:lstStyle/>
          <a:p>
            <a:r>
              <a:rPr lang="en-US" dirty="0" smtClean="0"/>
              <a:t>Bayes’ Theorem</a:t>
            </a:r>
            <a:endParaRPr lang="en-US" dirty="0"/>
          </a:p>
        </p:txBody>
      </p:sp>
      <p:sp>
        <p:nvSpPr>
          <p:cNvPr id="9" name="Content Placeholder 8"/>
          <p:cNvSpPr>
            <a:spLocks noGrp="1"/>
          </p:cNvSpPr>
          <p:nvPr>
            <p:ph idx="1"/>
          </p:nvPr>
        </p:nvSpPr>
        <p:spPr>
          <a:xfrm>
            <a:off x="1371600" y="1311965"/>
            <a:ext cx="9601200" cy="4555435"/>
          </a:xfrm>
        </p:spPr>
        <p:txBody>
          <a:bodyPr>
            <a:normAutofit fontScale="92500" lnSpcReduction="20000"/>
          </a:bodyPr>
          <a:lstStyle/>
          <a:p>
            <a:r>
              <a:rPr lang="en-US" dirty="0" smtClean="0"/>
              <a:t>The Bayes’ theorem is used to explain or revise the probability of an existing scenario where the occurrence of a new event changes the probability.</a:t>
            </a:r>
          </a:p>
          <a:p>
            <a:r>
              <a:rPr lang="en-US" dirty="0" smtClean="0"/>
              <a:t>General writing format or representation</a:t>
            </a:r>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Where,</a:t>
            </a:r>
          </a:p>
          <a:p>
            <a:pPr marL="0" indent="0">
              <a:buNone/>
            </a:pPr>
            <a:r>
              <a:rPr lang="en-US" dirty="0" smtClean="0"/>
              <a:t>A</a:t>
            </a:r>
            <a:r>
              <a:rPr lang="en-US" baseline="-25000" dirty="0" smtClean="0"/>
              <a:t>i</a:t>
            </a:r>
            <a:r>
              <a:rPr lang="en-US" dirty="0" smtClean="0"/>
              <a:t> =i</a:t>
            </a:r>
            <a:r>
              <a:rPr lang="en-US" baseline="30000" dirty="0" smtClean="0"/>
              <a:t>th</a:t>
            </a:r>
            <a:r>
              <a:rPr lang="en-US" dirty="0" smtClean="0"/>
              <a:t> event of K mutually exclusive and collectively exhaustive event</a:t>
            </a:r>
          </a:p>
          <a:p>
            <a:pPr marL="0" indent="0">
              <a:buNone/>
            </a:pPr>
            <a:r>
              <a:rPr lang="en-US" dirty="0" smtClean="0"/>
              <a:t>B = New event that might impact P(A</a:t>
            </a:r>
            <a:r>
              <a:rPr lang="en-US" baseline="-25000" dirty="0" smtClean="0"/>
              <a:t>i</a:t>
            </a:r>
            <a:r>
              <a:rPr lang="en-US" dirty="0" smtClean="0"/>
              <a:t>)</a:t>
            </a:r>
          </a:p>
          <a:p>
            <a:endParaRPr lang="en-US" dirty="0" smtClean="0"/>
          </a:p>
        </p:txBody>
      </p:sp>
      <p:pic>
        <p:nvPicPr>
          <p:cNvPr id="12" name="Picture 11"/>
          <p:cNvPicPr>
            <a:picLocks noChangeAspect="1"/>
          </p:cNvPicPr>
          <p:nvPr/>
        </p:nvPicPr>
        <p:blipFill>
          <a:blip r:embed="rId2"/>
          <a:stretch>
            <a:fillRect/>
          </a:stretch>
        </p:blipFill>
        <p:spPr>
          <a:xfrm>
            <a:off x="1530626" y="2402509"/>
            <a:ext cx="3523974" cy="1741499"/>
          </a:xfrm>
          <a:prstGeom prst="rect">
            <a:avLst/>
          </a:prstGeom>
        </p:spPr>
      </p:pic>
    </p:spTree>
    <p:extLst>
      <p:ext uri="{BB962C8B-B14F-4D97-AF65-F5344CB8AC3E}">
        <p14:creationId xmlns:p14="http://schemas.microsoft.com/office/powerpoint/2010/main" val="133851411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50</TotalTime>
  <Words>430</Words>
  <Application>Microsoft Macintosh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Arial</vt:lpstr>
      <vt:lpstr>Crop</vt:lpstr>
      <vt:lpstr>Introduction to Probability</vt:lpstr>
      <vt:lpstr>What is probability ?</vt:lpstr>
      <vt:lpstr>Types of Probability</vt:lpstr>
      <vt:lpstr>Types of events </vt:lpstr>
      <vt:lpstr>Rules for calculating probability</vt:lpstr>
      <vt:lpstr>Bayes’ Theorem</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Microsoft Office User</dc:creator>
  <cp:lastModifiedBy>Microsoft Office User</cp:lastModifiedBy>
  <cp:revision>8</cp:revision>
  <dcterms:created xsi:type="dcterms:W3CDTF">2017-10-03T16:58:18Z</dcterms:created>
  <dcterms:modified xsi:type="dcterms:W3CDTF">2017-10-03T17:48:30Z</dcterms:modified>
</cp:coreProperties>
</file>