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79" r:id="rId6"/>
    <p:sldId id="294" r:id="rId7"/>
    <p:sldId id="282" r:id="rId8"/>
    <p:sldId id="281" r:id="rId9"/>
    <p:sldId id="284" r:id="rId10"/>
    <p:sldId id="296" r:id="rId11"/>
    <p:sldId id="286" r:id="rId12"/>
    <p:sldId id="287" r:id="rId13"/>
    <p:sldId id="297" r:id="rId14"/>
    <p:sldId id="293" r:id="rId15"/>
    <p:sldId id="288" r:id="rId16"/>
    <p:sldId id="289" r:id="rId17"/>
    <p:sldId id="291" r:id="rId18"/>
    <p:sldId id="298" r:id="rId19"/>
    <p:sldId id="299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F8A77-6AEF-4080-9805-C2E4D2FA08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3AFE49-BA9C-475A-B956-417C287F41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Any comments.</a:t>
          </a:r>
          <a:endParaRPr lang="en-US"/>
        </a:p>
      </dgm:t>
    </dgm:pt>
    <dgm:pt modelId="{86033A09-7C58-4F7A-A702-1D8C3009C505}" type="parTrans" cxnId="{DE7413C0-BB71-4FEA-A319-46159D0153E3}">
      <dgm:prSet/>
      <dgm:spPr/>
      <dgm:t>
        <a:bodyPr/>
        <a:lstStyle/>
        <a:p>
          <a:endParaRPr lang="en-US"/>
        </a:p>
      </dgm:t>
    </dgm:pt>
    <dgm:pt modelId="{31448FDD-9FF7-4CD7-8F0F-B679322A0793}" type="sibTrans" cxnId="{DE7413C0-BB71-4FEA-A319-46159D0153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BCECE-CEA7-4324-BBE0-FE5A7D506F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Any questions?</a:t>
          </a:r>
          <a:endParaRPr lang="en-US" dirty="0"/>
        </a:p>
      </dgm:t>
    </dgm:pt>
    <dgm:pt modelId="{F99CCA54-1FA1-4109-98A5-57C6BC78BE28}" type="parTrans" cxnId="{2482F6D0-6A01-4BCB-AAE4-9D9043B1DA87}">
      <dgm:prSet/>
      <dgm:spPr/>
      <dgm:t>
        <a:bodyPr/>
        <a:lstStyle/>
        <a:p>
          <a:endParaRPr lang="en-US"/>
        </a:p>
      </dgm:t>
    </dgm:pt>
    <dgm:pt modelId="{EE960246-BD70-46A6-A9F8-491D43DA24DF}" type="sibTrans" cxnId="{2482F6D0-6A01-4BCB-AAE4-9D9043B1DA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32240A-8163-4337-8A67-7BAB5D156571}" type="pres">
      <dgm:prSet presAssocID="{3F1F8A77-6AEF-4080-9805-C2E4D2FA08E1}" presName="root" presStyleCnt="0">
        <dgm:presLayoutVars>
          <dgm:dir/>
          <dgm:resizeHandles val="exact"/>
        </dgm:presLayoutVars>
      </dgm:prSet>
      <dgm:spPr/>
    </dgm:pt>
    <dgm:pt modelId="{E4C3DDB0-008E-437D-833E-1580514A4DA3}" type="pres">
      <dgm:prSet presAssocID="{3F1F8A77-6AEF-4080-9805-C2E4D2FA08E1}" presName="container" presStyleCnt="0">
        <dgm:presLayoutVars>
          <dgm:dir/>
          <dgm:resizeHandles val="exact"/>
        </dgm:presLayoutVars>
      </dgm:prSet>
      <dgm:spPr/>
    </dgm:pt>
    <dgm:pt modelId="{610AD620-D3AF-4BE4-8DB3-9D4266B42E78}" type="pres">
      <dgm:prSet presAssocID="{063AFE49-BA9C-475A-B956-417C287F41A3}" presName="compNode" presStyleCnt="0"/>
      <dgm:spPr/>
    </dgm:pt>
    <dgm:pt modelId="{B50BF644-2864-48A6-ABFD-64F0FE21385D}" type="pres">
      <dgm:prSet presAssocID="{063AFE49-BA9C-475A-B956-417C287F41A3}" presName="iconBgRect" presStyleLbl="bgShp" presStyleIdx="0" presStyleCnt="2"/>
      <dgm:spPr/>
    </dgm:pt>
    <dgm:pt modelId="{25DC49AF-D20E-4172-8A42-EB21156E3882}" type="pres">
      <dgm:prSet presAssocID="{063AFE49-BA9C-475A-B956-417C287F41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1F758CA-654C-4DDD-83A1-C931256CD730}" type="pres">
      <dgm:prSet presAssocID="{063AFE49-BA9C-475A-B956-417C287F41A3}" presName="spaceRect" presStyleCnt="0"/>
      <dgm:spPr/>
    </dgm:pt>
    <dgm:pt modelId="{4A871EBE-CBE6-4FD8-B4A2-2A9885740B16}" type="pres">
      <dgm:prSet presAssocID="{063AFE49-BA9C-475A-B956-417C287F41A3}" presName="textRect" presStyleLbl="revTx" presStyleIdx="0" presStyleCnt="2">
        <dgm:presLayoutVars>
          <dgm:chMax val="1"/>
          <dgm:chPref val="1"/>
        </dgm:presLayoutVars>
      </dgm:prSet>
      <dgm:spPr/>
    </dgm:pt>
    <dgm:pt modelId="{25578F2B-403A-4780-BF1F-B1733A7F99DB}" type="pres">
      <dgm:prSet presAssocID="{31448FDD-9FF7-4CD7-8F0F-B679322A0793}" presName="sibTrans" presStyleLbl="sibTrans2D1" presStyleIdx="0" presStyleCnt="0"/>
      <dgm:spPr/>
    </dgm:pt>
    <dgm:pt modelId="{FE03764F-2561-4847-8976-A6BA7BDC7957}" type="pres">
      <dgm:prSet presAssocID="{B06BCECE-CEA7-4324-BBE0-FE5A7D506F3A}" presName="compNode" presStyleCnt="0"/>
      <dgm:spPr/>
    </dgm:pt>
    <dgm:pt modelId="{DD3487CA-0D04-435F-9CDB-9BDD538C4006}" type="pres">
      <dgm:prSet presAssocID="{B06BCECE-CEA7-4324-BBE0-FE5A7D506F3A}" presName="iconBgRect" presStyleLbl="bgShp" presStyleIdx="1" presStyleCnt="2"/>
      <dgm:spPr/>
    </dgm:pt>
    <dgm:pt modelId="{A463D6B1-5FF4-456E-82A0-6FA817972FA6}" type="pres">
      <dgm:prSet presAssocID="{B06BCECE-CEA7-4324-BBE0-FE5A7D506F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3169BDE-76C2-4715-A30C-A030C3C4DB33}" type="pres">
      <dgm:prSet presAssocID="{B06BCECE-CEA7-4324-BBE0-FE5A7D506F3A}" presName="spaceRect" presStyleCnt="0"/>
      <dgm:spPr/>
    </dgm:pt>
    <dgm:pt modelId="{997F6C88-C778-4033-83FD-6C0CFE5DD18D}" type="pres">
      <dgm:prSet presAssocID="{B06BCECE-CEA7-4324-BBE0-FE5A7D506F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19B02C-AE91-428D-9DD8-AC7D9B7F5F57}" type="presOf" srcId="{B06BCECE-CEA7-4324-BBE0-FE5A7D506F3A}" destId="{997F6C88-C778-4033-83FD-6C0CFE5DD18D}" srcOrd="0" destOrd="0" presId="urn:microsoft.com/office/officeart/2018/2/layout/IconCircleList"/>
    <dgm:cxn modelId="{8705A04C-D8A7-4ACA-AF86-4CD59B3437EC}" type="presOf" srcId="{3F1F8A77-6AEF-4080-9805-C2E4D2FA08E1}" destId="{8D32240A-8163-4337-8A67-7BAB5D156571}" srcOrd="0" destOrd="0" presId="urn:microsoft.com/office/officeart/2018/2/layout/IconCircleList"/>
    <dgm:cxn modelId="{F0C6F39C-92FF-4868-B90D-AFD2569DEF2A}" type="presOf" srcId="{063AFE49-BA9C-475A-B956-417C287F41A3}" destId="{4A871EBE-CBE6-4FD8-B4A2-2A9885740B16}" srcOrd="0" destOrd="0" presId="urn:microsoft.com/office/officeart/2018/2/layout/IconCircleList"/>
    <dgm:cxn modelId="{DE7413C0-BB71-4FEA-A319-46159D0153E3}" srcId="{3F1F8A77-6AEF-4080-9805-C2E4D2FA08E1}" destId="{063AFE49-BA9C-475A-B956-417C287F41A3}" srcOrd="0" destOrd="0" parTransId="{86033A09-7C58-4F7A-A702-1D8C3009C505}" sibTransId="{31448FDD-9FF7-4CD7-8F0F-B679322A0793}"/>
    <dgm:cxn modelId="{2482F6D0-6A01-4BCB-AAE4-9D9043B1DA87}" srcId="{3F1F8A77-6AEF-4080-9805-C2E4D2FA08E1}" destId="{B06BCECE-CEA7-4324-BBE0-FE5A7D506F3A}" srcOrd="1" destOrd="0" parTransId="{F99CCA54-1FA1-4109-98A5-57C6BC78BE28}" sibTransId="{EE960246-BD70-46A6-A9F8-491D43DA24DF}"/>
    <dgm:cxn modelId="{23EB6CFF-1C79-4447-8129-4518BD833B38}" type="presOf" srcId="{31448FDD-9FF7-4CD7-8F0F-B679322A0793}" destId="{25578F2B-403A-4780-BF1F-B1733A7F99DB}" srcOrd="0" destOrd="0" presId="urn:microsoft.com/office/officeart/2018/2/layout/IconCircleList"/>
    <dgm:cxn modelId="{AF5B8230-0D98-410D-9D0E-F1E77A7987D7}" type="presParOf" srcId="{8D32240A-8163-4337-8A67-7BAB5D156571}" destId="{E4C3DDB0-008E-437D-833E-1580514A4DA3}" srcOrd="0" destOrd="0" presId="urn:microsoft.com/office/officeart/2018/2/layout/IconCircleList"/>
    <dgm:cxn modelId="{F70F02CA-7713-4234-8F53-B79C5E8D46E3}" type="presParOf" srcId="{E4C3DDB0-008E-437D-833E-1580514A4DA3}" destId="{610AD620-D3AF-4BE4-8DB3-9D4266B42E78}" srcOrd="0" destOrd="0" presId="urn:microsoft.com/office/officeart/2018/2/layout/IconCircleList"/>
    <dgm:cxn modelId="{74A507C4-996D-4A35-BC82-051D06E22DC7}" type="presParOf" srcId="{610AD620-D3AF-4BE4-8DB3-9D4266B42E78}" destId="{B50BF644-2864-48A6-ABFD-64F0FE21385D}" srcOrd="0" destOrd="0" presId="urn:microsoft.com/office/officeart/2018/2/layout/IconCircleList"/>
    <dgm:cxn modelId="{C5588AE7-AC36-4319-9199-3AB8CB4AC2F1}" type="presParOf" srcId="{610AD620-D3AF-4BE4-8DB3-9D4266B42E78}" destId="{25DC49AF-D20E-4172-8A42-EB21156E3882}" srcOrd="1" destOrd="0" presId="urn:microsoft.com/office/officeart/2018/2/layout/IconCircleList"/>
    <dgm:cxn modelId="{DE68C8B2-9E6E-4F9D-8301-253FF15611B9}" type="presParOf" srcId="{610AD620-D3AF-4BE4-8DB3-9D4266B42E78}" destId="{51F758CA-654C-4DDD-83A1-C931256CD730}" srcOrd="2" destOrd="0" presId="urn:microsoft.com/office/officeart/2018/2/layout/IconCircleList"/>
    <dgm:cxn modelId="{505F5917-BB54-4292-A015-82EF40799424}" type="presParOf" srcId="{610AD620-D3AF-4BE4-8DB3-9D4266B42E78}" destId="{4A871EBE-CBE6-4FD8-B4A2-2A9885740B16}" srcOrd="3" destOrd="0" presId="urn:microsoft.com/office/officeart/2018/2/layout/IconCircleList"/>
    <dgm:cxn modelId="{7F396F98-B283-4345-B105-7192477EF6B6}" type="presParOf" srcId="{E4C3DDB0-008E-437D-833E-1580514A4DA3}" destId="{25578F2B-403A-4780-BF1F-B1733A7F99DB}" srcOrd="1" destOrd="0" presId="urn:microsoft.com/office/officeart/2018/2/layout/IconCircleList"/>
    <dgm:cxn modelId="{FB8FB8AB-70A9-436B-8F14-8864DF176092}" type="presParOf" srcId="{E4C3DDB0-008E-437D-833E-1580514A4DA3}" destId="{FE03764F-2561-4847-8976-A6BA7BDC7957}" srcOrd="2" destOrd="0" presId="urn:microsoft.com/office/officeart/2018/2/layout/IconCircleList"/>
    <dgm:cxn modelId="{1D279FFC-9094-4541-9FFD-847B58B6BF5B}" type="presParOf" srcId="{FE03764F-2561-4847-8976-A6BA7BDC7957}" destId="{DD3487CA-0D04-435F-9CDB-9BDD538C4006}" srcOrd="0" destOrd="0" presId="urn:microsoft.com/office/officeart/2018/2/layout/IconCircleList"/>
    <dgm:cxn modelId="{6678A61C-CD6E-4B30-8C98-2D77698B595F}" type="presParOf" srcId="{FE03764F-2561-4847-8976-A6BA7BDC7957}" destId="{A463D6B1-5FF4-456E-82A0-6FA817972FA6}" srcOrd="1" destOrd="0" presId="urn:microsoft.com/office/officeart/2018/2/layout/IconCircleList"/>
    <dgm:cxn modelId="{1450CD56-89A6-471B-83EE-309EB20841C9}" type="presParOf" srcId="{FE03764F-2561-4847-8976-A6BA7BDC7957}" destId="{A3169BDE-76C2-4715-A30C-A030C3C4DB33}" srcOrd="2" destOrd="0" presId="urn:microsoft.com/office/officeart/2018/2/layout/IconCircleList"/>
    <dgm:cxn modelId="{5B5DB82E-8201-4AAC-A40F-B3A5A951BAFD}" type="presParOf" srcId="{FE03764F-2561-4847-8976-A6BA7BDC7957}" destId="{997F6C88-C778-4033-83FD-6C0CFE5DD1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BF644-2864-48A6-ABFD-64F0FE21385D}">
      <dsp:nvSpPr>
        <dsp:cNvPr id="0" name=""/>
        <dsp:cNvSpPr/>
      </dsp:nvSpPr>
      <dsp:spPr>
        <a:xfrm>
          <a:off x="29330" y="1840047"/>
          <a:ext cx="766008" cy="7660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C49AF-D20E-4172-8A42-EB21156E3882}">
      <dsp:nvSpPr>
        <dsp:cNvPr id="0" name=""/>
        <dsp:cNvSpPr/>
      </dsp:nvSpPr>
      <dsp:spPr>
        <a:xfrm>
          <a:off x="190192" y="2000909"/>
          <a:ext cx="444284" cy="444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71EBE-CBE6-4FD8-B4A2-2A9885740B16}">
      <dsp:nvSpPr>
        <dsp:cNvPr id="0" name=""/>
        <dsp:cNvSpPr/>
      </dsp:nvSpPr>
      <dsp:spPr>
        <a:xfrm>
          <a:off x="959483" y="1840047"/>
          <a:ext cx="1805590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Any comments.</a:t>
          </a:r>
          <a:endParaRPr lang="en-US" sz="2400" kern="1200"/>
        </a:p>
      </dsp:txBody>
      <dsp:txXfrm>
        <a:off x="959483" y="1840047"/>
        <a:ext cx="1805590" cy="766008"/>
      </dsp:txXfrm>
    </dsp:sp>
    <dsp:sp modelId="{DD3487CA-0D04-435F-9CDB-9BDD538C4006}">
      <dsp:nvSpPr>
        <dsp:cNvPr id="0" name=""/>
        <dsp:cNvSpPr/>
      </dsp:nvSpPr>
      <dsp:spPr>
        <a:xfrm>
          <a:off x="3079685" y="1840047"/>
          <a:ext cx="766008" cy="7660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D6B1-5FF4-456E-82A0-6FA817972FA6}">
      <dsp:nvSpPr>
        <dsp:cNvPr id="0" name=""/>
        <dsp:cNvSpPr/>
      </dsp:nvSpPr>
      <dsp:spPr>
        <a:xfrm>
          <a:off x="3240546" y="2000909"/>
          <a:ext cx="444284" cy="444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F6C88-C778-4033-83FD-6C0CFE5DD18D}">
      <dsp:nvSpPr>
        <dsp:cNvPr id="0" name=""/>
        <dsp:cNvSpPr/>
      </dsp:nvSpPr>
      <dsp:spPr>
        <a:xfrm>
          <a:off x="4009838" y="1840047"/>
          <a:ext cx="1805590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Any questions?</a:t>
          </a:r>
          <a:endParaRPr lang="en-US" sz="2400" kern="1200" dirty="0"/>
        </a:p>
      </dsp:txBody>
      <dsp:txXfrm>
        <a:off x="4009838" y="1840047"/>
        <a:ext cx="1805590" cy="76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5.png"/><Relationship Id="rId5" Type="http://schemas.openxmlformats.org/officeDocument/2006/relationships/diagramData" Target="../diagrams/data1.xml"/><Relationship Id="rId10" Type="http://schemas.openxmlformats.org/officeDocument/2006/relationships/image" Target="../media/image24.png"/><Relationship Id="rId4" Type="http://schemas.openxmlformats.org/officeDocument/2006/relationships/image" Target="../media/image19.jp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868" y="319083"/>
            <a:ext cx="3969417" cy="2665900"/>
          </a:xfrm>
        </p:spPr>
        <p:txBody>
          <a:bodyPr>
            <a:normAutofit/>
          </a:bodyPr>
          <a:lstStyle/>
          <a:p>
            <a:r>
              <a:rPr lang="en-US" sz="3600" dirty="0"/>
              <a:t>Movie Recommendation </a:t>
            </a:r>
            <a:br>
              <a:rPr lang="en-US" sz="3600" dirty="0"/>
            </a:br>
            <a:r>
              <a:rPr lang="en-US" sz="36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869" y="3159338"/>
            <a:ext cx="3518202" cy="2665900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Unsupervised_ZM6 Team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ZA" sz="43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Noxolo</a:t>
            </a:r>
            <a:r>
              <a:rPr lang="en-ZA" sz="4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Ngcobo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ZA" sz="4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 </a:t>
            </a:r>
            <a:r>
              <a:rPr lang="en-ZA" sz="43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Magakwe</a:t>
            </a:r>
            <a:endParaRPr lang="en-ZA" sz="4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ZA" sz="4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Sandra Malope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ZA" sz="43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Katleho</a:t>
            </a:r>
            <a:r>
              <a:rPr lang="en-ZA" sz="4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43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Moketo</a:t>
            </a:r>
            <a:endParaRPr lang="en-ZA" sz="4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ZA" sz="4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Matthews </a:t>
            </a:r>
            <a:r>
              <a:rPr lang="en-ZA" sz="43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Montle</a:t>
            </a:r>
            <a:endParaRPr lang="en-ZA" sz="4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l"/>
            <a:endParaRPr lang="en-ZA" sz="43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l"/>
            <a:r>
              <a:rPr lang="en-ZA" sz="43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Supervisor:Zintle</a:t>
            </a:r>
            <a:endParaRPr lang="en-ZA" sz="4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7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ox of popcorn&#10;&#10;Description automatically generated with low confidence">
            <a:extLst>
              <a:ext uri="{FF2B5EF4-FFF2-40B4-BE49-F238E27FC236}">
                <a16:creationId xmlns:a16="http://schemas.microsoft.com/office/drawing/2014/main" id="{21B9C4DD-5D3B-4D9F-8FB6-9E63210C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89" y="1505377"/>
            <a:ext cx="5562032" cy="37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4F4-EA9E-4468-B914-3B77DED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AED5-5E95-424A-8DBC-655E660B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416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0FF0C-66E9-4310-8497-4FFF8E6B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dirty="0"/>
              <a:t>Modelling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9B2F4A8-B680-4E74-9D46-47570DCE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Finding the best and most accurate model that classifies our data and gives the best movie recommendation</a:t>
            </a:r>
          </a:p>
          <a:p>
            <a:r>
              <a:rPr lang="en-US" sz="1800" dirty="0"/>
              <a:t>Content-based filtering : based on movie content </a:t>
            </a:r>
          </a:p>
          <a:p>
            <a:r>
              <a:rPr lang="en-US" sz="1800" dirty="0"/>
              <a:t>Collaborative-filtering: recommends based on similar users</a:t>
            </a:r>
          </a:p>
          <a:p>
            <a:endParaRPr lang="en-US" sz="1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379EAB-021A-4E9E-9948-B00BAF4F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844811"/>
            <a:ext cx="5676236" cy="30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8D11-FF1B-4CCC-AAAC-E21815AD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Techniques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CDBF-A6C6-485A-B5E1-11B67B38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BaselineOnly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algorithm predicts the baseline estimate for given user and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SVD: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algorithm is equivalent to Probabilistic Matrix Factorization ( which makes use of data provided by users with similar preferences to offer recommendations to a particular user).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SVDpp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algorithm is an extension of SVD that takes into account implicit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NMF: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is a collaborative filtering algorithm based on Non-negative Matrix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Factorization.similar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SVD.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Coclustering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collaborative filtering algorithm based on co-clustering.</a:t>
            </a:r>
          </a:p>
          <a:p>
            <a:pPr marL="36900" indent="0">
              <a:buNone/>
            </a:pP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1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D419-1FC5-4205-ADF0-39DE98D7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5E07-221C-4947-B7E2-A3C6FE3E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Best performing model : SVD model improved using hyperparameters with an </a:t>
            </a:r>
            <a:r>
              <a:rPr lang="en-GB" sz="2000" dirty="0"/>
              <a:t>RMSE = 							0,7884</a:t>
            </a:r>
          </a:p>
          <a:p>
            <a:pPr marL="3690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24676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BF70-8A10-4B25-B1DB-7F3A53EF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 Recommendation System</a:t>
            </a:r>
            <a:br>
              <a:rPr lang="en-ZA" sz="2200" dirty="0"/>
            </a:br>
            <a:endParaRPr lang="en-ZA" sz="2200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A594DE03-B6CE-4295-8A91-C0D6BBD8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7208" y="2605086"/>
            <a:ext cx="2771775" cy="1647825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6924B3-5DD5-44E9-ACD6-2B20BD43D6F5}"/>
              </a:ext>
            </a:extLst>
          </p:cNvPr>
          <p:cNvSpPr/>
          <p:nvPr/>
        </p:nvSpPr>
        <p:spPr>
          <a:xfrm>
            <a:off x="1167618" y="2447778"/>
            <a:ext cx="1181687" cy="618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D58BCF-7C6A-432F-8DB2-FC4B91BE6701}"/>
              </a:ext>
            </a:extLst>
          </p:cNvPr>
          <p:cNvSpPr/>
          <p:nvPr/>
        </p:nvSpPr>
        <p:spPr>
          <a:xfrm>
            <a:off x="4156888" y="3943422"/>
            <a:ext cx="1181687" cy="618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255EE2-7211-46B7-91B5-36F5CB6DD5CC}"/>
              </a:ext>
            </a:extLst>
          </p:cNvPr>
          <p:cNvSpPr/>
          <p:nvPr/>
        </p:nvSpPr>
        <p:spPr>
          <a:xfrm>
            <a:off x="2501705" y="3214467"/>
            <a:ext cx="1181687" cy="618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Picture 9" descr="A cartoon of a person running&#10;&#10;Description automatically generated with low confidence">
            <a:extLst>
              <a:ext uri="{FF2B5EF4-FFF2-40B4-BE49-F238E27FC236}">
                <a16:creationId xmlns:a16="http://schemas.microsoft.com/office/drawing/2014/main" id="{5E745F01-BD34-4FE7-BB22-AB8BA742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645" y="2357437"/>
            <a:ext cx="2143125" cy="220496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02AC32D-4A8E-4A2F-8522-42A77526D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633" y="2447778"/>
            <a:ext cx="1933575" cy="2371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A6D475-5A9F-4360-8214-A47F65636675}"/>
              </a:ext>
            </a:extLst>
          </p:cNvPr>
          <p:cNvSpPr txBox="1"/>
          <p:nvPr/>
        </p:nvSpPr>
        <p:spPr>
          <a:xfrm>
            <a:off x="3551583" y="5261113"/>
            <a:ext cx="469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Lets go explore the app!!!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19141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526-DFAB-462B-81E8-53935F82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25C5-F4B7-4E5B-91EF-A42C37F2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020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87C5-ABCE-40D8-A465-A9343D64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F1A7-F1F3-481B-920A-60219C4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The recommender system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78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2BBAD-8851-42FA-9625-BBD9AA49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Content Placeholder 6" descr="Text, whiteboard&#10;&#10;Description automatically generated">
            <a:extLst>
              <a:ext uri="{FF2B5EF4-FFF2-40B4-BE49-F238E27FC236}">
                <a16:creationId xmlns:a16="http://schemas.microsoft.com/office/drawing/2014/main" id="{FB68AB00-408B-42F4-BDF6-5F0C03FE8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9633" r="36439" b="-1"/>
          <a:stretch/>
        </p:blipFill>
        <p:spPr>
          <a:xfrm>
            <a:off x="1067768" y="1197953"/>
            <a:ext cx="3568240" cy="454888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E9E2363-3E89-4796-A358-835E39BAE5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9651270"/>
              </p:ext>
            </p:extLst>
          </p:nvPr>
        </p:nvGraphicFramePr>
        <p:xfrm>
          <a:off x="5279472" y="1802296"/>
          <a:ext cx="5844760" cy="4446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E579B65-A434-4AFC-BEA3-E8679C8156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57" t="9087" r="8010" b="16137"/>
          <a:stretch/>
        </p:blipFill>
        <p:spPr>
          <a:xfrm>
            <a:off x="5406888" y="4858078"/>
            <a:ext cx="689112" cy="618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31BD41-8FF9-42AB-9A5D-1730881676EC}"/>
              </a:ext>
            </a:extLst>
          </p:cNvPr>
          <p:cNvSpPr txBox="1"/>
          <p:nvPr/>
        </p:nvSpPr>
        <p:spPr>
          <a:xfrm>
            <a:off x="6145019" y="5067893"/>
            <a:ext cx="221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Team_zm6@edsa.co.za</a:t>
            </a:r>
            <a:endParaRPr lang="en-ZA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BB01262-2704-4615-BDFF-E313F49D62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9944"/>
          <a:stretch/>
        </p:blipFill>
        <p:spPr>
          <a:xfrm>
            <a:off x="8502600" y="4883093"/>
            <a:ext cx="689112" cy="6459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0DFEA-6EC3-40C8-A7CC-2F53807FD65F}"/>
              </a:ext>
            </a:extLst>
          </p:cNvPr>
          <p:cNvSpPr txBox="1"/>
          <p:nvPr/>
        </p:nvSpPr>
        <p:spPr>
          <a:xfrm>
            <a:off x="9356035" y="5067893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011 564 9655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56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sz="4300"/>
              <a:t>What is a movie recommendation system?	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65CABF9-D5F0-45A9-A599-F195EA2D1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15" y="1272220"/>
            <a:ext cx="4003193" cy="384586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GB">
                <a:effectLst/>
              </a:rPr>
              <a:t>A movie</a:t>
            </a:r>
            <a:r>
              <a:rPr lang="en-GB" b="0" i="0">
                <a:effectLst/>
              </a:rPr>
              <a:t> recommendation system searches for content that would be interesting to an individual</a:t>
            </a:r>
            <a:r>
              <a:rPr lang="en-GB">
                <a:effectLst/>
              </a:rPr>
              <a:t>, it is </a:t>
            </a:r>
            <a:r>
              <a:rPr lang="en-GB" b="0" i="0">
                <a:effectLst/>
              </a:rPr>
              <a:t>Artificial Intelligence based algorithms that skim through all possible options and create a customized list of items that are interesting and relevant to an individual.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AA0A2-128E-4329-A712-2A91FAE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5B64-3EBA-467A-8C63-CF7F89A34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Client- Chillax</a:t>
            </a:r>
          </a:p>
          <a:p>
            <a:r>
              <a:rPr lang="en-GB" dirty="0"/>
              <a:t>Problem Statement – Chillax has a 30% drop in their  yearly revenue because they are losing clients due to clients not finding their preferred movies on the platform 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83813-EAEA-490E-9EB9-38497EF30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77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5A40-8AD0-41A1-8B99-A4EB2C7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Goal</a:t>
            </a:r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FBB028C-3A6D-4C6C-968C-A22AD9099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6" r="14606" b="5381"/>
          <a:stretch/>
        </p:blipFill>
        <p:spPr>
          <a:xfrm>
            <a:off x="632815" y="643465"/>
            <a:ext cx="4003193" cy="48288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9428-6C5D-4A22-BFF6-FFA62250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GB" b="0" i="0" dirty="0">
                <a:effectLst/>
                <a:latin typeface="Helvetica Neue"/>
              </a:rPr>
              <a:t>What?</a:t>
            </a:r>
          </a:p>
          <a:p>
            <a:pPr marL="36900" indent="0">
              <a:buNone/>
            </a:pPr>
            <a:r>
              <a:rPr lang="en-GB" b="0" i="0" dirty="0">
                <a:effectLst/>
                <a:latin typeface="Helvetica Neue"/>
              </a:rPr>
              <a:t>Reduced revenue means we need to create a system that retains customers</a:t>
            </a:r>
          </a:p>
          <a:p>
            <a:pPr marL="36900" indent="0">
              <a:buNone/>
            </a:pPr>
            <a:r>
              <a:rPr lang="en-GB" b="0" i="0" dirty="0">
                <a:effectLst/>
                <a:latin typeface="Helvetica Neue"/>
              </a:rPr>
              <a:t>How?</a:t>
            </a:r>
          </a:p>
          <a:p>
            <a:pPr marL="36900" indent="0">
              <a:buNone/>
            </a:pPr>
            <a:r>
              <a:rPr lang="en-GB" b="0" i="0" dirty="0">
                <a:effectLst/>
                <a:latin typeface="Helvetica Neue"/>
              </a:rPr>
              <a:t>To provide </a:t>
            </a:r>
            <a:r>
              <a:rPr lang="en-GB" dirty="0">
                <a:effectLst/>
                <a:latin typeface="Helvetica Neue"/>
              </a:rPr>
              <a:t>Chillax</a:t>
            </a:r>
            <a:r>
              <a:rPr lang="en-GB" b="0" i="0" dirty="0">
                <a:effectLst/>
                <a:latin typeface="Helvetica Neue"/>
              </a:rPr>
              <a:t> with the best movie recommendation system that will assist  in </a:t>
            </a:r>
            <a:r>
              <a:rPr lang="en-GB" dirty="0">
                <a:effectLst/>
                <a:latin typeface="Helvetica Neue"/>
              </a:rPr>
              <a:t>recommending the best movies. </a:t>
            </a:r>
            <a:endParaRPr lang="en-GB" b="0" i="0" dirty="0">
              <a:effectLst/>
              <a:latin typeface="Helvetica Neue"/>
            </a:endParaRPr>
          </a:p>
          <a:p>
            <a:pPr marL="36900" indent="0">
              <a:buNone/>
            </a:pPr>
            <a:endParaRPr lang="en-GB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245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AC17-8D37-4C1E-9CDC-16D2F411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C861CBE-F2BE-4ADD-B1F7-1375F567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8965" b="1"/>
          <a:stretch/>
        </p:blipFill>
        <p:spPr>
          <a:xfrm>
            <a:off x="3137916" y="715207"/>
            <a:ext cx="591616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57A-EA95-47F1-8741-5A7D3C54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rated movie    </a:t>
            </a:r>
            <a:endParaRPr lang="en-ZA" dirty="0"/>
          </a:p>
        </p:txBody>
      </p:sp>
      <p:pic>
        <p:nvPicPr>
          <p:cNvPr id="16" name="Content Placeholder 1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E0134E79-B219-478E-A9C8-2C5FC1297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4" y="2521545"/>
            <a:ext cx="5735311" cy="3226112"/>
          </a:xfrm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BFD97D-8B70-4F24-86AC-4AE33DFC3C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6956" t="32102" r="37832" b="24440"/>
          <a:stretch/>
        </p:blipFill>
        <p:spPr>
          <a:xfrm>
            <a:off x="391886" y="2521545"/>
            <a:ext cx="5969604" cy="3226112"/>
          </a:xfrm>
        </p:spPr>
      </p:pic>
    </p:spTree>
    <p:extLst>
      <p:ext uri="{BB962C8B-B14F-4D97-AF65-F5344CB8AC3E}">
        <p14:creationId xmlns:p14="http://schemas.microsoft.com/office/powerpoint/2010/main" val="44615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CE4FCC74-9610-485A-91F0-369E3A3D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4" y="1656977"/>
            <a:ext cx="3358084" cy="354404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7C44A2-C37A-445B-9577-4112543C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38" y="1612291"/>
            <a:ext cx="8068567" cy="38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8944C96-0FEF-43B2-9AD7-49D2A9B0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28" y="1489955"/>
            <a:ext cx="3153952" cy="33408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Here is the top 5 most watched common genres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Drama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Comedy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Thriller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Romance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C73B66E8-62AF-4659-96E7-86090D64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89955"/>
            <a:ext cx="5676236" cy="37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1367FCF-DA96-438F-8852-FBF051BB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92" y="1949451"/>
            <a:ext cx="2469288" cy="2410514"/>
          </a:xfrm>
        </p:spPr>
        <p:txBody>
          <a:bodyPr>
            <a:normAutofit/>
          </a:bodyPr>
          <a:lstStyle/>
          <a:p>
            <a:r>
              <a:rPr lang="en-GB" sz="1800" dirty="0"/>
              <a:t>Forms an exponential curve </a:t>
            </a:r>
          </a:p>
          <a:p>
            <a:r>
              <a:rPr lang="en-GB" sz="1800" dirty="0"/>
              <a:t>Positive correlation</a:t>
            </a:r>
          </a:p>
          <a:p>
            <a:r>
              <a:rPr lang="en-GB" sz="1800" dirty="0"/>
              <a:t>Skewed to the left</a:t>
            </a:r>
          </a:p>
          <a:p>
            <a:pPr marL="36900" indent="0">
              <a:buNone/>
            </a:pPr>
            <a:endParaRPr lang="en-GB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64EF910-6988-4F99-8500-B2C4E3D1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766671"/>
            <a:ext cx="5676236" cy="31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{C9DEDA46-D3A4-431B-9E9F-59B3982E4C1A}tf55705232_win32</Template>
  <TotalTime>3510</TotalTime>
  <Words>350</Words>
  <Application>Microsoft Office PowerPoint</Application>
  <PresentationFormat>Widescreen</PresentationFormat>
  <Paragraphs>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Goudy Old Style</vt:lpstr>
      <vt:lpstr>Helvetica Neue</vt:lpstr>
      <vt:lpstr>Wingdings</vt:lpstr>
      <vt:lpstr>Wingdings 2</vt:lpstr>
      <vt:lpstr>SlateVTI</vt:lpstr>
      <vt:lpstr>Movie Recommendation  System</vt:lpstr>
      <vt:lpstr>What is a movie recommendation system? </vt:lpstr>
      <vt:lpstr>PowerPoint Presentation</vt:lpstr>
      <vt:lpstr>Goal</vt:lpstr>
      <vt:lpstr>Exploratory Data Analysis</vt:lpstr>
      <vt:lpstr>Most rated movie    </vt:lpstr>
      <vt:lpstr>PowerPoint Presentation</vt:lpstr>
      <vt:lpstr>PowerPoint Presentation</vt:lpstr>
      <vt:lpstr>PowerPoint Presentation</vt:lpstr>
      <vt:lpstr>actors</vt:lpstr>
      <vt:lpstr>Modelling </vt:lpstr>
      <vt:lpstr>Modelling Techniques Used</vt:lpstr>
      <vt:lpstr>Model Evaluation</vt:lpstr>
      <vt:lpstr>3. Recommendation System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 System</dc:title>
  <dc:creator>Sandra Malope</dc:creator>
  <cp:lastModifiedBy>Sandra Malope</cp:lastModifiedBy>
  <cp:revision>38</cp:revision>
  <dcterms:created xsi:type="dcterms:W3CDTF">2021-07-19T10:25:24Z</dcterms:created>
  <dcterms:modified xsi:type="dcterms:W3CDTF">2021-07-22T10:22:56Z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