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p:scale>
          <a:sx n="33" d="100"/>
          <a:sy n="33" d="100"/>
        </p:scale>
        <p:origin x="-1884" y="8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hyperlink" Target="https://www.springer.com/gp/book/9780387759586" TargetMode="External"/><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hyperlink" Target="https://www.springer.com/gp/book/9783319141411" TargetMode="External"/><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hyperlink" Target="https://www.youtube.com/@ritvikmath" TargetMode="External"/><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hyperlink" Target="https://www.kaggle.com/datasets/andrewmvd/sp-500-stoc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35"/>
          <p:cNvSpPr txBox="1"/>
          <p:nvPr/>
        </p:nvSpPr>
        <p:spPr>
          <a:xfrm>
            <a:off x="560199" y="332321"/>
            <a:ext cx="6052723" cy="938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5500">
                <a:latin typeface="Arial"/>
                <a:ea typeface="Arial"/>
                <a:cs typeface="Arial"/>
                <a:sym typeface="Arial"/>
              </a:defRPr>
            </a:lvl1pPr>
          </a:lstStyle>
          <a:p>
            <a:r>
              <a:rPr lang="en-CA" dirty="0"/>
              <a:t>S&amp;P 500 Analysis</a:t>
            </a:r>
            <a:endParaRPr dirty="0"/>
          </a:p>
        </p:txBody>
      </p:sp>
      <p:sp>
        <p:nvSpPr>
          <p:cNvPr id="33" name="TextBox 38"/>
          <p:cNvSpPr txBox="1"/>
          <p:nvPr/>
        </p:nvSpPr>
        <p:spPr>
          <a:xfrm>
            <a:off x="540069" y="1776329"/>
            <a:ext cx="906453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CA" dirty="0"/>
              <a:t>Introduction</a:t>
            </a:r>
            <a:endParaRPr dirty="0"/>
          </a:p>
        </p:txBody>
      </p:sp>
      <p:sp>
        <p:nvSpPr>
          <p:cNvPr id="34" name="TextBox 39"/>
          <p:cNvSpPr txBox="1"/>
          <p:nvPr/>
        </p:nvSpPr>
        <p:spPr>
          <a:xfrm>
            <a:off x="540068" y="2567859"/>
            <a:ext cx="9722905" cy="23834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CA" kern="100" dirty="0">
                <a:effectLst/>
                <a:latin typeface="Arial" panose="020B0604020202020204" pitchFamily="34" charset="0"/>
                <a:ea typeface="Aptos" panose="020B0004020202020204" pitchFamily="34" charset="0"/>
                <a:cs typeface="Arial" panose="020B0604020202020204" pitchFamily="34" charset="0"/>
              </a:rPr>
              <a:t>The objective of this project is to provide data analysis in the S&amp;P 500 Index using a combination of data mining algorithms and applied times series. The S&amp;P 500 is one of the most widely monitored financial indices, and anomalies in its performance often coincide with major economic events. Detecting these anomalies and trends provides valuable insights into market risk, investor behavior, and economic conditions. </a:t>
            </a:r>
            <a:endParaRPr sz="2800" dirty="0"/>
          </a:p>
        </p:txBody>
      </p:sp>
      <p:sp>
        <p:nvSpPr>
          <p:cNvPr id="39" name="TextBox 45"/>
          <p:cNvSpPr txBox="1"/>
          <p:nvPr/>
        </p:nvSpPr>
        <p:spPr>
          <a:xfrm>
            <a:off x="540069" y="5091809"/>
            <a:ext cx="906453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CA" dirty="0"/>
              <a:t>Datasets, Preprocessing, and EDA</a:t>
            </a:r>
            <a:endParaRPr dirty="0"/>
          </a:p>
        </p:txBody>
      </p:sp>
      <p:sp>
        <p:nvSpPr>
          <p:cNvPr id="42" name="TextBox 51"/>
          <p:cNvSpPr txBox="1"/>
          <p:nvPr/>
        </p:nvSpPr>
        <p:spPr>
          <a:xfrm>
            <a:off x="21605335" y="10264729"/>
            <a:ext cx="9029701"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CA" dirty="0"/>
              <a:t>Hyperparameter Tuning</a:t>
            </a:r>
            <a:endParaRPr dirty="0"/>
          </a:p>
        </p:txBody>
      </p:sp>
      <p:sp>
        <p:nvSpPr>
          <p:cNvPr id="44" name="TextBox 53"/>
          <p:cNvSpPr txBox="1"/>
          <p:nvPr/>
        </p:nvSpPr>
        <p:spPr>
          <a:xfrm>
            <a:off x="21669089" y="11460097"/>
            <a:ext cx="9039498" cy="4444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endParaRPr dirty="0"/>
          </a:p>
        </p:txBody>
      </p:sp>
      <p:sp>
        <p:nvSpPr>
          <p:cNvPr id="50" name="TextBox 37"/>
          <p:cNvSpPr txBox="1"/>
          <p:nvPr/>
        </p:nvSpPr>
        <p:spPr>
          <a:xfrm>
            <a:off x="595725" y="1259613"/>
            <a:ext cx="6052723" cy="4444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20000"/>
              </a:lnSpc>
              <a:spcBef>
                <a:spcPts val="1000"/>
              </a:spcBef>
              <a:defRPr sz="2100">
                <a:latin typeface="Arial"/>
                <a:ea typeface="Arial"/>
                <a:cs typeface="Arial"/>
                <a:sym typeface="Arial"/>
              </a:defRPr>
            </a:pPr>
            <a:r>
              <a:rPr lang="en-CA" dirty="0"/>
              <a:t>Kyle Mollard</a:t>
            </a:r>
            <a:endParaRPr dirty="0"/>
          </a:p>
        </p:txBody>
      </p:sp>
      <p:sp>
        <p:nvSpPr>
          <p:cNvPr id="2" name="TextBox 43">
            <a:extLst>
              <a:ext uri="{FF2B5EF4-FFF2-40B4-BE49-F238E27FC236}">
                <a16:creationId xmlns:a16="http://schemas.microsoft.com/office/drawing/2014/main" id="{31CE3892-8D8C-219D-1EBB-0094CFB9E047}"/>
              </a:ext>
            </a:extLst>
          </p:cNvPr>
          <p:cNvSpPr txBox="1"/>
          <p:nvPr/>
        </p:nvSpPr>
        <p:spPr>
          <a:xfrm>
            <a:off x="10379699" y="5121906"/>
            <a:ext cx="9064533"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CA" dirty="0"/>
              <a:t>Outlier Detection - Isolation Forest and ARIMA</a:t>
            </a:r>
            <a:endParaRPr dirty="0"/>
          </a:p>
        </p:txBody>
      </p:sp>
      <p:sp>
        <p:nvSpPr>
          <p:cNvPr id="5" name="TextBox 43">
            <a:extLst>
              <a:ext uri="{FF2B5EF4-FFF2-40B4-BE49-F238E27FC236}">
                <a16:creationId xmlns:a16="http://schemas.microsoft.com/office/drawing/2014/main" id="{EB2D3E5C-1733-8C54-D068-B50AE315312A}"/>
              </a:ext>
            </a:extLst>
          </p:cNvPr>
          <p:cNvSpPr txBox="1"/>
          <p:nvPr/>
        </p:nvSpPr>
        <p:spPr>
          <a:xfrm>
            <a:off x="21431033" y="321041"/>
            <a:ext cx="9064533"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CA" dirty="0"/>
              <a:t>Forecasting – (G)ARCH (2,2) and (2,0)</a:t>
            </a:r>
            <a:endParaRPr dirty="0"/>
          </a:p>
        </p:txBody>
      </p:sp>
      <p:sp>
        <p:nvSpPr>
          <p:cNvPr id="6" name="TextBox 43">
            <a:extLst>
              <a:ext uri="{FF2B5EF4-FFF2-40B4-BE49-F238E27FC236}">
                <a16:creationId xmlns:a16="http://schemas.microsoft.com/office/drawing/2014/main" id="{EC532193-AE72-97D3-9542-BB295708C905}"/>
              </a:ext>
            </a:extLst>
          </p:cNvPr>
          <p:cNvSpPr txBox="1"/>
          <p:nvPr/>
        </p:nvSpPr>
        <p:spPr>
          <a:xfrm>
            <a:off x="21605335" y="14916668"/>
            <a:ext cx="9064533"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CA" dirty="0"/>
              <a:t>Conclusion and Future Investigations</a:t>
            </a:r>
            <a:endParaRPr dirty="0"/>
          </a:p>
        </p:txBody>
      </p:sp>
      <p:sp>
        <p:nvSpPr>
          <p:cNvPr id="7" name="TextBox 43">
            <a:extLst>
              <a:ext uri="{FF2B5EF4-FFF2-40B4-BE49-F238E27FC236}">
                <a16:creationId xmlns:a16="http://schemas.microsoft.com/office/drawing/2014/main" id="{4019D1C4-3E42-0A7A-52EB-BD2F6EC2A38E}"/>
              </a:ext>
            </a:extLst>
          </p:cNvPr>
          <p:cNvSpPr txBox="1"/>
          <p:nvPr/>
        </p:nvSpPr>
        <p:spPr>
          <a:xfrm>
            <a:off x="10190508" y="12854420"/>
            <a:ext cx="9064533"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CA" dirty="0"/>
              <a:t>Classification</a:t>
            </a:r>
            <a:endParaRPr dirty="0"/>
          </a:p>
        </p:txBody>
      </p:sp>
      <p:sp>
        <p:nvSpPr>
          <p:cNvPr id="9" name="TextBox 47">
            <a:extLst>
              <a:ext uri="{FF2B5EF4-FFF2-40B4-BE49-F238E27FC236}">
                <a16:creationId xmlns:a16="http://schemas.microsoft.com/office/drawing/2014/main" id="{C6237434-5029-CDDC-7025-B78B766ED14B}"/>
              </a:ext>
            </a:extLst>
          </p:cNvPr>
          <p:cNvSpPr txBox="1"/>
          <p:nvPr/>
        </p:nvSpPr>
        <p:spPr>
          <a:xfrm>
            <a:off x="21693725" y="15448958"/>
            <a:ext cx="10811090" cy="30130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2000" dirty="0"/>
              <a:t>This project highlighted the challenges of applying data mining algorithms to time series stock market data, which is heavily influenced by qualitative and external factors. Despite these difficulties, meaningful correlations were identified, particularly among stocks within the same sector and between the weighted components of the S&amp;P 500 and its overall value. While the current models provided limited predictive power, further improvements could be achieved by integrating advanced forecasting tools like Prophet, exploring more robust feature engineering, and employing ensemble methods to capture non-linear patterns. These steps would enhance the ability to contextualize and predict stock market trends effectively.</a:t>
            </a:r>
            <a:endParaRPr sz="2000" dirty="0"/>
          </a:p>
        </p:txBody>
      </p:sp>
      <p:pic>
        <p:nvPicPr>
          <p:cNvPr id="10" name="Picture 9" descr="A graph with blue dots&#10;&#10;Description automatically generated">
            <a:extLst>
              <a:ext uri="{FF2B5EF4-FFF2-40B4-BE49-F238E27FC236}">
                <a16:creationId xmlns:a16="http://schemas.microsoft.com/office/drawing/2014/main" id="{A6097167-2BCA-C9F7-6F55-EBD03A0AB8DC}"/>
              </a:ext>
            </a:extLst>
          </p:cNvPr>
          <p:cNvPicPr>
            <a:picLocks noChangeAspect="1"/>
          </p:cNvPicPr>
          <p:nvPr/>
        </p:nvPicPr>
        <p:blipFill>
          <a:blip r:embed="rId2"/>
          <a:stretch>
            <a:fillRect/>
          </a:stretch>
        </p:blipFill>
        <p:spPr>
          <a:xfrm>
            <a:off x="21350633" y="954452"/>
            <a:ext cx="3825875" cy="2929890"/>
          </a:xfrm>
          <a:prstGeom prst="rect">
            <a:avLst/>
          </a:prstGeom>
        </p:spPr>
      </p:pic>
      <p:pic>
        <p:nvPicPr>
          <p:cNvPr id="11" name="Picture 10" descr="A screenshot of a graph&#10;&#10;Description automatically generated">
            <a:extLst>
              <a:ext uri="{FF2B5EF4-FFF2-40B4-BE49-F238E27FC236}">
                <a16:creationId xmlns:a16="http://schemas.microsoft.com/office/drawing/2014/main" id="{7BA1B331-2A28-C3F5-6133-9B3DA69DCB0B}"/>
              </a:ext>
            </a:extLst>
          </p:cNvPr>
          <p:cNvPicPr>
            <a:picLocks noChangeAspect="1"/>
          </p:cNvPicPr>
          <p:nvPr/>
        </p:nvPicPr>
        <p:blipFill>
          <a:blip r:embed="rId3"/>
          <a:stretch>
            <a:fillRect/>
          </a:stretch>
        </p:blipFill>
        <p:spPr>
          <a:xfrm>
            <a:off x="21295402" y="3855445"/>
            <a:ext cx="7378556" cy="6315918"/>
          </a:xfrm>
          <a:prstGeom prst="rect">
            <a:avLst/>
          </a:prstGeom>
        </p:spPr>
      </p:pic>
      <p:pic>
        <p:nvPicPr>
          <p:cNvPr id="12" name="Picture 11" descr="A graph with a line and a blue line&#10;&#10;Description automatically generated">
            <a:extLst>
              <a:ext uri="{FF2B5EF4-FFF2-40B4-BE49-F238E27FC236}">
                <a16:creationId xmlns:a16="http://schemas.microsoft.com/office/drawing/2014/main" id="{87C6DFA1-834C-779E-25CD-4D888D7F4120}"/>
              </a:ext>
            </a:extLst>
          </p:cNvPr>
          <p:cNvPicPr>
            <a:picLocks noChangeAspect="1"/>
          </p:cNvPicPr>
          <p:nvPr/>
        </p:nvPicPr>
        <p:blipFill>
          <a:blip r:embed="rId4"/>
          <a:stretch>
            <a:fillRect/>
          </a:stretch>
        </p:blipFill>
        <p:spPr>
          <a:xfrm>
            <a:off x="25193757" y="1041194"/>
            <a:ext cx="5456991" cy="2770419"/>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EBE3115D-3030-1921-7F68-96DFE525CBDD}"/>
              </a:ext>
            </a:extLst>
          </p:cNvPr>
          <p:cNvPicPr>
            <a:picLocks noChangeAspect="1"/>
          </p:cNvPicPr>
          <p:nvPr/>
        </p:nvPicPr>
        <p:blipFill>
          <a:blip r:embed="rId5"/>
          <a:stretch>
            <a:fillRect/>
          </a:stretch>
        </p:blipFill>
        <p:spPr>
          <a:xfrm>
            <a:off x="28742094" y="3884342"/>
            <a:ext cx="2776663" cy="2505908"/>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ECC4CC09-4D7C-65D3-A07E-E98334CE6C3C}"/>
              </a:ext>
            </a:extLst>
          </p:cNvPr>
          <p:cNvPicPr>
            <a:picLocks noChangeAspect="1"/>
          </p:cNvPicPr>
          <p:nvPr/>
        </p:nvPicPr>
        <p:blipFill>
          <a:blip r:embed="rId6"/>
          <a:stretch>
            <a:fillRect/>
          </a:stretch>
        </p:blipFill>
        <p:spPr>
          <a:xfrm>
            <a:off x="28742094" y="6877151"/>
            <a:ext cx="2776663" cy="2713046"/>
          </a:xfrm>
          <a:prstGeom prst="rect">
            <a:avLst/>
          </a:prstGeom>
        </p:spPr>
      </p:pic>
      <p:pic>
        <p:nvPicPr>
          <p:cNvPr id="15" name="Picture 14" descr="A graph with blue lines&#10;&#10;Description automatically generated">
            <a:extLst>
              <a:ext uri="{FF2B5EF4-FFF2-40B4-BE49-F238E27FC236}">
                <a16:creationId xmlns:a16="http://schemas.microsoft.com/office/drawing/2014/main" id="{0E6F0637-69CE-831A-3FEF-6F46BC9AE01B}"/>
              </a:ext>
            </a:extLst>
          </p:cNvPr>
          <p:cNvPicPr>
            <a:picLocks noChangeAspect="1"/>
          </p:cNvPicPr>
          <p:nvPr/>
        </p:nvPicPr>
        <p:blipFill>
          <a:blip r:embed="rId7"/>
          <a:stretch>
            <a:fillRect/>
          </a:stretch>
        </p:blipFill>
        <p:spPr>
          <a:xfrm>
            <a:off x="609782" y="7352734"/>
            <a:ext cx="4123806" cy="2625842"/>
          </a:xfrm>
          <a:prstGeom prst="rect">
            <a:avLst/>
          </a:prstGeom>
        </p:spPr>
      </p:pic>
      <p:pic>
        <p:nvPicPr>
          <p:cNvPr id="16" name="Picture 15" descr="A pie chart with numbers and text&#10;&#10;Description automatically generated">
            <a:extLst>
              <a:ext uri="{FF2B5EF4-FFF2-40B4-BE49-F238E27FC236}">
                <a16:creationId xmlns:a16="http://schemas.microsoft.com/office/drawing/2014/main" id="{699E9411-0420-495D-6529-E2C7688E4451}"/>
              </a:ext>
            </a:extLst>
          </p:cNvPr>
          <p:cNvPicPr>
            <a:picLocks noChangeAspect="1"/>
          </p:cNvPicPr>
          <p:nvPr/>
        </p:nvPicPr>
        <p:blipFill>
          <a:blip r:embed="rId8"/>
          <a:stretch>
            <a:fillRect/>
          </a:stretch>
        </p:blipFill>
        <p:spPr>
          <a:xfrm>
            <a:off x="4732011" y="7176757"/>
            <a:ext cx="4549548" cy="2928042"/>
          </a:xfrm>
          <a:prstGeom prst="rect">
            <a:avLst/>
          </a:prstGeom>
        </p:spPr>
      </p:pic>
      <p:pic>
        <p:nvPicPr>
          <p:cNvPr id="17" name="Picture 16" descr="A graph of stock prices&#10;&#10;Description automatically generated">
            <a:extLst>
              <a:ext uri="{FF2B5EF4-FFF2-40B4-BE49-F238E27FC236}">
                <a16:creationId xmlns:a16="http://schemas.microsoft.com/office/drawing/2014/main" id="{07E45263-B2FD-E090-0300-F1AB0238C95F}"/>
              </a:ext>
            </a:extLst>
          </p:cNvPr>
          <p:cNvPicPr>
            <a:picLocks noChangeAspect="1"/>
          </p:cNvPicPr>
          <p:nvPr/>
        </p:nvPicPr>
        <p:blipFill>
          <a:blip r:embed="rId9"/>
          <a:stretch>
            <a:fillRect/>
          </a:stretch>
        </p:blipFill>
        <p:spPr>
          <a:xfrm>
            <a:off x="560199" y="10319269"/>
            <a:ext cx="4191942" cy="2898083"/>
          </a:xfrm>
          <a:prstGeom prst="rect">
            <a:avLst/>
          </a:prstGeom>
        </p:spPr>
      </p:pic>
      <p:pic>
        <p:nvPicPr>
          <p:cNvPr id="18" name="Picture 17" descr="A graph of different colored lines&#10;&#10;Description automatically generated">
            <a:extLst>
              <a:ext uri="{FF2B5EF4-FFF2-40B4-BE49-F238E27FC236}">
                <a16:creationId xmlns:a16="http://schemas.microsoft.com/office/drawing/2014/main" id="{DF8199FC-78C7-4A8F-4EAD-5D516785CB0F}"/>
              </a:ext>
            </a:extLst>
          </p:cNvPr>
          <p:cNvPicPr>
            <a:picLocks noChangeAspect="1"/>
          </p:cNvPicPr>
          <p:nvPr/>
        </p:nvPicPr>
        <p:blipFill>
          <a:blip r:embed="rId10"/>
          <a:stretch>
            <a:fillRect/>
          </a:stretch>
        </p:blipFill>
        <p:spPr>
          <a:xfrm>
            <a:off x="4894770" y="10176304"/>
            <a:ext cx="4386789" cy="3059973"/>
          </a:xfrm>
          <a:prstGeom prst="rect">
            <a:avLst/>
          </a:prstGeom>
        </p:spPr>
      </p:pic>
      <p:pic>
        <p:nvPicPr>
          <p:cNvPr id="19" name="Picture 18" descr="A pie chart with numbers and a pie chart&#10;&#10;Description automatically generated">
            <a:extLst>
              <a:ext uri="{FF2B5EF4-FFF2-40B4-BE49-F238E27FC236}">
                <a16:creationId xmlns:a16="http://schemas.microsoft.com/office/drawing/2014/main" id="{005EC2C5-B2A7-DD7A-63F0-0A5D937E34AC}"/>
              </a:ext>
            </a:extLst>
          </p:cNvPr>
          <p:cNvPicPr>
            <a:picLocks noChangeAspect="1"/>
          </p:cNvPicPr>
          <p:nvPr/>
        </p:nvPicPr>
        <p:blipFill>
          <a:blip r:embed="rId11"/>
          <a:stretch>
            <a:fillRect/>
          </a:stretch>
        </p:blipFill>
        <p:spPr>
          <a:xfrm>
            <a:off x="438222" y="13381583"/>
            <a:ext cx="4549548" cy="2676748"/>
          </a:xfrm>
          <a:prstGeom prst="rect">
            <a:avLst/>
          </a:prstGeom>
        </p:spPr>
      </p:pic>
      <p:pic>
        <p:nvPicPr>
          <p:cNvPr id="20" name="Picture 19" descr="A pie chart with numbers and text&#10;&#10;Description automatically generated">
            <a:extLst>
              <a:ext uri="{FF2B5EF4-FFF2-40B4-BE49-F238E27FC236}">
                <a16:creationId xmlns:a16="http://schemas.microsoft.com/office/drawing/2014/main" id="{1FF65489-73D5-86AA-DB04-4E74BEFD46EF}"/>
              </a:ext>
            </a:extLst>
          </p:cNvPr>
          <p:cNvPicPr>
            <a:picLocks noChangeAspect="1"/>
          </p:cNvPicPr>
          <p:nvPr/>
        </p:nvPicPr>
        <p:blipFill>
          <a:blip r:embed="rId12"/>
          <a:stretch>
            <a:fillRect/>
          </a:stretch>
        </p:blipFill>
        <p:spPr>
          <a:xfrm>
            <a:off x="4889651" y="13345371"/>
            <a:ext cx="4549548" cy="2749171"/>
          </a:xfrm>
          <a:prstGeom prst="rect">
            <a:avLst/>
          </a:prstGeom>
        </p:spPr>
      </p:pic>
      <p:pic>
        <p:nvPicPr>
          <p:cNvPr id="22" name="Picture 21" descr="A chart with numbers and symbols&#10;&#10;Description automatically generated with medium confidence">
            <a:extLst>
              <a:ext uri="{FF2B5EF4-FFF2-40B4-BE49-F238E27FC236}">
                <a16:creationId xmlns:a16="http://schemas.microsoft.com/office/drawing/2014/main" id="{E21EE227-1775-CA42-2C06-E9049E66E15C}"/>
              </a:ext>
            </a:extLst>
          </p:cNvPr>
          <p:cNvPicPr>
            <a:picLocks noChangeAspect="1"/>
          </p:cNvPicPr>
          <p:nvPr/>
        </p:nvPicPr>
        <p:blipFill>
          <a:blip r:embed="rId13"/>
          <a:stretch>
            <a:fillRect/>
          </a:stretch>
        </p:blipFill>
        <p:spPr>
          <a:xfrm>
            <a:off x="164264" y="16221185"/>
            <a:ext cx="4730506" cy="4377234"/>
          </a:xfrm>
          <a:prstGeom prst="rect">
            <a:avLst/>
          </a:prstGeom>
        </p:spPr>
      </p:pic>
      <p:pic>
        <p:nvPicPr>
          <p:cNvPr id="23" name="Picture 22" descr="A table of statistics with numbers and text&#10;&#10;Description automatically generated with medium confidence">
            <a:extLst>
              <a:ext uri="{FF2B5EF4-FFF2-40B4-BE49-F238E27FC236}">
                <a16:creationId xmlns:a16="http://schemas.microsoft.com/office/drawing/2014/main" id="{CEFC61C1-C63A-FFE6-8BD4-1E937206D3A9}"/>
              </a:ext>
            </a:extLst>
          </p:cNvPr>
          <p:cNvPicPr>
            <a:picLocks noChangeAspect="1"/>
          </p:cNvPicPr>
          <p:nvPr/>
        </p:nvPicPr>
        <p:blipFill>
          <a:blip r:embed="rId14"/>
          <a:stretch>
            <a:fillRect/>
          </a:stretch>
        </p:blipFill>
        <p:spPr>
          <a:xfrm>
            <a:off x="4889651" y="16364384"/>
            <a:ext cx="4549548" cy="4259369"/>
          </a:xfrm>
          <a:prstGeom prst="rect">
            <a:avLst/>
          </a:prstGeom>
        </p:spPr>
      </p:pic>
      <p:sp>
        <p:nvSpPr>
          <p:cNvPr id="26" name="TextBox 41">
            <a:extLst>
              <a:ext uri="{FF2B5EF4-FFF2-40B4-BE49-F238E27FC236}">
                <a16:creationId xmlns:a16="http://schemas.microsoft.com/office/drawing/2014/main" id="{A7D6B9D2-8FDB-9563-C7E6-55E6B631052E}"/>
              </a:ext>
            </a:extLst>
          </p:cNvPr>
          <p:cNvSpPr txBox="1"/>
          <p:nvPr/>
        </p:nvSpPr>
        <p:spPr>
          <a:xfrm>
            <a:off x="540249" y="5794747"/>
            <a:ext cx="9130938" cy="832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US" dirty="0"/>
              <a:t>This section explores the datasets; finding their composition, weight, validity, and correlations. Version 960 of the dataset was chosen (2024-05-10).</a:t>
            </a:r>
          </a:p>
        </p:txBody>
      </p:sp>
      <p:pic>
        <p:nvPicPr>
          <p:cNvPr id="55" name="Picture 54" descr="A graph with blue lines and red dots&#10;&#10;Description automatically generated">
            <a:extLst>
              <a:ext uri="{FF2B5EF4-FFF2-40B4-BE49-F238E27FC236}">
                <a16:creationId xmlns:a16="http://schemas.microsoft.com/office/drawing/2014/main" id="{A2ADE8BC-3347-EDD4-6C97-D2CE95148868}"/>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4996392" y="5632604"/>
            <a:ext cx="5943600" cy="3566160"/>
          </a:xfrm>
          <a:prstGeom prst="rect">
            <a:avLst/>
          </a:prstGeom>
          <a:noFill/>
          <a:ln>
            <a:noFill/>
          </a:ln>
        </p:spPr>
      </p:pic>
      <p:pic>
        <p:nvPicPr>
          <p:cNvPr id="56" name="Picture 55" descr="A graph with red and blue dots&#10;&#10;Description automatically generated">
            <a:extLst>
              <a:ext uri="{FF2B5EF4-FFF2-40B4-BE49-F238E27FC236}">
                <a16:creationId xmlns:a16="http://schemas.microsoft.com/office/drawing/2014/main" id="{9F8F0216-775D-4682-88B9-EB687A52D9E4}"/>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0190508" y="5862540"/>
            <a:ext cx="5260227" cy="3156136"/>
          </a:xfrm>
          <a:prstGeom prst="rect">
            <a:avLst/>
          </a:prstGeom>
          <a:noFill/>
          <a:ln>
            <a:noFill/>
          </a:ln>
        </p:spPr>
      </p:pic>
      <p:sp>
        <p:nvSpPr>
          <p:cNvPr id="57" name="TextBox 43">
            <a:extLst>
              <a:ext uri="{FF2B5EF4-FFF2-40B4-BE49-F238E27FC236}">
                <a16:creationId xmlns:a16="http://schemas.microsoft.com/office/drawing/2014/main" id="{FB639382-6DE3-677E-B8C7-458ACA1F48F7}"/>
              </a:ext>
            </a:extLst>
          </p:cNvPr>
          <p:cNvSpPr txBox="1"/>
          <p:nvPr/>
        </p:nvSpPr>
        <p:spPr>
          <a:xfrm>
            <a:off x="10547497" y="332321"/>
            <a:ext cx="9064533"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CA" dirty="0"/>
              <a:t>Clustering – </a:t>
            </a:r>
            <a:r>
              <a:rPr lang="en-CA" dirty="0" err="1"/>
              <a:t>Kmeans</a:t>
            </a:r>
            <a:r>
              <a:rPr lang="en-CA" dirty="0"/>
              <a:t> (4,42,10), PCA(2)</a:t>
            </a:r>
            <a:endParaRPr dirty="0"/>
          </a:p>
        </p:txBody>
      </p:sp>
      <p:pic>
        <p:nvPicPr>
          <p:cNvPr id="58" name="Picture 57" descr="A graph with blue and orange lines&#10;&#10;Description automatically generated">
            <a:extLst>
              <a:ext uri="{FF2B5EF4-FFF2-40B4-BE49-F238E27FC236}">
                <a16:creationId xmlns:a16="http://schemas.microsoft.com/office/drawing/2014/main" id="{726318EE-C5E5-310A-E48A-C829C66928C8}"/>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6234107" y="18462027"/>
            <a:ext cx="6520029" cy="3260015"/>
          </a:xfrm>
          <a:prstGeom prst="rect">
            <a:avLst/>
          </a:prstGeom>
          <a:noFill/>
          <a:ln>
            <a:noFill/>
          </a:ln>
        </p:spPr>
      </p:pic>
      <p:pic>
        <p:nvPicPr>
          <p:cNvPr id="60" name="Picture 59">
            <a:extLst>
              <a:ext uri="{FF2B5EF4-FFF2-40B4-BE49-F238E27FC236}">
                <a16:creationId xmlns:a16="http://schemas.microsoft.com/office/drawing/2014/main" id="{7891322D-CD0E-FE28-1742-289314365B71}"/>
              </a:ext>
            </a:extLst>
          </p:cNvPr>
          <p:cNvPicPr>
            <a:picLocks noChangeAspect="1"/>
          </p:cNvPicPr>
          <p:nvPr/>
        </p:nvPicPr>
        <p:blipFill>
          <a:blip r:embed="rId18"/>
          <a:stretch>
            <a:fillRect/>
          </a:stretch>
        </p:blipFill>
        <p:spPr>
          <a:xfrm>
            <a:off x="10389290" y="958302"/>
            <a:ext cx="4690474" cy="3190337"/>
          </a:xfrm>
          <a:prstGeom prst="rect">
            <a:avLst/>
          </a:prstGeom>
        </p:spPr>
      </p:pic>
      <p:pic>
        <p:nvPicPr>
          <p:cNvPr id="62" name="Picture 61">
            <a:extLst>
              <a:ext uri="{FF2B5EF4-FFF2-40B4-BE49-F238E27FC236}">
                <a16:creationId xmlns:a16="http://schemas.microsoft.com/office/drawing/2014/main" id="{E43DB761-3A71-C50B-6F40-7A1D1657DD15}"/>
              </a:ext>
            </a:extLst>
          </p:cNvPr>
          <p:cNvPicPr>
            <a:picLocks noChangeAspect="1"/>
          </p:cNvPicPr>
          <p:nvPr/>
        </p:nvPicPr>
        <p:blipFill>
          <a:blip r:embed="rId19"/>
          <a:stretch>
            <a:fillRect/>
          </a:stretch>
        </p:blipFill>
        <p:spPr>
          <a:xfrm>
            <a:off x="15159755" y="921203"/>
            <a:ext cx="5264794" cy="3851385"/>
          </a:xfrm>
          <a:prstGeom prst="rect">
            <a:avLst/>
          </a:prstGeom>
        </p:spPr>
      </p:pic>
      <p:sp>
        <p:nvSpPr>
          <p:cNvPr id="64" name="TextBox 63">
            <a:extLst>
              <a:ext uri="{FF2B5EF4-FFF2-40B4-BE49-F238E27FC236}">
                <a16:creationId xmlns:a16="http://schemas.microsoft.com/office/drawing/2014/main" id="{82173BCF-40D3-3609-C6A5-7EE7F5C3F5B4}"/>
              </a:ext>
            </a:extLst>
          </p:cNvPr>
          <p:cNvSpPr txBox="1"/>
          <p:nvPr/>
        </p:nvSpPr>
        <p:spPr>
          <a:xfrm>
            <a:off x="10618383" y="4188401"/>
            <a:ext cx="3670519" cy="4154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CA" sz="2100" b="0" i="0" dirty="0">
                <a:solidFill>
                  <a:schemeClr val="tx1"/>
                </a:solidFill>
                <a:effectLst/>
                <a:latin typeface="Arial" panose="020B0604020202020204" pitchFamily="34" charset="0"/>
                <a:cs typeface="Arial" panose="020B0604020202020204" pitchFamily="34" charset="0"/>
              </a:rPr>
              <a:t>Davies-Bouldin Index: 0.969</a:t>
            </a:r>
            <a:endParaRPr lang="en-CA" sz="2100" dirty="0">
              <a:solidFill>
                <a:schemeClr val="tx1"/>
              </a:solidFill>
              <a:latin typeface="Arial" panose="020B0604020202020204" pitchFamily="34" charset="0"/>
              <a:cs typeface="Arial" panose="020B0604020202020204" pitchFamily="34" charset="0"/>
            </a:endParaRPr>
          </a:p>
        </p:txBody>
      </p:sp>
      <p:sp>
        <p:nvSpPr>
          <p:cNvPr id="65" name="TextBox 41">
            <a:extLst>
              <a:ext uri="{FF2B5EF4-FFF2-40B4-BE49-F238E27FC236}">
                <a16:creationId xmlns:a16="http://schemas.microsoft.com/office/drawing/2014/main" id="{F1B9D53C-5BE7-855D-9937-5D39E5CFF2E8}"/>
              </a:ext>
            </a:extLst>
          </p:cNvPr>
          <p:cNvSpPr txBox="1"/>
          <p:nvPr/>
        </p:nvSpPr>
        <p:spPr>
          <a:xfrm>
            <a:off x="10190507" y="13509735"/>
            <a:ext cx="10234041" cy="31590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dirty="0"/>
              <a:t>In this project, k-Nearest Neighbors (k-NN), Logistic Regression, and Random Forest were applied to predict the daily movement of the S&amp;P 500 index based on features such as trading volume, daily returns, volatility, and momentum. While Logistic Regression achieved the highest accuracy (53.97%), it exhibited significant bias toward predicting price increases. Both k-NN and Random Forest showed balanced performance across classes but with accuracies close to random guessing. Feature engineering added technical indicators (e.g., moving averages and momentum), yet these features did not capture sufficient predictive power.</a:t>
            </a:r>
            <a:endParaRPr dirty="0"/>
          </a:p>
        </p:txBody>
      </p:sp>
      <p:pic>
        <p:nvPicPr>
          <p:cNvPr id="67" name="Picture 66">
            <a:extLst>
              <a:ext uri="{FF2B5EF4-FFF2-40B4-BE49-F238E27FC236}">
                <a16:creationId xmlns:a16="http://schemas.microsoft.com/office/drawing/2014/main" id="{8BCC5D21-160D-E177-89B8-00E9962AD780}"/>
              </a:ext>
            </a:extLst>
          </p:cNvPr>
          <p:cNvPicPr>
            <a:picLocks noChangeAspect="1"/>
          </p:cNvPicPr>
          <p:nvPr/>
        </p:nvPicPr>
        <p:blipFill>
          <a:blip r:embed="rId20"/>
          <a:stretch>
            <a:fillRect/>
          </a:stretch>
        </p:blipFill>
        <p:spPr>
          <a:xfrm>
            <a:off x="9933549" y="16668805"/>
            <a:ext cx="5001690" cy="3959370"/>
          </a:xfrm>
          <a:prstGeom prst="rect">
            <a:avLst/>
          </a:prstGeom>
        </p:spPr>
      </p:pic>
      <p:pic>
        <p:nvPicPr>
          <p:cNvPr id="69" name="Picture 68">
            <a:extLst>
              <a:ext uri="{FF2B5EF4-FFF2-40B4-BE49-F238E27FC236}">
                <a16:creationId xmlns:a16="http://schemas.microsoft.com/office/drawing/2014/main" id="{EEFB47A7-DD81-3E7C-0D5F-C79A8777518C}"/>
              </a:ext>
            </a:extLst>
          </p:cNvPr>
          <p:cNvPicPr>
            <a:picLocks noChangeAspect="1"/>
          </p:cNvPicPr>
          <p:nvPr/>
        </p:nvPicPr>
        <p:blipFill>
          <a:blip r:embed="rId21"/>
          <a:stretch>
            <a:fillRect/>
          </a:stretch>
        </p:blipFill>
        <p:spPr>
          <a:xfrm>
            <a:off x="14787707" y="16708567"/>
            <a:ext cx="5091029" cy="4030091"/>
          </a:xfrm>
          <a:prstGeom prst="rect">
            <a:avLst/>
          </a:prstGeom>
        </p:spPr>
      </p:pic>
      <p:sp>
        <p:nvSpPr>
          <p:cNvPr id="71" name="TextBox 41">
            <a:extLst>
              <a:ext uri="{FF2B5EF4-FFF2-40B4-BE49-F238E27FC236}">
                <a16:creationId xmlns:a16="http://schemas.microsoft.com/office/drawing/2014/main" id="{2D72BCBE-D4CE-D262-BBD8-CC6713D1290B}"/>
              </a:ext>
            </a:extLst>
          </p:cNvPr>
          <p:cNvSpPr txBox="1"/>
          <p:nvPr/>
        </p:nvSpPr>
        <p:spPr>
          <a:xfrm>
            <a:off x="21605335" y="10916337"/>
            <a:ext cx="10234041" cy="39346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dirty="0" err="1"/>
              <a:t>XGBoost</a:t>
            </a:r>
            <a:r>
              <a:rPr lang="en-US" dirty="0"/>
              <a:t> achieved a test accuracy of 49.21% and balanced performance across classes, with precision and recall of ~50% for both price increases and decreases. SVM performed better overall, with 51.98% accuracy, but was heavily biased toward predicting price increases, achieving 95% recall for increases and only 4% for decreases. Hyperparameter tuning further revealed that simpler configurations, such as SVM with a linear kernel and </a:t>
            </a:r>
            <a:r>
              <a:rPr lang="en-US" dirty="0" err="1"/>
              <a:t>XGBoost</a:t>
            </a:r>
            <a:r>
              <a:rPr lang="en-US" dirty="0"/>
              <a:t> with shallow trees and a low learning rate, perform best, yielding slightly improved cross-validation accuracies (53.99% for SVM and 53.65% for </a:t>
            </a:r>
            <a:r>
              <a:rPr lang="en-US" dirty="0" err="1"/>
              <a:t>XGBoost</a:t>
            </a:r>
            <a:r>
              <a:rPr lang="en-US" dirty="0"/>
              <a:t>). These results highlight the need for more informative features, addressing class imbalance, and incorporating external data to improve predictive power and model performance.</a:t>
            </a:r>
            <a:endParaRPr dirty="0"/>
          </a:p>
        </p:txBody>
      </p:sp>
      <p:sp>
        <p:nvSpPr>
          <p:cNvPr id="74" name="Rectangle 4">
            <a:extLst>
              <a:ext uri="{FF2B5EF4-FFF2-40B4-BE49-F238E27FC236}">
                <a16:creationId xmlns:a16="http://schemas.microsoft.com/office/drawing/2014/main" id="{F4DCAD8C-33CF-8606-ECC3-BDE96530F572}"/>
              </a:ext>
            </a:extLst>
          </p:cNvPr>
          <p:cNvSpPr>
            <a:spLocks noChangeArrowheads="1"/>
          </p:cNvSpPr>
          <p:nvPr/>
        </p:nvSpPr>
        <p:spPr bwMode="auto">
          <a:xfrm>
            <a:off x="-7163638" y="-3784090"/>
            <a:ext cx="32918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XGBoost and SVM models were evaluated for predicting the daily movement of the S&amp;P 500 index. XGBoost achieved a test set accuracy of 49.21% and an average cross-validation accuracy of 49.43%, with a balanced classification performance across classes. Class </a:t>
            </a:r>
            <a:r>
              <a:rPr kumimoji="0" lang="en-US" altLang="en-US" sz="1000" b="0" i="0" u="none" strike="noStrike" cap="none" normalizeH="0" baseline="0">
                <a:ln>
                  <a:noFill/>
                </a:ln>
                <a:solidFill>
                  <a:schemeClr val="tx1"/>
                </a:solidFill>
                <a:effectLst/>
                <a:latin typeface="Arial Unicode MS"/>
              </a:rPr>
              <a:t>1</a:t>
            </a:r>
            <a:r>
              <a:rPr kumimoji="0" lang="en-US" altLang="en-US" sz="2100" b="0" i="0" u="none" strike="noStrike" cap="none" normalizeH="0" baseline="0">
                <a:ln>
                  <a:noFill/>
                </a:ln>
                <a:solidFill>
                  <a:schemeClr val="tx1"/>
                </a:solidFill>
                <a:effectLst/>
              </a:rPr>
              <a:t> (price increases) had a precision of 51% and recall of 56%, while class </a:t>
            </a:r>
            <a:r>
              <a:rPr kumimoji="0" lang="en-US" altLang="en-US" sz="1000" b="0" i="0" u="none" strike="noStrike" cap="none" normalizeH="0" baseline="0">
                <a:ln>
                  <a:noFill/>
                </a:ln>
                <a:solidFill>
                  <a:schemeClr val="tx1"/>
                </a:solidFill>
                <a:effectLst/>
                <a:latin typeface="Arial Unicode MS"/>
              </a:rPr>
              <a:t>0</a:t>
            </a:r>
            <a:r>
              <a:rPr kumimoji="0" lang="en-US" altLang="en-US" sz="2100" b="0" i="0" u="none" strike="noStrike" cap="none" normalizeH="0" baseline="0">
                <a:ln>
                  <a:noFill/>
                </a:ln>
                <a:solidFill>
                  <a:schemeClr val="tx1"/>
                </a:solidFill>
                <a:effectLst/>
              </a:rPr>
              <a:t> (price decreases) had a precision of 46% and recall of 41%, resulting in a macro-average F1-score of 0.49. SVM outperformed XGBoost in accuracy, achieving 51.98% on the test set and 52.36% in cross-validation. However, SVM exhibited a strong bias toward predicting price increases, with a precision of 52% and recall of 95% for class </a:t>
            </a:r>
            <a:r>
              <a:rPr kumimoji="0" lang="en-US" altLang="en-US" sz="1000" b="0" i="0" u="none" strike="noStrike" cap="none" normalizeH="0" baseline="0">
                <a:ln>
                  <a:noFill/>
                </a:ln>
                <a:solidFill>
                  <a:schemeClr val="tx1"/>
                </a:solidFill>
                <a:effectLst/>
                <a:latin typeface="Arial Unicode MS"/>
              </a:rPr>
              <a:t>1</a:t>
            </a:r>
            <a:r>
              <a:rPr kumimoji="0" lang="en-US" altLang="en-US" sz="2100" b="0" i="0" u="none" strike="noStrike" cap="none" normalizeH="0" baseline="0">
                <a:ln>
                  <a:noFill/>
                </a:ln>
                <a:solidFill>
                  <a:schemeClr val="tx1"/>
                </a:solidFill>
                <a:effectLst/>
              </a:rPr>
              <a:t>, while severely underperforming for class </a:t>
            </a:r>
            <a:r>
              <a:rPr kumimoji="0" lang="en-US" altLang="en-US" sz="1000" b="0" i="0" u="none" strike="noStrike" cap="none" normalizeH="0" baseline="0">
                <a:ln>
                  <a:noFill/>
                </a:ln>
                <a:solidFill>
                  <a:schemeClr val="tx1"/>
                </a:solidFill>
                <a:effectLst/>
                <a:latin typeface="Arial Unicode MS"/>
              </a:rPr>
              <a:t>0</a:t>
            </a:r>
            <a:r>
              <a:rPr kumimoji="0" lang="en-US" altLang="en-US" sz="2100" b="0" i="0" u="none" strike="noStrike" cap="none" normalizeH="0" baseline="0">
                <a:ln>
                  <a:noFill/>
                </a:ln>
                <a:solidFill>
                  <a:schemeClr val="tx1"/>
                </a:solidFill>
                <a:effectLst/>
              </a:rPr>
              <a:t>, with a recall of only 4%. These results highlight that while SVM achieved higher accuracy, it struggles with class imbalance, and XGBoost provides more balanced predictions but lacks sufficient discriminative power, underscoring the need for improved features and class balancing techniques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5" name="TextBox 41"/>
          <p:cNvSpPr txBox="1"/>
          <p:nvPr/>
        </p:nvSpPr>
        <p:spPr>
          <a:xfrm>
            <a:off x="10190507" y="10037319"/>
            <a:ext cx="10749485" cy="27712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dirty="0"/>
              <a:t>The feature selection methods—RFE, Lasso, and Mutual Information—consistently identified Momentum as a key feature, with RFE and Lasso also selecting Volume and Return, while Mutual Information chose Volatility and 5Day_MA. All methods achieved similar accuracy (~53%) but heavily favored predicting price increases (class 1), with high recall (~95-98%) and poor performance on price decreases (class 0). These results highlight the need for better features, such as lagged values or external market data, and techniques to address class imbalance for improved performance.</a:t>
            </a:r>
            <a:endParaRPr dirty="0"/>
          </a:p>
        </p:txBody>
      </p:sp>
      <p:sp>
        <p:nvSpPr>
          <p:cNvPr id="76" name="TextBox 43">
            <a:extLst>
              <a:ext uri="{FF2B5EF4-FFF2-40B4-BE49-F238E27FC236}">
                <a16:creationId xmlns:a16="http://schemas.microsoft.com/office/drawing/2014/main" id="{4C006626-A253-36A3-4C7B-885813AE5FF0}"/>
              </a:ext>
            </a:extLst>
          </p:cNvPr>
          <p:cNvSpPr txBox="1"/>
          <p:nvPr/>
        </p:nvSpPr>
        <p:spPr>
          <a:xfrm>
            <a:off x="10190507" y="9284354"/>
            <a:ext cx="12069131"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400">
                <a:latin typeface="Arial"/>
                <a:ea typeface="Arial"/>
                <a:cs typeface="Arial"/>
                <a:sym typeface="Arial"/>
              </a:defRPr>
            </a:lvl1pPr>
          </a:lstStyle>
          <a:p>
            <a:r>
              <a:rPr lang="en-CA" dirty="0"/>
              <a:t>Feature Selection - RFE, Lasso, and Mutual Information</a:t>
            </a:r>
            <a:endParaRPr dirty="0"/>
          </a:p>
        </p:txBody>
      </p:sp>
      <p:sp>
        <p:nvSpPr>
          <p:cNvPr id="77" name="TextBox 60"/>
          <p:cNvSpPr txBox="1"/>
          <p:nvPr/>
        </p:nvSpPr>
        <p:spPr>
          <a:xfrm>
            <a:off x="21693725" y="18400285"/>
            <a:ext cx="5091030"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100">
                <a:latin typeface="Arial"/>
                <a:ea typeface="Arial"/>
                <a:cs typeface="Arial"/>
                <a:sym typeface="Arial"/>
              </a:defRPr>
            </a:lvl1pPr>
          </a:lstStyle>
          <a:p>
            <a:r>
              <a:rPr dirty="0"/>
              <a:t>References</a:t>
            </a:r>
          </a:p>
        </p:txBody>
      </p:sp>
      <p:sp>
        <p:nvSpPr>
          <p:cNvPr id="78" name="TextBox 61"/>
          <p:cNvSpPr txBox="1"/>
          <p:nvPr/>
        </p:nvSpPr>
        <p:spPr>
          <a:xfrm>
            <a:off x="21693725" y="18707822"/>
            <a:ext cx="5091030" cy="2884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b">
            <a:spAutoFit/>
          </a:bodyPr>
          <a:lstStyle/>
          <a:p>
            <a:pPr>
              <a:lnSpc>
                <a:spcPct val="120000"/>
              </a:lnSpc>
              <a:spcBef>
                <a:spcPts val="600"/>
              </a:spcBef>
              <a:defRPr sz="1400">
                <a:latin typeface="Arial"/>
                <a:ea typeface="Arial"/>
                <a:cs typeface="Arial"/>
                <a:sym typeface="Arial"/>
              </a:defRPr>
            </a:pPr>
            <a:r>
              <a:rPr lang="en-US" dirty="0" err="1">
                <a:latin typeface="Arial" panose="020B0604020202020204" pitchFamily="34" charset="0"/>
                <a:cs typeface="Arial" panose="020B0604020202020204" pitchFamily="34" charset="0"/>
              </a:rPr>
              <a:t>Larxel</a:t>
            </a:r>
            <a:r>
              <a:rPr lang="en-US" dirty="0">
                <a:latin typeface="Arial" panose="020B0604020202020204" pitchFamily="34" charset="0"/>
                <a:cs typeface="Arial" panose="020B0604020202020204" pitchFamily="34" charset="0"/>
              </a:rPr>
              <a:t> (2024). “S&amp;P 500 Stocks (updated daily).” </a:t>
            </a:r>
            <a:r>
              <a:rPr lang="en-US" dirty="0">
                <a:solidFill>
                  <a:schemeClr val="tx1"/>
                </a:solidFill>
                <a:latin typeface="Arial" panose="020B0604020202020204" pitchFamily="34" charset="0"/>
                <a:cs typeface="Arial" panose="020B0604020202020204" pitchFamily="34" charset="0"/>
              </a:rPr>
              <a:t>Available. </a:t>
            </a:r>
            <a:r>
              <a:rPr lang="en-US" dirty="0">
                <a:solidFill>
                  <a:srgbClr val="677B8C"/>
                </a:solidFill>
                <a:latin typeface="Arial" panose="020B0604020202020204" pitchFamily="34" charset="0"/>
                <a:cs typeface="Arial" panose="020B0604020202020204" pitchFamily="34" charset="0"/>
                <a:hlinkClick r:id="rId22"/>
              </a:rPr>
              <a:t>https://www.kaggle.com/datasets/andrewmvd/sp-500-stocks</a:t>
            </a:r>
            <a:r>
              <a:rPr lang="en-US" dirty="0">
                <a:solidFill>
                  <a:srgbClr val="677B8C"/>
                </a:solidFill>
                <a:latin typeface="Arial" panose="020B0604020202020204" pitchFamily="34" charset="0"/>
                <a:cs typeface="Arial" panose="020B0604020202020204" pitchFamily="34" charset="0"/>
              </a:rPr>
              <a:t>.</a:t>
            </a:r>
          </a:p>
          <a:p>
            <a:pPr>
              <a:lnSpc>
                <a:spcPct val="120000"/>
              </a:lnSpc>
              <a:spcBef>
                <a:spcPts val="600"/>
              </a:spcBef>
              <a:defRPr sz="1400">
                <a:latin typeface="Arial"/>
                <a:ea typeface="Arial"/>
                <a:cs typeface="Arial"/>
                <a:sym typeface="Arial"/>
              </a:defRPr>
            </a:pPr>
            <a:r>
              <a:rPr lang="en-US" dirty="0">
                <a:latin typeface="Arial" panose="020B0604020202020204" pitchFamily="34" charset="0"/>
                <a:cs typeface="Arial" panose="020B0604020202020204" pitchFamily="34" charset="0"/>
              </a:rPr>
              <a:t>Ritvik </a:t>
            </a:r>
            <a:r>
              <a:rPr lang="en-US" dirty="0" err="1">
                <a:latin typeface="Arial" panose="020B0604020202020204" pitchFamily="34" charset="0"/>
                <a:cs typeface="Arial" panose="020B0604020202020204" pitchFamily="34" charset="0"/>
              </a:rPr>
              <a:t>Kharkar</a:t>
            </a:r>
            <a:r>
              <a:rPr lang="en-US" dirty="0">
                <a:latin typeface="Arial" panose="020B0604020202020204" pitchFamily="34" charset="0"/>
                <a:cs typeface="Arial" panose="020B0604020202020204" pitchFamily="34" charset="0"/>
              </a:rPr>
              <a:t> (2020). “</a:t>
            </a:r>
            <a:r>
              <a:rPr lang="en-US" dirty="0" err="1">
                <a:latin typeface="Arial" panose="020B0604020202020204" pitchFamily="34" charset="0"/>
                <a:cs typeface="Arial" panose="020B0604020202020204" pitchFamily="34" charset="0"/>
              </a:rPr>
              <a:t>ritivikmath</a:t>
            </a:r>
            <a:r>
              <a:rPr lang="en-US" dirty="0">
                <a:latin typeface="Arial" panose="020B0604020202020204" pitchFamily="34" charset="0"/>
                <a:cs typeface="Arial" panose="020B0604020202020204" pitchFamily="34" charset="0"/>
              </a:rPr>
              <a:t>”. Available. </a:t>
            </a:r>
            <a:r>
              <a:rPr lang="en-US" dirty="0">
                <a:latin typeface="Arial" panose="020B0604020202020204" pitchFamily="34" charset="0"/>
                <a:cs typeface="Arial" panose="020B0604020202020204" pitchFamily="34" charset="0"/>
                <a:hlinkClick r:id="rId23"/>
              </a:rPr>
              <a:t>https://www.youtube.com/@ritvikmath</a:t>
            </a:r>
            <a:r>
              <a:rPr lang="en-US" dirty="0">
                <a:latin typeface="Arial" panose="020B0604020202020204" pitchFamily="34" charset="0"/>
                <a:cs typeface="Arial" panose="020B0604020202020204" pitchFamily="34" charset="0"/>
              </a:rPr>
              <a:t>.</a:t>
            </a:r>
            <a:endParaRPr lang="en-US" dirty="0">
              <a:solidFill>
                <a:srgbClr val="677B8C"/>
              </a:solidFill>
              <a:latin typeface="Arial" panose="020B0604020202020204" pitchFamily="34" charset="0"/>
              <a:cs typeface="Arial" panose="020B0604020202020204" pitchFamily="34" charset="0"/>
            </a:endParaRPr>
          </a:p>
          <a:p>
            <a:pPr>
              <a:lnSpc>
                <a:spcPct val="120000"/>
              </a:lnSpc>
              <a:spcBef>
                <a:spcPts val="600"/>
              </a:spcBef>
              <a:defRPr sz="1400">
                <a:latin typeface="Arial"/>
                <a:ea typeface="Arial"/>
                <a:cs typeface="Arial"/>
                <a:sym typeface="Arial"/>
              </a:defRPr>
            </a:pPr>
            <a:r>
              <a:rPr lang="en-CA" dirty="0">
                <a:latin typeface="Arial" panose="020B0604020202020204" pitchFamily="34" charset="0"/>
                <a:cs typeface="Arial" panose="020B0604020202020204" pitchFamily="34" charset="0"/>
              </a:rPr>
              <a:t>[1] Charu C. Aggarwal, </a:t>
            </a:r>
            <a:r>
              <a:rPr lang="en-CA" i="1" dirty="0">
                <a:latin typeface="Arial" panose="020B0604020202020204" pitchFamily="34" charset="0"/>
                <a:cs typeface="Arial" panose="020B0604020202020204" pitchFamily="34" charset="0"/>
              </a:rPr>
              <a:t>Data Mining: The Textbook</a:t>
            </a:r>
            <a:r>
              <a:rPr lang="en-CA" dirty="0">
                <a:latin typeface="Arial" panose="020B0604020202020204" pitchFamily="34" charset="0"/>
                <a:cs typeface="Arial" panose="020B0604020202020204" pitchFamily="34" charset="0"/>
              </a:rPr>
              <a:t>, Springer, 2015. Available: </a:t>
            </a:r>
            <a:r>
              <a:rPr lang="en-CA" dirty="0">
                <a:effectLst/>
                <a:latin typeface="Arial" panose="020B0604020202020204" pitchFamily="34" charset="0"/>
                <a:cs typeface="Arial" panose="020B0604020202020204" pitchFamily="34" charset="0"/>
                <a:hlinkClick r:id="rId24"/>
              </a:rPr>
              <a:t>https://www.springer.com/gp/book/9783319141411</a:t>
            </a:r>
            <a:r>
              <a:rPr lang="en-CA" dirty="0">
                <a:latin typeface="Arial" panose="020B0604020202020204" pitchFamily="34" charset="0"/>
                <a:cs typeface="Arial" panose="020B0604020202020204" pitchFamily="34" charset="0"/>
              </a:rPr>
              <a:t> </a:t>
            </a:r>
          </a:p>
          <a:p>
            <a:pPr>
              <a:lnSpc>
                <a:spcPct val="120000"/>
              </a:lnSpc>
              <a:spcBef>
                <a:spcPts val="600"/>
              </a:spcBef>
              <a:defRPr sz="1400">
                <a:latin typeface="Arial"/>
                <a:ea typeface="Arial"/>
                <a:cs typeface="Arial"/>
                <a:sym typeface="Arial"/>
              </a:defRPr>
            </a:pPr>
            <a:r>
              <a:rPr lang="en-CA" dirty="0">
                <a:latin typeface="Arial" panose="020B0604020202020204" pitchFamily="34" charset="0"/>
                <a:cs typeface="Arial" panose="020B0604020202020204" pitchFamily="34" charset="0"/>
              </a:rPr>
              <a:t>[2] Jonathan D. Cryer and Kung-</a:t>
            </a:r>
            <a:r>
              <a:rPr lang="en-CA" dirty="0" err="1">
                <a:latin typeface="Arial" panose="020B0604020202020204" pitchFamily="34" charset="0"/>
                <a:cs typeface="Arial" panose="020B0604020202020204" pitchFamily="34" charset="0"/>
              </a:rPr>
              <a:t>Sik</a:t>
            </a:r>
            <a:r>
              <a:rPr lang="en-CA" dirty="0">
                <a:latin typeface="Arial" panose="020B0604020202020204" pitchFamily="34" charset="0"/>
                <a:cs typeface="Arial" panose="020B0604020202020204" pitchFamily="34" charset="0"/>
              </a:rPr>
              <a:t> Chan, </a:t>
            </a:r>
            <a:r>
              <a:rPr lang="en-CA" i="1" dirty="0">
                <a:latin typeface="Arial" panose="020B0604020202020204" pitchFamily="34" charset="0"/>
                <a:cs typeface="Arial" panose="020B0604020202020204" pitchFamily="34" charset="0"/>
              </a:rPr>
              <a:t>Time Series Analysis: With Applications in R</a:t>
            </a:r>
            <a:r>
              <a:rPr lang="en-CA" dirty="0">
                <a:latin typeface="Arial" panose="020B0604020202020204" pitchFamily="34" charset="0"/>
                <a:cs typeface="Arial" panose="020B0604020202020204" pitchFamily="34" charset="0"/>
              </a:rPr>
              <a:t>, 2nd ed., Springer, 2010. Available: </a:t>
            </a:r>
            <a:r>
              <a:rPr lang="en-CA" dirty="0">
                <a:effectLst/>
                <a:latin typeface="Arial" panose="020B0604020202020204" pitchFamily="34" charset="0"/>
                <a:cs typeface="Arial" panose="020B0604020202020204" pitchFamily="34" charset="0"/>
                <a:hlinkClick r:id="rId25"/>
              </a:rPr>
              <a:t>https://www.springer.com/gp/book/9780387759586</a:t>
            </a:r>
            <a:r>
              <a:rPr lang="en-CA" dirty="0">
                <a:latin typeface="Arial" panose="020B0604020202020204" pitchFamily="34" charset="0"/>
                <a:cs typeface="Arial" panose="020B0604020202020204" pitchFamily="34" charset="0"/>
              </a:rPr>
              <a:t> </a:t>
            </a:r>
            <a:endParaRPr dirty="0">
              <a:solidFill>
                <a:srgbClr val="677B8C"/>
              </a:solidFill>
              <a:latin typeface="Arial" panose="020B0604020202020204" pitchFamily="34" charset="0"/>
              <a:cs typeface="Arial" panose="020B0604020202020204" pitchFamily="34" charset="0"/>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491</TotalTime>
  <Words>932</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Unicode MS</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Mollard</dc:creator>
  <cp:lastModifiedBy>Kyle Mollard</cp:lastModifiedBy>
  <cp:revision>11</cp:revision>
  <dcterms:modified xsi:type="dcterms:W3CDTF">2024-11-29T20:17:00Z</dcterms:modified>
</cp:coreProperties>
</file>