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59" r:id="rId5"/>
    <p:sldId id="261" r:id="rId6"/>
    <p:sldId id="272" r:id="rId7"/>
    <p:sldId id="262" r:id="rId8"/>
    <p:sldId id="267" r:id="rId9"/>
    <p:sldId id="265" r:id="rId10"/>
    <p:sldId id="268" r:id="rId11"/>
    <p:sldId id="263" r:id="rId12"/>
    <p:sldId id="269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74"/>
  </p:normalViewPr>
  <p:slideViewPr>
    <p:cSldViewPr snapToGrid="0" snapToObjects="1">
      <p:cViewPr>
        <p:scale>
          <a:sx n="91" d="100"/>
          <a:sy n="91" d="100"/>
        </p:scale>
        <p:origin x="40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4FFFA-46C6-7840-BC38-158D1A46B10F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4DABD-26A8-764A-B19E-B62FF464A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2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6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7D2-C46F-6A4C-8168-6EE0A0C0D84A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EB41-3735-BE4A-98B3-CB634A282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2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rnodered.net/sst" TargetMode="External"/><Relationship Id="rId3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watson/developercloud/doc/common/index.html" TargetMode="External"/><Relationship Id="rId3" Type="http://schemas.openxmlformats.org/officeDocument/2006/relationships/hyperlink" Target="https://stream.watsonplatform.net/speech-to-text/api/v1/customizat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r/" TargetMode="External"/><Relationship Id="rId3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Watson Speech to 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Demo Application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Mar. 16, 2017</a:t>
            </a:r>
          </a:p>
          <a:p>
            <a:r>
              <a:rPr lang="en-US" altLang="ja-JP" dirty="0" err="1" smtClean="0"/>
              <a:t>Cloud&amp;Cognitive</a:t>
            </a:r>
            <a:r>
              <a:rPr lang="en-US" altLang="ja-JP" dirty="0" smtClean="0"/>
              <a:t>, IBM Japan</a:t>
            </a:r>
          </a:p>
          <a:p>
            <a:r>
              <a:rPr kumimoji="1" lang="en-US" altLang="ja-JP" dirty="0" err="1" smtClean="0"/>
              <a:t>Kohzo</a:t>
            </a:r>
            <a:r>
              <a:rPr kumimoji="1" lang="en-US" altLang="ja-JP" dirty="0" smtClean="0"/>
              <a:t> Momose(</a:t>
            </a:r>
            <a:r>
              <a:rPr kumimoji="1" lang="en-US" altLang="ja-JP" dirty="0" err="1" smtClean="0"/>
              <a:t>kmomose@jp.ibm.com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07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71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Sample Output</a:t>
            </a:r>
            <a:br>
              <a:rPr kumimoji="1" lang="en-US" altLang="ja-JP" dirty="0" smtClean="0"/>
            </a:br>
            <a:r>
              <a:rPr kumimoji="1" lang="en-US" altLang="ja-JP" dirty="0" smtClean="0"/>
              <a:t> </a:t>
            </a:r>
            <a:r>
              <a:rPr kumimoji="1" lang="en-US" altLang="ja-JP" sz="2700" dirty="0" smtClean="0"/>
              <a:t>(</a:t>
            </a:r>
            <a:r>
              <a:rPr kumimoji="1" lang="en-US" altLang="ja-JP" sz="2700" dirty="0" smtClean="0">
                <a:hlinkClick r:id="rId2"/>
              </a:rPr>
              <a:t>https://yournodered.net/sst</a:t>
            </a:r>
            <a:r>
              <a:rPr kumimoji="1" lang="en-US" altLang="ja-JP" sz="2700" dirty="0" smtClean="0"/>
              <a:t>   </a:t>
            </a:r>
            <a:r>
              <a:rPr kumimoji="1" lang="en-US" altLang="ja-JP" sz="2700" dirty="0" smtClean="0"/>
              <a:t>and  https://</a:t>
            </a:r>
            <a:r>
              <a:rPr kumimoji="1" lang="en-US" altLang="ja-JP" sz="2700" dirty="0" err="1" smtClean="0"/>
              <a:t>yournodered.net</a:t>
            </a:r>
            <a:r>
              <a:rPr kumimoji="1" lang="en-US" altLang="ja-JP" sz="2700" dirty="0" smtClean="0"/>
              <a:t>/custom</a:t>
            </a:r>
            <a:r>
              <a:rPr kumimoji="1" lang="en-US" altLang="ja-JP" sz="2700" dirty="0" smtClean="0"/>
              <a:t>)</a:t>
            </a:r>
            <a:endParaRPr kumimoji="1" lang="ja-JP" altLang="en-US" sz="27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6" y="1731987"/>
            <a:ext cx="9601200" cy="4406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8" name="テキスト ボックス 7"/>
          <p:cNvSpPr txBox="1"/>
          <p:nvPr/>
        </p:nvSpPr>
        <p:spPr>
          <a:xfrm>
            <a:off x="5514536" y="2349304"/>
            <a:ext cx="17187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Standard</a:t>
            </a:r>
            <a:r>
              <a:rPr lang="en-US" altLang="ja-JP" smtClean="0"/>
              <a:t> STT </a:t>
            </a:r>
            <a:endParaRPr kumimoji="1" lang="en-US" altLang="ja-JP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8274" y="4654061"/>
            <a:ext cx="15712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Custom </a:t>
            </a:r>
            <a:r>
              <a:rPr lang="en-US" altLang="ja-JP" dirty="0" smtClean="0"/>
              <a:t>STT 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42868" y="3305908"/>
            <a:ext cx="157126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smtClean="0"/>
              <a:t>File input form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67133" y="5526259"/>
            <a:ext cx="157126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smtClean="0"/>
              <a:t>File input form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8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5748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Corpora &amp; Words Management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33" y="1441311"/>
            <a:ext cx="8153400" cy="5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テキスト ボックス 3"/>
          <p:cNvSpPr txBox="1"/>
          <p:nvPr/>
        </p:nvSpPr>
        <p:spPr>
          <a:xfrm>
            <a:off x="2251363" y="107197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Trigger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50846" y="10886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Result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07540" y="108860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Process </a:t>
            </a:r>
            <a:r>
              <a:rPr lang="en-US" altLang="ja-JP" dirty="0" err="1" smtClean="0"/>
              <a:t>Corpora&amp;Words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8431" y="493042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Show Status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52971" y="35806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Read words file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375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Sample Output </a:t>
            </a:r>
            <a:r>
              <a:rPr kumimoji="1" lang="en-US" altLang="ja-JP" sz="2800" dirty="0" smtClean="0"/>
              <a:t>(https://</a:t>
            </a:r>
            <a:r>
              <a:rPr kumimoji="1" lang="en-US" altLang="ja-JP" sz="2800" dirty="0" err="1" smtClean="0"/>
              <a:t>yournodered.net</a:t>
            </a:r>
            <a:r>
              <a:rPr kumimoji="1" lang="en-US" altLang="ja-JP" sz="2800" dirty="0" smtClean="0"/>
              <a:t>/freeboard)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898"/>
            <a:ext cx="10375564" cy="395585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31853" y="2341299"/>
            <a:ext cx="17187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Standard</a:t>
            </a:r>
            <a:r>
              <a:rPr lang="en-US" altLang="ja-JP" smtClean="0"/>
              <a:t> STT </a:t>
            </a:r>
            <a:endParaRPr kumimoji="1" lang="en-US" altLang="ja-JP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0350" y="2341299"/>
            <a:ext cx="15712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Custom </a:t>
            </a:r>
            <a:r>
              <a:rPr lang="en-US" altLang="ja-JP" dirty="0" smtClean="0"/>
              <a:t>STT 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55291" y="2341299"/>
            <a:ext cx="22461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Trained Vocabulary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11518" y="3393885"/>
            <a:ext cx="287129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Word    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sounds_like</a:t>
            </a:r>
            <a:r>
              <a:rPr lang="en-US" altLang="ja-JP" sz="1400" dirty="0" smtClean="0">
                <a:solidFill>
                  <a:schemeClr val="bg1"/>
                </a:solidFill>
              </a:rPr>
              <a:t>    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display_as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Callcenter</a:t>
            </a:r>
            <a:r>
              <a:rPr kumimoji="1" lang="en-US" altLang="ja-JP" dirty="0" smtClean="0"/>
              <a:t> Demo Application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46" y="1690688"/>
            <a:ext cx="8864600" cy="396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テキスト ボックス 4"/>
          <p:cNvSpPr txBox="1"/>
          <p:nvPr/>
        </p:nvSpPr>
        <p:spPr>
          <a:xfrm>
            <a:off x="1935480" y="13213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Trigger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16906" y="132135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Output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86997" y="132135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Translate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9596" y="2462253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Receive phone recording</a:t>
            </a:r>
          </a:p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Twilio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37105" y="328459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Transfer Call to appropriate SME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86996" y="328459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Translate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812397" y="6144838"/>
            <a:ext cx="10735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smtClean="0"/>
              <a:t>Original idea comes from </a:t>
            </a:r>
            <a:r>
              <a:rPr lang="ja-JP" altLang="en-US" sz="1600" dirty="0" smtClean="0"/>
              <a:t>https</a:t>
            </a:r>
            <a:r>
              <a:rPr lang="ja-JP" altLang="en-US" sz="1600" dirty="0"/>
              <a:t>://www.slideshare.net/masayafujita180/twilio-bluemix-hands-on</a:t>
            </a:r>
          </a:p>
        </p:txBody>
      </p:sp>
    </p:spTree>
    <p:extLst>
      <p:ext uri="{BB962C8B-B14F-4D97-AF65-F5344CB8AC3E}">
        <p14:creationId xmlns:p14="http://schemas.microsoft.com/office/powerpoint/2010/main" val="11351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 Output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95" y="2355527"/>
            <a:ext cx="3683000" cy="2870200"/>
          </a:xfrm>
          <a:prstGeom prst="rect">
            <a:avLst/>
          </a:prstGeom>
        </p:spPr>
      </p:pic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9625452" y="3235421"/>
            <a:ext cx="883114" cy="583516"/>
            <a:chOff x="4085" y="2355"/>
            <a:chExt cx="478" cy="290"/>
          </a:xfrm>
        </p:grpSpPr>
        <p:sp>
          <p:nvSpPr>
            <p:cNvPr id="9" name="Freeform 145"/>
            <p:cNvSpPr>
              <a:spLocks/>
            </p:cNvSpPr>
            <p:nvPr/>
          </p:nvSpPr>
          <p:spPr bwMode="auto">
            <a:xfrm>
              <a:off x="4252" y="2436"/>
              <a:ext cx="41" cy="43"/>
            </a:xfrm>
            <a:custGeom>
              <a:avLst/>
              <a:gdLst>
                <a:gd name="T0" fmla="*/ 77 w 91"/>
                <a:gd name="T1" fmla="*/ 2 h 95"/>
                <a:gd name="T2" fmla="*/ 2 w 91"/>
                <a:gd name="T3" fmla="*/ 81 h 95"/>
                <a:gd name="T4" fmla="*/ 0 w 91"/>
                <a:gd name="T5" fmla="*/ 85 h 95"/>
                <a:gd name="T6" fmla="*/ 2 w 91"/>
                <a:gd name="T7" fmla="*/ 93 h 95"/>
                <a:gd name="T8" fmla="*/ 6 w 91"/>
                <a:gd name="T9" fmla="*/ 95 h 95"/>
                <a:gd name="T10" fmla="*/ 91 w 91"/>
                <a:gd name="T11" fmla="*/ 6 h 95"/>
                <a:gd name="T12" fmla="*/ 88 w 91"/>
                <a:gd name="T13" fmla="*/ 2 h 95"/>
                <a:gd name="T14" fmla="*/ 81 w 91"/>
                <a:gd name="T15" fmla="*/ 0 h 95"/>
                <a:gd name="T16" fmla="*/ 77 w 91"/>
                <a:gd name="T1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5">
                  <a:moveTo>
                    <a:pt x="77" y="2"/>
                  </a:moveTo>
                  <a:cubicBezTo>
                    <a:pt x="76" y="3"/>
                    <a:pt x="61" y="62"/>
                    <a:pt x="2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3" y="73"/>
                    <a:pt x="90" y="9"/>
                    <a:pt x="91" y="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46"/>
            <p:cNvSpPr>
              <a:spLocks/>
            </p:cNvSpPr>
            <p:nvPr/>
          </p:nvSpPr>
          <p:spPr bwMode="auto">
            <a:xfrm>
              <a:off x="4099" y="2490"/>
              <a:ext cx="252" cy="136"/>
            </a:xfrm>
            <a:custGeom>
              <a:avLst/>
              <a:gdLst>
                <a:gd name="T0" fmla="*/ 103 w 555"/>
                <a:gd name="T1" fmla="*/ 299 h 299"/>
                <a:gd name="T2" fmla="*/ 137 w 555"/>
                <a:gd name="T3" fmla="*/ 159 h 299"/>
                <a:gd name="T4" fmla="*/ 137 w 555"/>
                <a:gd name="T5" fmla="*/ 154 h 299"/>
                <a:gd name="T6" fmla="*/ 139 w 555"/>
                <a:gd name="T7" fmla="*/ 142 h 299"/>
                <a:gd name="T8" fmla="*/ 152 w 555"/>
                <a:gd name="T9" fmla="*/ 142 h 299"/>
                <a:gd name="T10" fmla="*/ 146 w 555"/>
                <a:gd name="T11" fmla="*/ 299 h 299"/>
                <a:gd name="T12" fmla="*/ 432 w 555"/>
                <a:gd name="T13" fmla="*/ 299 h 299"/>
                <a:gd name="T14" fmla="*/ 427 w 555"/>
                <a:gd name="T15" fmla="*/ 142 h 299"/>
                <a:gd name="T16" fmla="*/ 439 w 555"/>
                <a:gd name="T17" fmla="*/ 142 h 299"/>
                <a:gd name="T18" fmla="*/ 441 w 555"/>
                <a:gd name="T19" fmla="*/ 154 h 299"/>
                <a:gd name="T20" fmla="*/ 441 w 555"/>
                <a:gd name="T21" fmla="*/ 159 h 299"/>
                <a:gd name="T22" fmla="*/ 456 w 555"/>
                <a:gd name="T23" fmla="*/ 299 h 299"/>
                <a:gd name="T24" fmla="*/ 555 w 555"/>
                <a:gd name="T25" fmla="*/ 299 h 299"/>
                <a:gd name="T26" fmla="*/ 539 w 555"/>
                <a:gd name="T27" fmla="*/ 151 h 299"/>
                <a:gd name="T28" fmla="*/ 359 w 555"/>
                <a:gd name="T29" fmla="*/ 0 h 299"/>
                <a:gd name="T30" fmla="*/ 289 w 555"/>
                <a:gd name="T31" fmla="*/ 0 h 299"/>
                <a:gd name="T32" fmla="*/ 219 w 555"/>
                <a:gd name="T33" fmla="*/ 0 h 299"/>
                <a:gd name="T34" fmla="*/ 32 w 555"/>
                <a:gd name="T35" fmla="*/ 151 h 299"/>
                <a:gd name="T36" fmla="*/ 0 w 555"/>
                <a:gd name="T37" fmla="*/ 299 h 299"/>
                <a:gd name="T38" fmla="*/ 103 w 555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5" h="299">
                  <a:moveTo>
                    <a:pt x="103" y="299"/>
                  </a:moveTo>
                  <a:cubicBezTo>
                    <a:pt x="137" y="159"/>
                    <a:pt x="137" y="159"/>
                    <a:pt x="137" y="159"/>
                  </a:cubicBezTo>
                  <a:cubicBezTo>
                    <a:pt x="137" y="157"/>
                    <a:pt x="137" y="156"/>
                    <a:pt x="137" y="154"/>
                  </a:cubicBezTo>
                  <a:cubicBezTo>
                    <a:pt x="137" y="149"/>
                    <a:pt x="138" y="145"/>
                    <a:pt x="139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0" y="175"/>
                    <a:pt x="148" y="238"/>
                    <a:pt x="146" y="299"/>
                  </a:cubicBezTo>
                  <a:cubicBezTo>
                    <a:pt x="432" y="299"/>
                    <a:pt x="432" y="299"/>
                    <a:pt x="432" y="299"/>
                  </a:cubicBezTo>
                  <a:cubicBezTo>
                    <a:pt x="430" y="238"/>
                    <a:pt x="428" y="175"/>
                    <a:pt x="427" y="142"/>
                  </a:cubicBezTo>
                  <a:cubicBezTo>
                    <a:pt x="439" y="142"/>
                    <a:pt x="439" y="142"/>
                    <a:pt x="439" y="142"/>
                  </a:cubicBezTo>
                  <a:cubicBezTo>
                    <a:pt x="440" y="145"/>
                    <a:pt x="441" y="149"/>
                    <a:pt x="441" y="154"/>
                  </a:cubicBezTo>
                  <a:cubicBezTo>
                    <a:pt x="441" y="156"/>
                    <a:pt x="441" y="157"/>
                    <a:pt x="441" y="159"/>
                  </a:cubicBezTo>
                  <a:cubicBezTo>
                    <a:pt x="456" y="299"/>
                    <a:pt x="456" y="299"/>
                    <a:pt x="456" y="299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38" y="63"/>
                    <a:pt x="462" y="0"/>
                    <a:pt x="35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16" y="0"/>
                    <a:pt x="33" y="63"/>
                    <a:pt x="32" y="151"/>
                  </a:cubicBezTo>
                  <a:cubicBezTo>
                    <a:pt x="0" y="299"/>
                    <a:pt x="0" y="299"/>
                    <a:pt x="0" y="299"/>
                  </a:cubicBezTo>
                  <a:lnTo>
                    <a:pt x="103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Oval 147"/>
            <p:cNvSpPr>
              <a:spLocks noChangeArrowheads="1"/>
            </p:cNvSpPr>
            <p:nvPr/>
          </p:nvSpPr>
          <p:spPr bwMode="auto">
            <a:xfrm>
              <a:off x="4179" y="2372"/>
              <a:ext cx="99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Rectangle 148"/>
            <p:cNvSpPr>
              <a:spLocks noChangeArrowheads="1"/>
            </p:cNvSpPr>
            <p:nvPr/>
          </p:nvSpPr>
          <p:spPr bwMode="auto">
            <a:xfrm>
              <a:off x="4282" y="2412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149"/>
            <p:cNvSpPr>
              <a:spLocks/>
            </p:cNvSpPr>
            <p:nvPr/>
          </p:nvSpPr>
          <p:spPr bwMode="auto">
            <a:xfrm>
              <a:off x="4229" y="2469"/>
              <a:ext cx="33" cy="19"/>
            </a:xfrm>
            <a:custGeom>
              <a:avLst/>
              <a:gdLst>
                <a:gd name="T0" fmla="*/ 71 w 73"/>
                <a:gd name="T1" fmla="*/ 14 h 43"/>
                <a:gd name="T2" fmla="*/ 41 w 73"/>
                <a:gd name="T3" fmla="*/ 39 h 43"/>
                <a:gd name="T4" fmla="*/ 2 w 73"/>
                <a:gd name="T5" fmla="*/ 29 h 43"/>
                <a:gd name="T6" fmla="*/ 33 w 73"/>
                <a:gd name="T7" fmla="*/ 5 h 43"/>
                <a:gd name="T8" fmla="*/ 71 w 73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71" y="14"/>
                  </a:moveTo>
                  <a:cubicBezTo>
                    <a:pt x="73" y="24"/>
                    <a:pt x="60" y="35"/>
                    <a:pt x="41" y="39"/>
                  </a:cubicBezTo>
                  <a:cubicBezTo>
                    <a:pt x="22" y="43"/>
                    <a:pt x="4" y="39"/>
                    <a:pt x="2" y="29"/>
                  </a:cubicBezTo>
                  <a:cubicBezTo>
                    <a:pt x="0" y="20"/>
                    <a:pt x="14" y="9"/>
                    <a:pt x="33" y="5"/>
                  </a:cubicBezTo>
                  <a:cubicBezTo>
                    <a:pt x="52" y="0"/>
                    <a:pt x="69" y="5"/>
                    <a:pt x="7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50"/>
            <p:cNvSpPr>
              <a:spLocks/>
            </p:cNvSpPr>
            <p:nvPr/>
          </p:nvSpPr>
          <p:spPr bwMode="auto">
            <a:xfrm>
              <a:off x="4162" y="2355"/>
              <a:ext cx="135" cy="69"/>
            </a:xfrm>
            <a:custGeom>
              <a:avLst/>
              <a:gdLst>
                <a:gd name="T0" fmla="*/ 0 w 276"/>
                <a:gd name="T1" fmla="*/ 128 h 131"/>
                <a:gd name="T2" fmla="*/ 4 w 276"/>
                <a:gd name="T3" fmla="*/ 131 h 131"/>
                <a:gd name="T4" fmla="*/ 12 w 276"/>
                <a:gd name="T5" fmla="*/ 131 h 131"/>
                <a:gd name="T6" fmla="*/ 15 w 276"/>
                <a:gd name="T7" fmla="*/ 128 h 131"/>
                <a:gd name="T8" fmla="*/ 138 w 276"/>
                <a:gd name="T9" fmla="*/ 15 h 131"/>
                <a:gd name="T10" fmla="*/ 261 w 276"/>
                <a:gd name="T11" fmla="*/ 128 h 131"/>
                <a:gd name="T12" fmla="*/ 264 w 276"/>
                <a:gd name="T13" fmla="*/ 131 h 131"/>
                <a:gd name="T14" fmla="*/ 272 w 276"/>
                <a:gd name="T15" fmla="*/ 131 h 131"/>
                <a:gd name="T16" fmla="*/ 276 w 276"/>
                <a:gd name="T17" fmla="*/ 128 h 131"/>
                <a:gd name="T18" fmla="*/ 138 w 276"/>
                <a:gd name="T19" fmla="*/ 0 h 131"/>
                <a:gd name="T20" fmla="*/ 0 w 276"/>
                <a:gd name="T21" fmla="*/ 1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131">
                  <a:moveTo>
                    <a:pt x="0" y="128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66"/>
                    <a:pt x="70" y="15"/>
                    <a:pt x="138" y="15"/>
                  </a:cubicBezTo>
                  <a:cubicBezTo>
                    <a:pt x="206" y="15"/>
                    <a:pt x="261" y="66"/>
                    <a:pt x="261" y="128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72" y="131"/>
                    <a:pt x="272" y="131"/>
                    <a:pt x="272" y="131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58"/>
                    <a:pt x="214" y="0"/>
                    <a:pt x="138" y="0"/>
                  </a:cubicBezTo>
                  <a:cubicBezTo>
                    <a:pt x="62" y="0"/>
                    <a:pt x="0" y="58"/>
                    <a:pt x="0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51"/>
            <p:cNvSpPr>
              <a:spLocks/>
            </p:cNvSpPr>
            <p:nvPr/>
          </p:nvSpPr>
          <p:spPr bwMode="auto">
            <a:xfrm>
              <a:off x="4085" y="2630"/>
              <a:ext cx="478" cy="15"/>
            </a:xfrm>
            <a:custGeom>
              <a:avLst/>
              <a:gdLst>
                <a:gd name="T0" fmla="*/ 0 w 1271"/>
                <a:gd name="T1" fmla="*/ 0 h 40"/>
                <a:gd name="T2" fmla="*/ 0 w 1271"/>
                <a:gd name="T3" fmla="*/ 40 h 40"/>
                <a:gd name="T4" fmla="*/ 1271 w 1271"/>
                <a:gd name="T5" fmla="*/ 40 h 40"/>
                <a:gd name="T6" fmla="*/ 1271 w 1271"/>
                <a:gd name="T7" fmla="*/ 0 h 40"/>
                <a:gd name="T8" fmla="*/ 0 w 1271"/>
                <a:gd name="T9" fmla="*/ 0 h 40"/>
                <a:gd name="T10" fmla="*/ 0 w 1271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40">
                  <a:moveTo>
                    <a:pt x="0" y="0"/>
                  </a:moveTo>
                  <a:lnTo>
                    <a:pt x="0" y="40"/>
                  </a:lnTo>
                  <a:lnTo>
                    <a:pt x="1271" y="40"/>
                  </a:lnTo>
                  <a:lnTo>
                    <a:pt x="127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2"/>
            <p:cNvSpPr>
              <a:spLocks/>
            </p:cNvSpPr>
            <p:nvPr/>
          </p:nvSpPr>
          <p:spPr bwMode="auto">
            <a:xfrm>
              <a:off x="4266" y="2516"/>
              <a:ext cx="274" cy="118"/>
            </a:xfrm>
            <a:custGeom>
              <a:avLst/>
              <a:gdLst>
                <a:gd name="T0" fmla="*/ 338 w 728"/>
                <a:gd name="T1" fmla="*/ 0 h 315"/>
                <a:gd name="T2" fmla="*/ 205 w 728"/>
                <a:gd name="T3" fmla="*/ 256 h 315"/>
                <a:gd name="T4" fmla="*/ 0 w 728"/>
                <a:gd name="T5" fmla="*/ 256 h 315"/>
                <a:gd name="T6" fmla="*/ 0 w 728"/>
                <a:gd name="T7" fmla="*/ 315 h 315"/>
                <a:gd name="T8" fmla="*/ 595 w 728"/>
                <a:gd name="T9" fmla="*/ 315 h 315"/>
                <a:gd name="T10" fmla="*/ 595 w 728"/>
                <a:gd name="T11" fmla="*/ 256 h 315"/>
                <a:gd name="T12" fmla="*/ 728 w 728"/>
                <a:gd name="T13" fmla="*/ 0 h 315"/>
                <a:gd name="T14" fmla="*/ 338 w 728"/>
                <a:gd name="T15" fmla="*/ 0 h 315"/>
                <a:gd name="T16" fmla="*/ 338 w 728"/>
                <a:gd name="T1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8" h="315">
                  <a:moveTo>
                    <a:pt x="338" y="0"/>
                  </a:moveTo>
                  <a:lnTo>
                    <a:pt x="205" y="256"/>
                  </a:lnTo>
                  <a:lnTo>
                    <a:pt x="0" y="256"/>
                  </a:lnTo>
                  <a:lnTo>
                    <a:pt x="0" y="315"/>
                  </a:lnTo>
                  <a:lnTo>
                    <a:pt x="595" y="315"/>
                  </a:lnTo>
                  <a:lnTo>
                    <a:pt x="595" y="256"/>
                  </a:lnTo>
                  <a:lnTo>
                    <a:pt x="728" y="0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286"/>
          <p:cNvGrpSpPr>
            <a:grpSpLocks/>
          </p:cNvGrpSpPr>
          <p:nvPr/>
        </p:nvGrpSpPr>
        <p:grpSpPr bwMode="auto">
          <a:xfrm>
            <a:off x="1337503" y="2883878"/>
            <a:ext cx="477229" cy="1059827"/>
            <a:chOff x="2386" y="3372"/>
            <a:chExt cx="196" cy="448"/>
          </a:xfrm>
        </p:grpSpPr>
        <p:sp>
          <p:nvSpPr>
            <p:cNvPr id="18" name="Freeform 287"/>
            <p:cNvSpPr>
              <a:spLocks/>
            </p:cNvSpPr>
            <p:nvPr/>
          </p:nvSpPr>
          <p:spPr bwMode="auto">
            <a:xfrm>
              <a:off x="2386" y="3411"/>
              <a:ext cx="196" cy="409"/>
            </a:xfrm>
            <a:custGeom>
              <a:avLst/>
              <a:gdLst>
                <a:gd name="T0" fmla="*/ 0 w 764"/>
                <a:gd name="T1" fmla="*/ 102 h 1594"/>
                <a:gd name="T2" fmla="*/ 102 w 764"/>
                <a:gd name="T3" fmla="*/ 0 h 1594"/>
                <a:gd name="T4" fmla="*/ 662 w 764"/>
                <a:gd name="T5" fmla="*/ 0 h 1594"/>
                <a:gd name="T6" fmla="*/ 764 w 764"/>
                <a:gd name="T7" fmla="*/ 102 h 1594"/>
                <a:gd name="T8" fmla="*/ 764 w 764"/>
                <a:gd name="T9" fmla="*/ 1492 h 1594"/>
                <a:gd name="T10" fmla="*/ 662 w 764"/>
                <a:gd name="T11" fmla="*/ 1594 h 1594"/>
                <a:gd name="T12" fmla="*/ 102 w 764"/>
                <a:gd name="T13" fmla="*/ 1594 h 1594"/>
                <a:gd name="T14" fmla="*/ 0 w 764"/>
                <a:gd name="T15" fmla="*/ 1492 h 1594"/>
                <a:gd name="T16" fmla="*/ 0 w 764"/>
                <a:gd name="T17" fmla="*/ 102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1594">
                  <a:moveTo>
                    <a:pt x="0" y="102"/>
                  </a:moveTo>
                  <a:cubicBezTo>
                    <a:pt x="0" y="46"/>
                    <a:pt x="46" y="0"/>
                    <a:pt x="10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718" y="0"/>
                    <a:pt x="764" y="46"/>
                    <a:pt x="764" y="102"/>
                  </a:cubicBezTo>
                  <a:cubicBezTo>
                    <a:pt x="764" y="1492"/>
                    <a:pt x="764" y="1492"/>
                    <a:pt x="764" y="1492"/>
                  </a:cubicBezTo>
                  <a:cubicBezTo>
                    <a:pt x="764" y="1548"/>
                    <a:pt x="718" y="1594"/>
                    <a:pt x="662" y="1594"/>
                  </a:cubicBezTo>
                  <a:cubicBezTo>
                    <a:pt x="102" y="1594"/>
                    <a:pt x="102" y="1594"/>
                    <a:pt x="102" y="1594"/>
                  </a:cubicBezTo>
                  <a:cubicBezTo>
                    <a:pt x="46" y="1594"/>
                    <a:pt x="0" y="1548"/>
                    <a:pt x="0" y="1492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288"/>
            <p:cNvSpPr>
              <a:spLocks/>
            </p:cNvSpPr>
            <p:nvPr/>
          </p:nvSpPr>
          <p:spPr bwMode="auto">
            <a:xfrm>
              <a:off x="2403" y="3372"/>
              <a:ext cx="26" cy="49"/>
            </a:xfrm>
            <a:custGeom>
              <a:avLst/>
              <a:gdLst>
                <a:gd name="T0" fmla="*/ 102 w 102"/>
                <a:gd name="T1" fmla="*/ 152 h 191"/>
                <a:gd name="T2" fmla="*/ 63 w 102"/>
                <a:gd name="T3" fmla="*/ 191 h 191"/>
                <a:gd name="T4" fmla="*/ 38 w 102"/>
                <a:gd name="T5" fmla="*/ 191 h 191"/>
                <a:gd name="T6" fmla="*/ 0 w 102"/>
                <a:gd name="T7" fmla="*/ 152 h 191"/>
                <a:gd name="T8" fmla="*/ 0 w 102"/>
                <a:gd name="T9" fmla="*/ 39 h 191"/>
                <a:gd name="T10" fmla="*/ 38 w 102"/>
                <a:gd name="T11" fmla="*/ 0 h 191"/>
                <a:gd name="T12" fmla="*/ 63 w 102"/>
                <a:gd name="T13" fmla="*/ 0 h 191"/>
                <a:gd name="T14" fmla="*/ 102 w 102"/>
                <a:gd name="T15" fmla="*/ 39 h 191"/>
                <a:gd name="T16" fmla="*/ 102 w 102"/>
                <a:gd name="T17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91">
                  <a:moveTo>
                    <a:pt x="102" y="152"/>
                  </a:moveTo>
                  <a:cubicBezTo>
                    <a:pt x="102" y="173"/>
                    <a:pt x="84" y="191"/>
                    <a:pt x="63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17" y="191"/>
                    <a:pt x="0" y="173"/>
                    <a:pt x="0" y="15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4" y="0"/>
                    <a:pt x="102" y="18"/>
                    <a:pt x="102" y="39"/>
                  </a:cubicBezTo>
                  <a:lnTo>
                    <a:pt x="1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289"/>
            <p:cNvSpPr>
              <a:spLocks/>
            </p:cNvSpPr>
            <p:nvPr/>
          </p:nvSpPr>
          <p:spPr bwMode="auto">
            <a:xfrm>
              <a:off x="2409" y="3647"/>
              <a:ext cx="42" cy="29"/>
            </a:xfrm>
            <a:custGeom>
              <a:avLst/>
              <a:gdLst>
                <a:gd name="T0" fmla="*/ 0 w 166"/>
                <a:gd name="T1" fmla="*/ 37 h 112"/>
                <a:gd name="T2" fmla="*/ 38 w 166"/>
                <a:gd name="T3" fmla="*/ 0 h 112"/>
                <a:gd name="T4" fmla="*/ 128 w 166"/>
                <a:gd name="T5" fmla="*/ 0 h 112"/>
                <a:gd name="T6" fmla="*/ 166 w 166"/>
                <a:gd name="T7" fmla="*/ 37 h 112"/>
                <a:gd name="T8" fmla="*/ 166 w 166"/>
                <a:gd name="T9" fmla="*/ 75 h 112"/>
                <a:gd name="T10" fmla="*/ 128 w 166"/>
                <a:gd name="T11" fmla="*/ 112 h 112"/>
                <a:gd name="T12" fmla="*/ 38 w 166"/>
                <a:gd name="T13" fmla="*/ 112 h 112"/>
                <a:gd name="T14" fmla="*/ 0 w 166"/>
                <a:gd name="T15" fmla="*/ 75 h 112"/>
                <a:gd name="T16" fmla="*/ 0 w 166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12">
                  <a:moveTo>
                    <a:pt x="0" y="37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6" y="17"/>
                    <a:pt x="166" y="37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96"/>
                    <a:pt x="149" y="112"/>
                    <a:pt x="12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17" y="112"/>
                    <a:pt x="0" y="96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290"/>
            <p:cNvSpPr>
              <a:spLocks/>
            </p:cNvSpPr>
            <p:nvPr/>
          </p:nvSpPr>
          <p:spPr bwMode="auto">
            <a:xfrm>
              <a:off x="2463" y="3647"/>
              <a:ext cx="42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5" y="17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6"/>
                    <a:pt x="149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6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291"/>
            <p:cNvSpPr>
              <a:spLocks/>
            </p:cNvSpPr>
            <p:nvPr/>
          </p:nvSpPr>
          <p:spPr bwMode="auto">
            <a:xfrm>
              <a:off x="2516" y="3647"/>
              <a:ext cx="43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0"/>
                    <a:pt x="165" y="17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6"/>
                    <a:pt x="148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6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292"/>
            <p:cNvSpPr>
              <a:spLocks/>
            </p:cNvSpPr>
            <p:nvPr/>
          </p:nvSpPr>
          <p:spPr bwMode="auto">
            <a:xfrm>
              <a:off x="2409" y="3688"/>
              <a:ext cx="42" cy="29"/>
            </a:xfrm>
            <a:custGeom>
              <a:avLst/>
              <a:gdLst>
                <a:gd name="T0" fmla="*/ 0 w 166"/>
                <a:gd name="T1" fmla="*/ 37 h 112"/>
                <a:gd name="T2" fmla="*/ 38 w 166"/>
                <a:gd name="T3" fmla="*/ 0 h 112"/>
                <a:gd name="T4" fmla="*/ 128 w 166"/>
                <a:gd name="T5" fmla="*/ 0 h 112"/>
                <a:gd name="T6" fmla="*/ 166 w 166"/>
                <a:gd name="T7" fmla="*/ 37 h 112"/>
                <a:gd name="T8" fmla="*/ 166 w 166"/>
                <a:gd name="T9" fmla="*/ 75 h 112"/>
                <a:gd name="T10" fmla="*/ 128 w 166"/>
                <a:gd name="T11" fmla="*/ 112 h 112"/>
                <a:gd name="T12" fmla="*/ 38 w 166"/>
                <a:gd name="T13" fmla="*/ 112 h 112"/>
                <a:gd name="T14" fmla="*/ 0 w 166"/>
                <a:gd name="T15" fmla="*/ 75 h 112"/>
                <a:gd name="T16" fmla="*/ 0 w 166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12">
                  <a:moveTo>
                    <a:pt x="0" y="37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6" y="17"/>
                    <a:pt x="166" y="37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95"/>
                    <a:pt x="149" y="112"/>
                    <a:pt x="12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293"/>
            <p:cNvSpPr>
              <a:spLocks/>
            </p:cNvSpPr>
            <p:nvPr/>
          </p:nvSpPr>
          <p:spPr bwMode="auto">
            <a:xfrm>
              <a:off x="2463" y="3688"/>
              <a:ext cx="42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5" y="17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5"/>
                    <a:pt x="149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94"/>
            <p:cNvSpPr>
              <a:spLocks/>
            </p:cNvSpPr>
            <p:nvPr/>
          </p:nvSpPr>
          <p:spPr bwMode="auto">
            <a:xfrm>
              <a:off x="2516" y="3688"/>
              <a:ext cx="43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0"/>
                    <a:pt x="165" y="17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5"/>
                    <a:pt x="148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95"/>
            <p:cNvSpPr>
              <a:spLocks/>
            </p:cNvSpPr>
            <p:nvPr/>
          </p:nvSpPr>
          <p:spPr bwMode="auto">
            <a:xfrm>
              <a:off x="2409" y="3729"/>
              <a:ext cx="42" cy="29"/>
            </a:xfrm>
            <a:custGeom>
              <a:avLst/>
              <a:gdLst>
                <a:gd name="T0" fmla="*/ 0 w 166"/>
                <a:gd name="T1" fmla="*/ 37 h 112"/>
                <a:gd name="T2" fmla="*/ 38 w 166"/>
                <a:gd name="T3" fmla="*/ 0 h 112"/>
                <a:gd name="T4" fmla="*/ 128 w 166"/>
                <a:gd name="T5" fmla="*/ 0 h 112"/>
                <a:gd name="T6" fmla="*/ 166 w 166"/>
                <a:gd name="T7" fmla="*/ 37 h 112"/>
                <a:gd name="T8" fmla="*/ 166 w 166"/>
                <a:gd name="T9" fmla="*/ 75 h 112"/>
                <a:gd name="T10" fmla="*/ 128 w 166"/>
                <a:gd name="T11" fmla="*/ 112 h 112"/>
                <a:gd name="T12" fmla="*/ 38 w 166"/>
                <a:gd name="T13" fmla="*/ 112 h 112"/>
                <a:gd name="T14" fmla="*/ 0 w 166"/>
                <a:gd name="T15" fmla="*/ 75 h 112"/>
                <a:gd name="T16" fmla="*/ 0 w 166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12">
                  <a:moveTo>
                    <a:pt x="0" y="37"/>
                  </a:moveTo>
                  <a:cubicBezTo>
                    <a:pt x="0" y="16"/>
                    <a:pt x="17" y="0"/>
                    <a:pt x="3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6" y="16"/>
                    <a:pt x="166" y="37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95"/>
                    <a:pt x="149" y="112"/>
                    <a:pt x="12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96"/>
            <p:cNvSpPr>
              <a:spLocks/>
            </p:cNvSpPr>
            <p:nvPr/>
          </p:nvSpPr>
          <p:spPr bwMode="auto">
            <a:xfrm>
              <a:off x="2463" y="3729"/>
              <a:ext cx="42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6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5" y="16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5"/>
                    <a:pt x="149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97"/>
            <p:cNvSpPr>
              <a:spLocks/>
            </p:cNvSpPr>
            <p:nvPr/>
          </p:nvSpPr>
          <p:spPr bwMode="auto">
            <a:xfrm>
              <a:off x="2516" y="3729"/>
              <a:ext cx="43" cy="29"/>
            </a:xfrm>
            <a:custGeom>
              <a:avLst/>
              <a:gdLst>
                <a:gd name="T0" fmla="*/ 0 w 165"/>
                <a:gd name="T1" fmla="*/ 37 h 112"/>
                <a:gd name="T2" fmla="*/ 37 w 165"/>
                <a:gd name="T3" fmla="*/ 0 h 112"/>
                <a:gd name="T4" fmla="*/ 128 w 165"/>
                <a:gd name="T5" fmla="*/ 0 h 112"/>
                <a:gd name="T6" fmla="*/ 165 w 165"/>
                <a:gd name="T7" fmla="*/ 37 h 112"/>
                <a:gd name="T8" fmla="*/ 165 w 165"/>
                <a:gd name="T9" fmla="*/ 75 h 112"/>
                <a:gd name="T10" fmla="*/ 128 w 165"/>
                <a:gd name="T11" fmla="*/ 112 h 112"/>
                <a:gd name="T12" fmla="*/ 37 w 165"/>
                <a:gd name="T13" fmla="*/ 112 h 112"/>
                <a:gd name="T14" fmla="*/ 0 w 165"/>
                <a:gd name="T15" fmla="*/ 75 h 112"/>
                <a:gd name="T16" fmla="*/ 0 w 165"/>
                <a:gd name="T17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2">
                  <a:moveTo>
                    <a:pt x="0" y="37"/>
                  </a:moveTo>
                  <a:cubicBezTo>
                    <a:pt x="0" y="16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0"/>
                    <a:pt x="165" y="16"/>
                    <a:pt x="165" y="37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95"/>
                    <a:pt x="148" y="112"/>
                    <a:pt x="128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7" y="112"/>
                    <a:pt x="0" y="95"/>
                    <a:pt x="0" y="75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98"/>
            <p:cNvSpPr>
              <a:spLocks/>
            </p:cNvSpPr>
            <p:nvPr/>
          </p:nvSpPr>
          <p:spPr bwMode="auto">
            <a:xfrm>
              <a:off x="2409" y="3770"/>
              <a:ext cx="42" cy="29"/>
            </a:xfrm>
            <a:custGeom>
              <a:avLst/>
              <a:gdLst>
                <a:gd name="T0" fmla="*/ 0 w 166"/>
                <a:gd name="T1" fmla="*/ 38 h 113"/>
                <a:gd name="T2" fmla="*/ 38 w 166"/>
                <a:gd name="T3" fmla="*/ 0 h 113"/>
                <a:gd name="T4" fmla="*/ 128 w 166"/>
                <a:gd name="T5" fmla="*/ 0 h 113"/>
                <a:gd name="T6" fmla="*/ 166 w 166"/>
                <a:gd name="T7" fmla="*/ 38 h 113"/>
                <a:gd name="T8" fmla="*/ 166 w 166"/>
                <a:gd name="T9" fmla="*/ 76 h 113"/>
                <a:gd name="T10" fmla="*/ 128 w 166"/>
                <a:gd name="T11" fmla="*/ 113 h 113"/>
                <a:gd name="T12" fmla="*/ 38 w 166"/>
                <a:gd name="T13" fmla="*/ 113 h 113"/>
                <a:gd name="T14" fmla="*/ 0 w 166"/>
                <a:gd name="T15" fmla="*/ 76 h 113"/>
                <a:gd name="T16" fmla="*/ 0 w 166"/>
                <a:gd name="T1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13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6" y="17"/>
                    <a:pt x="166" y="38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6" y="96"/>
                    <a:pt x="149" y="113"/>
                    <a:pt x="12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17" y="113"/>
                    <a:pt x="0" y="96"/>
                    <a:pt x="0" y="76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99"/>
            <p:cNvSpPr>
              <a:spLocks/>
            </p:cNvSpPr>
            <p:nvPr/>
          </p:nvSpPr>
          <p:spPr bwMode="auto">
            <a:xfrm>
              <a:off x="2463" y="3770"/>
              <a:ext cx="42" cy="29"/>
            </a:xfrm>
            <a:custGeom>
              <a:avLst/>
              <a:gdLst>
                <a:gd name="T0" fmla="*/ 0 w 165"/>
                <a:gd name="T1" fmla="*/ 38 h 113"/>
                <a:gd name="T2" fmla="*/ 37 w 165"/>
                <a:gd name="T3" fmla="*/ 0 h 113"/>
                <a:gd name="T4" fmla="*/ 128 w 165"/>
                <a:gd name="T5" fmla="*/ 0 h 113"/>
                <a:gd name="T6" fmla="*/ 165 w 165"/>
                <a:gd name="T7" fmla="*/ 38 h 113"/>
                <a:gd name="T8" fmla="*/ 165 w 165"/>
                <a:gd name="T9" fmla="*/ 76 h 113"/>
                <a:gd name="T10" fmla="*/ 128 w 165"/>
                <a:gd name="T11" fmla="*/ 113 h 113"/>
                <a:gd name="T12" fmla="*/ 37 w 165"/>
                <a:gd name="T13" fmla="*/ 113 h 113"/>
                <a:gd name="T14" fmla="*/ 0 w 165"/>
                <a:gd name="T15" fmla="*/ 76 h 113"/>
                <a:gd name="T16" fmla="*/ 0 w 165"/>
                <a:gd name="T1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3">
                  <a:moveTo>
                    <a:pt x="0" y="38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9" y="0"/>
                    <a:pt x="165" y="17"/>
                    <a:pt x="165" y="38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165" y="96"/>
                    <a:pt x="149" y="113"/>
                    <a:pt x="128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17" y="113"/>
                    <a:pt x="0" y="96"/>
                    <a:pt x="0" y="76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00"/>
            <p:cNvSpPr>
              <a:spLocks/>
            </p:cNvSpPr>
            <p:nvPr/>
          </p:nvSpPr>
          <p:spPr bwMode="auto">
            <a:xfrm>
              <a:off x="2516" y="3770"/>
              <a:ext cx="43" cy="29"/>
            </a:xfrm>
            <a:custGeom>
              <a:avLst/>
              <a:gdLst>
                <a:gd name="T0" fmla="*/ 0 w 165"/>
                <a:gd name="T1" fmla="*/ 38 h 113"/>
                <a:gd name="T2" fmla="*/ 37 w 165"/>
                <a:gd name="T3" fmla="*/ 0 h 113"/>
                <a:gd name="T4" fmla="*/ 128 w 165"/>
                <a:gd name="T5" fmla="*/ 0 h 113"/>
                <a:gd name="T6" fmla="*/ 165 w 165"/>
                <a:gd name="T7" fmla="*/ 38 h 113"/>
                <a:gd name="T8" fmla="*/ 165 w 165"/>
                <a:gd name="T9" fmla="*/ 76 h 113"/>
                <a:gd name="T10" fmla="*/ 128 w 165"/>
                <a:gd name="T11" fmla="*/ 113 h 113"/>
                <a:gd name="T12" fmla="*/ 37 w 165"/>
                <a:gd name="T13" fmla="*/ 113 h 113"/>
                <a:gd name="T14" fmla="*/ 0 w 165"/>
                <a:gd name="T15" fmla="*/ 76 h 113"/>
                <a:gd name="T16" fmla="*/ 0 w 165"/>
                <a:gd name="T1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3">
                  <a:moveTo>
                    <a:pt x="0" y="38"/>
                  </a:moveTo>
                  <a:cubicBezTo>
                    <a:pt x="0" y="17"/>
                    <a:pt x="17" y="0"/>
                    <a:pt x="3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0"/>
                    <a:pt x="165" y="17"/>
                    <a:pt x="165" y="38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165" y="96"/>
                    <a:pt x="148" y="113"/>
                    <a:pt x="128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17" y="113"/>
                    <a:pt x="0" y="96"/>
                    <a:pt x="0" y="76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01"/>
            <p:cNvSpPr>
              <a:spLocks/>
            </p:cNvSpPr>
            <p:nvPr/>
          </p:nvSpPr>
          <p:spPr bwMode="auto">
            <a:xfrm>
              <a:off x="2409" y="3435"/>
              <a:ext cx="150" cy="200"/>
            </a:xfrm>
            <a:custGeom>
              <a:avLst/>
              <a:gdLst>
                <a:gd name="T0" fmla="*/ 585 w 585"/>
                <a:gd name="T1" fmla="*/ 743 h 780"/>
                <a:gd name="T2" fmla="*/ 548 w 585"/>
                <a:gd name="T3" fmla="*/ 780 h 780"/>
                <a:gd name="T4" fmla="*/ 38 w 585"/>
                <a:gd name="T5" fmla="*/ 780 h 780"/>
                <a:gd name="T6" fmla="*/ 0 w 585"/>
                <a:gd name="T7" fmla="*/ 743 h 780"/>
                <a:gd name="T8" fmla="*/ 0 w 585"/>
                <a:gd name="T9" fmla="*/ 37 h 780"/>
                <a:gd name="T10" fmla="*/ 38 w 585"/>
                <a:gd name="T11" fmla="*/ 0 h 780"/>
                <a:gd name="T12" fmla="*/ 548 w 585"/>
                <a:gd name="T13" fmla="*/ 0 h 780"/>
                <a:gd name="T14" fmla="*/ 585 w 585"/>
                <a:gd name="T15" fmla="*/ 37 h 780"/>
                <a:gd name="T16" fmla="*/ 585 w 585"/>
                <a:gd name="T17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780">
                  <a:moveTo>
                    <a:pt x="585" y="743"/>
                  </a:moveTo>
                  <a:cubicBezTo>
                    <a:pt x="585" y="764"/>
                    <a:pt x="568" y="780"/>
                    <a:pt x="548" y="780"/>
                  </a:cubicBezTo>
                  <a:cubicBezTo>
                    <a:pt x="38" y="780"/>
                    <a:pt x="38" y="780"/>
                    <a:pt x="38" y="780"/>
                  </a:cubicBezTo>
                  <a:cubicBezTo>
                    <a:pt x="17" y="780"/>
                    <a:pt x="0" y="764"/>
                    <a:pt x="0" y="7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8" y="0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568" y="0"/>
                    <a:pt x="585" y="16"/>
                    <a:pt x="585" y="37"/>
                  </a:cubicBezTo>
                  <a:lnTo>
                    <a:pt x="585" y="743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" name="Group 158"/>
          <p:cNvGrpSpPr>
            <a:grpSpLocks/>
          </p:cNvGrpSpPr>
          <p:nvPr/>
        </p:nvGrpSpPr>
        <p:grpSpPr bwMode="auto">
          <a:xfrm>
            <a:off x="1097280" y="2961313"/>
            <a:ext cx="529101" cy="1220813"/>
            <a:chOff x="1366" y="2016"/>
            <a:chExt cx="252" cy="600"/>
          </a:xfrm>
        </p:grpSpPr>
        <p:sp>
          <p:nvSpPr>
            <p:cNvPr id="34" name="Freeform 159"/>
            <p:cNvSpPr>
              <a:spLocks/>
            </p:cNvSpPr>
            <p:nvPr/>
          </p:nvSpPr>
          <p:spPr bwMode="auto">
            <a:xfrm>
              <a:off x="1444" y="2016"/>
              <a:ext cx="96" cy="92"/>
            </a:xfrm>
            <a:custGeom>
              <a:avLst/>
              <a:gdLst>
                <a:gd name="T0" fmla="*/ 96 w 96"/>
                <a:gd name="T1" fmla="*/ 46 h 92"/>
                <a:gd name="T2" fmla="*/ 92 w 96"/>
                <a:gd name="T3" fmla="*/ 64 h 92"/>
                <a:gd name="T4" fmla="*/ 82 w 96"/>
                <a:gd name="T5" fmla="*/ 78 h 92"/>
                <a:gd name="T6" fmla="*/ 66 w 96"/>
                <a:gd name="T7" fmla="*/ 88 h 92"/>
                <a:gd name="T8" fmla="*/ 48 w 96"/>
                <a:gd name="T9" fmla="*/ 92 h 92"/>
                <a:gd name="T10" fmla="*/ 30 w 96"/>
                <a:gd name="T11" fmla="*/ 88 h 92"/>
                <a:gd name="T12" fmla="*/ 14 w 96"/>
                <a:gd name="T13" fmla="*/ 78 h 92"/>
                <a:gd name="T14" fmla="*/ 4 w 96"/>
                <a:gd name="T15" fmla="*/ 64 h 92"/>
                <a:gd name="T16" fmla="*/ 0 w 96"/>
                <a:gd name="T17" fmla="*/ 46 h 92"/>
                <a:gd name="T18" fmla="*/ 4 w 96"/>
                <a:gd name="T19" fmla="*/ 28 h 92"/>
                <a:gd name="T20" fmla="*/ 14 w 96"/>
                <a:gd name="T21" fmla="*/ 14 h 92"/>
                <a:gd name="T22" fmla="*/ 30 w 96"/>
                <a:gd name="T23" fmla="*/ 4 h 92"/>
                <a:gd name="T24" fmla="*/ 48 w 96"/>
                <a:gd name="T25" fmla="*/ 0 h 92"/>
                <a:gd name="T26" fmla="*/ 66 w 96"/>
                <a:gd name="T27" fmla="*/ 4 h 92"/>
                <a:gd name="T28" fmla="*/ 82 w 96"/>
                <a:gd name="T29" fmla="*/ 14 h 92"/>
                <a:gd name="T30" fmla="*/ 92 w 96"/>
                <a:gd name="T31" fmla="*/ 28 h 92"/>
                <a:gd name="T32" fmla="*/ 96 w 96"/>
                <a:gd name="T33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92">
                  <a:moveTo>
                    <a:pt x="96" y="46"/>
                  </a:moveTo>
                  <a:lnTo>
                    <a:pt x="92" y="64"/>
                  </a:lnTo>
                  <a:lnTo>
                    <a:pt x="82" y="78"/>
                  </a:lnTo>
                  <a:lnTo>
                    <a:pt x="66" y="88"/>
                  </a:lnTo>
                  <a:lnTo>
                    <a:pt x="48" y="92"/>
                  </a:lnTo>
                  <a:lnTo>
                    <a:pt x="30" y="88"/>
                  </a:lnTo>
                  <a:lnTo>
                    <a:pt x="14" y="78"/>
                  </a:lnTo>
                  <a:lnTo>
                    <a:pt x="4" y="64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8" y="0"/>
                  </a:lnTo>
                  <a:lnTo>
                    <a:pt x="66" y="4"/>
                  </a:lnTo>
                  <a:lnTo>
                    <a:pt x="82" y="14"/>
                  </a:lnTo>
                  <a:lnTo>
                    <a:pt x="92" y="28"/>
                  </a:lnTo>
                  <a:lnTo>
                    <a:pt x="9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160"/>
            <p:cNvSpPr>
              <a:spLocks/>
            </p:cNvSpPr>
            <p:nvPr/>
          </p:nvSpPr>
          <p:spPr bwMode="auto">
            <a:xfrm>
              <a:off x="1366" y="2128"/>
              <a:ext cx="252" cy="488"/>
            </a:xfrm>
            <a:custGeom>
              <a:avLst/>
              <a:gdLst>
                <a:gd name="T0" fmla="*/ 234 w 252"/>
                <a:gd name="T1" fmla="*/ 66 h 488"/>
                <a:gd name="T2" fmla="*/ 212 w 252"/>
                <a:gd name="T3" fmla="*/ 18 h 488"/>
                <a:gd name="T4" fmla="*/ 156 w 252"/>
                <a:gd name="T5" fmla="*/ 0 h 488"/>
                <a:gd name="T6" fmla="*/ 96 w 252"/>
                <a:gd name="T7" fmla="*/ 0 h 488"/>
                <a:gd name="T8" fmla="*/ 40 w 252"/>
                <a:gd name="T9" fmla="*/ 18 h 488"/>
                <a:gd name="T10" fmla="*/ 18 w 252"/>
                <a:gd name="T11" fmla="*/ 66 h 488"/>
                <a:gd name="T12" fmla="*/ 0 w 252"/>
                <a:gd name="T13" fmla="*/ 240 h 488"/>
                <a:gd name="T14" fmla="*/ 8 w 252"/>
                <a:gd name="T15" fmla="*/ 250 h 488"/>
                <a:gd name="T16" fmla="*/ 20 w 252"/>
                <a:gd name="T17" fmla="*/ 256 h 488"/>
                <a:gd name="T18" fmla="*/ 32 w 252"/>
                <a:gd name="T19" fmla="*/ 252 h 488"/>
                <a:gd name="T20" fmla="*/ 40 w 252"/>
                <a:gd name="T21" fmla="*/ 244 h 488"/>
                <a:gd name="T22" fmla="*/ 60 w 252"/>
                <a:gd name="T23" fmla="*/ 70 h 488"/>
                <a:gd name="T24" fmla="*/ 60 w 252"/>
                <a:gd name="T25" fmla="*/ 66 h 488"/>
                <a:gd name="T26" fmla="*/ 62 w 252"/>
                <a:gd name="T27" fmla="*/ 62 h 488"/>
                <a:gd name="T28" fmla="*/ 66 w 252"/>
                <a:gd name="T29" fmla="*/ 80 h 488"/>
                <a:gd name="T30" fmla="*/ 64 w 252"/>
                <a:gd name="T31" fmla="*/ 128 h 488"/>
                <a:gd name="T32" fmla="*/ 62 w 252"/>
                <a:gd name="T33" fmla="*/ 174 h 488"/>
                <a:gd name="T34" fmla="*/ 62 w 252"/>
                <a:gd name="T35" fmla="*/ 194 h 488"/>
                <a:gd name="T36" fmla="*/ 44 w 252"/>
                <a:gd name="T37" fmla="*/ 468 h 488"/>
                <a:gd name="T38" fmla="*/ 54 w 252"/>
                <a:gd name="T39" fmla="*/ 482 h 488"/>
                <a:gd name="T40" fmla="*/ 70 w 252"/>
                <a:gd name="T41" fmla="*/ 488 h 488"/>
                <a:gd name="T42" fmla="*/ 86 w 252"/>
                <a:gd name="T43" fmla="*/ 486 h 488"/>
                <a:gd name="T44" fmla="*/ 96 w 252"/>
                <a:gd name="T45" fmla="*/ 476 h 488"/>
                <a:gd name="T46" fmla="*/ 102 w 252"/>
                <a:gd name="T47" fmla="*/ 462 h 488"/>
                <a:gd name="T48" fmla="*/ 126 w 252"/>
                <a:gd name="T49" fmla="*/ 226 h 488"/>
                <a:gd name="T50" fmla="*/ 150 w 252"/>
                <a:gd name="T51" fmla="*/ 462 h 488"/>
                <a:gd name="T52" fmla="*/ 156 w 252"/>
                <a:gd name="T53" fmla="*/ 476 h 488"/>
                <a:gd name="T54" fmla="*/ 166 w 252"/>
                <a:gd name="T55" fmla="*/ 486 h 488"/>
                <a:gd name="T56" fmla="*/ 182 w 252"/>
                <a:gd name="T57" fmla="*/ 488 h 488"/>
                <a:gd name="T58" fmla="*/ 198 w 252"/>
                <a:gd name="T59" fmla="*/ 482 h 488"/>
                <a:gd name="T60" fmla="*/ 208 w 252"/>
                <a:gd name="T61" fmla="*/ 468 h 488"/>
                <a:gd name="T62" fmla="*/ 190 w 252"/>
                <a:gd name="T63" fmla="*/ 194 h 488"/>
                <a:gd name="T64" fmla="*/ 190 w 252"/>
                <a:gd name="T65" fmla="*/ 174 h 488"/>
                <a:gd name="T66" fmla="*/ 188 w 252"/>
                <a:gd name="T67" fmla="*/ 128 h 488"/>
                <a:gd name="T68" fmla="*/ 186 w 252"/>
                <a:gd name="T69" fmla="*/ 80 h 488"/>
                <a:gd name="T70" fmla="*/ 192 w 252"/>
                <a:gd name="T71" fmla="*/ 62 h 488"/>
                <a:gd name="T72" fmla="*/ 192 w 252"/>
                <a:gd name="T73" fmla="*/ 66 h 488"/>
                <a:gd name="T74" fmla="*/ 192 w 252"/>
                <a:gd name="T75" fmla="*/ 70 h 488"/>
                <a:gd name="T76" fmla="*/ 212 w 252"/>
                <a:gd name="T77" fmla="*/ 244 h 488"/>
                <a:gd name="T78" fmla="*/ 220 w 252"/>
                <a:gd name="T79" fmla="*/ 252 h 488"/>
                <a:gd name="T80" fmla="*/ 234 w 252"/>
                <a:gd name="T81" fmla="*/ 256 h 488"/>
                <a:gd name="T82" fmla="*/ 246 w 252"/>
                <a:gd name="T83" fmla="*/ 250 h 488"/>
                <a:gd name="T84" fmla="*/ 252 w 252"/>
                <a:gd name="T85" fmla="*/ 2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2" h="488">
                  <a:moveTo>
                    <a:pt x="252" y="232"/>
                  </a:moveTo>
                  <a:lnTo>
                    <a:pt x="234" y="66"/>
                  </a:lnTo>
                  <a:lnTo>
                    <a:pt x="228" y="40"/>
                  </a:lnTo>
                  <a:lnTo>
                    <a:pt x="212" y="18"/>
                  </a:lnTo>
                  <a:lnTo>
                    <a:pt x="188" y="6"/>
                  </a:lnTo>
                  <a:lnTo>
                    <a:pt x="156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66" y="6"/>
                  </a:lnTo>
                  <a:lnTo>
                    <a:pt x="40" y="18"/>
                  </a:lnTo>
                  <a:lnTo>
                    <a:pt x="24" y="40"/>
                  </a:lnTo>
                  <a:lnTo>
                    <a:pt x="18" y="66"/>
                  </a:lnTo>
                  <a:lnTo>
                    <a:pt x="0" y="232"/>
                  </a:lnTo>
                  <a:lnTo>
                    <a:pt x="0" y="240"/>
                  </a:lnTo>
                  <a:lnTo>
                    <a:pt x="4" y="246"/>
                  </a:lnTo>
                  <a:lnTo>
                    <a:pt x="8" y="250"/>
                  </a:lnTo>
                  <a:lnTo>
                    <a:pt x="12" y="254"/>
                  </a:lnTo>
                  <a:lnTo>
                    <a:pt x="20" y="256"/>
                  </a:lnTo>
                  <a:lnTo>
                    <a:pt x="26" y="256"/>
                  </a:lnTo>
                  <a:lnTo>
                    <a:pt x="32" y="252"/>
                  </a:lnTo>
                  <a:lnTo>
                    <a:pt x="38" y="248"/>
                  </a:lnTo>
                  <a:lnTo>
                    <a:pt x="40" y="244"/>
                  </a:lnTo>
                  <a:lnTo>
                    <a:pt x="42" y="238"/>
                  </a:lnTo>
                  <a:lnTo>
                    <a:pt x="60" y="70"/>
                  </a:lnTo>
                  <a:lnTo>
                    <a:pt x="60" y="68"/>
                  </a:lnTo>
                  <a:lnTo>
                    <a:pt x="60" y="66"/>
                  </a:lnTo>
                  <a:lnTo>
                    <a:pt x="60" y="64"/>
                  </a:lnTo>
                  <a:lnTo>
                    <a:pt x="62" y="62"/>
                  </a:lnTo>
                  <a:lnTo>
                    <a:pt x="66" y="62"/>
                  </a:lnTo>
                  <a:lnTo>
                    <a:pt x="66" y="80"/>
                  </a:lnTo>
                  <a:lnTo>
                    <a:pt x="66" y="102"/>
                  </a:lnTo>
                  <a:lnTo>
                    <a:pt x="64" y="128"/>
                  </a:lnTo>
                  <a:lnTo>
                    <a:pt x="64" y="152"/>
                  </a:lnTo>
                  <a:lnTo>
                    <a:pt x="62" y="174"/>
                  </a:lnTo>
                  <a:lnTo>
                    <a:pt x="62" y="188"/>
                  </a:lnTo>
                  <a:lnTo>
                    <a:pt x="62" y="194"/>
                  </a:lnTo>
                  <a:lnTo>
                    <a:pt x="44" y="458"/>
                  </a:lnTo>
                  <a:lnTo>
                    <a:pt x="44" y="468"/>
                  </a:lnTo>
                  <a:lnTo>
                    <a:pt x="48" y="476"/>
                  </a:lnTo>
                  <a:lnTo>
                    <a:pt x="54" y="482"/>
                  </a:lnTo>
                  <a:lnTo>
                    <a:pt x="62" y="486"/>
                  </a:lnTo>
                  <a:lnTo>
                    <a:pt x="70" y="488"/>
                  </a:lnTo>
                  <a:lnTo>
                    <a:pt x="78" y="488"/>
                  </a:lnTo>
                  <a:lnTo>
                    <a:pt x="86" y="486"/>
                  </a:lnTo>
                  <a:lnTo>
                    <a:pt x="92" y="482"/>
                  </a:lnTo>
                  <a:lnTo>
                    <a:pt x="96" y="476"/>
                  </a:lnTo>
                  <a:lnTo>
                    <a:pt x="100" y="470"/>
                  </a:lnTo>
                  <a:lnTo>
                    <a:pt x="102" y="462"/>
                  </a:lnTo>
                  <a:lnTo>
                    <a:pt x="118" y="226"/>
                  </a:lnTo>
                  <a:lnTo>
                    <a:pt x="126" y="226"/>
                  </a:lnTo>
                  <a:lnTo>
                    <a:pt x="134" y="226"/>
                  </a:lnTo>
                  <a:lnTo>
                    <a:pt x="150" y="462"/>
                  </a:lnTo>
                  <a:lnTo>
                    <a:pt x="152" y="470"/>
                  </a:lnTo>
                  <a:lnTo>
                    <a:pt x="156" y="476"/>
                  </a:lnTo>
                  <a:lnTo>
                    <a:pt x="160" y="482"/>
                  </a:lnTo>
                  <a:lnTo>
                    <a:pt x="166" y="486"/>
                  </a:lnTo>
                  <a:lnTo>
                    <a:pt x="174" y="488"/>
                  </a:lnTo>
                  <a:lnTo>
                    <a:pt x="182" y="488"/>
                  </a:lnTo>
                  <a:lnTo>
                    <a:pt x="190" y="486"/>
                  </a:lnTo>
                  <a:lnTo>
                    <a:pt x="198" y="482"/>
                  </a:lnTo>
                  <a:lnTo>
                    <a:pt x="204" y="476"/>
                  </a:lnTo>
                  <a:lnTo>
                    <a:pt x="208" y="468"/>
                  </a:lnTo>
                  <a:lnTo>
                    <a:pt x="208" y="458"/>
                  </a:lnTo>
                  <a:lnTo>
                    <a:pt x="190" y="194"/>
                  </a:lnTo>
                  <a:lnTo>
                    <a:pt x="190" y="188"/>
                  </a:lnTo>
                  <a:lnTo>
                    <a:pt x="190" y="174"/>
                  </a:lnTo>
                  <a:lnTo>
                    <a:pt x="188" y="152"/>
                  </a:lnTo>
                  <a:lnTo>
                    <a:pt x="188" y="128"/>
                  </a:lnTo>
                  <a:lnTo>
                    <a:pt x="188" y="102"/>
                  </a:lnTo>
                  <a:lnTo>
                    <a:pt x="186" y="80"/>
                  </a:lnTo>
                  <a:lnTo>
                    <a:pt x="186" y="62"/>
                  </a:lnTo>
                  <a:lnTo>
                    <a:pt x="192" y="62"/>
                  </a:lnTo>
                  <a:lnTo>
                    <a:pt x="192" y="64"/>
                  </a:lnTo>
                  <a:lnTo>
                    <a:pt x="192" y="66"/>
                  </a:lnTo>
                  <a:lnTo>
                    <a:pt x="192" y="68"/>
                  </a:lnTo>
                  <a:lnTo>
                    <a:pt x="192" y="70"/>
                  </a:lnTo>
                  <a:lnTo>
                    <a:pt x="210" y="238"/>
                  </a:lnTo>
                  <a:lnTo>
                    <a:pt x="212" y="244"/>
                  </a:lnTo>
                  <a:lnTo>
                    <a:pt x="216" y="248"/>
                  </a:lnTo>
                  <a:lnTo>
                    <a:pt x="220" y="252"/>
                  </a:lnTo>
                  <a:lnTo>
                    <a:pt x="226" y="256"/>
                  </a:lnTo>
                  <a:lnTo>
                    <a:pt x="234" y="256"/>
                  </a:lnTo>
                  <a:lnTo>
                    <a:pt x="240" y="254"/>
                  </a:lnTo>
                  <a:lnTo>
                    <a:pt x="246" y="250"/>
                  </a:lnTo>
                  <a:lnTo>
                    <a:pt x="250" y="246"/>
                  </a:lnTo>
                  <a:lnTo>
                    <a:pt x="252" y="240"/>
                  </a:lnTo>
                  <a:lnTo>
                    <a:pt x="252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21" y="4268761"/>
            <a:ext cx="850900" cy="8509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256" y="4340594"/>
            <a:ext cx="774700" cy="749300"/>
          </a:xfrm>
          <a:prstGeom prst="rect">
            <a:avLst/>
          </a:prstGeom>
        </p:spPr>
      </p:pic>
      <p:grpSp>
        <p:nvGrpSpPr>
          <p:cNvPr id="45" name="図形グループ 44"/>
          <p:cNvGrpSpPr/>
          <p:nvPr/>
        </p:nvGrpSpPr>
        <p:grpSpPr>
          <a:xfrm>
            <a:off x="5300361" y="4340594"/>
            <a:ext cx="707233" cy="707233"/>
            <a:chOff x="4822060" y="5242545"/>
            <a:chExt cx="707233" cy="707233"/>
          </a:xfrm>
        </p:grpSpPr>
        <p:sp>
          <p:nvSpPr>
            <p:cNvPr id="43" name="Shape 542"/>
            <p:cNvSpPr/>
            <p:nvPr/>
          </p:nvSpPr>
          <p:spPr>
            <a:xfrm>
              <a:off x="4822060" y="5242545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/>
            </a:p>
          </p:txBody>
        </p:sp>
        <p:pic>
          <p:nvPicPr>
            <p:cNvPr id="44" name="i_php_50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10172" y="5336818"/>
              <a:ext cx="491133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6" name="Group 144"/>
          <p:cNvGrpSpPr>
            <a:grpSpLocks/>
          </p:cNvGrpSpPr>
          <p:nvPr/>
        </p:nvGrpSpPr>
        <p:grpSpPr bwMode="auto">
          <a:xfrm>
            <a:off x="9530305" y="1855325"/>
            <a:ext cx="883114" cy="583516"/>
            <a:chOff x="4085" y="2355"/>
            <a:chExt cx="478" cy="290"/>
          </a:xfrm>
        </p:grpSpPr>
        <p:sp>
          <p:nvSpPr>
            <p:cNvPr id="47" name="Freeform 145"/>
            <p:cNvSpPr>
              <a:spLocks/>
            </p:cNvSpPr>
            <p:nvPr/>
          </p:nvSpPr>
          <p:spPr bwMode="auto">
            <a:xfrm>
              <a:off x="4252" y="2436"/>
              <a:ext cx="41" cy="43"/>
            </a:xfrm>
            <a:custGeom>
              <a:avLst/>
              <a:gdLst>
                <a:gd name="T0" fmla="*/ 77 w 91"/>
                <a:gd name="T1" fmla="*/ 2 h 95"/>
                <a:gd name="T2" fmla="*/ 2 w 91"/>
                <a:gd name="T3" fmla="*/ 81 h 95"/>
                <a:gd name="T4" fmla="*/ 0 w 91"/>
                <a:gd name="T5" fmla="*/ 85 h 95"/>
                <a:gd name="T6" fmla="*/ 2 w 91"/>
                <a:gd name="T7" fmla="*/ 93 h 95"/>
                <a:gd name="T8" fmla="*/ 6 w 91"/>
                <a:gd name="T9" fmla="*/ 95 h 95"/>
                <a:gd name="T10" fmla="*/ 91 w 91"/>
                <a:gd name="T11" fmla="*/ 6 h 95"/>
                <a:gd name="T12" fmla="*/ 88 w 91"/>
                <a:gd name="T13" fmla="*/ 2 h 95"/>
                <a:gd name="T14" fmla="*/ 81 w 91"/>
                <a:gd name="T15" fmla="*/ 0 h 95"/>
                <a:gd name="T16" fmla="*/ 77 w 91"/>
                <a:gd name="T1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5">
                  <a:moveTo>
                    <a:pt x="77" y="2"/>
                  </a:moveTo>
                  <a:cubicBezTo>
                    <a:pt x="76" y="3"/>
                    <a:pt x="61" y="62"/>
                    <a:pt x="2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3" y="73"/>
                    <a:pt x="90" y="9"/>
                    <a:pt x="91" y="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146"/>
            <p:cNvSpPr>
              <a:spLocks/>
            </p:cNvSpPr>
            <p:nvPr/>
          </p:nvSpPr>
          <p:spPr bwMode="auto">
            <a:xfrm>
              <a:off x="4099" y="2490"/>
              <a:ext cx="252" cy="136"/>
            </a:xfrm>
            <a:custGeom>
              <a:avLst/>
              <a:gdLst>
                <a:gd name="T0" fmla="*/ 103 w 555"/>
                <a:gd name="T1" fmla="*/ 299 h 299"/>
                <a:gd name="T2" fmla="*/ 137 w 555"/>
                <a:gd name="T3" fmla="*/ 159 h 299"/>
                <a:gd name="T4" fmla="*/ 137 w 555"/>
                <a:gd name="T5" fmla="*/ 154 h 299"/>
                <a:gd name="T6" fmla="*/ 139 w 555"/>
                <a:gd name="T7" fmla="*/ 142 h 299"/>
                <a:gd name="T8" fmla="*/ 152 w 555"/>
                <a:gd name="T9" fmla="*/ 142 h 299"/>
                <a:gd name="T10" fmla="*/ 146 w 555"/>
                <a:gd name="T11" fmla="*/ 299 h 299"/>
                <a:gd name="T12" fmla="*/ 432 w 555"/>
                <a:gd name="T13" fmla="*/ 299 h 299"/>
                <a:gd name="T14" fmla="*/ 427 w 555"/>
                <a:gd name="T15" fmla="*/ 142 h 299"/>
                <a:gd name="T16" fmla="*/ 439 w 555"/>
                <a:gd name="T17" fmla="*/ 142 h 299"/>
                <a:gd name="T18" fmla="*/ 441 w 555"/>
                <a:gd name="T19" fmla="*/ 154 h 299"/>
                <a:gd name="T20" fmla="*/ 441 w 555"/>
                <a:gd name="T21" fmla="*/ 159 h 299"/>
                <a:gd name="T22" fmla="*/ 456 w 555"/>
                <a:gd name="T23" fmla="*/ 299 h 299"/>
                <a:gd name="T24" fmla="*/ 555 w 555"/>
                <a:gd name="T25" fmla="*/ 299 h 299"/>
                <a:gd name="T26" fmla="*/ 539 w 555"/>
                <a:gd name="T27" fmla="*/ 151 h 299"/>
                <a:gd name="T28" fmla="*/ 359 w 555"/>
                <a:gd name="T29" fmla="*/ 0 h 299"/>
                <a:gd name="T30" fmla="*/ 289 w 555"/>
                <a:gd name="T31" fmla="*/ 0 h 299"/>
                <a:gd name="T32" fmla="*/ 219 w 555"/>
                <a:gd name="T33" fmla="*/ 0 h 299"/>
                <a:gd name="T34" fmla="*/ 32 w 555"/>
                <a:gd name="T35" fmla="*/ 151 h 299"/>
                <a:gd name="T36" fmla="*/ 0 w 555"/>
                <a:gd name="T37" fmla="*/ 299 h 299"/>
                <a:gd name="T38" fmla="*/ 103 w 555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5" h="299">
                  <a:moveTo>
                    <a:pt x="103" y="299"/>
                  </a:moveTo>
                  <a:cubicBezTo>
                    <a:pt x="137" y="159"/>
                    <a:pt x="137" y="159"/>
                    <a:pt x="137" y="159"/>
                  </a:cubicBezTo>
                  <a:cubicBezTo>
                    <a:pt x="137" y="157"/>
                    <a:pt x="137" y="156"/>
                    <a:pt x="137" y="154"/>
                  </a:cubicBezTo>
                  <a:cubicBezTo>
                    <a:pt x="137" y="149"/>
                    <a:pt x="138" y="145"/>
                    <a:pt x="139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0" y="175"/>
                    <a:pt x="148" y="238"/>
                    <a:pt x="146" y="299"/>
                  </a:cubicBezTo>
                  <a:cubicBezTo>
                    <a:pt x="432" y="299"/>
                    <a:pt x="432" y="299"/>
                    <a:pt x="432" y="299"/>
                  </a:cubicBezTo>
                  <a:cubicBezTo>
                    <a:pt x="430" y="238"/>
                    <a:pt x="428" y="175"/>
                    <a:pt x="427" y="142"/>
                  </a:cubicBezTo>
                  <a:cubicBezTo>
                    <a:pt x="439" y="142"/>
                    <a:pt x="439" y="142"/>
                    <a:pt x="439" y="142"/>
                  </a:cubicBezTo>
                  <a:cubicBezTo>
                    <a:pt x="440" y="145"/>
                    <a:pt x="441" y="149"/>
                    <a:pt x="441" y="154"/>
                  </a:cubicBezTo>
                  <a:cubicBezTo>
                    <a:pt x="441" y="156"/>
                    <a:pt x="441" y="157"/>
                    <a:pt x="441" y="159"/>
                  </a:cubicBezTo>
                  <a:cubicBezTo>
                    <a:pt x="456" y="299"/>
                    <a:pt x="456" y="299"/>
                    <a:pt x="456" y="299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38" y="63"/>
                    <a:pt x="462" y="0"/>
                    <a:pt x="35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16" y="0"/>
                    <a:pt x="33" y="63"/>
                    <a:pt x="32" y="151"/>
                  </a:cubicBezTo>
                  <a:cubicBezTo>
                    <a:pt x="0" y="299"/>
                    <a:pt x="0" y="299"/>
                    <a:pt x="0" y="299"/>
                  </a:cubicBezTo>
                  <a:lnTo>
                    <a:pt x="103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Oval 147"/>
            <p:cNvSpPr>
              <a:spLocks noChangeArrowheads="1"/>
            </p:cNvSpPr>
            <p:nvPr/>
          </p:nvSpPr>
          <p:spPr bwMode="auto">
            <a:xfrm>
              <a:off x="4179" y="2372"/>
              <a:ext cx="99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Rectangle 148"/>
            <p:cNvSpPr>
              <a:spLocks noChangeArrowheads="1"/>
            </p:cNvSpPr>
            <p:nvPr/>
          </p:nvSpPr>
          <p:spPr bwMode="auto">
            <a:xfrm>
              <a:off x="4282" y="2412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149"/>
            <p:cNvSpPr>
              <a:spLocks/>
            </p:cNvSpPr>
            <p:nvPr/>
          </p:nvSpPr>
          <p:spPr bwMode="auto">
            <a:xfrm>
              <a:off x="4229" y="2469"/>
              <a:ext cx="33" cy="19"/>
            </a:xfrm>
            <a:custGeom>
              <a:avLst/>
              <a:gdLst>
                <a:gd name="T0" fmla="*/ 71 w 73"/>
                <a:gd name="T1" fmla="*/ 14 h 43"/>
                <a:gd name="T2" fmla="*/ 41 w 73"/>
                <a:gd name="T3" fmla="*/ 39 h 43"/>
                <a:gd name="T4" fmla="*/ 2 w 73"/>
                <a:gd name="T5" fmla="*/ 29 h 43"/>
                <a:gd name="T6" fmla="*/ 33 w 73"/>
                <a:gd name="T7" fmla="*/ 5 h 43"/>
                <a:gd name="T8" fmla="*/ 71 w 73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71" y="14"/>
                  </a:moveTo>
                  <a:cubicBezTo>
                    <a:pt x="73" y="24"/>
                    <a:pt x="60" y="35"/>
                    <a:pt x="41" y="39"/>
                  </a:cubicBezTo>
                  <a:cubicBezTo>
                    <a:pt x="22" y="43"/>
                    <a:pt x="4" y="39"/>
                    <a:pt x="2" y="29"/>
                  </a:cubicBezTo>
                  <a:cubicBezTo>
                    <a:pt x="0" y="20"/>
                    <a:pt x="14" y="9"/>
                    <a:pt x="33" y="5"/>
                  </a:cubicBezTo>
                  <a:cubicBezTo>
                    <a:pt x="52" y="0"/>
                    <a:pt x="69" y="5"/>
                    <a:pt x="7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150"/>
            <p:cNvSpPr>
              <a:spLocks/>
            </p:cNvSpPr>
            <p:nvPr/>
          </p:nvSpPr>
          <p:spPr bwMode="auto">
            <a:xfrm>
              <a:off x="4162" y="2355"/>
              <a:ext cx="135" cy="69"/>
            </a:xfrm>
            <a:custGeom>
              <a:avLst/>
              <a:gdLst>
                <a:gd name="T0" fmla="*/ 0 w 276"/>
                <a:gd name="T1" fmla="*/ 128 h 131"/>
                <a:gd name="T2" fmla="*/ 4 w 276"/>
                <a:gd name="T3" fmla="*/ 131 h 131"/>
                <a:gd name="T4" fmla="*/ 12 w 276"/>
                <a:gd name="T5" fmla="*/ 131 h 131"/>
                <a:gd name="T6" fmla="*/ 15 w 276"/>
                <a:gd name="T7" fmla="*/ 128 h 131"/>
                <a:gd name="T8" fmla="*/ 138 w 276"/>
                <a:gd name="T9" fmla="*/ 15 h 131"/>
                <a:gd name="T10" fmla="*/ 261 w 276"/>
                <a:gd name="T11" fmla="*/ 128 h 131"/>
                <a:gd name="T12" fmla="*/ 264 w 276"/>
                <a:gd name="T13" fmla="*/ 131 h 131"/>
                <a:gd name="T14" fmla="*/ 272 w 276"/>
                <a:gd name="T15" fmla="*/ 131 h 131"/>
                <a:gd name="T16" fmla="*/ 276 w 276"/>
                <a:gd name="T17" fmla="*/ 128 h 131"/>
                <a:gd name="T18" fmla="*/ 138 w 276"/>
                <a:gd name="T19" fmla="*/ 0 h 131"/>
                <a:gd name="T20" fmla="*/ 0 w 276"/>
                <a:gd name="T21" fmla="*/ 1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131">
                  <a:moveTo>
                    <a:pt x="0" y="128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66"/>
                    <a:pt x="70" y="15"/>
                    <a:pt x="138" y="15"/>
                  </a:cubicBezTo>
                  <a:cubicBezTo>
                    <a:pt x="206" y="15"/>
                    <a:pt x="261" y="66"/>
                    <a:pt x="261" y="128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72" y="131"/>
                    <a:pt x="272" y="131"/>
                    <a:pt x="272" y="131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58"/>
                    <a:pt x="214" y="0"/>
                    <a:pt x="138" y="0"/>
                  </a:cubicBezTo>
                  <a:cubicBezTo>
                    <a:pt x="62" y="0"/>
                    <a:pt x="0" y="58"/>
                    <a:pt x="0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151"/>
            <p:cNvSpPr>
              <a:spLocks/>
            </p:cNvSpPr>
            <p:nvPr/>
          </p:nvSpPr>
          <p:spPr bwMode="auto">
            <a:xfrm>
              <a:off x="4085" y="2630"/>
              <a:ext cx="478" cy="15"/>
            </a:xfrm>
            <a:custGeom>
              <a:avLst/>
              <a:gdLst>
                <a:gd name="T0" fmla="*/ 0 w 1271"/>
                <a:gd name="T1" fmla="*/ 0 h 40"/>
                <a:gd name="T2" fmla="*/ 0 w 1271"/>
                <a:gd name="T3" fmla="*/ 40 h 40"/>
                <a:gd name="T4" fmla="*/ 1271 w 1271"/>
                <a:gd name="T5" fmla="*/ 40 h 40"/>
                <a:gd name="T6" fmla="*/ 1271 w 1271"/>
                <a:gd name="T7" fmla="*/ 0 h 40"/>
                <a:gd name="T8" fmla="*/ 0 w 1271"/>
                <a:gd name="T9" fmla="*/ 0 h 40"/>
                <a:gd name="T10" fmla="*/ 0 w 1271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40">
                  <a:moveTo>
                    <a:pt x="0" y="0"/>
                  </a:moveTo>
                  <a:lnTo>
                    <a:pt x="0" y="40"/>
                  </a:lnTo>
                  <a:lnTo>
                    <a:pt x="1271" y="40"/>
                  </a:lnTo>
                  <a:lnTo>
                    <a:pt x="127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152"/>
            <p:cNvSpPr>
              <a:spLocks/>
            </p:cNvSpPr>
            <p:nvPr/>
          </p:nvSpPr>
          <p:spPr bwMode="auto">
            <a:xfrm>
              <a:off x="4266" y="2516"/>
              <a:ext cx="274" cy="118"/>
            </a:xfrm>
            <a:custGeom>
              <a:avLst/>
              <a:gdLst>
                <a:gd name="T0" fmla="*/ 338 w 728"/>
                <a:gd name="T1" fmla="*/ 0 h 315"/>
                <a:gd name="T2" fmla="*/ 205 w 728"/>
                <a:gd name="T3" fmla="*/ 256 h 315"/>
                <a:gd name="T4" fmla="*/ 0 w 728"/>
                <a:gd name="T5" fmla="*/ 256 h 315"/>
                <a:gd name="T6" fmla="*/ 0 w 728"/>
                <a:gd name="T7" fmla="*/ 315 h 315"/>
                <a:gd name="T8" fmla="*/ 595 w 728"/>
                <a:gd name="T9" fmla="*/ 315 h 315"/>
                <a:gd name="T10" fmla="*/ 595 w 728"/>
                <a:gd name="T11" fmla="*/ 256 h 315"/>
                <a:gd name="T12" fmla="*/ 728 w 728"/>
                <a:gd name="T13" fmla="*/ 0 h 315"/>
                <a:gd name="T14" fmla="*/ 338 w 728"/>
                <a:gd name="T15" fmla="*/ 0 h 315"/>
                <a:gd name="T16" fmla="*/ 338 w 728"/>
                <a:gd name="T1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8" h="315">
                  <a:moveTo>
                    <a:pt x="338" y="0"/>
                  </a:moveTo>
                  <a:lnTo>
                    <a:pt x="205" y="256"/>
                  </a:lnTo>
                  <a:lnTo>
                    <a:pt x="0" y="256"/>
                  </a:lnTo>
                  <a:lnTo>
                    <a:pt x="0" y="315"/>
                  </a:lnTo>
                  <a:lnTo>
                    <a:pt x="595" y="315"/>
                  </a:lnTo>
                  <a:lnTo>
                    <a:pt x="595" y="256"/>
                  </a:lnTo>
                  <a:lnTo>
                    <a:pt x="728" y="0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5" name="Group 144"/>
          <p:cNvGrpSpPr>
            <a:grpSpLocks/>
          </p:cNvGrpSpPr>
          <p:nvPr/>
        </p:nvGrpSpPr>
        <p:grpSpPr bwMode="auto">
          <a:xfrm>
            <a:off x="9682705" y="4591811"/>
            <a:ext cx="883114" cy="583516"/>
            <a:chOff x="4085" y="2355"/>
            <a:chExt cx="478" cy="290"/>
          </a:xfrm>
        </p:grpSpPr>
        <p:sp>
          <p:nvSpPr>
            <p:cNvPr id="56" name="Freeform 145"/>
            <p:cNvSpPr>
              <a:spLocks/>
            </p:cNvSpPr>
            <p:nvPr/>
          </p:nvSpPr>
          <p:spPr bwMode="auto">
            <a:xfrm>
              <a:off x="4252" y="2436"/>
              <a:ext cx="41" cy="43"/>
            </a:xfrm>
            <a:custGeom>
              <a:avLst/>
              <a:gdLst>
                <a:gd name="T0" fmla="*/ 77 w 91"/>
                <a:gd name="T1" fmla="*/ 2 h 95"/>
                <a:gd name="T2" fmla="*/ 2 w 91"/>
                <a:gd name="T3" fmla="*/ 81 h 95"/>
                <a:gd name="T4" fmla="*/ 0 w 91"/>
                <a:gd name="T5" fmla="*/ 85 h 95"/>
                <a:gd name="T6" fmla="*/ 2 w 91"/>
                <a:gd name="T7" fmla="*/ 93 h 95"/>
                <a:gd name="T8" fmla="*/ 6 w 91"/>
                <a:gd name="T9" fmla="*/ 95 h 95"/>
                <a:gd name="T10" fmla="*/ 91 w 91"/>
                <a:gd name="T11" fmla="*/ 6 h 95"/>
                <a:gd name="T12" fmla="*/ 88 w 91"/>
                <a:gd name="T13" fmla="*/ 2 h 95"/>
                <a:gd name="T14" fmla="*/ 81 w 91"/>
                <a:gd name="T15" fmla="*/ 0 h 95"/>
                <a:gd name="T16" fmla="*/ 77 w 91"/>
                <a:gd name="T1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5">
                  <a:moveTo>
                    <a:pt x="77" y="2"/>
                  </a:moveTo>
                  <a:cubicBezTo>
                    <a:pt x="76" y="3"/>
                    <a:pt x="61" y="62"/>
                    <a:pt x="2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3" y="73"/>
                    <a:pt x="90" y="9"/>
                    <a:pt x="91" y="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146"/>
            <p:cNvSpPr>
              <a:spLocks/>
            </p:cNvSpPr>
            <p:nvPr/>
          </p:nvSpPr>
          <p:spPr bwMode="auto">
            <a:xfrm>
              <a:off x="4099" y="2490"/>
              <a:ext cx="252" cy="136"/>
            </a:xfrm>
            <a:custGeom>
              <a:avLst/>
              <a:gdLst>
                <a:gd name="T0" fmla="*/ 103 w 555"/>
                <a:gd name="T1" fmla="*/ 299 h 299"/>
                <a:gd name="T2" fmla="*/ 137 w 555"/>
                <a:gd name="T3" fmla="*/ 159 h 299"/>
                <a:gd name="T4" fmla="*/ 137 w 555"/>
                <a:gd name="T5" fmla="*/ 154 h 299"/>
                <a:gd name="T6" fmla="*/ 139 w 555"/>
                <a:gd name="T7" fmla="*/ 142 h 299"/>
                <a:gd name="T8" fmla="*/ 152 w 555"/>
                <a:gd name="T9" fmla="*/ 142 h 299"/>
                <a:gd name="T10" fmla="*/ 146 w 555"/>
                <a:gd name="T11" fmla="*/ 299 h 299"/>
                <a:gd name="T12" fmla="*/ 432 w 555"/>
                <a:gd name="T13" fmla="*/ 299 h 299"/>
                <a:gd name="T14" fmla="*/ 427 w 555"/>
                <a:gd name="T15" fmla="*/ 142 h 299"/>
                <a:gd name="T16" fmla="*/ 439 w 555"/>
                <a:gd name="T17" fmla="*/ 142 h 299"/>
                <a:gd name="T18" fmla="*/ 441 w 555"/>
                <a:gd name="T19" fmla="*/ 154 h 299"/>
                <a:gd name="T20" fmla="*/ 441 w 555"/>
                <a:gd name="T21" fmla="*/ 159 h 299"/>
                <a:gd name="T22" fmla="*/ 456 w 555"/>
                <a:gd name="T23" fmla="*/ 299 h 299"/>
                <a:gd name="T24" fmla="*/ 555 w 555"/>
                <a:gd name="T25" fmla="*/ 299 h 299"/>
                <a:gd name="T26" fmla="*/ 539 w 555"/>
                <a:gd name="T27" fmla="*/ 151 h 299"/>
                <a:gd name="T28" fmla="*/ 359 w 555"/>
                <a:gd name="T29" fmla="*/ 0 h 299"/>
                <a:gd name="T30" fmla="*/ 289 w 555"/>
                <a:gd name="T31" fmla="*/ 0 h 299"/>
                <a:gd name="T32" fmla="*/ 219 w 555"/>
                <a:gd name="T33" fmla="*/ 0 h 299"/>
                <a:gd name="T34" fmla="*/ 32 w 555"/>
                <a:gd name="T35" fmla="*/ 151 h 299"/>
                <a:gd name="T36" fmla="*/ 0 w 555"/>
                <a:gd name="T37" fmla="*/ 299 h 299"/>
                <a:gd name="T38" fmla="*/ 103 w 555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5" h="299">
                  <a:moveTo>
                    <a:pt x="103" y="299"/>
                  </a:moveTo>
                  <a:cubicBezTo>
                    <a:pt x="137" y="159"/>
                    <a:pt x="137" y="159"/>
                    <a:pt x="137" y="159"/>
                  </a:cubicBezTo>
                  <a:cubicBezTo>
                    <a:pt x="137" y="157"/>
                    <a:pt x="137" y="156"/>
                    <a:pt x="137" y="154"/>
                  </a:cubicBezTo>
                  <a:cubicBezTo>
                    <a:pt x="137" y="149"/>
                    <a:pt x="138" y="145"/>
                    <a:pt x="139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0" y="175"/>
                    <a:pt x="148" y="238"/>
                    <a:pt x="146" y="299"/>
                  </a:cubicBezTo>
                  <a:cubicBezTo>
                    <a:pt x="432" y="299"/>
                    <a:pt x="432" y="299"/>
                    <a:pt x="432" y="299"/>
                  </a:cubicBezTo>
                  <a:cubicBezTo>
                    <a:pt x="430" y="238"/>
                    <a:pt x="428" y="175"/>
                    <a:pt x="427" y="142"/>
                  </a:cubicBezTo>
                  <a:cubicBezTo>
                    <a:pt x="439" y="142"/>
                    <a:pt x="439" y="142"/>
                    <a:pt x="439" y="142"/>
                  </a:cubicBezTo>
                  <a:cubicBezTo>
                    <a:pt x="440" y="145"/>
                    <a:pt x="441" y="149"/>
                    <a:pt x="441" y="154"/>
                  </a:cubicBezTo>
                  <a:cubicBezTo>
                    <a:pt x="441" y="156"/>
                    <a:pt x="441" y="157"/>
                    <a:pt x="441" y="159"/>
                  </a:cubicBezTo>
                  <a:cubicBezTo>
                    <a:pt x="456" y="299"/>
                    <a:pt x="456" y="299"/>
                    <a:pt x="456" y="299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39" y="151"/>
                    <a:pt x="539" y="151"/>
                    <a:pt x="539" y="151"/>
                  </a:cubicBezTo>
                  <a:cubicBezTo>
                    <a:pt x="538" y="63"/>
                    <a:pt x="462" y="0"/>
                    <a:pt x="35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16" y="0"/>
                    <a:pt x="33" y="63"/>
                    <a:pt x="32" y="151"/>
                  </a:cubicBezTo>
                  <a:cubicBezTo>
                    <a:pt x="0" y="299"/>
                    <a:pt x="0" y="299"/>
                    <a:pt x="0" y="299"/>
                  </a:cubicBezTo>
                  <a:lnTo>
                    <a:pt x="103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Oval 147"/>
            <p:cNvSpPr>
              <a:spLocks noChangeArrowheads="1"/>
            </p:cNvSpPr>
            <p:nvPr/>
          </p:nvSpPr>
          <p:spPr bwMode="auto">
            <a:xfrm>
              <a:off x="4179" y="2372"/>
              <a:ext cx="99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4282" y="2412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149"/>
            <p:cNvSpPr>
              <a:spLocks/>
            </p:cNvSpPr>
            <p:nvPr/>
          </p:nvSpPr>
          <p:spPr bwMode="auto">
            <a:xfrm>
              <a:off x="4229" y="2469"/>
              <a:ext cx="33" cy="19"/>
            </a:xfrm>
            <a:custGeom>
              <a:avLst/>
              <a:gdLst>
                <a:gd name="T0" fmla="*/ 71 w 73"/>
                <a:gd name="T1" fmla="*/ 14 h 43"/>
                <a:gd name="T2" fmla="*/ 41 w 73"/>
                <a:gd name="T3" fmla="*/ 39 h 43"/>
                <a:gd name="T4" fmla="*/ 2 w 73"/>
                <a:gd name="T5" fmla="*/ 29 h 43"/>
                <a:gd name="T6" fmla="*/ 33 w 73"/>
                <a:gd name="T7" fmla="*/ 5 h 43"/>
                <a:gd name="T8" fmla="*/ 71 w 73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3">
                  <a:moveTo>
                    <a:pt x="71" y="14"/>
                  </a:moveTo>
                  <a:cubicBezTo>
                    <a:pt x="73" y="24"/>
                    <a:pt x="60" y="35"/>
                    <a:pt x="41" y="39"/>
                  </a:cubicBezTo>
                  <a:cubicBezTo>
                    <a:pt x="22" y="43"/>
                    <a:pt x="4" y="39"/>
                    <a:pt x="2" y="29"/>
                  </a:cubicBezTo>
                  <a:cubicBezTo>
                    <a:pt x="0" y="20"/>
                    <a:pt x="14" y="9"/>
                    <a:pt x="33" y="5"/>
                  </a:cubicBezTo>
                  <a:cubicBezTo>
                    <a:pt x="52" y="0"/>
                    <a:pt x="69" y="5"/>
                    <a:pt x="7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150"/>
            <p:cNvSpPr>
              <a:spLocks/>
            </p:cNvSpPr>
            <p:nvPr/>
          </p:nvSpPr>
          <p:spPr bwMode="auto">
            <a:xfrm>
              <a:off x="4162" y="2355"/>
              <a:ext cx="135" cy="69"/>
            </a:xfrm>
            <a:custGeom>
              <a:avLst/>
              <a:gdLst>
                <a:gd name="T0" fmla="*/ 0 w 276"/>
                <a:gd name="T1" fmla="*/ 128 h 131"/>
                <a:gd name="T2" fmla="*/ 4 w 276"/>
                <a:gd name="T3" fmla="*/ 131 h 131"/>
                <a:gd name="T4" fmla="*/ 12 w 276"/>
                <a:gd name="T5" fmla="*/ 131 h 131"/>
                <a:gd name="T6" fmla="*/ 15 w 276"/>
                <a:gd name="T7" fmla="*/ 128 h 131"/>
                <a:gd name="T8" fmla="*/ 138 w 276"/>
                <a:gd name="T9" fmla="*/ 15 h 131"/>
                <a:gd name="T10" fmla="*/ 261 w 276"/>
                <a:gd name="T11" fmla="*/ 128 h 131"/>
                <a:gd name="T12" fmla="*/ 264 w 276"/>
                <a:gd name="T13" fmla="*/ 131 h 131"/>
                <a:gd name="T14" fmla="*/ 272 w 276"/>
                <a:gd name="T15" fmla="*/ 131 h 131"/>
                <a:gd name="T16" fmla="*/ 276 w 276"/>
                <a:gd name="T17" fmla="*/ 128 h 131"/>
                <a:gd name="T18" fmla="*/ 138 w 276"/>
                <a:gd name="T19" fmla="*/ 0 h 131"/>
                <a:gd name="T20" fmla="*/ 0 w 276"/>
                <a:gd name="T21" fmla="*/ 1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131">
                  <a:moveTo>
                    <a:pt x="0" y="128"/>
                  </a:moveTo>
                  <a:cubicBezTo>
                    <a:pt x="4" y="131"/>
                    <a:pt x="4" y="131"/>
                    <a:pt x="4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66"/>
                    <a:pt x="70" y="15"/>
                    <a:pt x="138" y="15"/>
                  </a:cubicBezTo>
                  <a:cubicBezTo>
                    <a:pt x="206" y="15"/>
                    <a:pt x="261" y="66"/>
                    <a:pt x="261" y="128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72" y="131"/>
                    <a:pt x="272" y="131"/>
                    <a:pt x="272" y="131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58"/>
                    <a:pt x="214" y="0"/>
                    <a:pt x="138" y="0"/>
                  </a:cubicBezTo>
                  <a:cubicBezTo>
                    <a:pt x="62" y="0"/>
                    <a:pt x="0" y="58"/>
                    <a:pt x="0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151"/>
            <p:cNvSpPr>
              <a:spLocks/>
            </p:cNvSpPr>
            <p:nvPr/>
          </p:nvSpPr>
          <p:spPr bwMode="auto">
            <a:xfrm>
              <a:off x="4085" y="2630"/>
              <a:ext cx="478" cy="15"/>
            </a:xfrm>
            <a:custGeom>
              <a:avLst/>
              <a:gdLst>
                <a:gd name="T0" fmla="*/ 0 w 1271"/>
                <a:gd name="T1" fmla="*/ 0 h 40"/>
                <a:gd name="T2" fmla="*/ 0 w 1271"/>
                <a:gd name="T3" fmla="*/ 40 h 40"/>
                <a:gd name="T4" fmla="*/ 1271 w 1271"/>
                <a:gd name="T5" fmla="*/ 40 h 40"/>
                <a:gd name="T6" fmla="*/ 1271 w 1271"/>
                <a:gd name="T7" fmla="*/ 0 h 40"/>
                <a:gd name="T8" fmla="*/ 0 w 1271"/>
                <a:gd name="T9" fmla="*/ 0 h 40"/>
                <a:gd name="T10" fmla="*/ 0 w 1271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1" h="40">
                  <a:moveTo>
                    <a:pt x="0" y="0"/>
                  </a:moveTo>
                  <a:lnTo>
                    <a:pt x="0" y="40"/>
                  </a:lnTo>
                  <a:lnTo>
                    <a:pt x="1271" y="40"/>
                  </a:lnTo>
                  <a:lnTo>
                    <a:pt x="127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152"/>
            <p:cNvSpPr>
              <a:spLocks/>
            </p:cNvSpPr>
            <p:nvPr/>
          </p:nvSpPr>
          <p:spPr bwMode="auto">
            <a:xfrm>
              <a:off x="4266" y="2516"/>
              <a:ext cx="274" cy="118"/>
            </a:xfrm>
            <a:custGeom>
              <a:avLst/>
              <a:gdLst>
                <a:gd name="T0" fmla="*/ 338 w 728"/>
                <a:gd name="T1" fmla="*/ 0 h 315"/>
                <a:gd name="T2" fmla="*/ 205 w 728"/>
                <a:gd name="T3" fmla="*/ 256 h 315"/>
                <a:gd name="T4" fmla="*/ 0 w 728"/>
                <a:gd name="T5" fmla="*/ 256 h 315"/>
                <a:gd name="T6" fmla="*/ 0 w 728"/>
                <a:gd name="T7" fmla="*/ 315 h 315"/>
                <a:gd name="T8" fmla="*/ 595 w 728"/>
                <a:gd name="T9" fmla="*/ 315 h 315"/>
                <a:gd name="T10" fmla="*/ 595 w 728"/>
                <a:gd name="T11" fmla="*/ 256 h 315"/>
                <a:gd name="T12" fmla="*/ 728 w 728"/>
                <a:gd name="T13" fmla="*/ 0 h 315"/>
                <a:gd name="T14" fmla="*/ 338 w 728"/>
                <a:gd name="T15" fmla="*/ 0 h 315"/>
                <a:gd name="T16" fmla="*/ 338 w 728"/>
                <a:gd name="T1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8" h="315">
                  <a:moveTo>
                    <a:pt x="338" y="0"/>
                  </a:moveTo>
                  <a:lnTo>
                    <a:pt x="205" y="256"/>
                  </a:lnTo>
                  <a:lnTo>
                    <a:pt x="0" y="256"/>
                  </a:lnTo>
                  <a:lnTo>
                    <a:pt x="0" y="315"/>
                  </a:lnTo>
                  <a:lnTo>
                    <a:pt x="595" y="315"/>
                  </a:lnTo>
                  <a:lnTo>
                    <a:pt x="595" y="256"/>
                  </a:lnTo>
                  <a:lnTo>
                    <a:pt x="728" y="0"/>
                  </a:ln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8837983" y="2521404"/>
            <a:ext cx="23326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Technical Support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Operational Support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Sales and Others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053883" y="3559373"/>
            <a:ext cx="1479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V="1">
            <a:off x="5649404" y="2785403"/>
            <a:ext cx="3110714" cy="749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4979963" y="3269627"/>
            <a:ext cx="534572" cy="5493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147248" y="1735995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Search words intended to </a:t>
            </a:r>
          </a:p>
          <a:p>
            <a:r>
              <a:rPr lang="en-US" altLang="ja-JP" dirty="0" smtClean="0"/>
              <a:t>machine failure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13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9363" y="2545617"/>
            <a:ext cx="3691597" cy="1325563"/>
          </a:xfrm>
        </p:spPr>
        <p:txBody>
          <a:bodyPr/>
          <a:lstStyle/>
          <a:p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Preface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895302"/>
            <a:ext cx="10733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This application provides sample codes for Watson Speech to Text by using Node-Red on </a:t>
            </a:r>
            <a:r>
              <a:rPr kumimoji="1" lang="en-US" altLang="ja-JP" dirty="0" err="1" smtClean="0"/>
              <a:t>Bluemix</a:t>
            </a:r>
            <a:r>
              <a:rPr kumimoji="1" lang="en-US" altLang="ja-JP" dirty="0" smtClean="0"/>
              <a:t>.</a:t>
            </a:r>
          </a:p>
          <a:p>
            <a:r>
              <a:rPr lang="en-US" altLang="ja-JP" dirty="0" smtClean="0"/>
              <a:t>The source codes are available on </a:t>
            </a:r>
            <a:r>
              <a:rPr lang="en-US" altLang="ja-JP" dirty="0" smtClean="0"/>
              <a:t>GIT. 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:   </a:t>
            </a:r>
            <a:r>
              <a:rPr lang="ja-JP" altLang="en-US" dirty="0"/>
              <a:t>https://github.com/kmomose/watson</a:t>
            </a:r>
            <a:endParaRPr lang="en-US" altLang="ja-JP" dirty="0"/>
          </a:p>
          <a:p>
            <a:r>
              <a:rPr lang="en-US" altLang="ja-JP" dirty="0" err="1" smtClean="0"/>
              <a:t>NodeRed</a:t>
            </a:r>
            <a:r>
              <a:rPr lang="en-US" altLang="ja-JP" dirty="0" smtClean="0"/>
              <a:t> </a:t>
            </a:r>
            <a:r>
              <a:rPr lang="en-US" altLang="ja-JP" dirty="0"/>
              <a:t>Library: https://</a:t>
            </a:r>
            <a:r>
              <a:rPr lang="en-US" altLang="ja-JP" dirty="0" err="1"/>
              <a:t>flows.nodered.org</a:t>
            </a:r>
            <a:r>
              <a:rPr lang="en-US" altLang="ja-JP" dirty="0"/>
              <a:t>/flow/d43d0733b42ee0d42e7bba896d20d09b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4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Architecture</a:t>
            </a:r>
          </a:p>
          <a:p>
            <a:r>
              <a:rPr lang="en-US" altLang="ja-JP" dirty="0" smtClean="0"/>
              <a:t>Demo </a:t>
            </a:r>
            <a:r>
              <a:rPr kumimoji="1" lang="en-US" altLang="ja-JP" dirty="0" smtClean="0"/>
              <a:t>Environment</a:t>
            </a:r>
          </a:p>
          <a:p>
            <a:r>
              <a:rPr lang="en-US" altLang="ja-JP" dirty="0" smtClean="0"/>
              <a:t>HTTP API Demo Application</a:t>
            </a:r>
          </a:p>
          <a:p>
            <a:r>
              <a:rPr lang="en-US" altLang="ja-JP" dirty="0" err="1" smtClean="0"/>
              <a:t>websocket</a:t>
            </a:r>
            <a:r>
              <a:rPr lang="en-US" altLang="ja-JP" dirty="0" smtClean="0"/>
              <a:t> API Demo Application</a:t>
            </a:r>
          </a:p>
          <a:p>
            <a:r>
              <a:rPr lang="en-US" altLang="ja-JP" dirty="0" smtClean="0"/>
              <a:t>Corpora &amp; Words Management </a:t>
            </a:r>
          </a:p>
          <a:p>
            <a:r>
              <a:rPr kumimoji="1" lang="en-US" altLang="ja-JP" dirty="0" smtClean="0"/>
              <a:t>Call center Demo Application</a:t>
            </a:r>
          </a:p>
          <a:p>
            <a:r>
              <a:rPr lang="en-US" altLang="ja-JP" dirty="0" smtClean="0"/>
              <a:t>Findings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8230" y="431625"/>
            <a:ext cx="10515600" cy="60137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Architecture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Shape 75"/>
          <p:cNvSpPr/>
          <p:nvPr/>
        </p:nvSpPr>
        <p:spPr>
          <a:xfrm>
            <a:off x="948230" y="1196057"/>
            <a:ext cx="9766153" cy="539496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200"/>
          </a:p>
        </p:txBody>
      </p:sp>
      <p:sp>
        <p:nvSpPr>
          <p:cNvPr id="12" name="Shape 76"/>
          <p:cNvSpPr/>
          <p:nvPr/>
        </p:nvSpPr>
        <p:spPr>
          <a:xfrm flipH="1" flipV="1">
            <a:off x="3405769" y="1195479"/>
            <a:ext cx="12164" cy="539553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grpSp>
        <p:nvGrpSpPr>
          <p:cNvPr id="14" name="Group 79"/>
          <p:cNvGrpSpPr/>
          <p:nvPr/>
        </p:nvGrpSpPr>
        <p:grpSpPr>
          <a:xfrm>
            <a:off x="9120459" y="4293359"/>
            <a:ext cx="716059" cy="707235"/>
            <a:chOff x="0" y="0"/>
            <a:chExt cx="716057" cy="707231"/>
          </a:xfrm>
        </p:grpSpPr>
        <p:sp>
          <p:nvSpPr>
            <p:cNvPr id="16" name="Shape 77"/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1200"/>
            </a:p>
          </p:txBody>
        </p:sp>
        <p:pic>
          <p:nvPicPr>
            <p:cNvPr id="17" name="_-02.png"/>
            <p:cNvPicPr/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5" name="Shape 80"/>
          <p:cNvSpPr/>
          <p:nvPr/>
        </p:nvSpPr>
        <p:spPr>
          <a:xfrm>
            <a:off x="9137668" y="5000593"/>
            <a:ext cx="1477969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ja-JP" sz="1200" b="1" dirty="0" smtClean="0">
                <a:solidFill>
                  <a:schemeClr val="tx1"/>
                </a:solidFill>
              </a:rPr>
              <a:t>QA Responder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ja-JP" sz="1200" dirty="0" smtClean="0">
                <a:solidFill>
                  <a:schemeClr val="tx1"/>
                </a:solidFill>
              </a:rPr>
              <a:t>Subject Matter Expert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sp>
        <p:nvSpPr>
          <p:cNvPr id="49" name="Shape 112"/>
          <p:cNvSpPr/>
          <p:nvPr/>
        </p:nvSpPr>
        <p:spPr>
          <a:xfrm>
            <a:off x="8986880" y="1796775"/>
            <a:ext cx="707233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51" name="_-52.png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8986880" y="1796775"/>
            <a:ext cx="707234" cy="707235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Shape 114"/>
          <p:cNvSpPr/>
          <p:nvPr/>
        </p:nvSpPr>
        <p:spPr>
          <a:xfrm>
            <a:off x="8785826" y="2521697"/>
            <a:ext cx="1767347" cy="3006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 lvl="0">
              <a:defRPr sz="1800"/>
            </a:pPr>
            <a:r>
              <a:rPr lang="en-US" sz="1200" b="1" dirty="0" smtClean="0">
                <a:latin typeface="Helvetica"/>
                <a:ea typeface="Helvetica"/>
                <a:cs typeface="Helvetica"/>
                <a:sym typeface="Helvetica"/>
              </a:rPr>
              <a:t>FREEDASHBORD</a:t>
            </a:r>
          </a:p>
          <a:p>
            <a:pPr lvl="0">
              <a:defRPr sz="1800"/>
            </a:pPr>
            <a:r>
              <a:rPr lang="en-US" altLang="ja-JP" sz="1200" dirty="0" smtClean="0">
                <a:latin typeface="Helvetica"/>
                <a:ea typeface="Helvetica"/>
                <a:cs typeface="Helvetica"/>
                <a:sym typeface="Helvetica"/>
              </a:rPr>
              <a:t>Observer’s Dashboard</a:t>
            </a:r>
            <a:endParaRPr lang="en-US" sz="12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lang="ja-JP" altLang="en-US" sz="1200" dirty="0" smtClean="0">
                <a:latin typeface="Helvetica"/>
                <a:ea typeface="Helvetica"/>
                <a:cs typeface="Helvetica"/>
                <a:sym typeface="Helvetica"/>
              </a:rPr>
              <a:t>・</a:t>
            </a:r>
            <a:r>
              <a:rPr lang="en-US" altLang="ja-JP" sz="1200" dirty="0" smtClean="0">
                <a:latin typeface="Helvetica"/>
                <a:ea typeface="Helvetica"/>
                <a:cs typeface="Helvetica"/>
                <a:sym typeface="Helvetica"/>
              </a:rPr>
              <a:t>View Transcripts</a:t>
            </a:r>
          </a:p>
          <a:p>
            <a:pPr lvl="0">
              <a:defRPr sz="1800"/>
            </a:pPr>
            <a:r>
              <a:rPr lang="ja-JP" altLang="en-US" sz="1200" dirty="0" smtClean="0">
                <a:latin typeface="Helvetica"/>
                <a:ea typeface="Helvetica"/>
                <a:cs typeface="Helvetica"/>
                <a:sym typeface="Helvetica"/>
              </a:rPr>
              <a:t>・</a:t>
            </a:r>
            <a:r>
              <a:rPr lang="en-US" altLang="ja-JP" sz="1200" dirty="0" smtClean="0">
                <a:latin typeface="Helvetica"/>
                <a:ea typeface="Helvetica"/>
                <a:cs typeface="Helvetica"/>
                <a:sym typeface="Helvetica"/>
              </a:rPr>
              <a:t>View Words (OOV: Out of Vocabulary)</a:t>
            </a:r>
            <a:endParaRPr sz="12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122"/>
          <p:cNvSpPr/>
          <p:nvPr/>
        </p:nvSpPr>
        <p:spPr>
          <a:xfrm>
            <a:off x="6708390" y="3540593"/>
            <a:ext cx="707234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200"/>
          </a:p>
        </p:txBody>
      </p:sp>
      <p:pic>
        <p:nvPicPr>
          <p:cNvPr id="61" name="_-36.png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6708391" y="3547014"/>
            <a:ext cx="707236" cy="707234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63" name="Shape 127"/>
          <p:cNvSpPr/>
          <p:nvPr/>
        </p:nvSpPr>
        <p:spPr>
          <a:xfrm>
            <a:off x="1855026" y="2796860"/>
            <a:ext cx="1234325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64" name="Shape 128"/>
          <p:cNvSpPr/>
          <p:nvPr/>
        </p:nvSpPr>
        <p:spPr>
          <a:xfrm>
            <a:off x="3877787" y="2796860"/>
            <a:ext cx="706717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65" name="Shape 129"/>
          <p:cNvSpPr/>
          <p:nvPr/>
        </p:nvSpPr>
        <p:spPr>
          <a:xfrm flipV="1">
            <a:off x="5812597" y="2796859"/>
            <a:ext cx="708991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67" name="Shape 131"/>
          <p:cNvSpPr/>
          <p:nvPr/>
        </p:nvSpPr>
        <p:spPr>
          <a:xfrm>
            <a:off x="7057723" y="3282583"/>
            <a:ext cx="1" cy="457734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74" name="Shape 138"/>
          <p:cNvSpPr/>
          <p:nvPr/>
        </p:nvSpPr>
        <p:spPr>
          <a:xfrm>
            <a:off x="5193361" y="2113641"/>
            <a:ext cx="3733558" cy="3406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82" name="Shape 146"/>
          <p:cNvSpPr/>
          <p:nvPr/>
        </p:nvSpPr>
        <p:spPr>
          <a:xfrm>
            <a:off x="5190551" y="2095953"/>
            <a:ext cx="1" cy="264183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90" name="Shape 154"/>
          <p:cNvSpPr/>
          <p:nvPr/>
        </p:nvSpPr>
        <p:spPr>
          <a:xfrm flipH="1" flipV="1">
            <a:off x="8183947" y="1195479"/>
            <a:ext cx="7514" cy="539553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200"/>
          </a:p>
        </p:txBody>
      </p:sp>
      <p:sp>
        <p:nvSpPr>
          <p:cNvPr id="118" name="Shape 182"/>
          <p:cNvSpPr/>
          <p:nvPr/>
        </p:nvSpPr>
        <p:spPr>
          <a:xfrm>
            <a:off x="1658782" y="1289939"/>
            <a:ext cx="1410643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119" name="Shape 183"/>
          <p:cNvSpPr/>
          <p:nvPr/>
        </p:nvSpPr>
        <p:spPr>
          <a:xfrm>
            <a:off x="3499194" y="1289939"/>
            <a:ext cx="1384995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4277BB"/>
                </a:solidFill>
              </a:rPr>
              <a:t>CLOUD NETWORK</a:t>
            </a:r>
          </a:p>
        </p:txBody>
      </p:sp>
      <p:sp>
        <p:nvSpPr>
          <p:cNvPr id="120" name="Shape 184"/>
          <p:cNvSpPr/>
          <p:nvPr/>
        </p:nvSpPr>
        <p:spPr>
          <a:xfrm>
            <a:off x="8332259" y="1289939"/>
            <a:ext cx="182101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 dirty="0" smtClean="0">
                <a:solidFill>
                  <a:srgbClr val="4277BB"/>
                </a:solidFill>
              </a:rPr>
              <a:t>ENTERPRISE NETWORK</a:t>
            </a:r>
            <a:endParaRPr lang="en-US" sz="1200" b="1" dirty="0" smtClean="0">
              <a:solidFill>
                <a:srgbClr val="4277BB"/>
              </a:solidFill>
            </a:endParaRPr>
          </a:p>
        </p:txBody>
      </p:sp>
      <p:pic>
        <p:nvPicPr>
          <p:cNvPr id="126" name="図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52" y="2371505"/>
            <a:ext cx="774700" cy="749300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23" y="4704860"/>
            <a:ext cx="850900" cy="850900"/>
          </a:xfrm>
          <a:prstGeom prst="rect">
            <a:avLst/>
          </a:prstGeom>
        </p:spPr>
      </p:pic>
      <p:grpSp>
        <p:nvGrpSpPr>
          <p:cNvPr id="128" name="Group 217"/>
          <p:cNvGrpSpPr/>
          <p:nvPr/>
        </p:nvGrpSpPr>
        <p:grpSpPr>
          <a:xfrm>
            <a:off x="1097518" y="4791530"/>
            <a:ext cx="707234" cy="882396"/>
            <a:chOff x="1694" y="9504"/>
            <a:chExt cx="707232" cy="882394"/>
          </a:xfrm>
        </p:grpSpPr>
        <p:sp>
          <p:nvSpPr>
            <p:cNvPr id="129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/>
            </a:p>
          </p:txBody>
        </p:sp>
        <p:grpSp>
          <p:nvGrpSpPr>
            <p:cNvPr id="130" name="Group 216"/>
            <p:cNvGrpSpPr/>
            <p:nvPr/>
          </p:nvGrpSpPr>
          <p:grpSpPr>
            <a:xfrm>
              <a:off x="118836" y="72054"/>
              <a:ext cx="445545" cy="819844"/>
              <a:chOff x="118836" y="72054"/>
              <a:chExt cx="445544" cy="819842"/>
            </a:xfrm>
          </p:grpSpPr>
          <p:pic>
            <p:nvPicPr>
              <p:cNvPr id="131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90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2" name="Shape 215"/>
              <p:cNvSpPr/>
              <p:nvPr/>
            </p:nvSpPr>
            <p:spPr>
              <a:xfrm>
                <a:off x="118836" y="707231"/>
                <a:ext cx="426397" cy="1846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altLang="ja-JP" sz="1200" b="1" dirty="0" smtClean="0">
                    <a:solidFill>
                      <a:schemeClr val="tx1"/>
                    </a:solidFill>
                  </a:rPr>
                  <a:t>USER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4" name="Shape 542"/>
          <p:cNvSpPr/>
          <p:nvPr/>
        </p:nvSpPr>
        <p:spPr>
          <a:xfrm>
            <a:off x="4822060" y="5242545"/>
            <a:ext cx="707233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5" name="Shape 548"/>
          <p:cNvSpPr/>
          <p:nvPr/>
        </p:nvSpPr>
        <p:spPr>
          <a:xfrm>
            <a:off x="4605930" y="5950025"/>
            <a:ext cx="1586459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CALL CENTER</a:t>
            </a:r>
          </a:p>
          <a:p>
            <a:pPr lvl="0">
              <a:defRPr sz="1800" b="0"/>
            </a:pP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Automatic Responder System</a:t>
            </a:r>
            <a:endParaRPr sz="1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6" name="i_php_50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10172" y="5336818"/>
            <a:ext cx="491133" cy="491134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37" name="Group 27"/>
          <p:cNvGrpSpPr/>
          <p:nvPr/>
        </p:nvGrpSpPr>
        <p:grpSpPr>
          <a:xfrm>
            <a:off x="4647367" y="2426281"/>
            <a:ext cx="1418658" cy="927337"/>
            <a:chOff x="1986764" y="1938383"/>
            <a:chExt cx="1418658" cy="927337"/>
          </a:xfrm>
        </p:grpSpPr>
        <p:sp>
          <p:nvSpPr>
            <p:cNvPr id="13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139" name="Shape 547"/>
            <p:cNvSpPr/>
            <p:nvPr/>
          </p:nvSpPr>
          <p:spPr>
            <a:xfrm>
              <a:off x="1986764" y="2681054"/>
              <a:ext cx="141865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200" b="1" dirty="0"/>
                <a:t>NODE.JS RUNTIME</a:t>
              </a:r>
            </a:p>
          </p:txBody>
        </p:sp>
        <p:pic>
          <p:nvPicPr>
            <p:cNvPr id="140" name="i_js_50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141" name="Group 43"/>
          <p:cNvGrpSpPr/>
          <p:nvPr/>
        </p:nvGrpSpPr>
        <p:grpSpPr>
          <a:xfrm>
            <a:off x="4818730" y="3528340"/>
            <a:ext cx="862416" cy="1076563"/>
            <a:chOff x="485546" y="3294657"/>
            <a:chExt cx="862416" cy="1076563"/>
          </a:xfrm>
        </p:grpSpPr>
        <p:sp>
          <p:nvSpPr>
            <p:cNvPr id="142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143" name="Shape 564"/>
            <p:cNvSpPr/>
            <p:nvPr/>
          </p:nvSpPr>
          <p:spPr>
            <a:xfrm>
              <a:off x="485546" y="4001888"/>
              <a:ext cx="862416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1200" b="1"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1200" b="1" dirty="0"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144" name="cloudant50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46" name="テキスト ボックス 145"/>
          <p:cNvSpPr txBox="1"/>
          <p:nvPr/>
        </p:nvSpPr>
        <p:spPr>
          <a:xfrm>
            <a:off x="6497082" y="2970595"/>
            <a:ext cx="134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latin typeface="Helvetica" charset="0"/>
                <a:ea typeface="Helvetica" charset="0"/>
                <a:cs typeface="Helvetica" charset="0"/>
              </a:rPr>
              <a:t>WATSON</a:t>
            </a:r>
          </a:p>
          <a:p>
            <a:pPr algn="ctr"/>
            <a:r>
              <a:rPr lang="en-US" altLang="ja-JP" sz="1200" b="1" dirty="0" smtClean="0">
                <a:latin typeface="Helvetica" charset="0"/>
                <a:ea typeface="Helvetica" charset="0"/>
                <a:cs typeface="Helvetica" charset="0"/>
              </a:rPr>
              <a:t>SPEECH TO TEXT</a:t>
            </a:r>
            <a:endParaRPr kumimoji="1" lang="ja-JP" altLang="en-US" sz="1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047462" y="5555760"/>
            <a:ext cx="95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latin typeface="Helvetica" charset="0"/>
                <a:ea typeface="Helvetica" charset="0"/>
                <a:cs typeface="Helvetica" charset="0"/>
              </a:rPr>
              <a:t>TWILIO</a:t>
            </a:r>
          </a:p>
          <a:p>
            <a:pPr algn="ctr"/>
            <a:r>
              <a:rPr lang="en-US" altLang="ja-JP" sz="1200" b="1" dirty="0" smtClean="0">
                <a:latin typeface="Helvetica" charset="0"/>
                <a:ea typeface="Helvetica" charset="0"/>
                <a:cs typeface="Helvetica" charset="0"/>
              </a:rPr>
              <a:t>Cloud Phone</a:t>
            </a:r>
            <a:endParaRPr kumimoji="1" lang="ja-JP" altLang="en-US" sz="12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2" name="直線矢印コネクタ 151"/>
          <p:cNvCxnSpPr/>
          <p:nvPr/>
        </p:nvCxnSpPr>
        <p:spPr>
          <a:xfrm>
            <a:off x="5190551" y="3119737"/>
            <a:ext cx="0" cy="40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17" idx="0"/>
          </p:cNvCxnSpPr>
          <p:nvPr/>
        </p:nvCxnSpPr>
        <p:spPr>
          <a:xfrm flipH="1" flipV="1">
            <a:off x="9465228" y="3073552"/>
            <a:ext cx="8848" cy="1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4586803" y="2338319"/>
            <a:ext cx="1225795" cy="2351469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1" name="正方形/長方形 160"/>
          <p:cNvSpPr/>
          <p:nvPr/>
        </p:nvSpPr>
        <p:spPr>
          <a:xfrm>
            <a:off x="6521588" y="2325829"/>
            <a:ext cx="1224985" cy="236396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4346296" y="208738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NODE-RED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47164" y="2092280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WATSON</a:t>
            </a:r>
            <a:endParaRPr kumimoji="1" lang="ja-JP" altLang="en-US" sz="1200" b="1" dirty="0"/>
          </a:p>
        </p:txBody>
      </p:sp>
      <p:sp>
        <p:nvSpPr>
          <p:cNvPr id="178" name="フリーフォーム 177"/>
          <p:cNvSpPr/>
          <p:nvPr/>
        </p:nvSpPr>
        <p:spPr>
          <a:xfrm>
            <a:off x="3373600" y="2970596"/>
            <a:ext cx="1431155" cy="2598936"/>
          </a:xfrm>
          <a:custGeom>
            <a:avLst/>
            <a:gdLst>
              <a:gd name="connsiteX0" fmla="*/ 0 w 2011680"/>
              <a:gd name="connsiteY0" fmla="*/ 0 h 2626821"/>
              <a:gd name="connsiteX1" fmla="*/ 1230284 w 2011680"/>
              <a:gd name="connsiteY1" fmla="*/ 0 h 2626821"/>
              <a:gd name="connsiteX2" fmla="*/ 1213659 w 2011680"/>
              <a:gd name="connsiteY2" fmla="*/ 2610196 h 2626821"/>
              <a:gd name="connsiteX3" fmla="*/ 2011680 w 2011680"/>
              <a:gd name="connsiteY3" fmla="*/ 2626821 h 262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2626821">
                <a:moveTo>
                  <a:pt x="0" y="0"/>
                </a:moveTo>
                <a:lnTo>
                  <a:pt x="1230284" y="0"/>
                </a:lnTo>
                <a:lnTo>
                  <a:pt x="1213659" y="2610196"/>
                </a:lnTo>
                <a:lnTo>
                  <a:pt x="2011680" y="2626821"/>
                </a:lnTo>
              </a:path>
            </a:pathLst>
          </a:custGeom>
          <a:noFill/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85" name="カギ線コネクタ 184"/>
          <p:cNvCxnSpPr>
            <a:endCxn id="15" idx="2"/>
          </p:cNvCxnSpPr>
          <p:nvPr/>
        </p:nvCxnSpPr>
        <p:spPr>
          <a:xfrm flipV="1">
            <a:off x="5637622" y="5369925"/>
            <a:ext cx="4239031" cy="19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0"/>
          <p:cNvGrpSpPr/>
          <p:nvPr/>
        </p:nvGrpSpPr>
        <p:grpSpPr>
          <a:xfrm>
            <a:off x="3056410" y="2433809"/>
            <a:ext cx="839376" cy="887485"/>
            <a:chOff x="0" y="0"/>
            <a:chExt cx="839375" cy="887484"/>
          </a:xfrm>
        </p:grpSpPr>
        <p:sp>
          <p:nvSpPr>
            <p:cNvPr id="93" name="Shape 156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/>
            </a:p>
          </p:txBody>
        </p:sp>
        <p:grpSp>
          <p:nvGrpSpPr>
            <p:cNvPr id="94" name="Group 159"/>
            <p:cNvGrpSpPr/>
            <p:nvPr/>
          </p:nvGrpSpPr>
          <p:grpSpPr>
            <a:xfrm>
              <a:off x="0" y="1244"/>
              <a:ext cx="839375" cy="886240"/>
              <a:chOff x="0" y="0"/>
              <a:chExt cx="839374" cy="886238"/>
            </a:xfrm>
          </p:grpSpPr>
          <p:sp>
            <p:nvSpPr>
              <p:cNvPr id="95" name="Shape 157"/>
              <p:cNvSpPr/>
              <p:nvPr/>
            </p:nvSpPr>
            <p:spPr>
              <a:xfrm>
                <a:off x="61919" y="701573"/>
                <a:ext cx="777455" cy="184665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200" b="1" dirty="0">
                    <a:solidFill>
                      <a:schemeClr val="tx1"/>
                    </a:solidFill>
                  </a:rPr>
                  <a:t>SECURITY</a:t>
                </a:r>
              </a:p>
            </p:txBody>
          </p:sp>
          <p:pic>
            <p:nvPicPr>
              <p:cNvPr id="96" name="_-46.png"/>
              <p:cNvPicPr/>
              <p:nvPr/>
            </p:nvPicPr>
            <p:blipFill>
              <a:blip r:embed="rId11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86" name="テキスト ボックス 185"/>
          <p:cNvSpPr txBox="1"/>
          <p:nvPr/>
        </p:nvSpPr>
        <p:spPr>
          <a:xfrm>
            <a:off x="6734201" y="425583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Corpora</a:t>
            </a:r>
          </a:p>
          <a:p>
            <a:r>
              <a:rPr lang="en-US" altLang="ja-JP" sz="1200" b="1" dirty="0" smtClean="0"/>
              <a:t>Words</a:t>
            </a:r>
            <a:endParaRPr kumimoji="1" lang="ja-JP" altLang="en-US" sz="1200" b="1" dirty="0"/>
          </a:p>
        </p:txBody>
      </p:sp>
      <p:sp>
        <p:nvSpPr>
          <p:cNvPr id="189" name="Shape 425"/>
          <p:cNvSpPr/>
          <p:nvPr/>
        </p:nvSpPr>
        <p:spPr>
          <a:xfrm>
            <a:off x="1134379" y="2441964"/>
            <a:ext cx="707234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47738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1" name="Shape 426"/>
          <p:cNvSpPr/>
          <p:nvPr/>
        </p:nvSpPr>
        <p:spPr>
          <a:xfrm>
            <a:off x="1131650" y="3198522"/>
            <a:ext cx="97142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>
              <a:defRPr sz="1800"/>
            </a:pPr>
            <a:r>
              <a:rPr lang="en-US" altLang="ja-JP" sz="1200" b="1" dirty="0" smtClean="0">
                <a:latin typeface="Helvetica"/>
                <a:ea typeface="Helvetica"/>
                <a:cs typeface="Helvetica"/>
                <a:sym typeface="Helvetica"/>
              </a:rPr>
              <a:t>Voice Record</a:t>
            </a:r>
            <a:endParaRPr sz="12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92" name="_-31.png"/>
          <p:cNvPicPr/>
          <p:nvPr/>
        </p:nvPicPr>
        <p:blipFill>
          <a:blip r:embed="rId12">
            <a:extLst/>
          </a:blip>
          <a:srcRect l="19416" t="19270" r="19416" b="19270"/>
          <a:stretch>
            <a:fillRect/>
          </a:stretch>
        </p:blipFill>
        <p:spPr>
          <a:xfrm>
            <a:off x="1247580" y="2558972"/>
            <a:ext cx="432598" cy="434661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cxnSp>
        <p:nvCxnSpPr>
          <p:cNvPr id="194" name="直線矢印コネクタ 193"/>
          <p:cNvCxnSpPr>
            <a:endCxn id="127" idx="1"/>
          </p:cNvCxnSpPr>
          <p:nvPr/>
        </p:nvCxnSpPr>
        <p:spPr>
          <a:xfrm flipV="1">
            <a:off x="1777789" y="5130310"/>
            <a:ext cx="260534" cy="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196"/>
          <p:cNvCxnSpPr>
            <a:stCxn id="127" idx="0"/>
          </p:cNvCxnSpPr>
          <p:nvPr/>
        </p:nvCxnSpPr>
        <p:spPr>
          <a:xfrm rot="5400000" flipH="1" flipV="1">
            <a:off x="1910769" y="3523600"/>
            <a:ext cx="1734265" cy="628256"/>
          </a:xfrm>
          <a:prstGeom prst="bentConnector3">
            <a:avLst>
              <a:gd name="adj1" fmla="val 998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>
            <a:endCxn id="160" idx="2"/>
          </p:cNvCxnSpPr>
          <p:nvPr/>
        </p:nvCxnSpPr>
        <p:spPr>
          <a:xfrm flipV="1">
            <a:off x="5184671" y="4689788"/>
            <a:ext cx="15030" cy="46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9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972658" y="2065128"/>
            <a:ext cx="1787772" cy="16341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Shape 75"/>
          <p:cNvSpPr/>
          <p:nvPr/>
        </p:nvSpPr>
        <p:spPr>
          <a:xfrm>
            <a:off x="948230" y="1196057"/>
            <a:ext cx="9766153" cy="539496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2" name="Shape 76"/>
          <p:cNvSpPr/>
          <p:nvPr/>
        </p:nvSpPr>
        <p:spPr>
          <a:xfrm flipH="1" flipV="1">
            <a:off x="3405769" y="1195479"/>
            <a:ext cx="12164" cy="539553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4" name="Group 79"/>
          <p:cNvGrpSpPr/>
          <p:nvPr/>
        </p:nvGrpSpPr>
        <p:grpSpPr>
          <a:xfrm>
            <a:off x="9120459" y="4293359"/>
            <a:ext cx="716059" cy="707235"/>
            <a:chOff x="0" y="0"/>
            <a:chExt cx="716057" cy="707231"/>
          </a:xfrm>
        </p:grpSpPr>
        <p:sp>
          <p:nvSpPr>
            <p:cNvPr id="16" name="Shape 77"/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1000"/>
            </a:p>
          </p:txBody>
        </p:sp>
        <p:pic>
          <p:nvPicPr>
            <p:cNvPr id="17" name="_-02.png"/>
            <p:cNvPicPr/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49" name="Shape 112"/>
          <p:cNvSpPr/>
          <p:nvPr/>
        </p:nvSpPr>
        <p:spPr>
          <a:xfrm>
            <a:off x="8986880" y="1796775"/>
            <a:ext cx="707233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000"/>
          </a:p>
        </p:txBody>
      </p:sp>
      <p:pic>
        <p:nvPicPr>
          <p:cNvPr id="51" name="_-52.png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8986880" y="1796775"/>
            <a:ext cx="707234" cy="707235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9" name="Shape 122"/>
          <p:cNvSpPr/>
          <p:nvPr/>
        </p:nvSpPr>
        <p:spPr>
          <a:xfrm>
            <a:off x="6708390" y="3540593"/>
            <a:ext cx="707234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000"/>
          </a:p>
        </p:txBody>
      </p:sp>
      <p:pic>
        <p:nvPicPr>
          <p:cNvPr id="61" name="_-36.png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6708391" y="3547014"/>
            <a:ext cx="707236" cy="707234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63" name="Shape 127"/>
          <p:cNvSpPr/>
          <p:nvPr/>
        </p:nvSpPr>
        <p:spPr>
          <a:xfrm>
            <a:off x="1855026" y="2796860"/>
            <a:ext cx="1234325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64" name="Shape 128"/>
          <p:cNvSpPr/>
          <p:nvPr/>
        </p:nvSpPr>
        <p:spPr>
          <a:xfrm>
            <a:off x="3877787" y="2796860"/>
            <a:ext cx="706717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65" name="Shape 129"/>
          <p:cNvSpPr/>
          <p:nvPr/>
        </p:nvSpPr>
        <p:spPr>
          <a:xfrm flipV="1">
            <a:off x="5812597" y="2796859"/>
            <a:ext cx="708991" cy="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67" name="Shape 131"/>
          <p:cNvSpPr/>
          <p:nvPr/>
        </p:nvSpPr>
        <p:spPr>
          <a:xfrm>
            <a:off x="7057723" y="3282583"/>
            <a:ext cx="1" cy="457734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74" name="Shape 138"/>
          <p:cNvSpPr/>
          <p:nvPr/>
        </p:nvSpPr>
        <p:spPr>
          <a:xfrm>
            <a:off x="5193361" y="2113641"/>
            <a:ext cx="3733558" cy="3406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82" name="Shape 146"/>
          <p:cNvSpPr/>
          <p:nvPr/>
        </p:nvSpPr>
        <p:spPr>
          <a:xfrm>
            <a:off x="5190551" y="2095953"/>
            <a:ext cx="1" cy="264183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000"/>
          </a:p>
        </p:txBody>
      </p:sp>
      <p:sp>
        <p:nvSpPr>
          <p:cNvPr id="90" name="Shape 154"/>
          <p:cNvSpPr/>
          <p:nvPr/>
        </p:nvSpPr>
        <p:spPr>
          <a:xfrm flipH="1" flipV="1">
            <a:off x="8183947" y="1195479"/>
            <a:ext cx="7514" cy="539553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8" name="Shape 182"/>
          <p:cNvSpPr/>
          <p:nvPr/>
        </p:nvSpPr>
        <p:spPr>
          <a:xfrm>
            <a:off x="1658782" y="1289939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119" name="Shape 183"/>
          <p:cNvSpPr/>
          <p:nvPr/>
        </p:nvSpPr>
        <p:spPr>
          <a:xfrm>
            <a:off x="3499194" y="1289939"/>
            <a:ext cx="1234159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4277BB"/>
                </a:solidFill>
              </a:rPr>
              <a:t>CLOUD NETWORK</a:t>
            </a:r>
          </a:p>
        </p:txBody>
      </p:sp>
      <p:sp>
        <p:nvSpPr>
          <p:cNvPr id="120" name="Shape 184"/>
          <p:cNvSpPr/>
          <p:nvPr/>
        </p:nvSpPr>
        <p:spPr>
          <a:xfrm>
            <a:off x="8332259" y="1289939"/>
            <a:ext cx="151644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</a:rPr>
              <a:t>ENTERPRISE NETWORK</a:t>
            </a:r>
            <a:endParaRPr lang="en-US" sz="1000" b="1" dirty="0" smtClean="0">
              <a:solidFill>
                <a:srgbClr val="4277BB"/>
              </a:solidFill>
            </a:endParaRPr>
          </a:p>
        </p:txBody>
      </p:sp>
      <p:pic>
        <p:nvPicPr>
          <p:cNvPr id="126" name="図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52" y="2371505"/>
            <a:ext cx="774700" cy="749300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23" y="4704860"/>
            <a:ext cx="850900" cy="850900"/>
          </a:xfrm>
          <a:prstGeom prst="rect">
            <a:avLst/>
          </a:prstGeom>
        </p:spPr>
      </p:pic>
      <p:grpSp>
        <p:nvGrpSpPr>
          <p:cNvPr id="128" name="Group 217"/>
          <p:cNvGrpSpPr/>
          <p:nvPr/>
        </p:nvGrpSpPr>
        <p:grpSpPr>
          <a:xfrm>
            <a:off x="1097518" y="4791530"/>
            <a:ext cx="707234" cy="851618"/>
            <a:chOff x="1694" y="9504"/>
            <a:chExt cx="707232" cy="851616"/>
          </a:xfrm>
        </p:grpSpPr>
        <p:sp>
          <p:nvSpPr>
            <p:cNvPr id="129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000"/>
            </a:p>
          </p:txBody>
        </p:sp>
        <p:grpSp>
          <p:nvGrpSpPr>
            <p:cNvPr id="130" name="Group 216"/>
            <p:cNvGrpSpPr/>
            <p:nvPr/>
          </p:nvGrpSpPr>
          <p:grpSpPr>
            <a:xfrm>
              <a:off x="118836" y="72054"/>
              <a:ext cx="445545" cy="789066"/>
              <a:chOff x="118836" y="72054"/>
              <a:chExt cx="445544" cy="789064"/>
            </a:xfrm>
          </p:grpSpPr>
          <p:pic>
            <p:nvPicPr>
              <p:cNvPr id="131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90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2" name="Shape 215"/>
              <p:cNvSpPr/>
              <p:nvPr/>
            </p:nvSpPr>
            <p:spPr>
              <a:xfrm>
                <a:off x="118836" y="707231"/>
                <a:ext cx="355865" cy="1538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altLang="ja-JP" sz="1000" b="1" dirty="0" smtClean="0">
                    <a:solidFill>
                      <a:schemeClr val="tx1"/>
                    </a:solidFill>
                  </a:rPr>
                  <a:t>USER</a:t>
                </a:r>
                <a:endParaRPr sz="1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4" name="Shape 542"/>
          <p:cNvSpPr/>
          <p:nvPr/>
        </p:nvSpPr>
        <p:spPr>
          <a:xfrm>
            <a:off x="4822060" y="5242545"/>
            <a:ext cx="707233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i_php_50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10172" y="5336818"/>
            <a:ext cx="491133" cy="491134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37" name="Group 27"/>
          <p:cNvGrpSpPr/>
          <p:nvPr/>
        </p:nvGrpSpPr>
        <p:grpSpPr>
          <a:xfrm>
            <a:off x="4647367" y="2426281"/>
            <a:ext cx="1181414" cy="896559"/>
            <a:chOff x="1986764" y="1938383"/>
            <a:chExt cx="1181414" cy="896559"/>
          </a:xfrm>
        </p:grpSpPr>
        <p:sp>
          <p:nvSpPr>
            <p:cNvPr id="13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000"/>
            </a:p>
          </p:txBody>
        </p:sp>
        <p:sp>
          <p:nvSpPr>
            <p:cNvPr id="139" name="Shape 547"/>
            <p:cNvSpPr/>
            <p:nvPr/>
          </p:nvSpPr>
          <p:spPr>
            <a:xfrm>
              <a:off x="1986764" y="2681054"/>
              <a:ext cx="118141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000" b="1" dirty="0"/>
                <a:t>NODE.JS RUNTIME</a:t>
              </a:r>
            </a:p>
          </p:txBody>
        </p:sp>
        <p:pic>
          <p:nvPicPr>
            <p:cNvPr id="140" name="i_js_50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141" name="Group 43"/>
          <p:cNvGrpSpPr/>
          <p:nvPr/>
        </p:nvGrpSpPr>
        <p:grpSpPr>
          <a:xfrm>
            <a:off x="4818730" y="3528340"/>
            <a:ext cx="735767" cy="1015008"/>
            <a:chOff x="485546" y="3294657"/>
            <a:chExt cx="735767" cy="1015008"/>
          </a:xfrm>
        </p:grpSpPr>
        <p:sp>
          <p:nvSpPr>
            <p:cNvPr id="142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000"/>
            </a:p>
          </p:txBody>
        </p:sp>
        <p:sp>
          <p:nvSpPr>
            <p:cNvPr id="143" name="Shape 564"/>
            <p:cNvSpPr/>
            <p:nvPr/>
          </p:nvSpPr>
          <p:spPr>
            <a:xfrm>
              <a:off x="485546" y="4001888"/>
              <a:ext cx="7213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1000" b="1"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1000" b="1" dirty="0"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144" name="cloudant50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46" name="テキスト ボックス 145"/>
          <p:cNvSpPr txBox="1"/>
          <p:nvPr/>
        </p:nvSpPr>
        <p:spPr>
          <a:xfrm>
            <a:off x="6497082" y="2970595"/>
            <a:ext cx="134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Helvetica" charset="0"/>
                <a:ea typeface="Helvetica" charset="0"/>
                <a:cs typeface="Helvetica" charset="0"/>
              </a:rPr>
              <a:t>WATSON</a:t>
            </a:r>
          </a:p>
          <a:p>
            <a:pPr algn="ctr"/>
            <a:r>
              <a:rPr lang="en-US" altLang="ja-JP" sz="1000" b="1" dirty="0" smtClean="0">
                <a:latin typeface="Helvetica" charset="0"/>
                <a:ea typeface="Helvetica" charset="0"/>
                <a:cs typeface="Helvetica" charset="0"/>
              </a:rPr>
              <a:t>SPEECH TO TEXT</a:t>
            </a:r>
            <a:endParaRPr kumimoji="1" lang="ja-JP" altLang="en-US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2" name="直線矢印コネクタ 151"/>
          <p:cNvCxnSpPr/>
          <p:nvPr/>
        </p:nvCxnSpPr>
        <p:spPr>
          <a:xfrm>
            <a:off x="5190551" y="3119737"/>
            <a:ext cx="0" cy="40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17" idx="0"/>
          </p:cNvCxnSpPr>
          <p:nvPr/>
        </p:nvCxnSpPr>
        <p:spPr>
          <a:xfrm flipH="1" flipV="1">
            <a:off x="9465228" y="3073552"/>
            <a:ext cx="8848" cy="1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4586803" y="2338319"/>
            <a:ext cx="1225795" cy="2351469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6521588" y="2325829"/>
            <a:ext cx="1224985" cy="236396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4346296" y="2087387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NODE-RED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47164" y="209228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WATSON</a:t>
            </a:r>
            <a:endParaRPr kumimoji="1" lang="ja-JP" altLang="en-US" sz="1100" b="1" dirty="0"/>
          </a:p>
        </p:txBody>
      </p:sp>
      <p:sp>
        <p:nvSpPr>
          <p:cNvPr id="178" name="フリーフォーム 177"/>
          <p:cNvSpPr/>
          <p:nvPr/>
        </p:nvSpPr>
        <p:spPr>
          <a:xfrm>
            <a:off x="3373600" y="2970596"/>
            <a:ext cx="1431155" cy="2598936"/>
          </a:xfrm>
          <a:custGeom>
            <a:avLst/>
            <a:gdLst>
              <a:gd name="connsiteX0" fmla="*/ 0 w 2011680"/>
              <a:gd name="connsiteY0" fmla="*/ 0 h 2626821"/>
              <a:gd name="connsiteX1" fmla="*/ 1230284 w 2011680"/>
              <a:gd name="connsiteY1" fmla="*/ 0 h 2626821"/>
              <a:gd name="connsiteX2" fmla="*/ 1213659 w 2011680"/>
              <a:gd name="connsiteY2" fmla="*/ 2610196 h 2626821"/>
              <a:gd name="connsiteX3" fmla="*/ 2011680 w 2011680"/>
              <a:gd name="connsiteY3" fmla="*/ 2626821 h 262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2626821">
                <a:moveTo>
                  <a:pt x="0" y="0"/>
                </a:moveTo>
                <a:lnTo>
                  <a:pt x="1230284" y="0"/>
                </a:lnTo>
                <a:lnTo>
                  <a:pt x="1213659" y="2610196"/>
                </a:lnTo>
                <a:lnTo>
                  <a:pt x="2011680" y="2626821"/>
                </a:lnTo>
              </a:path>
            </a:pathLst>
          </a:custGeom>
          <a:noFill/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カギ線コネクタ 184"/>
          <p:cNvCxnSpPr/>
          <p:nvPr/>
        </p:nvCxnSpPr>
        <p:spPr>
          <a:xfrm flipV="1">
            <a:off x="5637622" y="5154481"/>
            <a:ext cx="3934460" cy="415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0"/>
          <p:cNvGrpSpPr/>
          <p:nvPr/>
        </p:nvGrpSpPr>
        <p:grpSpPr>
          <a:xfrm>
            <a:off x="3056410" y="2433809"/>
            <a:ext cx="709532" cy="856707"/>
            <a:chOff x="0" y="0"/>
            <a:chExt cx="709531" cy="856706"/>
          </a:xfrm>
        </p:grpSpPr>
        <p:sp>
          <p:nvSpPr>
            <p:cNvPr id="93" name="Shape 156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000"/>
            </a:p>
          </p:txBody>
        </p:sp>
        <p:grpSp>
          <p:nvGrpSpPr>
            <p:cNvPr id="94" name="Group 159"/>
            <p:cNvGrpSpPr/>
            <p:nvPr/>
          </p:nvGrpSpPr>
          <p:grpSpPr>
            <a:xfrm>
              <a:off x="0" y="1244"/>
              <a:ext cx="709531" cy="855462"/>
              <a:chOff x="0" y="0"/>
              <a:chExt cx="709530" cy="855460"/>
            </a:xfrm>
          </p:grpSpPr>
          <p:sp>
            <p:nvSpPr>
              <p:cNvPr id="95" name="Shape 157"/>
              <p:cNvSpPr/>
              <p:nvPr/>
            </p:nvSpPr>
            <p:spPr>
              <a:xfrm>
                <a:off x="61919" y="701573"/>
                <a:ext cx="647611" cy="153887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>
                    <a:solidFill>
                      <a:schemeClr val="tx1"/>
                    </a:solidFill>
                  </a:rPr>
                  <a:t>SECURITY</a:t>
                </a:r>
              </a:p>
            </p:txBody>
          </p:sp>
          <p:pic>
            <p:nvPicPr>
              <p:cNvPr id="96" name="_-46.png"/>
              <p:cNvPicPr/>
              <p:nvPr/>
            </p:nvPicPr>
            <p:blipFill>
              <a:blip r:embed="rId11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86" name="テキスト ボックス 185"/>
          <p:cNvSpPr txBox="1"/>
          <p:nvPr/>
        </p:nvSpPr>
        <p:spPr>
          <a:xfrm>
            <a:off x="6734201" y="4255831"/>
            <a:ext cx="777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コーパス</a:t>
            </a:r>
            <a:endParaRPr kumimoji="1" lang="en-US" altLang="ja-JP" sz="1100" b="1" dirty="0" smtClean="0"/>
          </a:p>
          <a:p>
            <a:r>
              <a:rPr lang="ja-JP" altLang="en-US" sz="1100" b="1" dirty="0" smtClean="0"/>
              <a:t>辞書</a:t>
            </a:r>
            <a:endParaRPr kumimoji="1" lang="ja-JP" altLang="en-US" sz="1100" b="1" dirty="0"/>
          </a:p>
        </p:txBody>
      </p:sp>
      <p:sp>
        <p:nvSpPr>
          <p:cNvPr id="189" name="Shape 425"/>
          <p:cNvSpPr/>
          <p:nvPr/>
        </p:nvSpPr>
        <p:spPr>
          <a:xfrm>
            <a:off x="1134379" y="2441964"/>
            <a:ext cx="707234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47738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_-31.png"/>
          <p:cNvPicPr/>
          <p:nvPr/>
        </p:nvPicPr>
        <p:blipFill>
          <a:blip r:embed="rId12">
            <a:extLst/>
          </a:blip>
          <a:srcRect l="19416" t="19270" r="19416" b="19270"/>
          <a:stretch>
            <a:fillRect/>
          </a:stretch>
        </p:blipFill>
        <p:spPr>
          <a:xfrm>
            <a:off x="1247580" y="2558972"/>
            <a:ext cx="432598" cy="434661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cxnSp>
        <p:nvCxnSpPr>
          <p:cNvPr id="194" name="直線矢印コネクタ 193"/>
          <p:cNvCxnSpPr>
            <a:endCxn id="127" idx="1"/>
          </p:cNvCxnSpPr>
          <p:nvPr/>
        </p:nvCxnSpPr>
        <p:spPr>
          <a:xfrm flipV="1">
            <a:off x="1777789" y="5130310"/>
            <a:ext cx="260534" cy="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196"/>
          <p:cNvCxnSpPr>
            <a:stCxn id="127" idx="0"/>
          </p:cNvCxnSpPr>
          <p:nvPr/>
        </p:nvCxnSpPr>
        <p:spPr>
          <a:xfrm rot="5400000" flipH="1" flipV="1">
            <a:off x="1910769" y="3523600"/>
            <a:ext cx="1734265" cy="628256"/>
          </a:xfrm>
          <a:prstGeom prst="bentConnector3">
            <a:avLst>
              <a:gd name="adj1" fmla="val 998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>
            <a:endCxn id="160" idx="2"/>
          </p:cNvCxnSpPr>
          <p:nvPr/>
        </p:nvCxnSpPr>
        <p:spPr>
          <a:xfrm flipV="1">
            <a:off x="5184671" y="4689788"/>
            <a:ext cx="15030" cy="46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 65"/>
          <p:cNvSpPr/>
          <p:nvPr/>
        </p:nvSpPr>
        <p:spPr>
          <a:xfrm>
            <a:off x="2950877" y="1567980"/>
            <a:ext cx="7300773" cy="4982478"/>
          </a:xfrm>
          <a:custGeom>
            <a:avLst/>
            <a:gdLst>
              <a:gd name="connsiteX0" fmla="*/ 1820628 w 7300773"/>
              <a:gd name="connsiteY0" fmla="*/ 427075 h 4982478"/>
              <a:gd name="connsiteX1" fmla="*/ 207959 w 7300773"/>
              <a:gd name="connsiteY1" fmla="*/ 875962 h 4982478"/>
              <a:gd name="connsiteX2" fmla="*/ 174708 w 7300773"/>
              <a:gd name="connsiteY2" fmla="*/ 2854391 h 4982478"/>
              <a:gd name="connsiteX3" fmla="*/ 1621123 w 7300773"/>
              <a:gd name="connsiteY3" fmla="*/ 4733067 h 4982478"/>
              <a:gd name="connsiteX4" fmla="*/ 3117414 w 7300773"/>
              <a:gd name="connsiteY4" fmla="*/ 4566813 h 4982478"/>
              <a:gd name="connsiteX5" fmla="*/ 3350170 w 7300773"/>
              <a:gd name="connsiteY5" fmla="*/ 1125344 h 4982478"/>
              <a:gd name="connsiteX6" fmla="*/ 5079218 w 7300773"/>
              <a:gd name="connsiteY6" fmla="*/ 826085 h 4982478"/>
              <a:gd name="connsiteX7" fmla="*/ 6060119 w 7300773"/>
              <a:gd name="connsiteY7" fmla="*/ 1806987 h 4982478"/>
              <a:gd name="connsiteX8" fmla="*/ 7290403 w 7300773"/>
              <a:gd name="connsiteY8" fmla="*/ 1258347 h 4982478"/>
              <a:gd name="connsiteX9" fmla="*/ 6342752 w 7300773"/>
              <a:gd name="connsiteY9" fmla="*/ 28064 h 4982478"/>
              <a:gd name="connsiteX10" fmla="*/ 1820628 w 7300773"/>
              <a:gd name="connsiteY10" fmla="*/ 427075 h 498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00773" h="4982478">
                <a:moveTo>
                  <a:pt x="1820628" y="427075"/>
                </a:moveTo>
                <a:cubicBezTo>
                  <a:pt x="798162" y="568391"/>
                  <a:pt x="482279" y="471409"/>
                  <a:pt x="207959" y="875962"/>
                </a:cubicBezTo>
                <a:cubicBezTo>
                  <a:pt x="-66361" y="1280515"/>
                  <a:pt x="-60819" y="2211540"/>
                  <a:pt x="174708" y="2854391"/>
                </a:cubicBezTo>
                <a:cubicBezTo>
                  <a:pt x="410235" y="3497242"/>
                  <a:pt x="1130672" y="4447663"/>
                  <a:pt x="1621123" y="4733067"/>
                </a:cubicBezTo>
                <a:cubicBezTo>
                  <a:pt x="2111574" y="5018471"/>
                  <a:pt x="2829240" y="5168100"/>
                  <a:pt x="3117414" y="4566813"/>
                </a:cubicBezTo>
                <a:cubicBezTo>
                  <a:pt x="3405589" y="3965526"/>
                  <a:pt x="3023203" y="1748799"/>
                  <a:pt x="3350170" y="1125344"/>
                </a:cubicBezTo>
                <a:cubicBezTo>
                  <a:pt x="3677137" y="501889"/>
                  <a:pt x="4627560" y="712478"/>
                  <a:pt x="5079218" y="826085"/>
                </a:cubicBezTo>
                <a:cubicBezTo>
                  <a:pt x="5530876" y="939692"/>
                  <a:pt x="5691588" y="1734943"/>
                  <a:pt x="6060119" y="1806987"/>
                </a:cubicBezTo>
                <a:cubicBezTo>
                  <a:pt x="6428650" y="1879031"/>
                  <a:pt x="7243298" y="1554834"/>
                  <a:pt x="7290403" y="1258347"/>
                </a:cubicBezTo>
                <a:cubicBezTo>
                  <a:pt x="7337509" y="961860"/>
                  <a:pt x="7257152" y="163838"/>
                  <a:pt x="6342752" y="28064"/>
                </a:cubicBezTo>
                <a:cubicBezTo>
                  <a:pt x="5428352" y="-107710"/>
                  <a:pt x="2843094" y="285759"/>
                  <a:pt x="1820628" y="427075"/>
                </a:cubicBezTo>
                <a:close/>
              </a:path>
            </a:pathLst>
          </a:cu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192389" y="2311169"/>
            <a:ext cx="2294736" cy="2772549"/>
          </a:xfrm>
          <a:prstGeom prst="ellipse">
            <a:avLst/>
          </a:prstGeom>
          <a:solidFill>
            <a:schemeClr val="accent6">
              <a:alpha val="3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57541" y="1645679"/>
            <a:ext cx="220765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Bluemix</a:t>
            </a:r>
            <a:r>
              <a:rPr lang="en-US" altLang="ja-JP" sz="2000" dirty="0" err="1" smtClean="0"/>
              <a:t>@Sydney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278682" y="4388255"/>
            <a:ext cx="220124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bg1"/>
                </a:solidFill>
              </a:rPr>
              <a:t>Bluemix</a:t>
            </a:r>
            <a:r>
              <a:rPr lang="en-US" altLang="ja-JP" sz="2000" b="1" dirty="0" err="1" smtClean="0">
                <a:solidFill>
                  <a:schemeClr val="bg1"/>
                </a:solidFill>
              </a:rPr>
              <a:t>@Dallas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タイトル 1"/>
          <p:cNvSpPr>
            <a:spLocks noGrp="1"/>
          </p:cNvSpPr>
          <p:nvPr>
            <p:ph type="title"/>
          </p:nvPr>
        </p:nvSpPr>
        <p:spPr>
          <a:xfrm>
            <a:off x="948230" y="431625"/>
            <a:ext cx="10515600" cy="46469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Demo Environment</a:t>
            </a:r>
            <a:r>
              <a:rPr lang="ja-JP" altLang="en-US" b="1" dirty="0" smtClean="0">
                <a:solidFill>
                  <a:schemeClr val="accent1"/>
                </a:solidFill>
              </a:rPr>
              <a:t>：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Bluemix</a:t>
            </a:r>
            <a:r>
              <a:rPr lang="en-US" altLang="ja-JP" b="1" dirty="0" smtClean="0">
                <a:solidFill>
                  <a:schemeClr val="accent1"/>
                </a:solidFill>
              </a:rPr>
              <a:t> PaaS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1734630" y="4608579"/>
            <a:ext cx="1756773" cy="1659103"/>
          </a:xfrm>
          <a:prstGeom prst="ellipse">
            <a:avLst/>
          </a:prstGeom>
          <a:solidFill>
            <a:schemeClr val="tx2">
              <a:alpha val="3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581089" y="1665783"/>
            <a:ext cx="1422184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GITHUB</a:t>
            </a:r>
          </a:p>
          <a:p>
            <a:r>
              <a:rPr kumimoji="1" lang="en-US" altLang="ja-JP" sz="1400" dirty="0" smtClean="0"/>
              <a:t>Object Storage</a:t>
            </a:r>
          </a:p>
          <a:p>
            <a:r>
              <a:rPr lang="en-US" altLang="ja-JP" sz="1400" dirty="0" smtClean="0"/>
              <a:t>Local Storage</a:t>
            </a:r>
          </a:p>
          <a:p>
            <a:r>
              <a:rPr kumimoji="1" lang="en-US" altLang="ja-JP" sz="1400" dirty="0" err="1" smtClean="0"/>
              <a:t>etc</a:t>
            </a:r>
            <a:endParaRPr kumimoji="1" lang="en-US" altLang="ja-JP" sz="1400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834817" y="4428991"/>
            <a:ext cx="80823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TWILIO</a:t>
            </a:r>
            <a:endParaRPr kumimoji="1" lang="ja-JP" altLang="en-US" sz="1400" dirty="0"/>
          </a:p>
        </p:txBody>
      </p:sp>
      <p:sp>
        <p:nvSpPr>
          <p:cNvPr id="76" name="Shape 80"/>
          <p:cNvSpPr/>
          <p:nvPr/>
        </p:nvSpPr>
        <p:spPr>
          <a:xfrm>
            <a:off x="9137668" y="5000593"/>
            <a:ext cx="1352934" cy="3385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ja-JP" sz="1100" b="1" dirty="0" smtClean="0">
                <a:solidFill>
                  <a:schemeClr val="tx1"/>
                </a:solidFill>
              </a:rPr>
              <a:t>QA Responder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ja-JP" sz="1100" dirty="0" smtClean="0">
                <a:solidFill>
                  <a:schemeClr val="tx1"/>
                </a:solidFill>
              </a:rPr>
              <a:t>Subject Matter Expert</a:t>
            </a:r>
            <a:endParaRPr lang="en-US" altLang="ja-JP" sz="1100" b="1" dirty="0" smtClean="0">
              <a:solidFill>
                <a:schemeClr val="tx1"/>
              </a:solidFill>
            </a:endParaRPr>
          </a:p>
        </p:txBody>
      </p:sp>
      <p:sp>
        <p:nvSpPr>
          <p:cNvPr id="77" name="Shape 114"/>
          <p:cNvSpPr/>
          <p:nvPr/>
        </p:nvSpPr>
        <p:spPr>
          <a:xfrm>
            <a:off x="8785826" y="2521697"/>
            <a:ext cx="1767347" cy="30065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 lvl="0">
              <a:defRPr sz="1800"/>
            </a:pPr>
            <a:r>
              <a:rPr lang="en-US" sz="1100" b="1" dirty="0" smtClean="0">
                <a:latin typeface="Helvetica"/>
                <a:ea typeface="Helvetica"/>
                <a:cs typeface="Helvetica"/>
                <a:sym typeface="Helvetica"/>
              </a:rPr>
              <a:t>FREEDASHBORD</a:t>
            </a:r>
          </a:p>
          <a:p>
            <a:pPr lvl="0">
              <a:defRPr sz="1800"/>
            </a:pPr>
            <a:r>
              <a:rPr lang="en-US" altLang="ja-JP" sz="1100" dirty="0" smtClean="0">
                <a:latin typeface="Helvetica"/>
                <a:ea typeface="Helvetica"/>
                <a:cs typeface="Helvetica"/>
                <a:sym typeface="Helvetica"/>
              </a:rPr>
              <a:t>Observer’s Dashboard</a:t>
            </a:r>
            <a:endParaRPr lang="en-US" sz="11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lang="ja-JP" altLang="en-US" sz="1100" dirty="0" smtClean="0">
                <a:latin typeface="Helvetica"/>
                <a:ea typeface="Helvetica"/>
                <a:cs typeface="Helvetica"/>
                <a:sym typeface="Helvetica"/>
              </a:rPr>
              <a:t>・</a:t>
            </a:r>
            <a:r>
              <a:rPr lang="en-US" altLang="ja-JP" sz="1100" dirty="0" smtClean="0">
                <a:latin typeface="Helvetica"/>
                <a:ea typeface="Helvetica"/>
                <a:cs typeface="Helvetica"/>
                <a:sym typeface="Helvetica"/>
              </a:rPr>
              <a:t>View Transcripts</a:t>
            </a:r>
          </a:p>
          <a:p>
            <a:pPr lvl="0">
              <a:defRPr sz="1800"/>
            </a:pPr>
            <a:r>
              <a:rPr lang="ja-JP" altLang="en-US" sz="1100" dirty="0" smtClean="0">
                <a:latin typeface="Helvetica"/>
                <a:ea typeface="Helvetica"/>
                <a:cs typeface="Helvetica"/>
                <a:sym typeface="Helvetica"/>
              </a:rPr>
              <a:t>・</a:t>
            </a:r>
            <a:r>
              <a:rPr lang="en-US" altLang="ja-JP" sz="1100" dirty="0" smtClean="0">
                <a:latin typeface="Helvetica"/>
                <a:ea typeface="Helvetica"/>
                <a:cs typeface="Helvetica"/>
                <a:sym typeface="Helvetica"/>
              </a:rPr>
              <a:t>View Words (OOV: Out of Vocabulary)</a:t>
            </a:r>
            <a:endParaRPr sz="11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8" name="Shape 548"/>
          <p:cNvSpPr/>
          <p:nvPr/>
        </p:nvSpPr>
        <p:spPr>
          <a:xfrm>
            <a:off x="4605930" y="5950025"/>
            <a:ext cx="1586459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altLang="ja-JP" sz="1100" dirty="0" smtClean="0">
                <a:latin typeface="Helvetica" charset="0"/>
                <a:ea typeface="Helvetica" charset="0"/>
                <a:cs typeface="Helvetica" charset="0"/>
              </a:rPr>
              <a:t>CALL CENTER</a:t>
            </a:r>
          </a:p>
          <a:p>
            <a:pPr lvl="0">
              <a:defRPr sz="1800" b="0"/>
            </a:pPr>
            <a:r>
              <a:rPr lang="en-US" altLang="ja-JP" sz="1100" dirty="0" smtClean="0">
                <a:latin typeface="Helvetica" charset="0"/>
                <a:ea typeface="Helvetica" charset="0"/>
                <a:cs typeface="Helvetica" charset="0"/>
              </a:rPr>
              <a:t>Automatic Responder System</a:t>
            </a:r>
            <a:endParaRPr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47462" y="5555760"/>
            <a:ext cx="9581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>
                <a:latin typeface="Helvetica" charset="0"/>
                <a:ea typeface="Helvetica" charset="0"/>
                <a:cs typeface="Helvetica" charset="0"/>
              </a:rPr>
              <a:t>TWILIO</a:t>
            </a:r>
          </a:p>
          <a:p>
            <a:pPr algn="ctr"/>
            <a:r>
              <a:rPr lang="en-US" altLang="ja-JP" sz="1100" b="1" dirty="0" smtClean="0">
                <a:latin typeface="Helvetica" charset="0"/>
                <a:ea typeface="Helvetica" charset="0"/>
                <a:cs typeface="Helvetica" charset="0"/>
              </a:rPr>
              <a:t>Cloud Phone</a:t>
            </a:r>
            <a:endParaRPr kumimoji="1" lang="ja-JP" alt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 flipH="1" flipV="1">
            <a:off x="9465228" y="3073552"/>
            <a:ext cx="8848" cy="1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426"/>
          <p:cNvSpPr/>
          <p:nvPr/>
        </p:nvSpPr>
        <p:spPr>
          <a:xfrm>
            <a:off x="1131650" y="3198522"/>
            <a:ext cx="902491" cy="1692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>
              <a:defRPr sz="1800"/>
            </a:pPr>
            <a:r>
              <a:rPr lang="en-US" altLang="ja-JP" sz="1100" b="1" dirty="0" smtClean="0">
                <a:latin typeface="Helvetica"/>
                <a:ea typeface="Helvetica"/>
                <a:cs typeface="Helvetica"/>
                <a:sym typeface="Helvetica"/>
              </a:rPr>
              <a:t>Voice Record</a:t>
            </a:r>
            <a:endParaRPr sz="11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9301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Installation Step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5782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Prepare Watson Service on </a:t>
            </a:r>
            <a:r>
              <a:rPr kumimoji="1" lang="en-US" altLang="ja-JP" dirty="0" err="1" smtClean="0"/>
              <a:t>Bluemix</a:t>
            </a:r>
            <a:endParaRPr lang="en-US" altLang="ja-JP" dirty="0" smtClean="0"/>
          </a:p>
          <a:p>
            <a:pPr lvl="1">
              <a:buFont typeface="Arial" charset="0"/>
              <a:buChar char="•"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www.ibm.com/watson/developercloud/doc/common/index.html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Obtain Custom ID (required only for Custom STT)</a:t>
            </a:r>
          </a:p>
          <a:p>
            <a:pPr lvl="1">
              <a:buFont typeface="Arial" charset="0"/>
              <a:buChar char="•"/>
            </a:pPr>
            <a:r>
              <a:rPr lang="en-US" altLang="ja-JP" dirty="0" smtClean="0"/>
              <a:t>Execute the following command on your laptop.</a:t>
            </a:r>
          </a:p>
          <a:p>
            <a:pPr lvl="1">
              <a:buFont typeface="Arial" charset="0"/>
              <a:buChar char="•"/>
            </a:pP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Record your voice (wav, </a:t>
            </a:r>
            <a:r>
              <a:rPr lang="en-US" altLang="ja-JP" dirty="0" err="1" smtClean="0"/>
              <a:t>flac</a:t>
            </a:r>
            <a:r>
              <a:rPr lang="en-US" altLang="ja-JP" dirty="0" smtClean="0"/>
              <a:t>, or opus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Prepare Corpus and/or Words (optional and only for Custom STT)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Import sample *.</a:t>
            </a:r>
            <a:r>
              <a:rPr lang="en-US" altLang="ja-JP" dirty="0" err="1" smtClean="0"/>
              <a:t>json</a:t>
            </a:r>
            <a:r>
              <a:rPr lang="en-US" altLang="ja-JP" dirty="0"/>
              <a:t> </a:t>
            </a:r>
            <a:r>
              <a:rPr lang="en-US" altLang="ja-JP" dirty="0" smtClean="0"/>
              <a:t>file to your </a:t>
            </a:r>
            <a:r>
              <a:rPr lang="en-US" altLang="ja-JP" dirty="0" err="1" smtClean="0"/>
              <a:t>NodeRed</a:t>
            </a:r>
            <a:r>
              <a:rPr lang="en-US" altLang="ja-JP" dirty="0" smtClean="0"/>
              <a:t> flow </a:t>
            </a:r>
            <a:r>
              <a:rPr lang="en-US" altLang="ja-JP" dirty="0" err="1" smtClean="0"/>
              <a:t>diaglam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Modify the following prams in STT nodes on the imported flow.</a:t>
            </a:r>
          </a:p>
          <a:p>
            <a:pPr lvl="1"/>
            <a:r>
              <a:rPr lang="en-US" altLang="ja-JP" dirty="0" err="1" smtClean="0"/>
              <a:t>Userid</a:t>
            </a:r>
            <a:r>
              <a:rPr lang="en-US" altLang="ja-JP" dirty="0" smtClean="0"/>
              <a:t>/password of </a:t>
            </a:r>
            <a:r>
              <a:rPr lang="en-US" altLang="ja-JP" dirty="0" err="1" smtClean="0"/>
              <a:t>watson</a:t>
            </a:r>
            <a:r>
              <a:rPr lang="en-US" altLang="ja-JP" dirty="0" smtClean="0"/>
              <a:t> basic authentication parameter</a:t>
            </a:r>
          </a:p>
          <a:p>
            <a:pPr lvl="1"/>
            <a:r>
              <a:rPr lang="en-US" altLang="ja-JP" dirty="0" smtClean="0"/>
              <a:t>Custom ID ( required only for custom STT)</a:t>
            </a:r>
          </a:p>
          <a:p>
            <a:pPr lvl="1"/>
            <a:r>
              <a:rPr lang="en-US" altLang="ja-JP" dirty="0" smtClean="0"/>
              <a:t>Voice model (change to your language)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Deploy and Test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03008" y="2936019"/>
            <a:ext cx="8585983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curl -k -X POST -u </a:t>
            </a:r>
            <a:r>
              <a:rPr lang="en-US" altLang="ja-JP" sz="1100" dirty="0" smtClean="0">
                <a:solidFill>
                  <a:schemeClr val="bg1"/>
                </a:solidFill>
              </a:rPr>
              <a:t>”&lt;</a:t>
            </a:r>
            <a:r>
              <a:rPr lang="en-US" altLang="ja-JP" sz="1100" dirty="0" err="1" smtClean="0">
                <a:solidFill>
                  <a:schemeClr val="bg1"/>
                </a:solidFill>
              </a:rPr>
              <a:t>userid</a:t>
            </a:r>
            <a:r>
              <a:rPr lang="en-US" altLang="ja-JP" sz="1100" dirty="0" smtClean="0">
                <a:solidFill>
                  <a:schemeClr val="bg1"/>
                </a:solidFill>
              </a:rPr>
              <a:t>&gt;:&lt;password&gt;" </a:t>
            </a:r>
            <a:r>
              <a:rPr lang="en-US" altLang="ja-JP" sz="1100" dirty="0">
                <a:solidFill>
                  <a:schemeClr val="bg1"/>
                </a:solidFill>
              </a:rPr>
              <a:t>--header "Content-</a:t>
            </a:r>
            <a:r>
              <a:rPr lang="en-US" altLang="ja-JP" sz="1100" dirty="0" err="1">
                <a:solidFill>
                  <a:schemeClr val="bg1"/>
                </a:solidFill>
              </a:rPr>
              <a:t>Tpe</a:t>
            </a:r>
            <a:r>
              <a:rPr lang="en-US" altLang="ja-JP" sz="1100" dirty="0">
                <a:solidFill>
                  <a:schemeClr val="bg1"/>
                </a:solidFill>
              </a:rPr>
              <a:t>: application/</a:t>
            </a:r>
            <a:r>
              <a:rPr lang="en-US" altLang="ja-JP" sz="1100" dirty="0" err="1">
                <a:solidFill>
                  <a:schemeClr val="bg1"/>
                </a:solidFill>
              </a:rPr>
              <a:t>json</a:t>
            </a:r>
            <a:r>
              <a:rPr lang="en-US" altLang="ja-JP" sz="1100" dirty="0">
                <a:solidFill>
                  <a:schemeClr val="bg1"/>
                </a:solidFill>
              </a:rPr>
              <a:t>" --data "{\"name\":\"Custom STT1</a:t>
            </a:r>
            <a:r>
              <a:rPr lang="en-US" altLang="ja-JP" sz="1100" dirty="0" smtClean="0">
                <a:solidFill>
                  <a:schemeClr val="bg1"/>
                </a:solidFill>
              </a:rPr>
              <a:t>\",\”</a:t>
            </a:r>
            <a:r>
              <a:rPr lang="en-US" altLang="ja-JP" sz="1100" dirty="0" err="1" smtClean="0">
                <a:solidFill>
                  <a:schemeClr val="bg1"/>
                </a:solidFill>
              </a:rPr>
              <a:t>base_model_name</a:t>
            </a:r>
            <a:r>
              <a:rPr lang="en-US" altLang="ja-JP" sz="1100" dirty="0" smtClean="0">
                <a:solidFill>
                  <a:schemeClr val="bg1"/>
                </a:solidFill>
              </a:rPr>
              <a:t>\":\"</a:t>
            </a:r>
            <a:r>
              <a:rPr lang="en-US" altLang="ja-JP" sz="1100" dirty="0">
                <a:solidFill>
                  <a:schemeClr val="bg1"/>
                </a:solidFill>
              </a:rPr>
              <a:t>ja-</a:t>
            </a:r>
            <a:r>
              <a:rPr lang="en-US" altLang="ja-JP" sz="1100" dirty="0" err="1">
                <a:solidFill>
                  <a:schemeClr val="bg1"/>
                </a:solidFill>
              </a:rPr>
              <a:t>JP_NarrowbandModel</a:t>
            </a:r>
            <a:r>
              <a:rPr lang="en-US" altLang="ja-JP" sz="1100" dirty="0">
                <a:solidFill>
                  <a:schemeClr val="bg1"/>
                </a:solidFill>
              </a:rPr>
              <a:t>\",\"description\":\"Customization for STT\"}" "</a:t>
            </a:r>
            <a:r>
              <a:rPr lang="en-US" altLang="ja-JP" sz="11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altLang="ja-JP" sz="1100" dirty="0" smtClean="0">
                <a:solidFill>
                  <a:schemeClr val="bg1"/>
                </a:solidFill>
                <a:hlinkClick r:id="rId3"/>
              </a:rPr>
              <a:t>stream.watsonplatform.net/speech-to-text/api/v1/customizations</a:t>
            </a:r>
            <a:r>
              <a:rPr lang="en-US" altLang="ja-JP" sz="1100" dirty="0" smtClean="0">
                <a:solidFill>
                  <a:schemeClr val="bg1"/>
                </a:solidFill>
              </a:rPr>
              <a:t>”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HTTP API Demo Application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61" y="2105910"/>
            <a:ext cx="8978900" cy="2717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テキスト ボックス 3"/>
          <p:cNvSpPr txBox="1"/>
          <p:nvPr/>
        </p:nvSpPr>
        <p:spPr>
          <a:xfrm>
            <a:off x="1500661" y="4929832"/>
            <a:ext cx="323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List of </a:t>
            </a:r>
            <a:r>
              <a:rPr kumimoji="1" lang="en-US" altLang="ja-JP" dirty="0" smtClean="0"/>
              <a:t>Sample Voice Recording </a:t>
            </a:r>
            <a:r>
              <a:rPr lang="en-US" altLang="ja-JP" dirty="0" smtClean="0"/>
              <a:t>F</a:t>
            </a:r>
            <a:r>
              <a:rPr kumimoji="1" lang="en-US" altLang="ja-JP" dirty="0" smtClean="0"/>
              <a:t>iles</a:t>
            </a:r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0661" y="180344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Input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097" y="172998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Output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6209" y="175320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Translate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4843" y="300314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Standard STT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14843" y="361709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Custom STT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77341" y="4929832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Feed the transcript</a:t>
            </a:r>
          </a:p>
          <a:p>
            <a:r>
              <a:rPr lang="en-US" altLang="ja-JP" dirty="0" smtClean="0"/>
              <a:t>to Freeboard dashboard.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64500" y="4929832"/>
            <a:ext cx="32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Translate speech </a:t>
            </a:r>
            <a:r>
              <a:rPr lang="en-US" altLang="ja-JP" smtClean="0"/>
              <a:t>to text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500661" y="5853162"/>
            <a:ext cx="775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https</a:t>
            </a:r>
            <a:r>
              <a:rPr lang="en-US" altLang="ja-JP" dirty="0"/>
              <a:t>://</a:t>
            </a:r>
            <a:r>
              <a:rPr lang="en-US" altLang="ja-JP" dirty="0" err="1" smtClean="0"/>
              <a:t>github.com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kmomose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watson</a:t>
            </a:r>
            <a:r>
              <a:rPr lang="en-US" altLang="ja-JP" dirty="0" smtClean="0"/>
              <a:t>/blob/master/NodeRed-stt.json1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43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5767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Sample Output  </a:t>
            </a:r>
            <a:r>
              <a:rPr kumimoji="1" lang="en-US" altLang="ja-JP" sz="3100" dirty="0" smtClean="0"/>
              <a:t>(</a:t>
            </a:r>
            <a:r>
              <a:rPr kumimoji="1" lang="en-US" altLang="ja-JP" sz="3100" dirty="0" smtClean="0">
                <a:hlinkClick r:id="rId2"/>
              </a:rPr>
              <a:t>https://</a:t>
            </a:r>
            <a:r>
              <a:rPr kumimoji="1" lang="en-US" altLang="ja-JP" sz="3100" dirty="0" err="1" smtClean="0">
                <a:hlinkClick r:id="rId2"/>
              </a:rPr>
              <a:t>your</a:t>
            </a:r>
            <a:r>
              <a:rPr lang="en-US" altLang="ja-JP" sz="3100" dirty="0" err="1" smtClean="0"/>
              <a:t>nodered.net</a:t>
            </a:r>
            <a:r>
              <a:rPr lang="en-US" altLang="ja-JP" sz="3100" dirty="0" smtClean="0"/>
              <a:t>/freeboard)</a:t>
            </a:r>
            <a:r>
              <a:rPr kumimoji="1" lang="en-US" altLang="ja-JP" sz="3100" dirty="0" smtClean="0"/>
              <a:t> </a:t>
            </a:r>
            <a:endParaRPr kumimoji="1" lang="ja-JP" altLang="en-US" sz="31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40536"/>
            <a:ext cx="10744200" cy="510540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969477" y="4654061"/>
            <a:ext cx="17187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</a:t>
            </a:r>
            <a:r>
              <a:rPr lang="en-US" altLang="ja-JP" dirty="0" smtClean="0"/>
              <a:t> STT 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88274" y="4654061"/>
            <a:ext cx="15712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Custom </a:t>
            </a:r>
            <a:r>
              <a:rPr lang="en-US" altLang="ja-JP" dirty="0" smtClean="0"/>
              <a:t>STT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777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</a:t>
            </a:r>
            <a:r>
              <a:rPr kumimoji="1" lang="en-US" altLang="ja-JP" dirty="0" err="1" smtClean="0"/>
              <a:t>ebsocket</a:t>
            </a:r>
            <a:r>
              <a:rPr kumimoji="1" lang="en-US" altLang="ja-JP" dirty="0" smtClean="0"/>
              <a:t> API Demo Application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33000" cy="2857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2" name="正方形/長方形 11"/>
          <p:cNvSpPr/>
          <p:nvPr/>
        </p:nvSpPr>
        <p:spPr>
          <a:xfrm>
            <a:off x="838200" y="5356666"/>
            <a:ext cx="8516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https://flows.nodered.org/flow/d43d0733b42ee0d42e7bba896d20d09b</a:t>
            </a:r>
          </a:p>
        </p:txBody>
      </p:sp>
    </p:spTree>
    <p:extLst>
      <p:ext uri="{BB962C8B-B14F-4D97-AF65-F5344CB8AC3E}">
        <p14:creationId xmlns:p14="http://schemas.microsoft.com/office/powerpoint/2010/main" val="72016904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502</Words>
  <Application>Microsoft Macintosh PowerPoint</Application>
  <PresentationFormat>ワイド画面</PresentationFormat>
  <Paragraphs>151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Helvetica</vt:lpstr>
      <vt:lpstr>Yu Gothic</vt:lpstr>
      <vt:lpstr>Yu Gothic Light</vt:lpstr>
      <vt:lpstr>Arial</vt:lpstr>
      <vt:lpstr>ホワイト</vt:lpstr>
      <vt:lpstr>Watson Speech to Text Demo Application</vt:lpstr>
      <vt:lpstr>Preface</vt:lpstr>
      <vt:lpstr>Contents</vt:lpstr>
      <vt:lpstr>Architecture</vt:lpstr>
      <vt:lpstr>Demo Environment：Bluemix PaaS</vt:lpstr>
      <vt:lpstr>Installation Step</vt:lpstr>
      <vt:lpstr>HTTP API Demo Application</vt:lpstr>
      <vt:lpstr>Sample Output  (https://yournodered.net/freeboard) </vt:lpstr>
      <vt:lpstr>websocket API Demo Application</vt:lpstr>
      <vt:lpstr>Sample Output  (https://yournodered.net/sst   and  https://yournodered.net/custom)</vt:lpstr>
      <vt:lpstr>Corpora &amp; Words Management</vt:lpstr>
      <vt:lpstr>Sample Output (https://yournodered.net/freeboard)</vt:lpstr>
      <vt:lpstr>Callcenter Demo Application</vt:lpstr>
      <vt:lpstr>Sample Output </vt:lpstr>
      <vt:lpstr>Thank you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Speech to Text デモ</dc:title>
  <dc:creator>KOHZO Momose</dc:creator>
  <cp:lastModifiedBy>KOHZO Momose</cp:lastModifiedBy>
  <cp:revision>52</cp:revision>
  <dcterms:created xsi:type="dcterms:W3CDTF">2017-03-16T02:44:28Z</dcterms:created>
  <dcterms:modified xsi:type="dcterms:W3CDTF">2017-03-25T12:28:27Z</dcterms:modified>
</cp:coreProperties>
</file>