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9"/>
  </p:notesMasterIdLst>
  <p:handoutMasterIdLst>
    <p:handoutMasterId r:id="rId30"/>
  </p:handoutMasterIdLst>
  <p:sldIdLst>
    <p:sldId id="949" r:id="rId5"/>
    <p:sldId id="950" r:id="rId6"/>
    <p:sldId id="931" r:id="rId7"/>
    <p:sldId id="946" r:id="rId8"/>
    <p:sldId id="887" r:id="rId9"/>
    <p:sldId id="957" r:id="rId10"/>
    <p:sldId id="889" r:id="rId11"/>
    <p:sldId id="928" r:id="rId12"/>
    <p:sldId id="939" r:id="rId13"/>
    <p:sldId id="942" r:id="rId14"/>
    <p:sldId id="955" r:id="rId15"/>
    <p:sldId id="930" r:id="rId16"/>
    <p:sldId id="885" r:id="rId17"/>
    <p:sldId id="905" r:id="rId18"/>
    <p:sldId id="943" r:id="rId19"/>
    <p:sldId id="954" r:id="rId20"/>
    <p:sldId id="940" r:id="rId21"/>
    <p:sldId id="953" r:id="rId22"/>
    <p:sldId id="945" r:id="rId23"/>
    <p:sldId id="935" r:id="rId24"/>
    <p:sldId id="947" r:id="rId25"/>
    <p:sldId id="958" r:id="rId26"/>
    <p:sldId id="951" r:id="rId27"/>
    <p:sldId id="952"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Xamarin Overview" id="{A9338704-C163-4A48-875A-68C7871E296E}">
          <p14:sldIdLst>
            <p14:sldId id="949"/>
            <p14:sldId id="950"/>
            <p14:sldId id="931"/>
            <p14:sldId id="946"/>
            <p14:sldId id="887"/>
            <p14:sldId id="957"/>
            <p14:sldId id="889"/>
            <p14:sldId id="928"/>
            <p14:sldId id="939"/>
            <p14:sldId id="942"/>
            <p14:sldId id="955"/>
            <p14:sldId id="930"/>
            <p14:sldId id="885"/>
            <p14:sldId id="905"/>
            <p14:sldId id="943"/>
            <p14:sldId id="954"/>
            <p14:sldId id="940"/>
            <p14:sldId id="953"/>
            <p14:sldId id="945"/>
            <p14:sldId id="935"/>
            <p14:sldId id="947"/>
            <p14:sldId id="958"/>
            <p14:sldId id="951"/>
            <p14:sldId id="952"/>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 id="1" name="Kraig Brockschmidt" initials="KB"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E00"/>
    <a:srgbClr val="6CA701"/>
    <a:srgbClr val="0065B0"/>
    <a:srgbClr val="6A9A00"/>
    <a:srgbClr val="C7C7C7"/>
    <a:srgbClr val="FFFFFF"/>
    <a:srgbClr val="000000"/>
    <a:srgbClr val="CDE0E9"/>
    <a:srgbClr val="57B1FB"/>
    <a:srgbClr val="99C1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3360" autoAdjust="0"/>
  </p:normalViewPr>
  <p:slideViewPr>
    <p:cSldViewPr snapToGrid="0" snapToObjects="1">
      <p:cViewPr varScale="1">
        <p:scale>
          <a:sx n="58" d="100"/>
          <a:sy n="58" d="100"/>
        </p:scale>
        <p:origin x="490" y="58"/>
      </p:cViewPr>
      <p:guideLst>
        <p:guide orient="horz" pos="142"/>
        <p:guide orient="horz" pos="4176"/>
        <p:guide orient="horz" pos="739"/>
        <p:guide pos="329"/>
        <p:guide pos="7348"/>
        <p:guide pos="383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AC6E94-E388-47AA-AE76-CD5BE0B6937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A3B44FD5-900F-4616-883F-C35B2AFBCE18}">
      <dgm:prSet phldrT="[Text]"/>
      <dgm:spPr/>
      <dgm:t>
        <a:bodyPr/>
        <a:lstStyle/>
        <a:p>
          <a:r>
            <a:rPr lang="en-US" dirty="0" smtClean="0"/>
            <a:t>Content</a:t>
          </a:r>
          <a:endParaRPr lang="en-CA" dirty="0"/>
        </a:p>
      </dgm:t>
    </dgm:pt>
    <dgm:pt modelId="{4FBADC1D-51CB-46DC-91FB-C67FD46F4435}" type="parTrans" cxnId="{6A28F508-C30B-4F78-B31B-9E6AAFF503C9}">
      <dgm:prSet/>
      <dgm:spPr/>
      <dgm:t>
        <a:bodyPr/>
        <a:lstStyle/>
        <a:p>
          <a:endParaRPr lang="en-CA"/>
        </a:p>
      </dgm:t>
    </dgm:pt>
    <dgm:pt modelId="{A03B5773-AE7D-45A8-A200-4C83B1E68ED9}" type="sibTrans" cxnId="{6A28F508-C30B-4F78-B31B-9E6AAFF503C9}">
      <dgm:prSet/>
      <dgm:spPr/>
      <dgm:t>
        <a:bodyPr/>
        <a:lstStyle/>
        <a:p>
          <a:endParaRPr lang="en-CA"/>
        </a:p>
      </dgm:t>
    </dgm:pt>
    <dgm:pt modelId="{BEA1A6ED-9046-4367-BB80-CF46023E8210}">
      <dgm:prSet phldrT="[Text]"/>
      <dgm:spPr/>
      <dgm:t>
        <a:bodyPr/>
        <a:lstStyle/>
        <a:p>
          <a:r>
            <a:rPr lang="en-US" dirty="0" smtClean="0"/>
            <a:t>Carousel</a:t>
          </a:r>
          <a:endParaRPr lang="en-CA" dirty="0"/>
        </a:p>
      </dgm:t>
    </dgm:pt>
    <dgm:pt modelId="{905D384A-BEDA-47CC-A117-389469FCD29C}" type="parTrans" cxnId="{AED1DC46-8FDC-443F-880D-87CBC30A1FC6}">
      <dgm:prSet/>
      <dgm:spPr/>
      <dgm:t>
        <a:bodyPr/>
        <a:lstStyle/>
        <a:p>
          <a:endParaRPr lang="en-CA"/>
        </a:p>
      </dgm:t>
    </dgm:pt>
    <dgm:pt modelId="{84270E32-9D0D-4ADA-8C59-00AD96489F46}" type="sibTrans" cxnId="{AED1DC46-8FDC-443F-880D-87CBC30A1FC6}">
      <dgm:prSet/>
      <dgm:spPr/>
      <dgm:t>
        <a:bodyPr/>
        <a:lstStyle/>
        <a:p>
          <a:endParaRPr lang="en-CA"/>
        </a:p>
      </dgm:t>
    </dgm:pt>
    <dgm:pt modelId="{A5C9F811-CBAB-4F22-B728-2C32AE676AF2}">
      <dgm:prSet phldrT="[Text]"/>
      <dgm:spPr/>
      <dgm:t>
        <a:bodyPr/>
        <a:lstStyle/>
        <a:p>
          <a:r>
            <a:rPr lang="en-US" dirty="0" smtClean="0"/>
            <a:t>Master Detail</a:t>
          </a:r>
          <a:endParaRPr lang="en-CA" dirty="0"/>
        </a:p>
      </dgm:t>
    </dgm:pt>
    <dgm:pt modelId="{6509D9F7-7A34-4C0B-B2B3-394BCB4A77DF}" type="parTrans" cxnId="{88240077-1782-494A-8EC6-352E4158DD24}">
      <dgm:prSet/>
      <dgm:spPr/>
      <dgm:t>
        <a:bodyPr/>
        <a:lstStyle/>
        <a:p>
          <a:endParaRPr lang="en-CA"/>
        </a:p>
      </dgm:t>
    </dgm:pt>
    <dgm:pt modelId="{7EBA51F5-1A32-4CED-AB6B-29F191B5B264}" type="sibTrans" cxnId="{88240077-1782-494A-8EC6-352E4158DD24}">
      <dgm:prSet/>
      <dgm:spPr/>
      <dgm:t>
        <a:bodyPr/>
        <a:lstStyle/>
        <a:p>
          <a:endParaRPr lang="en-CA"/>
        </a:p>
      </dgm:t>
    </dgm:pt>
    <dgm:pt modelId="{E8A0E7CF-2F89-4E85-BD1C-0B2E9A8E7BAA}">
      <dgm:prSet phldrT="[Text]"/>
      <dgm:spPr/>
      <dgm:t>
        <a:bodyPr/>
        <a:lstStyle/>
        <a:p>
          <a:r>
            <a:rPr lang="en-US" dirty="0" smtClean="0"/>
            <a:t>Navigation</a:t>
          </a:r>
          <a:endParaRPr lang="en-CA" dirty="0"/>
        </a:p>
      </dgm:t>
    </dgm:pt>
    <dgm:pt modelId="{073F9D3E-68EB-4B25-A8DF-B7923DB1C34D}" type="parTrans" cxnId="{BBA85073-FBF7-4521-84E7-700C6835FCE8}">
      <dgm:prSet/>
      <dgm:spPr/>
      <dgm:t>
        <a:bodyPr/>
        <a:lstStyle/>
        <a:p>
          <a:endParaRPr lang="en-CA"/>
        </a:p>
      </dgm:t>
    </dgm:pt>
    <dgm:pt modelId="{54C057D1-4DA8-4201-9737-9B381F838327}" type="sibTrans" cxnId="{BBA85073-FBF7-4521-84E7-700C6835FCE8}">
      <dgm:prSet/>
      <dgm:spPr/>
      <dgm:t>
        <a:bodyPr/>
        <a:lstStyle/>
        <a:p>
          <a:endParaRPr lang="en-CA"/>
        </a:p>
      </dgm:t>
    </dgm:pt>
    <dgm:pt modelId="{02239D87-11D2-4703-B659-89BAE6B07FEA}">
      <dgm:prSet phldrT="[Text]"/>
      <dgm:spPr/>
      <dgm:t>
        <a:bodyPr/>
        <a:lstStyle/>
        <a:p>
          <a:r>
            <a:rPr lang="en-US" dirty="0" smtClean="0"/>
            <a:t>Tabbed</a:t>
          </a:r>
          <a:endParaRPr lang="en-CA" dirty="0"/>
        </a:p>
      </dgm:t>
    </dgm:pt>
    <dgm:pt modelId="{348AF54F-F1F7-418B-A3BF-CDCA445EFCC5}" type="parTrans" cxnId="{0D4AF06B-566A-45F3-8908-F3C722D3AC67}">
      <dgm:prSet/>
      <dgm:spPr/>
      <dgm:t>
        <a:bodyPr/>
        <a:lstStyle/>
        <a:p>
          <a:endParaRPr lang="en-CA"/>
        </a:p>
      </dgm:t>
    </dgm:pt>
    <dgm:pt modelId="{E5633883-4DF2-422D-AAEC-FE42BB74F554}" type="sibTrans" cxnId="{0D4AF06B-566A-45F3-8908-F3C722D3AC67}">
      <dgm:prSet/>
      <dgm:spPr/>
      <dgm:t>
        <a:bodyPr/>
        <a:lstStyle/>
        <a:p>
          <a:endParaRPr lang="en-CA"/>
        </a:p>
      </dgm:t>
    </dgm:pt>
    <dgm:pt modelId="{E33CB86E-8D90-47AB-8D22-7E1A994855DB}" type="pres">
      <dgm:prSet presAssocID="{5CAC6E94-E388-47AA-AE76-CD5BE0B69373}" presName="diagram" presStyleCnt="0">
        <dgm:presLayoutVars>
          <dgm:dir/>
          <dgm:resizeHandles val="exact"/>
        </dgm:presLayoutVars>
      </dgm:prSet>
      <dgm:spPr/>
      <dgm:t>
        <a:bodyPr/>
        <a:lstStyle/>
        <a:p>
          <a:endParaRPr lang="en-CA"/>
        </a:p>
      </dgm:t>
    </dgm:pt>
    <dgm:pt modelId="{A99F1D22-4377-4764-BC33-957E956AD559}" type="pres">
      <dgm:prSet presAssocID="{A3B44FD5-900F-4616-883F-C35B2AFBCE18}" presName="node" presStyleLbl="node1" presStyleIdx="0" presStyleCnt="5">
        <dgm:presLayoutVars>
          <dgm:bulletEnabled val="1"/>
        </dgm:presLayoutVars>
      </dgm:prSet>
      <dgm:spPr/>
      <dgm:t>
        <a:bodyPr/>
        <a:lstStyle/>
        <a:p>
          <a:endParaRPr lang="en-CA"/>
        </a:p>
      </dgm:t>
    </dgm:pt>
    <dgm:pt modelId="{3D6B6F10-B1AE-4CBF-B795-3D6051B05BBF}" type="pres">
      <dgm:prSet presAssocID="{A03B5773-AE7D-45A8-A200-4C83B1E68ED9}" presName="sibTrans" presStyleCnt="0"/>
      <dgm:spPr/>
    </dgm:pt>
    <dgm:pt modelId="{217FF12D-6002-43E9-A949-11E4B0107E5A}" type="pres">
      <dgm:prSet presAssocID="{BEA1A6ED-9046-4367-BB80-CF46023E8210}" presName="node" presStyleLbl="node1" presStyleIdx="1" presStyleCnt="5">
        <dgm:presLayoutVars>
          <dgm:bulletEnabled val="1"/>
        </dgm:presLayoutVars>
      </dgm:prSet>
      <dgm:spPr/>
      <dgm:t>
        <a:bodyPr/>
        <a:lstStyle/>
        <a:p>
          <a:endParaRPr lang="en-CA"/>
        </a:p>
      </dgm:t>
    </dgm:pt>
    <dgm:pt modelId="{A281462F-8D09-415E-9AF5-E5F1956E361B}" type="pres">
      <dgm:prSet presAssocID="{84270E32-9D0D-4ADA-8C59-00AD96489F46}" presName="sibTrans" presStyleCnt="0"/>
      <dgm:spPr/>
    </dgm:pt>
    <dgm:pt modelId="{35BAE96B-960F-4E89-925B-7BA72D839946}" type="pres">
      <dgm:prSet presAssocID="{A5C9F811-CBAB-4F22-B728-2C32AE676AF2}" presName="node" presStyleLbl="node1" presStyleIdx="2" presStyleCnt="5">
        <dgm:presLayoutVars>
          <dgm:bulletEnabled val="1"/>
        </dgm:presLayoutVars>
      </dgm:prSet>
      <dgm:spPr/>
      <dgm:t>
        <a:bodyPr/>
        <a:lstStyle/>
        <a:p>
          <a:endParaRPr lang="en-CA"/>
        </a:p>
      </dgm:t>
    </dgm:pt>
    <dgm:pt modelId="{C6D1C4E9-EA78-4E8D-9312-BB0194AFC23F}" type="pres">
      <dgm:prSet presAssocID="{7EBA51F5-1A32-4CED-AB6B-29F191B5B264}" presName="sibTrans" presStyleCnt="0"/>
      <dgm:spPr/>
    </dgm:pt>
    <dgm:pt modelId="{0BB4252A-509B-4A79-8EEB-BFE54FE28DC0}" type="pres">
      <dgm:prSet presAssocID="{E8A0E7CF-2F89-4E85-BD1C-0B2E9A8E7BAA}" presName="node" presStyleLbl="node1" presStyleIdx="3" presStyleCnt="5">
        <dgm:presLayoutVars>
          <dgm:bulletEnabled val="1"/>
        </dgm:presLayoutVars>
      </dgm:prSet>
      <dgm:spPr/>
      <dgm:t>
        <a:bodyPr/>
        <a:lstStyle/>
        <a:p>
          <a:endParaRPr lang="en-CA"/>
        </a:p>
      </dgm:t>
    </dgm:pt>
    <dgm:pt modelId="{912A89A6-82C6-4CC2-AC33-458980DA87AE}" type="pres">
      <dgm:prSet presAssocID="{54C057D1-4DA8-4201-9737-9B381F838327}" presName="sibTrans" presStyleCnt="0"/>
      <dgm:spPr/>
    </dgm:pt>
    <dgm:pt modelId="{DD358E93-8955-4B28-B87A-F35F7DDADF3E}" type="pres">
      <dgm:prSet presAssocID="{02239D87-11D2-4703-B659-89BAE6B07FEA}" presName="node" presStyleLbl="node1" presStyleIdx="4" presStyleCnt="5">
        <dgm:presLayoutVars>
          <dgm:bulletEnabled val="1"/>
        </dgm:presLayoutVars>
      </dgm:prSet>
      <dgm:spPr/>
      <dgm:t>
        <a:bodyPr/>
        <a:lstStyle/>
        <a:p>
          <a:endParaRPr lang="en-CA"/>
        </a:p>
      </dgm:t>
    </dgm:pt>
  </dgm:ptLst>
  <dgm:cxnLst>
    <dgm:cxn modelId="{C89BF291-A0E4-4FD1-BEE9-2D1AE58D6E61}" type="presOf" srcId="{E8A0E7CF-2F89-4E85-BD1C-0B2E9A8E7BAA}" destId="{0BB4252A-509B-4A79-8EEB-BFE54FE28DC0}" srcOrd="0" destOrd="0" presId="urn:microsoft.com/office/officeart/2005/8/layout/default"/>
    <dgm:cxn modelId="{AED1DC46-8FDC-443F-880D-87CBC30A1FC6}" srcId="{5CAC6E94-E388-47AA-AE76-CD5BE0B69373}" destId="{BEA1A6ED-9046-4367-BB80-CF46023E8210}" srcOrd="1" destOrd="0" parTransId="{905D384A-BEDA-47CC-A117-389469FCD29C}" sibTransId="{84270E32-9D0D-4ADA-8C59-00AD96489F46}"/>
    <dgm:cxn modelId="{C8F53AC5-09AB-4B79-87C6-E36ED6575BD1}" type="presOf" srcId="{02239D87-11D2-4703-B659-89BAE6B07FEA}" destId="{DD358E93-8955-4B28-B87A-F35F7DDADF3E}" srcOrd="0" destOrd="0" presId="urn:microsoft.com/office/officeart/2005/8/layout/default"/>
    <dgm:cxn modelId="{57E751B1-B389-4739-91D4-8E73F6F9CF8F}" type="presOf" srcId="{5CAC6E94-E388-47AA-AE76-CD5BE0B69373}" destId="{E33CB86E-8D90-47AB-8D22-7E1A994855DB}" srcOrd="0" destOrd="0" presId="urn:microsoft.com/office/officeart/2005/8/layout/default"/>
    <dgm:cxn modelId="{0D4AF06B-566A-45F3-8908-F3C722D3AC67}" srcId="{5CAC6E94-E388-47AA-AE76-CD5BE0B69373}" destId="{02239D87-11D2-4703-B659-89BAE6B07FEA}" srcOrd="4" destOrd="0" parTransId="{348AF54F-F1F7-418B-A3BF-CDCA445EFCC5}" sibTransId="{E5633883-4DF2-422D-AAEC-FE42BB74F554}"/>
    <dgm:cxn modelId="{BBA85073-FBF7-4521-84E7-700C6835FCE8}" srcId="{5CAC6E94-E388-47AA-AE76-CD5BE0B69373}" destId="{E8A0E7CF-2F89-4E85-BD1C-0B2E9A8E7BAA}" srcOrd="3" destOrd="0" parTransId="{073F9D3E-68EB-4B25-A8DF-B7923DB1C34D}" sibTransId="{54C057D1-4DA8-4201-9737-9B381F838327}"/>
    <dgm:cxn modelId="{6A28F508-C30B-4F78-B31B-9E6AAFF503C9}" srcId="{5CAC6E94-E388-47AA-AE76-CD5BE0B69373}" destId="{A3B44FD5-900F-4616-883F-C35B2AFBCE18}" srcOrd="0" destOrd="0" parTransId="{4FBADC1D-51CB-46DC-91FB-C67FD46F4435}" sibTransId="{A03B5773-AE7D-45A8-A200-4C83B1E68ED9}"/>
    <dgm:cxn modelId="{88240077-1782-494A-8EC6-352E4158DD24}" srcId="{5CAC6E94-E388-47AA-AE76-CD5BE0B69373}" destId="{A5C9F811-CBAB-4F22-B728-2C32AE676AF2}" srcOrd="2" destOrd="0" parTransId="{6509D9F7-7A34-4C0B-B2B3-394BCB4A77DF}" sibTransId="{7EBA51F5-1A32-4CED-AB6B-29F191B5B264}"/>
    <dgm:cxn modelId="{606DB5D6-9542-4FA5-87D5-448ADCB963A3}" type="presOf" srcId="{BEA1A6ED-9046-4367-BB80-CF46023E8210}" destId="{217FF12D-6002-43E9-A949-11E4B0107E5A}" srcOrd="0" destOrd="0" presId="urn:microsoft.com/office/officeart/2005/8/layout/default"/>
    <dgm:cxn modelId="{CBF022D7-2726-4A55-8ACA-A82F1498DF2D}" type="presOf" srcId="{A3B44FD5-900F-4616-883F-C35B2AFBCE18}" destId="{A99F1D22-4377-4764-BC33-957E956AD559}" srcOrd="0" destOrd="0" presId="urn:microsoft.com/office/officeart/2005/8/layout/default"/>
    <dgm:cxn modelId="{810758BE-357F-46D1-AF71-571D6B9B635C}" type="presOf" srcId="{A5C9F811-CBAB-4F22-B728-2C32AE676AF2}" destId="{35BAE96B-960F-4E89-925B-7BA72D839946}" srcOrd="0" destOrd="0" presId="urn:microsoft.com/office/officeart/2005/8/layout/default"/>
    <dgm:cxn modelId="{F2FEBEA9-D012-485A-97F4-6504618F219C}" type="presParOf" srcId="{E33CB86E-8D90-47AB-8D22-7E1A994855DB}" destId="{A99F1D22-4377-4764-BC33-957E956AD559}" srcOrd="0" destOrd="0" presId="urn:microsoft.com/office/officeart/2005/8/layout/default"/>
    <dgm:cxn modelId="{3091867D-49A7-4A6A-8D7C-CF650B52B56D}" type="presParOf" srcId="{E33CB86E-8D90-47AB-8D22-7E1A994855DB}" destId="{3D6B6F10-B1AE-4CBF-B795-3D6051B05BBF}" srcOrd="1" destOrd="0" presId="urn:microsoft.com/office/officeart/2005/8/layout/default"/>
    <dgm:cxn modelId="{A9E22C99-89DB-47C8-AF66-6DEEEDE92100}" type="presParOf" srcId="{E33CB86E-8D90-47AB-8D22-7E1A994855DB}" destId="{217FF12D-6002-43E9-A949-11E4B0107E5A}" srcOrd="2" destOrd="0" presId="urn:microsoft.com/office/officeart/2005/8/layout/default"/>
    <dgm:cxn modelId="{3DB1D6C4-636F-4810-B0B4-6F57EE909CC0}" type="presParOf" srcId="{E33CB86E-8D90-47AB-8D22-7E1A994855DB}" destId="{A281462F-8D09-415E-9AF5-E5F1956E361B}" srcOrd="3" destOrd="0" presId="urn:microsoft.com/office/officeart/2005/8/layout/default"/>
    <dgm:cxn modelId="{B405BFFD-07B5-4395-A501-DFDD8A393358}" type="presParOf" srcId="{E33CB86E-8D90-47AB-8D22-7E1A994855DB}" destId="{35BAE96B-960F-4E89-925B-7BA72D839946}" srcOrd="4" destOrd="0" presId="urn:microsoft.com/office/officeart/2005/8/layout/default"/>
    <dgm:cxn modelId="{96288115-7E6C-498C-AC80-AB8D3AC80FCC}" type="presParOf" srcId="{E33CB86E-8D90-47AB-8D22-7E1A994855DB}" destId="{C6D1C4E9-EA78-4E8D-9312-BB0194AFC23F}" srcOrd="5" destOrd="0" presId="urn:microsoft.com/office/officeart/2005/8/layout/default"/>
    <dgm:cxn modelId="{00A67E3C-298D-43CB-9DE2-56BFDF85EE89}" type="presParOf" srcId="{E33CB86E-8D90-47AB-8D22-7E1A994855DB}" destId="{0BB4252A-509B-4A79-8EEB-BFE54FE28DC0}" srcOrd="6" destOrd="0" presId="urn:microsoft.com/office/officeart/2005/8/layout/default"/>
    <dgm:cxn modelId="{31F4497E-AC2B-45C9-ACEF-67FD7B6DD510}" type="presParOf" srcId="{E33CB86E-8D90-47AB-8D22-7E1A994855DB}" destId="{912A89A6-82C6-4CC2-AC33-458980DA87AE}" srcOrd="7" destOrd="0" presId="urn:microsoft.com/office/officeart/2005/8/layout/default"/>
    <dgm:cxn modelId="{941D9BE4-ED26-40F9-ADF1-681C1E7E16E8}" type="presParOf" srcId="{E33CB86E-8D90-47AB-8D22-7E1A994855DB}" destId="{DD358E93-8955-4B28-B87A-F35F7DDADF3E}"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C6E94-E388-47AA-AE76-CD5BE0B6937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A3B44FD5-900F-4616-883F-C35B2AFBCE18}">
      <dgm:prSet phldrT="[Text]" custT="1"/>
      <dgm:spPr/>
      <dgm:t>
        <a:bodyPr/>
        <a:lstStyle/>
        <a:p>
          <a:r>
            <a:rPr lang="en-US" sz="2800" b="0" dirty="0" err="1" smtClean="0"/>
            <a:t>StackLayout</a:t>
          </a:r>
          <a:endParaRPr lang="en-CA" sz="2800" b="0" dirty="0"/>
        </a:p>
      </dgm:t>
    </dgm:pt>
    <dgm:pt modelId="{4FBADC1D-51CB-46DC-91FB-C67FD46F4435}" type="parTrans" cxnId="{6A28F508-C30B-4F78-B31B-9E6AAFF503C9}">
      <dgm:prSet/>
      <dgm:spPr/>
      <dgm:t>
        <a:bodyPr/>
        <a:lstStyle/>
        <a:p>
          <a:endParaRPr lang="en-CA"/>
        </a:p>
      </dgm:t>
    </dgm:pt>
    <dgm:pt modelId="{A03B5773-AE7D-45A8-A200-4C83B1E68ED9}" type="sibTrans" cxnId="{6A28F508-C30B-4F78-B31B-9E6AAFF503C9}">
      <dgm:prSet/>
      <dgm:spPr/>
      <dgm:t>
        <a:bodyPr/>
        <a:lstStyle/>
        <a:p>
          <a:endParaRPr lang="en-CA"/>
        </a:p>
      </dgm:t>
    </dgm:pt>
    <dgm:pt modelId="{BEA1A6ED-9046-4367-BB80-CF46023E8210}">
      <dgm:prSet phldrT="[Text]" custT="1"/>
      <dgm:spPr/>
      <dgm:t>
        <a:bodyPr/>
        <a:lstStyle/>
        <a:p>
          <a:r>
            <a:rPr lang="en-US" sz="2800" b="0" dirty="0" err="1" smtClean="0"/>
            <a:t>AbsoluteLayout</a:t>
          </a:r>
          <a:endParaRPr lang="en-CA" sz="2800" b="0" dirty="0"/>
        </a:p>
      </dgm:t>
    </dgm:pt>
    <dgm:pt modelId="{905D384A-BEDA-47CC-A117-389469FCD29C}" type="parTrans" cxnId="{AED1DC46-8FDC-443F-880D-87CBC30A1FC6}">
      <dgm:prSet/>
      <dgm:spPr/>
      <dgm:t>
        <a:bodyPr/>
        <a:lstStyle/>
        <a:p>
          <a:endParaRPr lang="en-CA"/>
        </a:p>
      </dgm:t>
    </dgm:pt>
    <dgm:pt modelId="{84270E32-9D0D-4ADA-8C59-00AD96489F46}" type="sibTrans" cxnId="{AED1DC46-8FDC-443F-880D-87CBC30A1FC6}">
      <dgm:prSet/>
      <dgm:spPr/>
      <dgm:t>
        <a:bodyPr/>
        <a:lstStyle/>
        <a:p>
          <a:endParaRPr lang="en-CA"/>
        </a:p>
      </dgm:t>
    </dgm:pt>
    <dgm:pt modelId="{A5C9F811-CBAB-4F22-B728-2C32AE676AF2}">
      <dgm:prSet phldrT="[Text]" custT="1"/>
      <dgm:spPr/>
      <dgm:t>
        <a:bodyPr/>
        <a:lstStyle/>
        <a:p>
          <a:r>
            <a:rPr lang="en-US" sz="2800" b="0" dirty="0" err="1" smtClean="0"/>
            <a:t>RelativeLayout</a:t>
          </a:r>
          <a:endParaRPr lang="en-CA" sz="2800" b="0" dirty="0"/>
        </a:p>
      </dgm:t>
    </dgm:pt>
    <dgm:pt modelId="{6509D9F7-7A34-4C0B-B2B3-394BCB4A77DF}" type="parTrans" cxnId="{88240077-1782-494A-8EC6-352E4158DD24}">
      <dgm:prSet/>
      <dgm:spPr/>
      <dgm:t>
        <a:bodyPr/>
        <a:lstStyle/>
        <a:p>
          <a:endParaRPr lang="en-CA"/>
        </a:p>
      </dgm:t>
    </dgm:pt>
    <dgm:pt modelId="{7EBA51F5-1A32-4CED-AB6B-29F191B5B264}" type="sibTrans" cxnId="{88240077-1782-494A-8EC6-352E4158DD24}">
      <dgm:prSet/>
      <dgm:spPr/>
      <dgm:t>
        <a:bodyPr/>
        <a:lstStyle/>
        <a:p>
          <a:endParaRPr lang="en-CA"/>
        </a:p>
      </dgm:t>
    </dgm:pt>
    <dgm:pt modelId="{E8A0E7CF-2F89-4E85-BD1C-0B2E9A8E7BAA}">
      <dgm:prSet phldrT="[Text]" custT="1"/>
      <dgm:spPr/>
      <dgm:t>
        <a:bodyPr/>
        <a:lstStyle/>
        <a:p>
          <a:r>
            <a:rPr lang="en-US" sz="2800" b="0" dirty="0" err="1" smtClean="0"/>
            <a:t>ScrollView</a:t>
          </a:r>
          <a:endParaRPr lang="en-CA" sz="2800" b="0" dirty="0"/>
        </a:p>
      </dgm:t>
    </dgm:pt>
    <dgm:pt modelId="{073F9D3E-68EB-4B25-A8DF-B7923DB1C34D}" type="parTrans" cxnId="{BBA85073-FBF7-4521-84E7-700C6835FCE8}">
      <dgm:prSet/>
      <dgm:spPr/>
      <dgm:t>
        <a:bodyPr/>
        <a:lstStyle/>
        <a:p>
          <a:endParaRPr lang="en-CA"/>
        </a:p>
      </dgm:t>
    </dgm:pt>
    <dgm:pt modelId="{54C057D1-4DA8-4201-9737-9B381F838327}" type="sibTrans" cxnId="{BBA85073-FBF7-4521-84E7-700C6835FCE8}">
      <dgm:prSet/>
      <dgm:spPr/>
      <dgm:t>
        <a:bodyPr/>
        <a:lstStyle/>
        <a:p>
          <a:endParaRPr lang="en-CA"/>
        </a:p>
      </dgm:t>
    </dgm:pt>
    <dgm:pt modelId="{02239D87-11D2-4703-B659-89BAE6B07FEA}">
      <dgm:prSet phldrT="[Text]" custT="1"/>
      <dgm:spPr/>
      <dgm:t>
        <a:bodyPr/>
        <a:lstStyle/>
        <a:p>
          <a:r>
            <a:rPr lang="en-US" sz="2800" b="0" dirty="0" err="1" smtClean="0"/>
            <a:t>ContentView</a:t>
          </a:r>
          <a:endParaRPr lang="en-CA" sz="2800" b="0" dirty="0"/>
        </a:p>
      </dgm:t>
    </dgm:pt>
    <dgm:pt modelId="{348AF54F-F1F7-418B-A3BF-CDCA445EFCC5}" type="parTrans" cxnId="{0D4AF06B-566A-45F3-8908-F3C722D3AC67}">
      <dgm:prSet/>
      <dgm:spPr/>
      <dgm:t>
        <a:bodyPr/>
        <a:lstStyle/>
        <a:p>
          <a:endParaRPr lang="en-CA"/>
        </a:p>
      </dgm:t>
    </dgm:pt>
    <dgm:pt modelId="{E5633883-4DF2-422D-AAEC-FE42BB74F554}" type="sibTrans" cxnId="{0D4AF06B-566A-45F3-8908-F3C722D3AC67}">
      <dgm:prSet/>
      <dgm:spPr/>
      <dgm:t>
        <a:bodyPr/>
        <a:lstStyle/>
        <a:p>
          <a:endParaRPr lang="en-CA"/>
        </a:p>
      </dgm:t>
    </dgm:pt>
    <dgm:pt modelId="{23CD4363-E838-4392-99A4-680E368D66B9}">
      <dgm:prSet phldrT="[Text]" custT="1"/>
      <dgm:spPr/>
      <dgm:t>
        <a:bodyPr/>
        <a:lstStyle/>
        <a:p>
          <a:r>
            <a:rPr lang="en-US" sz="2800" b="0" dirty="0" smtClean="0"/>
            <a:t>Grid</a:t>
          </a:r>
          <a:endParaRPr lang="en-CA" sz="2800" b="0" dirty="0"/>
        </a:p>
      </dgm:t>
    </dgm:pt>
    <dgm:pt modelId="{F45785C4-5DE1-406D-9416-30716DEAB1FD}" type="parTrans" cxnId="{9E7017CC-B5A8-4157-A582-594EEF32E099}">
      <dgm:prSet/>
      <dgm:spPr/>
      <dgm:t>
        <a:bodyPr/>
        <a:lstStyle/>
        <a:p>
          <a:endParaRPr lang="en-CA"/>
        </a:p>
      </dgm:t>
    </dgm:pt>
    <dgm:pt modelId="{E6334458-2256-4BF6-A2CA-71440365F0E3}" type="sibTrans" cxnId="{9E7017CC-B5A8-4157-A582-594EEF32E099}">
      <dgm:prSet/>
      <dgm:spPr/>
      <dgm:t>
        <a:bodyPr/>
        <a:lstStyle/>
        <a:p>
          <a:endParaRPr lang="en-CA"/>
        </a:p>
      </dgm:t>
    </dgm:pt>
    <dgm:pt modelId="{E33CB86E-8D90-47AB-8D22-7E1A994855DB}" type="pres">
      <dgm:prSet presAssocID="{5CAC6E94-E388-47AA-AE76-CD5BE0B69373}" presName="diagram" presStyleCnt="0">
        <dgm:presLayoutVars>
          <dgm:dir/>
          <dgm:resizeHandles val="exact"/>
        </dgm:presLayoutVars>
      </dgm:prSet>
      <dgm:spPr/>
      <dgm:t>
        <a:bodyPr/>
        <a:lstStyle/>
        <a:p>
          <a:endParaRPr lang="en-CA"/>
        </a:p>
      </dgm:t>
    </dgm:pt>
    <dgm:pt modelId="{A99F1D22-4377-4764-BC33-957E956AD559}" type="pres">
      <dgm:prSet presAssocID="{A3B44FD5-900F-4616-883F-C35B2AFBCE18}" presName="node" presStyleLbl="node1" presStyleIdx="0" presStyleCnt="6">
        <dgm:presLayoutVars>
          <dgm:bulletEnabled val="1"/>
        </dgm:presLayoutVars>
      </dgm:prSet>
      <dgm:spPr/>
      <dgm:t>
        <a:bodyPr/>
        <a:lstStyle/>
        <a:p>
          <a:endParaRPr lang="en-CA"/>
        </a:p>
      </dgm:t>
    </dgm:pt>
    <dgm:pt modelId="{3D6B6F10-B1AE-4CBF-B795-3D6051B05BBF}" type="pres">
      <dgm:prSet presAssocID="{A03B5773-AE7D-45A8-A200-4C83B1E68ED9}" presName="sibTrans" presStyleCnt="0"/>
      <dgm:spPr/>
    </dgm:pt>
    <dgm:pt modelId="{217FF12D-6002-43E9-A949-11E4B0107E5A}" type="pres">
      <dgm:prSet presAssocID="{BEA1A6ED-9046-4367-BB80-CF46023E8210}" presName="node" presStyleLbl="node1" presStyleIdx="1" presStyleCnt="6">
        <dgm:presLayoutVars>
          <dgm:bulletEnabled val="1"/>
        </dgm:presLayoutVars>
      </dgm:prSet>
      <dgm:spPr/>
      <dgm:t>
        <a:bodyPr/>
        <a:lstStyle/>
        <a:p>
          <a:endParaRPr lang="en-CA"/>
        </a:p>
      </dgm:t>
    </dgm:pt>
    <dgm:pt modelId="{A281462F-8D09-415E-9AF5-E5F1956E361B}" type="pres">
      <dgm:prSet presAssocID="{84270E32-9D0D-4ADA-8C59-00AD96489F46}" presName="sibTrans" presStyleCnt="0"/>
      <dgm:spPr/>
    </dgm:pt>
    <dgm:pt modelId="{35BAE96B-960F-4E89-925B-7BA72D839946}" type="pres">
      <dgm:prSet presAssocID="{A5C9F811-CBAB-4F22-B728-2C32AE676AF2}" presName="node" presStyleLbl="node1" presStyleIdx="2" presStyleCnt="6">
        <dgm:presLayoutVars>
          <dgm:bulletEnabled val="1"/>
        </dgm:presLayoutVars>
      </dgm:prSet>
      <dgm:spPr/>
      <dgm:t>
        <a:bodyPr/>
        <a:lstStyle/>
        <a:p>
          <a:endParaRPr lang="en-CA"/>
        </a:p>
      </dgm:t>
    </dgm:pt>
    <dgm:pt modelId="{C6D1C4E9-EA78-4E8D-9312-BB0194AFC23F}" type="pres">
      <dgm:prSet presAssocID="{7EBA51F5-1A32-4CED-AB6B-29F191B5B264}" presName="sibTrans" presStyleCnt="0"/>
      <dgm:spPr/>
    </dgm:pt>
    <dgm:pt modelId="{0BB4252A-509B-4A79-8EEB-BFE54FE28DC0}" type="pres">
      <dgm:prSet presAssocID="{E8A0E7CF-2F89-4E85-BD1C-0B2E9A8E7BAA}" presName="node" presStyleLbl="node1" presStyleIdx="3" presStyleCnt="6">
        <dgm:presLayoutVars>
          <dgm:bulletEnabled val="1"/>
        </dgm:presLayoutVars>
      </dgm:prSet>
      <dgm:spPr/>
      <dgm:t>
        <a:bodyPr/>
        <a:lstStyle/>
        <a:p>
          <a:endParaRPr lang="en-CA"/>
        </a:p>
      </dgm:t>
    </dgm:pt>
    <dgm:pt modelId="{912A89A6-82C6-4CC2-AC33-458980DA87AE}" type="pres">
      <dgm:prSet presAssocID="{54C057D1-4DA8-4201-9737-9B381F838327}" presName="sibTrans" presStyleCnt="0"/>
      <dgm:spPr/>
    </dgm:pt>
    <dgm:pt modelId="{DD358E93-8955-4B28-B87A-F35F7DDADF3E}" type="pres">
      <dgm:prSet presAssocID="{02239D87-11D2-4703-B659-89BAE6B07FEA}" presName="node" presStyleLbl="node1" presStyleIdx="4" presStyleCnt="6">
        <dgm:presLayoutVars>
          <dgm:bulletEnabled val="1"/>
        </dgm:presLayoutVars>
      </dgm:prSet>
      <dgm:spPr/>
      <dgm:t>
        <a:bodyPr/>
        <a:lstStyle/>
        <a:p>
          <a:endParaRPr lang="en-CA"/>
        </a:p>
      </dgm:t>
    </dgm:pt>
    <dgm:pt modelId="{D651D5CA-CC6A-44CA-8F35-943DC24515C6}" type="pres">
      <dgm:prSet presAssocID="{E5633883-4DF2-422D-AAEC-FE42BB74F554}" presName="sibTrans" presStyleCnt="0"/>
      <dgm:spPr/>
    </dgm:pt>
    <dgm:pt modelId="{9F5DBDD3-4FB7-4705-AC27-301DE62A89EC}" type="pres">
      <dgm:prSet presAssocID="{23CD4363-E838-4392-99A4-680E368D66B9}" presName="node" presStyleLbl="node1" presStyleIdx="5" presStyleCnt="6">
        <dgm:presLayoutVars>
          <dgm:bulletEnabled val="1"/>
        </dgm:presLayoutVars>
      </dgm:prSet>
      <dgm:spPr/>
      <dgm:t>
        <a:bodyPr/>
        <a:lstStyle/>
        <a:p>
          <a:endParaRPr lang="en-CA"/>
        </a:p>
      </dgm:t>
    </dgm:pt>
  </dgm:ptLst>
  <dgm:cxnLst>
    <dgm:cxn modelId="{27FE676D-A546-4F2C-93EC-9D8E28BA3A02}" type="presOf" srcId="{A3B44FD5-900F-4616-883F-C35B2AFBCE18}" destId="{A99F1D22-4377-4764-BC33-957E956AD559}" srcOrd="0" destOrd="0" presId="urn:microsoft.com/office/officeart/2005/8/layout/default"/>
    <dgm:cxn modelId="{CE5A063E-0AC6-4F21-BA04-8DE19759FA19}" type="presOf" srcId="{A5C9F811-CBAB-4F22-B728-2C32AE676AF2}" destId="{35BAE96B-960F-4E89-925B-7BA72D839946}" srcOrd="0" destOrd="0" presId="urn:microsoft.com/office/officeart/2005/8/layout/default"/>
    <dgm:cxn modelId="{FECFC9F3-BC60-4480-8242-0A6A06FCCF44}" type="presOf" srcId="{23CD4363-E838-4392-99A4-680E368D66B9}" destId="{9F5DBDD3-4FB7-4705-AC27-301DE62A89EC}" srcOrd="0" destOrd="0" presId="urn:microsoft.com/office/officeart/2005/8/layout/default"/>
    <dgm:cxn modelId="{AED1DC46-8FDC-443F-880D-87CBC30A1FC6}" srcId="{5CAC6E94-E388-47AA-AE76-CD5BE0B69373}" destId="{BEA1A6ED-9046-4367-BB80-CF46023E8210}" srcOrd="1" destOrd="0" parTransId="{905D384A-BEDA-47CC-A117-389469FCD29C}" sibTransId="{84270E32-9D0D-4ADA-8C59-00AD96489F46}"/>
    <dgm:cxn modelId="{51032F97-3973-4537-BD6F-E8AC65D6B0CB}" type="presOf" srcId="{E8A0E7CF-2F89-4E85-BD1C-0B2E9A8E7BAA}" destId="{0BB4252A-509B-4A79-8EEB-BFE54FE28DC0}" srcOrd="0" destOrd="0" presId="urn:microsoft.com/office/officeart/2005/8/layout/default"/>
    <dgm:cxn modelId="{E4E41983-22A5-4287-BC82-ED1E5B77C0AF}" type="presOf" srcId="{BEA1A6ED-9046-4367-BB80-CF46023E8210}" destId="{217FF12D-6002-43E9-A949-11E4B0107E5A}" srcOrd="0" destOrd="0" presId="urn:microsoft.com/office/officeart/2005/8/layout/default"/>
    <dgm:cxn modelId="{9E7017CC-B5A8-4157-A582-594EEF32E099}" srcId="{5CAC6E94-E388-47AA-AE76-CD5BE0B69373}" destId="{23CD4363-E838-4392-99A4-680E368D66B9}" srcOrd="5" destOrd="0" parTransId="{F45785C4-5DE1-406D-9416-30716DEAB1FD}" sibTransId="{E6334458-2256-4BF6-A2CA-71440365F0E3}"/>
    <dgm:cxn modelId="{21BDF779-9BBE-438E-87DB-6ECE9F3748AF}" type="presOf" srcId="{02239D87-11D2-4703-B659-89BAE6B07FEA}" destId="{DD358E93-8955-4B28-B87A-F35F7DDADF3E}" srcOrd="0" destOrd="0" presId="urn:microsoft.com/office/officeart/2005/8/layout/default"/>
    <dgm:cxn modelId="{0D4AF06B-566A-45F3-8908-F3C722D3AC67}" srcId="{5CAC6E94-E388-47AA-AE76-CD5BE0B69373}" destId="{02239D87-11D2-4703-B659-89BAE6B07FEA}" srcOrd="4" destOrd="0" parTransId="{348AF54F-F1F7-418B-A3BF-CDCA445EFCC5}" sibTransId="{E5633883-4DF2-422D-AAEC-FE42BB74F554}"/>
    <dgm:cxn modelId="{BBA85073-FBF7-4521-84E7-700C6835FCE8}" srcId="{5CAC6E94-E388-47AA-AE76-CD5BE0B69373}" destId="{E8A0E7CF-2F89-4E85-BD1C-0B2E9A8E7BAA}" srcOrd="3" destOrd="0" parTransId="{073F9D3E-68EB-4B25-A8DF-B7923DB1C34D}" sibTransId="{54C057D1-4DA8-4201-9737-9B381F838327}"/>
    <dgm:cxn modelId="{6A28F508-C30B-4F78-B31B-9E6AAFF503C9}" srcId="{5CAC6E94-E388-47AA-AE76-CD5BE0B69373}" destId="{A3B44FD5-900F-4616-883F-C35B2AFBCE18}" srcOrd="0" destOrd="0" parTransId="{4FBADC1D-51CB-46DC-91FB-C67FD46F4435}" sibTransId="{A03B5773-AE7D-45A8-A200-4C83B1E68ED9}"/>
    <dgm:cxn modelId="{88240077-1782-494A-8EC6-352E4158DD24}" srcId="{5CAC6E94-E388-47AA-AE76-CD5BE0B69373}" destId="{A5C9F811-CBAB-4F22-B728-2C32AE676AF2}" srcOrd="2" destOrd="0" parTransId="{6509D9F7-7A34-4C0B-B2B3-394BCB4A77DF}" sibTransId="{7EBA51F5-1A32-4CED-AB6B-29F191B5B264}"/>
    <dgm:cxn modelId="{C90509DF-DF3B-4337-BD95-6C978AE96112}" type="presOf" srcId="{5CAC6E94-E388-47AA-AE76-CD5BE0B69373}" destId="{E33CB86E-8D90-47AB-8D22-7E1A994855DB}" srcOrd="0" destOrd="0" presId="urn:microsoft.com/office/officeart/2005/8/layout/default"/>
    <dgm:cxn modelId="{3B3BBC62-B2E1-4A25-A822-A7A7B01169CD}" type="presParOf" srcId="{E33CB86E-8D90-47AB-8D22-7E1A994855DB}" destId="{A99F1D22-4377-4764-BC33-957E956AD559}" srcOrd="0" destOrd="0" presId="urn:microsoft.com/office/officeart/2005/8/layout/default"/>
    <dgm:cxn modelId="{93EE8C72-BBD4-4C43-8465-77B6038A166D}" type="presParOf" srcId="{E33CB86E-8D90-47AB-8D22-7E1A994855DB}" destId="{3D6B6F10-B1AE-4CBF-B795-3D6051B05BBF}" srcOrd="1" destOrd="0" presId="urn:microsoft.com/office/officeart/2005/8/layout/default"/>
    <dgm:cxn modelId="{57932A51-BEAD-4381-87EC-7AF2417BC420}" type="presParOf" srcId="{E33CB86E-8D90-47AB-8D22-7E1A994855DB}" destId="{217FF12D-6002-43E9-A949-11E4B0107E5A}" srcOrd="2" destOrd="0" presId="urn:microsoft.com/office/officeart/2005/8/layout/default"/>
    <dgm:cxn modelId="{A73A5404-CE1A-46F2-A29A-510A37D1C744}" type="presParOf" srcId="{E33CB86E-8D90-47AB-8D22-7E1A994855DB}" destId="{A281462F-8D09-415E-9AF5-E5F1956E361B}" srcOrd="3" destOrd="0" presId="urn:microsoft.com/office/officeart/2005/8/layout/default"/>
    <dgm:cxn modelId="{0BAAC661-0DA1-45A8-8C97-202877CAD031}" type="presParOf" srcId="{E33CB86E-8D90-47AB-8D22-7E1A994855DB}" destId="{35BAE96B-960F-4E89-925B-7BA72D839946}" srcOrd="4" destOrd="0" presId="urn:microsoft.com/office/officeart/2005/8/layout/default"/>
    <dgm:cxn modelId="{8955F21F-BAFA-42F1-B229-E6ADCAD6047D}" type="presParOf" srcId="{E33CB86E-8D90-47AB-8D22-7E1A994855DB}" destId="{C6D1C4E9-EA78-4E8D-9312-BB0194AFC23F}" srcOrd="5" destOrd="0" presId="urn:microsoft.com/office/officeart/2005/8/layout/default"/>
    <dgm:cxn modelId="{AE534893-3341-4F82-8508-204B60ADCF0F}" type="presParOf" srcId="{E33CB86E-8D90-47AB-8D22-7E1A994855DB}" destId="{0BB4252A-509B-4A79-8EEB-BFE54FE28DC0}" srcOrd="6" destOrd="0" presId="urn:microsoft.com/office/officeart/2005/8/layout/default"/>
    <dgm:cxn modelId="{01A12767-54CB-49B2-8539-14562A865867}" type="presParOf" srcId="{E33CB86E-8D90-47AB-8D22-7E1A994855DB}" destId="{912A89A6-82C6-4CC2-AC33-458980DA87AE}" srcOrd="7" destOrd="0" presId="urn:microsoft.com/office/officeart/2005/8/layout/default"/>
    <dgm:cxn modelId="{5A9B3451-2784-4A84-97CF-11553FB10483}" type="presParOf" srcId="{E33CB86E-8D90-47AB-8D22-7E1A994855DB}" destId="{DD358E93-8955-4B28-B87A-F35F7DDADF3E}" srcOrd="8" destOrd="0" presId="urn:microsoft.com/office/officeart/2005/8/layout/default"/>
    <dgm:cxn modelId="{F986A466-B0C4-4655-ACBE-63F96AB6B117}" type="presParOf" srcId="{E33CB86E-8D90-47AB-8D22-7E1A994855DB}" destId="{D651D5CA-CC6A-44CA-8F35-943DC24515C6}" srcOrd="9" destOrd="0" presId="urn:microsoft.com/office/officeart/2005/8/layout/default"/>
    <dgm:cxn modelId="{D8F7963F-9526-43D3-BDB8-A693469B2073}" type="presParOf" srcId="{E33CB86E-8D90-47AB-8D22-7E1A994855DB}" destId="{9F5DBDD3-4FB7-4705-AC27-301DE62A89E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F1D22-4377-4764-BC33-957E956AD559}">
      <dsp:nvSpPr>
        <dsp:cNvPr id="0" name=""/>
        <dsp:cNvSpPr/>
      </dsp:nvSpPr>
      <dsp:spPr>
        <a:xfrm>
          <a:off x="1311626" y="416"/>
          <a:ext cx="2496506" cy="149790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Content</a:t>
          </a:r>
          <a:endParaRPr lang="en-CA" sz="3600" kern="1200" dirty="0"/>
        </a:p>
      </dsp:txBody>
      <dsp:txXfrm>
        <a:off x="1311626" y="416"/>
        <a:ext cx="2496506" cy="1497904"/>
      </dsp:txXfrm>
    </dsp:sp>
    <dsp:sp modelId="{217FF12D-6002-43E9-A949-11E4B0107E5A}">
      <dsp:nvSpPr>
        <dsp:cNvPr id="0" name=""/>
        <dsp:cNvSpPr/>
      </dsp:nvSpPr>
      <dsp:spPr>
        <a:xfrm>
          <a:off x="4057783" y="416"/>
          <a:ext cx="2496506" cy="149790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Carousel</a:t>
          </a:r>
          <a:endParaRPr lang="en-CA" sz="3600" kern="1200" dirty="0"/>
        </a:p>
      </dsp:txBody>
      <dsp:txXfrm>
        <a:off x="4057783" y="416"/>
        <a:ext cx="2496506" cy="1497904"/>
      </dsp:txXfrm>
    </dsp:sp>
    <dsp:sp modelId="{35BAE96B-960F-4E89-925B-7BA72D839946}">
      <dsp:nvSpPr>
        <dsp:cNvPr id="0" name=""/>
        <dsp:cNvSpPr/>
      </dsp:nvSpPr>
      <dsp:spPr>
        <a:xfrm>
          <a:off x="1311626" y="1747970"/>
          <a:ext cx="2496506" cy="149790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Master Detail</a:t>
          </a:r>
          <a:endParaRPr lang="en-CA" sz="3600" kern="1200" dirty="0"/>
        </a:p>
      </dsp:txBody>
      <dsp:txXfrm>
        <a:off x="1311626" y="1747970"/>
        <a:ext cx="2496506" cy="1497904"/>
      </dsp:txXfrm>
    </dsp:sp>
    <dsp:sp modelId="{0BB4252A-509B-4A79-8EEB-BFE54FE28DC0}">
      <dsp:nvSpPr>
        <dsp:cNvPr id="0" name=""/>
        <dsp:cNvSpPr/>
      </dsp:nvSpPr>
      <dsp:spPr>
        <a:xfrm>
          <a:off x="4057783" y="1747970"/>
          <a:ext cx="2496506" cy="149790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Navigation</a:t>
          </a:r>
          <a:endParaRPr lang="en-CA" sz="3600" kern="1200" dirty="0"/>
        </a:p>
      </dsp:txBody>
      <dsp:txXfrm>
        <a:off x="4057783" y="1747970"/>
        <a:ext cx="2496506" cy="1497904"/>
      </dsp:txXfrm>
    </dsp:sp>
    <dsp:sp modelId="{DD358E93-8955-4B28-B87A-F35F7DDADF3E}">
      <dsp:nvSpPr>
        <dsp:cNvPr id="0" name=""/>
        <dsp:cNvSpPr/>
      </dsp:nvSpPr>
      <dsp:spPr>
        <a:xfrm>
          <a:off x="2684705" y="3495525"/>
          <a:ext cx="2496506" cy="149790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Tabbed</a:t>
          </a:r>
          <a:endParaRPr lang="en-CA" sz="3600" kern="1200" dirty="0"/>
        </a:p>
      </dsp:txBody>
      <dsp:txXfrm>
        <a:off x="2684705" y="3495525"/>
        <a:ext cx="2496506" cy="1497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F1D22-4377-4764-BC33-957E956AD559}">
      <dsp:nvSpPr>
        <dsp:cNvPr id="0" name=""/>
        <dsp:cNvSpPr/>
      </dsp:nvSpPr>
      <dsp:spPr>
        <a:xfrm>
          <a:off x="1221659" y="2645"/>
          <a:ext cx="2705982" cy="16235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err="1" smtClean="0"/>
            <a:t>StackLayout</a:t>
          </a:r>
          <a:endParaRPr lang="en-CA" sz="2800" b="0" kern="1200" dirty="0"/>
        </a:p>
      </dsp:txBody>
      <dsp:txXfrm>
        <a:off x="1221659" y="2645"/>
        <a:ext cx="2705982" cy="1623589"/>
      </dsp:txXfrm>
    </dsp:sp>
    <dsp:sp modelId="{217FF12D-6002-43E9-A949-11E4B0107E5A}">
      <dsp:nvSpPr>
        <dsp:cNvPr id="0" name=""/>
        <dsp:cNvSpPr/>
      </dsp:nvSpPr>
      <dsp:spPr>
        <a:xfrm>
          <a:off x="4198240" y="2645"/>
          <a:ext cx="2705982" cy="16235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err="1" smtClean="0"/>
            <a:t>AbsoluteLayout</a:t>
          </a:r>
          <a:endParaRPr lang="en-CA" sz="2800" b="0" kern="1200" dirty="0"/>
        </a:p>
      </dsp:txBody>
      <dsp:txXfrm>
        <a:off x="4198240" y="2645"/>
        <a:ext cx="2705982" cy="1623589"/>
      </dsp:txXfrm>
    </dsp:sp>
    <dsp:sp modelId="{35BAE96B-960F-4E89-925B-7BA72D839946}">
      <dsp:nvSpPr>
        <dsp:cNvPr id="0" name=""/>
        <dsp:cNvSpPr/>
      </dsp:nvSpPr>
      <dsp:spPr>
        <a:xfrm>
          <a:off x="1221659" y="1896833"/>
          <a:ext cx="2705982" cy="16235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err="1" smtClean="0"/>
            <a:t>RelativeLayout</a:t>
          </a:r>
          <a:endParaRPr lang="en-CA" sz="2800" b="0" kern="1200" dirty="0"/>
        </a:p>
      </dsp:txBody>
      <dsp:txXfrm>
        <a:off x="1221659" y="1896833"/>
        <a:ext cx="2705982" cy="1623589"/>
      </dsp:txXfrm>
    </dsp:sp>
    <dsp:sp modelId="{0BB4252A-509B-4A79-8EEB-BFE54FE28DC0}">
      <dsp:nvSpPr>
        <dsp:cNvPr id="0" name=""/>
        <dsp:cNvSpPr/>
      </dsp:nvSpPr>
      <dsp:spPr>
        <a:xfrm>
          <a:off x="4198240" y="1896833"/>
          <a:ext cx="2705982" cy="16235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err="1" smtClean="0"/>
            <a:t>ScrollView</a:t>
          </a:r>
          <a:endParaRPr lang="en-CA" sz="2800" b="0" kern="1200" dirty="0"/>
        </a:p>
      </dsp:txBody>
      <dsp:txXfrm>
        <a:off x="4198240" y="1896833"/>
        <a:ext cx="2705982" cy="1623589"/>
      </dsp:txXfrm>
    </dsp:sp>
    <dsp:sp modelId="{DD358E93-8955-4B28-B87A-F35F7DDADF3E}">
      <dsp:nvSpPr>
        <dsp:cNvPr id="0" name=""/>
        <dsp:cNvSpPr/>
      </dsp:nvSpPr>
      <dsp:spPr>
        <a:xfrm>
          <a:off x="1221659" y="3791021"/>
          <a:ext cx="2705982" cy="16235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err="1" smtClean="0"/>
            <a:t>ContentView</a:t>
          </a:r>
          <a:endParaRPr lang="en-CA" sz="2800" b="0" kern="1200" dirty="0"/>
        </a:p>
      </dsp:txBody>
      <dsp:txXfrm>
        <a:off x="1221659" y="3791021"/>
        <a:ext cx="2705982" cy="1623589"/>
      </dsp:txXfrm>
    </dsp:sp>
    <dsp:sp modelId="{9F5DBDD3-4FB7-4705-AC27-301DE62A89EC}">
      <dsp:nvSpPr>
        <dsp:cNvPr id="0" name=""/>
        <dsp:cNvSpPr/>
      </dsp:nvSpPr>
      <dsp:spPr>
        <a:xfrm>
          <a:off x="4198240" y="3791021"/>
          <a:ext cx="2705982" cy="16235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0" kern="1200" dirty="0" smtClean="0"/>
            <a:t>Grid</a:t>
          </a:r>
          <a:endParaRPr lang="en-CA" sz="2800" b="0" kern="1200" dirty="0"/>
        </a:p>
      </dsp:txBody>
      <dsp:txXfrm>
        <a:off x="4198240" y="3791021"/>
        <a:ext cx="2705982" cy="16235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6/3/2015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6/3/2015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819781-1327-4CB4-AF9E-DF3F1F124BF5}" type="datetime1">
              <a:rPr lang="en-US" smtClean="0"/>
              <a:t>6/3/2015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999670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6/4/2015 9:34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60764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endParaRPr lang="en-US"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t>12</a:t>
            </a:fld>
            <a:endParaRPr lang="en-US"/>
          </a:p>
        </p:txBody>
      </p:sp>
    </p:spTree>
    <p:extLst>
      <p:ext uri="{BB962C8B-B14F-4D97-AF65-F5344CB8AC3E}">
        <p14:creationId xmlns:p14="http://schemas.microsoft.com/office/powerpoint/2010/main" val="1840349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BBD7D81-D864-B349-9FB4-613ED1F9D755}" type="slidenum">
              <a:rPr lang="en-US" smtClean="0"/>
              <a:t>13</a:t>
            </a:fld>
            <a:endParaRPr lang="en-US"/>
          </a:p>
        </p:txBody>
      </p:sp>
    </p:spTree>
    <p:extLst>
      <p:ext uri="{BB962C8B-B14F-4D97-AF65-F5344CB8AC3E}">
        <p14:creationId xmlns:p14="http://schemas.microsoft.com/office/powerpoint/2010/main" val="22537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t>14</a:t>
            </a:fld>
            <a:endParaRPr lang="en-US"/>
          </a:p>
        </p:txBody>
      </p:sp>
    </p:spTree>
    <p:extLst>
      <p:ext uri="{BB962C8B-B14F-4D97-AF65-F5344CB8AC3E}">
        <p14:creationId xmlns:p14="http://schemas.microsoft.com/office/powerpoint/2010/main" val="4137204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12668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6/4/2015 9:25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342342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u="none" strike="noStrike" kern="1200" dirty="0" err="1" smtClean="0">
                <a:solidFill>
                  <a:schemeClr val="tx1"/>
                </a:solidFill>
                <a:effectLst/>
                <a:latin typeface="+mn-lt"/>
                <a:ea typeface="+mn-ea"/>
                <a:cs typeface="+mn-cs"/>
              </a:rPr>
              <a:t>Device.OS</a:t>
            </a:r>
            <a:r>
              <a:rPr lang="en-US" sz="1200" u="none" strike="noStrike" kern="1200" dirty="0" smtClean="0">
                <a:solidFill>
                  <a:schemeClr val="tx1"/>
                </a:solidFill>
                <a:effectLst/>
                <a:latin typeface="+mn-lt"/>
                <a:ea typeface="+mn-ea"/>
                <a:cs typeface="+mn-cs"/>
              </a:rPr>
              <a:t>  - </a:t>
            </a:r>
            <a:r>
              <a:rPr lang="en-US" sz="900" b="0" i="0" kern="1200" dirty="0" smtClean="0">
                <a:solidFill>
                  <a:schemeClr val="tx1"/>
                </a:solidFill>
                <a:effectLst/>
                <a:latin typeface="Segoe UI Light" pitchFamily="34" charset="0"/>
                <a:ea typeface="+mn-ea"/>
                <a:cs typeface="+mn-cs"/>
              </a:rPr>
              <a:t>enables platform-specific checks to alter layout or functionality, </a:t>
            </a:r>
          </a:p>
          <a:p>
            <a:pPr lvl="0"/>
            <a:r>
              <a:rPr lang="en-US" sz="1200" u="none" strike="noStrike" kern="1200" dirty="0" err="1" smtClean="0">
                <a:solidFill>
                  <a:schemeClr val="tx1"/>
                </a:solidFill>
                <a:effectLst/>
                <a:latin typeface="+mn-lt"/>
                <a:ea typeface="+mn-ea"/>
                <a:cs typeface="+mn-cs"/>
              </a:rPr>
              <a:t>Device.Idiom</a:t>
            </a:r>
            <a:r>
              <a:rPr lang="en-US" sz="1200" u="none" strike="noStrike" kern="1200" dirty="0" smtClean="0">
                <a:solidFill>
                  <a:schemeClr val="tx1"/>
                </a:solidFill>
                <a:effectLst/>
                <a:latin typeface="+mn-lt"/>
                <a:ea typeface="+mn-ea"/>
                <a:cs typeface="+mn-cs"/>
              </a:rPr>
              <a:t> - </a:t>
            </a:r>
            <a:r>
              <a:rPr lang="en-US" sz="900" b="0" i="0" kern="1200" dirty="0" smtClean="0">
                <a:solidFill>
                  <a:schemeClr val="tx1"/>
                </a:solidFill>
                <a:effectLst/>
                <a:latin typeface="Segoe UI Light" pitchFamily="34" charset="0"/>
                <a:ea typeface="+mn-ea"/>
                <a:cs typeface="+mn-cs"/>
              </a:rPr>
              <a:t>can be used to alter layouts or functionality depending on whether the device is a phone or a tablet</a:t>
            </a:r>
          </a:p>
          <a:p>
            <a:pPr lvl="0"/>
            <a:r>
              <a:rPr lang="en-US" sz="1200" u="none" strike="noStrike" kern="1200" dirty="0" err="1" smtClean="0">
                <a:solidFill>
                  <a:schemeClr val="tx1"/>
                </a:solidFill>
                <a:effectLst/>
                <a:latin typeface="+mn-lt"/>
                <a:ea typeface="+mn-ea"/>
                <a:cs typeface="+mn-cs"/>
              </a:rPr>
              <a:t>Device.Styles</a:t>
            </a:r>
            <a:r>
              <a:rPr lang="en-US" sz="1200" u="none" strike="noStrike" kern="1200" dirty="0" smtClean="0">
                <a:solidFill>
                  <a:schemeClr val="tx1"/>
                </a:solidFill>
                <a:effectLst/>
                <a:latin typeface="+mn-lt"/>
                <a:ea typeface="+mn-ea"/>
                <a:cs typeface="+mn-cs"/>
              </a:rPr>
              <a:t> - </a:t>
            </a:r>
            <a:r>
              <a:rPr lang="en-US" sz="900" b="0" i="0" kern="1200" dirty="0" smtClean="0">
                <a:solidFill>
                  <a:schemeClr val="tx1"/>
                </a:solidFill>
                <a:effectLst/>
                <a:latin typeface="Segoe UI Light" pitchFamily="34" charset="0"/>
                <a:ea typeface="+mn-ea"/>
                <a:cs typeface="+mn-cs"/>
              </a:rPr>
              <a:t>built-in style definitions that can be applied to some controls‘</a:t>
            </a:r>
          </a:p>
          <a:p>
            <a:pPr lvl="0"/>
            <a:endParaRPr lang="en-US" sz="1200" u="none" strike="noStrike" kern="1200" dirty="0" smtClean="0">
              <a:solidFill>
                <a:schemeClr val="tx1"/>
              </a:solidFill>
              <a:effectLst/>
              <a:latin typeface="+mn-lt"/>
              <a:ea typeface="+mn-ea"/>
              <a:cs typeface="+mn-cs"/>
            </a:endParaRPr>
          </a:p>
          <a:p>
            <a:pPr lvl="0"/>
            <a:r>
              <a:rPr lang="en-US" sz="1200" u="none" strike="noStrike" kern="1200" dirty="0" err="1" smtClean="0">
                <a:solidFill>
                  <a:schemeClr val="tx1"/>
                </a:solidFill>
                <a:effectLst/>
                <a:latin typeface="+mn-lt"/>
                <a:ea typeface="+mn-ea"/>
                <a:cs typeface="+mn-cs"/>
              </a:rPr>
              <a:t>Device.OnPlatform</a:t>
            </a:r>
            <a:r>
              <a:rPr lang="en-US" sz="1200" u="none" strike="noStrike" kern="1200" dirty="0" smtClean="0">
                <a:solidFill>
                  <a:schemeClr val="tx1"/>
                </a:solidFill>
                <a:effectLst/>
                <a:latin typeface="+mn-lt"/>
                <a:ea typeface="+mn-ea"/>
                <a:cs typeface="+mn-cs"/>
              </a:rPr>
              <a:t> – enable platform specific functionality,</a:t>
            </a:r>
            <a:r>
              <a:rPr lang="en-US" sz="1200" u="none" strike="noStrike" kern="1200" baseline="0" dirty="0" smtClean="0">
                <a:solidFill>
                  <a:schemeClr val="tx1"/>
                </a:solidFill>
                <a:effectLst/>
                <a:latin typeface="+mn-lt"/>
                <a:ea typeface="+mn-ea"/>
                <a:cs typeface="+mn-cs"/>
              </a:rPr>
              <a:t> can pass in action to take when </a:t>
            </a:r>
            <a:r>
              <a:rPr lang="en-US" sz="1200" u="none" strike="noStrike" kern="1200" baseline="0" dirty="0" err="1" smtClean="0">
                <a:solidFill>
                  <a:schemeClr val="tx1"/>
                </a:solidFill>
                <a:effectLst/>
                <a:latin typeface="+mn-lt"/>
                <a:ea typeface="+mn-ea"/>
                <a:cs typeface="+mn-cs"/>
              </a:rPr>
              <a:t>platformmatches</a:t>
            </a:r>
            <a:r>
              <a:rPr lang="en-US" sz="1200" u="none" strike="noStrike" kern="1200" baseline="0" dirty="0" smtClean="0">
                <a:solidFill>
                  <a:schemeClr val="tx1"/>
                </a:solidFill>
                <a:effectLst/>
                <a:latin typeface="+mn-lt"/>
                <a:ea typeface="+mn-ea"/>
                <a:cs typeface="+mn-cs"/>
              </a:rPr>
              <a:t>, and can be configured in XAML</a:t>
            </a:r>
            <a:endParaRPr lang="en-US" sz="1200" u="none" strike="noStrike" kern="1200" dirty="0" smtClean="0">
              <a:solidFill>
                <a:schemeClr val="tx1"/>
              </a:solidFill>
              <a:effectLst/>
              <a:latin typeface="+mn-lt"/>
              <a:ea typeface="+mn-ea"/>
              <a:cs typeface="+mn-cs"/>
            </a:endParaRPr>
          </a:p>
          <a:p>
            <a:pPr lvl="0"/>
            <a:r>
              <a:rPr lang="en-US" sz="2000" u="none" strike="noStrike" kern="1200" dirty="0" err="1" smtClean="0">
                <a:solidFill>
                  <a:schemeClr val="tx1"/>
                </a:solidFill>
                <a:effectLst/>
                <a:latin typeface="Segoe UI Light" pitchFamily="34" charset="0"/>
                <a:ea typeface="+mn-ea"/>
                <a:cs typeface="+mn-cs"/>
              </a:rPr>
              <a:t>Device.GetNamedSize</a:t>
            </a:r>
            <a:r>
              <a:rPr lang="en-US" sz="2000" u="none" strike="noStrike" kern="1200" dirty="0" smtClean="0">
                <a:solidFill>
                  <a:schemeClr val="tx1"/>
                </a:solidFill>
                <a:effectLst/>
                <a:latin typeface="Segoe UI Light" pitchFamily="34" charset="0"/>
                <a:ea typeface="+mn-ea"/>
                <a:cs typeface="+mn-cs"/>
              </a:rPr>
              <a:t> - </a:t>
            </a:r>
            <a:r>
              <a:rPr lang="en-US" sz="1200" b="0" i="0" kern="1200" dirty="0" smtClean="0">
                <a:solidFill>
                  <a:schemeClr val="tx1"/>
                </a:solidFill>
                <a:effectLst/>
                <a:latin typeface="Segoe UI Light" pitchFamily="34" charset="0"/>
                <a:ea typeface="+mn-ea"/>
                <a:cs typeface="+mn-cs"/>
              </a:rPr>
              <a:t>can be used when setting </a:t>
            </a:r>
            <a:r>
              <a:rPr lang="en-US" sz="1200" b="0" i="0" kern="1200" dirty="0" err="1" smtClean="0">
                <a:solidFill>
                  <a:schemeClr val="tx1"/>
                </a:solidFill>
                <a:effectLst/>
                <a:latin typeface="Segoe UI Light" pitchFamily="34" charset="0"/>
                <a:ea typeface="+mn-ea"/>
                <a:cs typeface="+mn-cs"/>
              </a:rPr>
              <a:t>FontSize</a:t>
            </a:r>
            <a:r>
              <a:rPr lang="en-US" sz="1200" b="0" i="0" kern="1200" dirty="0" smtClean="0">
                <a:solidFill>
                  <a:schemeClr val="tx1"/>
                </a:solidFill>
                <a:effectLst/>
                <a:latin typeface="Segoe UI Light" pitchFamily="34" charset="0"/>
                <a:ea typeface="+mn-ea"/>
                <a:cs typeface="+mn-cs"/>
              </a:rPr>
              <a:t> in code</a:t>
            </a:r>
          </a:p>
          <a:p>
            <a:pPr lvl="0"/>
            <a:r>
              <a:rPr lang="en-US" sz="1200" u="none" strike="noStrike" kern="1200" dirty="0" err="1" smtClean="0">
                <a:solidFill>
                  <a:schemeClr val="tx1"/>
                </a:solidFill>
                <a:effectLst/>
                <a:latin typeface="+mn-lt"/>
                <a:ea typeface="+mn-ea"/>
                <a:cs typeface="+mn-cs"/>
              </a:rPr>
              <a:t>Device.OpenUri</a:t>
            </a:r>
            <a:r>
              <a:rPr lang="en-US" sz="1200" u="none" strike="noStrike" kern="1200" dirty="0" smtClean="0">
                <a:solidFill>
                  <a:schemeClr val="tx1"/>
                </a:solidFill>
                <a:effectLst/>
                <a:latin typeface="+mn-lt"/>
                <a:ea typeface="+mn-ea"/>
                <a:cs typeface="+mn-cs"/>
              </a:rPr>
              <a:t>  - </a:t>
            </a:r>
            <a:r>
              <a:rPr lang="en-US" sz="900" b="0" i="0" kern="1200" dirty="0" smtClean="0">
                <a:solidFill>
                  <a:schemeClr val="tx1"/>
                </a:solidFill>
                <a:effectLst/>
                <a:latin typeface="Segoe UI Light" pitchFamily="34" charset="0"/>
                <a:ea typeface="+mn-ea"/>
                <a:cs typeface="+mn-cs"/>
              </a:rPr>
              <a:t> method can be used to trigger operations on the underlying platform, such as open a URL in the native web browser</a:t>
            </a:r>
            <a:endParaRPr lang="en-US" sz="1200" u="none" strike="noStrike" kern="1200" dirty="0" smtClean="0">
              <a:solidFill>
                <a:schemeClr val="tx1"/>
              </a:solidFill>
              <a:effectLst/>
              <a:latin typeface="+mn-lt"/>
              <a:ea typeface="+mn-ea"/>
              <a:cs typeface="+mn-cs"/>
            </a:endParaRPr>
          </a:p>
          <a:p>
            <a:pPr lvl="0"/>
            <a:r>
              <a:rPr lang="en-US" sz="1200" u="none" strike="noStrike" kern="1200" dirty="0" err="1" smtClean="0">
                <a:solidFill>
                  <a:schemeClr val="tx1"/>
                </a:solidFill>
                <a:effectLst/>
                <a:latin typeface="+mn-lt"/>
                <a:ea typeface="+mn-ea"/>
                <a:cs typeface="+mn-cs"/>
              </a:rPr>
              <a:t>Device.StartTimer</a:t>
            </a:r>
            <a:r>
              <a:rPr lang="en-US" sz="1200" u="none" strike="noStrike" kern="1200" dirty="0" smtClean="0">
                <a:solidFill>
                  <a:schemeClr val="tx1"/>
                </a:solidFill>
                <a:effectLst/>
                <a:latin typeface="+mn-lt"/>
                <a:ea typeface="+mn-ea"/>
                <a:cs typeface="+mn-cs"/>
              </a:rPr>
              <a:t> - </a:t>
            </a:r>
            <a:r>
              <a:rPr lang="en-US" sz="900" b="0" i="0" kern="1200" dirty="0" smtClean="0">
                <a:solidFill>
                  <a:schemeClr val="tx1"/>
                </a:solidFill>
                <a:effectLst/>
                <a:latin typeface="Segoe UI Light" pitchFamily="34" charset="0"/>
                <a:ea typeface="+mn-ea"/>
                <a:cs typeface="+mn-cs"/>
              </a:rPr>
              <a:t>method which provides a simple way to trigger time-dependent tasks that works in </a:t>
            </a:r>
            <a:r>
              <a:rPr lang="en-US" sz="900" b="0" i="0" kern="1200" dirty="0" err="1" smtClean="0">
                <a:solidFill>
                  <a:schemeClr val="tx1"/>
                </a:solidFill>
                <a:effectLst/>
                <a:latin typeface="Segoe UI Light" pitchFamily="34" charset="0"/>
                <a:ea typeface="+mn-ea"/>
                <a:cs typeface="+mn-cs"/>
              </a:rPr>
              <a:t>Xamarin.Forms</a:t>
            </a:r>
            <a:r>
              <a:rPr lang="en-US" sz="900" b="0" i="0" kern="1200" dirty="0" smtClean="0">
                <a:solidFill>
                  <a:schemeClr val="tx1"/>
                </a:solidFill>
                <a:effectLst/>
                <a:latin typeface="Segoe UI Light" pitchFamily="34" charset="0"/>
                <a:ea typeface="+mn-ea"/>
                <a:cs typeface="+mn-cs"/>
              </a:rPr>
              <a:t> common code</a:t>
            </a:r>
            <a:endParaRPr lang="en-US" sz="1200" u="none" strike="noStrike" kern="1200" dirty="0" smtClean="0">
              <a:solidFill>
                <a:schemeClr val="tx1"/>
              </a:solidFill>
              <a:effectLst/>
              <a:latin typeface="+mn-lt"/>
              <a:ea typeface="+mn-ea"/>
              <a:cs typeface="+mn-cs"/>
            </a:endParaRPr>
          </a:p>
          <a:p>
            <a:pPr lvl="0"/>
            <a:r>
              <a:rPr lang="en-US" sz="1200" u="none" strike="noStrike" kern="1200" dirty="0" err="1" smtClean="0">
                <a:solidFill>
                  <a:schemeClr val="tx1"/>
                </a:solidFill>
                <a:effectLst/>
                <a:latin typeface="+mn-lt"/>
                <a:ea typeface="+mn-ea"/>
                <a:cs typeface="+mn-cs"/>
              </a:rPr>
              <a:t>Device.BeginInvokeOnMainThread</a:t>
            </a:r>
            <a:r>
              <a:rPr lang="en-US" sz="1200" u="none" strike="noStrike" kern="1200" dirty="0" smtClean="0">
                <a:solidFill>
                  <a:schemeClr val="tx1"/>
                </a:solidFill>
                <a:effectLst/>
                <a:latin typeface="+mn-lt"/>
                <a:ea typeface="+mn-ea"/>
                <a:cs typeface="+mn-cs"/>
              </a:rPr>
              <a:t> - </a:t>
            </a:r>
            <a:r>
              <a:rPr lang="en-US" sz="900" b="0" i="0" kern="1200" dirty="0" smtClean="0">
                <a:solidFill>
                  <a:schemeClr val="tx1"/>
                </a:solidFill>
                <a:effectLst/>
                <a:latin typeface="Segoe UI Light" pitchFamily="34" charset="0"/>
                <a:ea typeface="+mn-ea"/>
                <a:cs typeface="+mn-cs"/>
              </a:rPr>
              <a:t>Any background code that needs to update the user interface should be wrapped inside </a:t>
            </a:r>
            <a:r>
              <a:rPr lang="en-US" sz="1200" dirty="0" err="1" smtClean="0"/>
              <a:t>BeginInvokeOnMainThread</a:t>
            </a:r>
            <a:endParaRPr lang="en-US" sz="1200" u="none" strike="noStrike" kern="1200" dirty="0" smtClean="0">
              <a:solidFill>
                <a:schemeClr val="tx1"/>
              </a:solidFill>
              <a:effectLst/>
              <a:latin typeface="+mn-lt"/>
              <a:ea typeface="+mn-ea"/>
              <a:cs typeface="+mn-cs"/>
            </a:endParaRPr>
          </a:p>
          <a:p>
            <a:pPr lvl="0"/>
            <a:endParaRPr lang="en-US" sz="1200" u="none" strike="noStrike" kern="1200" dirty="0" smtClean="0">
              <a:solidFill>
                <a:schemeClr val="tx1"/>
              </a:solidFill>
              <a:effectLst/>
              <a:latin typeface="+mn-lt"/>
              <a:ea typeface="+mn-ea"/>
              <a:cs typeface="+mn-cs"/>
            </a:endParaRPr>
          </a:p>
          <a:p>
            <a:pPr lvl="0"/>
            <a:endParaRPr lang="en-US"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t>17</a:t>
            </a:fld>
            <a:endParaRPr lang="en-US"/>
          </a:p>
        </p:txBody>
      </p:sp>
    </p:spTree>
    <p:extLst>
      <p:ext uri="{BB962C8B-B14F-4D97-AF65-F5344CB8AC3E}">
        <p14:creationId xmlns:p14="http://schemas.microsoft.com/office/powerpoint/2010/main" val="265159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u="none" strike="noStrike" kern="1200" dirty="0" err="1" smtClean="0">
                <a:solidFill>
                  <a:schemeClr val="tx1"/>
                </a:solidFill>
                <a:effectLst/>
                <a:latin typeface="+mn-lt"/>
                <a:ea typeface="+mn-ea"/>
                <a:cs typeface="+mn-cs"/>
              </a:rPr>
              <a:t>Device.OnPlatform</a:t>
            </a:r>
            <a:endParaRPr lang="en-US" sz="1200" u="none" strike="noStrike" kern="1200" dirty="0" smtClean="0">
              <a:solidFill>
                <a:schemeClr val="tx1"/>
              </a:solidFill>
              <a:effectLst/>
              <a:latin typeface="+mn-lt"/>
              <a:ea typeface="+mn-ea"/>
              <a:cs typeface="+mn-cs"/>
            </a:endParaRPr>
          </a:p>
          <a:p>
            <a:pPr lvl="0"/>
            <a:r>
              <a:rPr lang="en-US" sz="1200" u="none" strike="noStrike" kern="1200" dirty="0" err="1" smtClean="0">
                <a:solidFill>
                  <a:schemeClr val="tx1"/>
                </a:solidFill>
                <a:effectLst/>
                <a:latin typeface="+mn-lt"/>
                <a:ea typeface="+mn-ea"/>
                <a:cs typeface="+mn-cs"/>
              </a:rPr>
              <a:t>Device.OpenUri</a:t>
            </a:r>
            <a:endParaRPr lang="en-US" sz="1200" u="none" strike="noStrike" kern="1200" dirty="0" smtClean="0">
              <a:solidFill>
                <a:schemeClr val="tx1"/>
              </a:solidFill>
              <a:effectLst/>
              <a:latin typeface="+mn-lt"/>
              <a:ea typeface="+mn-ea"/>
              <a:cs typeface="+mn-cs"/>
            </a:endParaRPr>
          </a:p>
          <a:p>
            <a:pPr lvl="0"/>
            <a:r>
              <a:rPr lang="en-US" sz="1200" u="none" strike="noStrike" kern="1200" dirty="0" err="1" smtClean="0">
                <a:solidFill>
                  <a:schemeClr val="tx1"/>
                </a:solidFill>
                <a:effectLst/>
                <a:latin typeface="+mn-lt"/>
                <a:ea typeface="+mn-ea"/>
                <a:cs typeface="+mn-cs"/>
              </a:rPr>
              <a:t>Device.StartTimer</a:t>
            </a:r>
            <a:endParaRPr lang="en-US" sz="1200" u="none" strike="noStrike" kern="1200" dirty="0" smtClean="0">
              <a:solidFill>
                <a:schemeClr val="tx1"/>
              </a:solidFill>
              <a:effectLst/>
              <a:latin typeface="+mn-lt"/>
              <a:ea typeface="+mn-ea"/>
              <a:cs typeface="+mn-cs"/>
            </a:endParaRPr>
          </a:p>
          <a:p>
            <a:pPr lvl="0"/>
            <a:r>
              <a:rPr lang="en-US" sz="1200" u="none" strike="noStrike" kern="1200" dirty="0" err="1" smtClean="0">
                <a:solidFill>
                  <a:schemeClr val="tx1"/>
                </a:solidFill>
                <a:effectLst/>
                <a:latin typeface="+mn-lt"/>
                <a:ea typeface="+mn-ea"/>
                <a:cs typeface="+mn-cs"/>
              </a:rPr>
              <a:t>Device.BeginInvokeOnMainThread</a:t>
            </a:r>
            <a:endParaRPr lang="en-US" sz="1200" u="none" strike="noStrike" kern="1200" dirty="0" smtClean="0">
              <a:solidFill>
                <a:schemeClr val="tx1"/>
              </a:solidFill>
              <a:effectLst/>
              <a:latin typeface="+mn-lt"/>
              <a:ea typeface="+mn-ea"/>
              <a:cs typeface="+mn-cs"/>
            </a:endParaRPr>
          </a:p>
          <a:p>
            <a:pPr lvl="0"/>
            <a:endParaRPr lang="en-US"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t>18</a:t>
            </a:fld>
            <a:endParaRPr lang="en-US"/>
          </a:p>
        </p:txBody>
      </p:sp>
    </p:spTree>
    <p:extLst>
      <p:ext uri="{BB962C8B-B14F-4D97-AF65-F5344CB8AC3E}">
        <p14:creationId xmlns:p14="http://schemas.microsoft.com/office/powerpoint/2010/main" val="256966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11916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6/3/2015 10:45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20</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1798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6/3/2015 10:45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181086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21</a:t>
            </a:fld>
            <a:endParaRPr lang="en-US"/>
          </a:p>
        </p:txBody>
      </p:sp>
    </p:spTree>
    <p:extLst>
      <p:ext uri="{BB962C8B-B14F-4D97-AF65-F5344CB8AC3E}">
        <p14:creationId xmlns:p14="http://schemas.microsoft.com/office/powerpoint/2010/main" val="273833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22</a:t>
            </a:fld>
            <a:endParaRPr lang="en-US"/>
          </a:p>
        </p:txBody>
      </p:sp>
    </p:spTree>
    <p:extLst>
      <p:ext uri="{BB962C8B-B14F-4D97-AF65-F5344CB8AC3E}">
        <p14:creationId xmlns:p14="http://schemas.microsoft.com/office/powerpoint/2010/main" val="3877756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23</a:t>
            </a:fld>
            <a:endParaRPr lang="en-US"/>
          </a:p>
        </p:txBody>
      </p:sp>
    </p:spTree>
    <p:extLst>
      <p:ext uri="{BB962C8B-B14F-4D97-AF65-F5344CB8AC3E}">
        <p14:creationId xmlns:p14="http://schemas.microsoft.com/office/powerpoint/2010/main" val="3502440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6/3/2015 10:45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81310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solidFill>
                  <a:srgbClr val="123458"/>
                </a:solidFill>
                <a:latin typeface="Arial"/>
                <a:cs typeface="Arial"/>
              </a:rPr>
              <a:t>Good for apps with sophisticated UX requirements (complicated gestures, animations, design)</a:t>
            </a:r>
          </a:p>
        </p:txBody>
      </p:sp>
      <p:sp>
        <p:nvSpPr>
          <p:cNvPr id="4" name="Slide Number Placeholder 3"/>
          <p:cNvSpPr>
            <a:spLocks noGrp="1"/>
          </p:cNvSpPr>
          <p:nvPr>
            <p:ph type="sldNum" sz="quarter" idx="10"/>
          </p:nvPr>
        </p:nvSpPr>
        <p:spPr/>
        <p:txBody>
          <a:bodyPr/>
          <a:lstStyle/>
          <a:p>
            <a:fld id="{ABBD7D81-D864-B349-9FB4-613ED1F9D755}" type="slidenum">
              <a:rPr lang="en-US" smtClean="0"/>
              <a:t>4</a:t>
            </a:fld>
            <a:endParaRPr lang="en-US"/>
          </a:p>
        </p:txBody>
      </p:sp>
    </p:spTree>
    <p:extLst>
      <p:ext uri="{BB962C8B-B14F-4D97-AF65-F5344CB8AC3E}">
        <p14:creationId xmlns:p14="http://schemas.microsoft.com/office/powerpoint/2010/main" val="76865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086" marR="0" indent="-457086" algn="l" defTabSz="914363" rtl="0" eaLnBrk="1" fontAlgn="auto" latinLnBrk="0" hangingPunct="1">
              <a:lnSpc>
                <a:spcPct val="90000"/>
              </a:lnSpc>
              <a:spcBef>
                <a:spcPts val="0"/>
              </a:spcBef>
              <a:spcAft>
                <a:spcPts val="333"/>
              </a:spcAft>
              <a:buClrTx/>
              <a:buSzTx/>
              <a:buFont typeface="Wingdings" charset="2"/>
              <a:buChar char="§"/>
              <a:tabLst/>
              <a:defRPr/>
            </a:pPr>
            <a:r>
              <a:rPr lang="en-US" sz="900" dirty="0" smtClean="0">
                <a:solidFill>
                  <a:srgbClr val="123458"/>
                </a:solidFill>
                <a:latin typeface="Arial"/>
                <a:cs typeface="Arial"/>
              </a:rPr>
              <a:t>Good for forms based apps with many data entry screens</a:t>
            </a:r>
          </a:p>
          <a:p>
            <a:pPr marL="457086" marR="0" indent="-457086" algn="l" defTabSz="914363" rtl="0" eaLnBrk="1" fontAlgn="auto" latinLnBrk="0" hangingPunct="1">
              <a:lnSpc>
                <a:spcPct val="90000"/>
              </a:lnSpc>
              <a:spcBef>
                <a:spcPts val="0"/>
              </a:spcBef>
              <a:spcAft>
                <a:spcPts val="333"/>
              </a:spcAft>
              <a:buClrTx/>
              <a:buSzTx/>
              <a:buFont typeface="Wingdings" charset="2"/>
              <a:buChar char="§"/>
              <a:tabLst/>
              <a:defRPr/>
            </a:pPr>
            <a:r>
              <a:rPr lang="en-US" sz="900" dirty="0" smtClean="0">
                <a:solidFill>
                  <a:srgbClr val="123458"/>
                </a:solidFill>
                <a:latin typeface="Arial"/>
                <a:cs typeface="Arial"/>
              </a:rPr>
              <a:t>Xamarin</a:t>
            </a:r>
            <a:r>
              <a:rPr lang="en-US" sz="900" baseline="0" dirty="0" smtClean="0">
                <a:solidFill>
                  <a:srgbClr val="123458"/>
                </a:solidFill>
                <a:latin typeface="Arial"/>
                <a:cs typeface="Arial"/>
              </a:rPr>
              <a:t> just added support for application lifetime</a:t>
            </a:r>
          </a:p>
          <a:p>
            <a:pPr marL="457086" indent="-457086">
              <a:buFont typeface="Wingdings" charset="2"/>
              <a:buChar char="§"/>
            </a:pPr>
            <a:endParaRPr lang="en-US" sz="900" dirty="0" smtClean="0">
              <a:solidFill>
                <a:srgbClr val="123458"/>
              </a:solidFill>
              <a:latin typeface="Arial"/>
              <a:cs typeface="Arial"/>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t>5</a:t>
            </a:fld>
            <a:endParaRPr lang="en-US"/>
          </a:p>
        </p:txBody>
      </p:sp>
    </p:spTree>
    <p:extLst>
      <p:ext uri="{BB962C8B-B14F-4D97-AF65-F5344CB8AC3E}">
        <p14:creationId xmlns:p14="http://schemas.microsoft.com/office/powerpoint/2010/main" val="3759710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t>6</a:t>
            </a:fld>
            <a:endParaRPr lang="en-US"/>
          </a:p>
        </p:txBody>
      </p:sp>
    </p:spTree>
    <p:extLst>
      <p:ext uri="{BB962C8B-B14F-4D97-AF65-F5344CB8AC3E}">
        <p14:creationId xmlns:p14="http://schemas.microsoft.com/office/powerpoint/2010/main" val="424687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solidFill>
                  <a:srgbClr val="123458"/>
                </a:solidFill>
                <a:latin typeface="Arial"/>
                <a:cs typeface="Arial"/>
              </a:rPr>
              <a:t>At runtime, each </a:t>
            </a:r>
            <a:r>
              <a:rPr lang="en-US" sz="900" dirty="0" err="1" smtClean="0">
                <a:solidFill>
                  <a:srgbClr val="123458"/>
                </a:solidFill>
                <a:latin typeface="Arial"/>
                <a:cs typeface="Arial"/>
              </a:rPr>
              <a:t>Xamarin.Forms</a:t>
            </a:r>
            <a:r>
              <a:rPr lang="en-US" sz="900" dirty="0" smtClean="0">
                <a:solidFill>
                  <a:srgbClr val="123458"/>
                </a:solidFill>
                <a:latin typeface="Arial"/>
                <a:cs typeface="Arial"/>
              </a:rPr>
              <a:t> page and its controls are mapped to platform-specific native user interface elements</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solidFill>
                  <a:srgbClr val="123458"/>
                </a:solidFill>
                <a:latin typeface="Arial"/>
                <a:cs typeface="Arial"/>
              </a:rPr>
              <a:t>Use a single API to generate native, platform-specific user interfaces</a:t>
            </a:r>
          </a:p>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7</a:t>
            </a:fld>
            <a:endParaRPr lang="en-US"/>
          </a:p>
        </p:txBody>
      </p:sp>
    </p:spTree>
    <p:extLst>
      <p:ext uri="{BB962C8B-B14F-4D97-AF65-F5344CB8AC3E}">
        <p14:creationId xmlns:p14="http://schemas.microsoft.com/office/powerpoint/2010/main" val="2805428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u="none" strike="noStrike" kern="1200" dirty="0" err="1" smtClean="0">
                <a:solidFill>
                  <a:schemeClr val="tx1"/>
                </a:solidFill>
                <a:effectLst/>
                <a:latin typeface="+mn-lt"/>
                <a:ea typeface="+mn-ea"/>
                <a:cs typeface="+mn-cs"/>
              </a:rPr>
              <a:t>Xamarin</a:t>
            </a:r>
            <a:r>
              <a:rPr lang="en-US" sz="1200" u="none" strike="noStrike" kern="1200" dirty="0" smtClean="0">
                <a:solidFill>
                  <a:schemeClr val="tx1"/>
                </a:solidFill>
                <a:effectLst/>
                <a:latin typeface="+mn-lt"/>
                <a:ea typeface="+mn-ea"/>
                <a:cs typeface="+mn-cs"/>
              </a:rPr>
              <a:t> Studio – supports Android, iOS</a:t>
            </a:r>
          </a:p>
          <a:p>
            <a:pPr lvl="0"/>
            <a:r>
              <a:rPr lang="en-US" sz="1200" u="none" strike="noStrike" kern="1200" dirty="0" smtClean="0">
                <a:solidFill>
                  <a:schemeClr val="tx1"/>
                </a:solidFill>
                <a:effectLst/>
                <a:latin typeface="+mn-lt"/>
                <a:ea typeface="+mn-ea"/>
                <a:cs typeface="+mn-cs"/>
              </a:rPr>
              <a:t>Limitations – </a:t>
            </a:r>
            <a:r>
              <a:rPr lang="en-US" sz="1200" u="none" strike="noStrike" kern="1200" dirty="0" err="1" smtClean="0">
                <a:solidFill>
                  <a:schemeClr val="tx1"/>
                </a:solidFill>
                <a:effectLst/>
                <a:latin typeface="+mn-lt"/>
                <a:ea typeface="+mn-ea"/>
                <a:cs typeface="+mn-cs"/>
              </a:rPr>
              <a:t>Xamarin</a:t>
            </a:r>
            <a:r>
              <a:rPr lang="en-US" sz="1200" u="none" strike="noStrike" kern="1200" baseline="0" dirty="0" err="1" smtClean="0">
                <a:solidFill>
                  <a:schemeClr val="tx1"/>
                </a:solidFill>
                <a:effectLst/>
                <a:latin typeface="+mn-lt"/>
                <a:ea typeface="+mn-ea"/>
                <a:cs typeface="+mn-cs"/>
              </a:rPr>
              <a:t>.iOS</a:t>
            </a:r>
            <a:r>
              <a:rPr lang="en-US" sz="1200" u="none" strike="noStrike" kern="1200" baseline="0" dirty="0" smtClean="0">
                <a:solidFill>
                  <a:schemeClr val="tx1"/>
                </a:solidFill>
                <a:effectLst/>
                <a:latin typeface="+mn-lt"/>
                <a:ea typeface="+mn-ea"/>
                <a:cs typeface="+mn-cs"/>
              </a:rPr>
              <a:t> only available on Mac, Windows Phone not supported</a:t>
            </a:r>
          </a:p>
          <a:p>
            <a:pPr lvl="0"/>
            <a:r>
              <a:rPr lang="en-US" sz="1200" u="none" strike="noStrike" kern="1200" baseline="0" dirty="0" smtClean="0">
                <a:solidFill>
                  <a:schemeClr val="tx1"/>
                </a:solidFill>
                <a:effectLst/>
                <a:latin typeface="+mn-lt"/>
                <a:ea typeface="+mn-ea"/>
                <a:cs typeface="+mn-cs"/>
              </a:rPr>
              <a:t>Mac Requirements – OS 10.8 (“Mountain Lion”) or higher, </a:t>
            </a:r>
            <a:r>
              <a:rPr lang="en-US" sz="1200" u="none" strike="noStrike" kern="1200" baseline="0" dirty="0" err="1" smtClean="0">
                <a:solidFill>
                  <a:schemeClr val="tx1"/>
                </a:solidFill>
                <a:effectLst/>
                <a:latin typeface="+mn-lt"/>
                <a:ea typeface="+mn-ea"/>
                <a:cs typeface="+mn-cs"/>
              </a:rPr>
              <a:t>Xcode</a:t>
            </a:r>
            <a:r>
              <a:rPr lang="en-US" sz="1200" u="none" strike="noStrike" kern="1200" baseline="0" dirty="0" smtClean="0">
                <a:solidFill>
                  <a:schemeClr val="tx1"/>
                </a:solidFill>
                <a:effectLst/>
                <a:latin typeface="+mn-lt"/>
                <a:ea typeface="+mn-ea"/>
                <a:cs typeface="+mn-cs"/>
              </a:rPr>
              <a:t>/iOS SDK, </a:t>
            </a:r>
            <a:r>
              <a:rPr lang="en-US" sz="1200" u="none" strike="noStrike" kern="1200" baseline="0" dirty="0" err="1" smtClean="0">
                <a:solidFill>
                  <a:schemeClr val="tx1"/>
                </a:solidFill>
                <a:effectLst/>
                <a:latin typeface="+mn-lt"/>
                <a:ea typeface="+mn-ea"/>
                <a:cs typeface="+mn-cs"/>
              </a:rPr>
              <a:t>Xamarin</a:t>
            </a:r>
            <a:r>
              <a:rPr lang="en-US" sz="1200" u="none" strike="noStrike" kern="1200" baseline="0" dirty="0" smtClean="0">
                <a:solidFill>
                  <a:schemeClr val="tx1"/>
                </a:solidFill>
                <a:effectLst/>
                <a:latin typeface="+mn-lt"/>
                <a:ea typeface="+mn-ea"/>
                <a:cs typeface="+mn-cs"/>
              </a:rPr>
              <a:t> Platform</a:t>
            </a:r>
          </a:p>
          <a:p>
            <a:pPr lvl="0"/>
            <a:r>
              <a:rPr lang="en-US" sz="1200" u="none" strike="noStrike" kern="1200" baseline="0" dirty="0" smtClean="0">
                <a:solidFill>
                  <a:schemeClr val="tx1"/>
                </a:solidFill>
                <a:effectLst/>
                <a:latin typeface="+mn-lt"/>
                <a:ea typeface="+mn-ea"/>
                <a:cs typeface="+mn-cs"/>
              </a:rPr>
              <a:t>Windows Requirements – Windows 7 or higher, </a:t>
            </a:r>
            <a:r>
              <a:rPr lang="en-US" sz="1200" u="none" strike="noStrike" kern="1200" baseline="0" dirty="0" err="1" smtClean="0">
                <a:solidFill>
                  <a:schemeClr val="tx1"/>
                </a:solidFill>
                <a:effectLst/>
                <a:latin typeface="+mn-lt"/>
                <a:ea typeface="+mn-ea"/>
                <a:cs typeface="+mn-cs"/>
              </a:rPr>
              <a:t>Xamarin</a:t>
            </a:r>
            <a:r>
              <a:rPr lang="en-US" sz="1200" u="none" strike="noStrike" kern="1200" baseline="0" dirty="0" smtClean="0">
                <a:solidFill>
                  <a:schemeClr val="tx1"/>
                </a:solidFill>
                <a:effectLst/>
                <a:latin typeface="+mn-lt"/>
                <a:ea typeface="+mn-ea"/>
                <a:cs typeface="+mn-cs"/>
              </a:rPr>
              <a:t> Platform, Connected to Mac (</a:t>
            </a:r>
            <a:r>
              <a:rPr lang="en-US" sz="1200" u="none" strike="noStrike" kern="1200" baseline="0" dirty="0" err="1" smtClean="0">
                <a:solidFill>
                  <a:schemeClr val="tx1"/>
                </a:solidFill>
                <a:effectLst/>
                <a:latin typeface="+mn-lt"/>
                <a:ea typeface="+mn-ea"/>
                <a:cs typeface="+mn-cs"/>
              </a:rPr>
              <a:t>Xamarin.iOS</a:t>
            </a:r>
            <a:r>
              <a:rPr lang="en-US" sz="1200" u="none" strike="noStrike" kern="1200" baseline="0" dirty="0" smtClean="0">
                <a:solidFill>
                  <a:schemeClr val="tx1"/>
                </a:solidFill>
                <a:effectLst/>
                <a:latin typeface="+mn-lt"/>
                <a:ea typeface="+mn-ea"/>
                <a:cs typeface="+mn-cs"/>
              </a:rPr>
              <a:t> </a:t>
            </a:r>
            <a:r>
              <a:rPr lang="en-US" sz="1200" u="none" strike="noStrike" kern="1200" baseline="0" dirty="0" err="1" smtClean="0">
                <a:solidFill>
                  <a:schemeClr val="tx1"/>
                </a:solidFill>
                <a:effectLst/>
                <a:latin typeface="+mn-lt"/>
                <a:ea typeface="+mn-ea"/>
                <a:cs typeface="+mn-cs"/>
              </a:rPr>
              <a:t>dev</a:t>
            </a:r>
            <a:r>
              <a:rPr lang="en-US" sz="1200" u="none" strike="noStrike" kern="1200" baseline="0" dirty="0" smtClean="0">
                <a:solidFill>
                  <a:schemeClr val="tx1"/>
                </a:solidFill>
                <a:effectLst/>
                <a:latin typeface="+mn-lt"/>
                <a:ea typeface="+mn-ea"/>
                <a:cs typeface="+mn-cs"/>
              </a:rPr>
              <a:t> only)</a:t>
            </a:r>
          </a:p>
          <a:p>
            <a:pPr lvl="0"/>
            <a:endParaRPr lang="en-US"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t>8</a:t>
            </a:fld>
            <a:endParaRPr lang="en-US"/>
          </a:p>
        </p:txBody>
      </p:sp>
    </p:spTree>
    <p:extLst>
      <p:ext uri="{BB962C8B-B14F-4D97-AF65-F5344CB8AC3E}">
        <p14:creationId xmlns:p14="http://schemas.microsoft.com/office/powerpoint/2010/main" val="3058439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9</a:t>
            </a:fld>
            <a:endParaRPr lang="en-US"/>
          </a:p>
        </p:txBody>
      </p:sp>
    </p:spTree>
    <p:extLst>
      <p:ext uri="{BB962C8B-B14F-4D97-AF65-F5344CB8AC3E}">
        <p14:creationId xmlns:p14="http://schemas.microsoft.com/office/powerpoint/2010/main" val="191363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t>10</a:t>
            </a:fld>
            <a:endParaRPr lang="en-US"/>
          </a:p>
        </p:txBody>
      </p:sp>
    </p:spTree>
    <p:extLst>
      <p:ext uri="{BB962C8B-B14F-4D97-AF65-F5344CB8AC3E}">
        <p14:creationId xmlns:p14="http://schemas.microsoft.com/office/powerpoint/2010/main" val="1139564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65B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194194" y="6086095"/>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5600" y="6309360"/>
            <a:ext cx="1280160" cy="354178"/>
          </a:xfrm>
          <a:prstGeom prst="rect">
            <a:avLst/>
          </a:prstGeom>
        </p:spPr>
      </p:pic>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mn-lt"/>
                <a:cs typeface="Consolas" pitchFamily="49" charset="0"/>
              </a:defRPr>
            </a:lvl1pPr>
            <a:lvl2pPr marL="339725" indent="0">
              <a:buNone/>
              <a:defRPr>
                <a:gradFill>
                  <a:gsLst>
                    <a:gs pos="1250">
                      <a:srgbClr val="000000"/>
                    </a:gs>
                    <a:gs pos="100000">
                      <a:srgbClr val="000000"/>
                    </a:gs>
                  </a:gsLst>
                  <a:lin ang="5400000" scaled="0"/>
                </a:gradFill>
                <a:latin typeface="+mn-lt"/>
                <a:cs typeface="Consolas" pitchFamily="49" charset="0"/>
              </a:defRPr>
            </a:lvl2pPr>
            <a:lvl3pPr marL="573088" indent="0">
              <a:buNone/>
              <a:defRPr>
                <a:gradFill>
                  <a:gsLst>
                    <a:gs pos="1250">
                      <a:srgbClr val="000000"/>
                    </a:gs>
                    <a:gs pos="100000">
                      <a:srgbClr val="000000"/>
                    </a:gs>
                  </a:gsLst>
                  <a:lin ang="5400000" scaled="0"/>
                </a:gradFill>
                <a:latin typeface="+mn-lt"/>
                <a:cs typeface="Consolas" pitchFamily="49" charset="0"/>
              </a:defRPr>
            </a:lvl3pPr>
            <a:lvl4pPr marL="798513" indent="0">
              <a:buNone/>
              <a:defRPr>
                <a:gradFill>
                  <a:gsLst>
                    <a:gs pos="1250">
                      <a:srgbClr val="000000"/>
                    </a:gs>
                    <a:gs pos="100000">
                      <a:srgbClr val="000000"/>
                    </a:gs>
                  </a:gsLst>
                  <a:lin ang="5400000" scaled="0"/>
                </a:gradFill>
                <a:latin typeface="+mn-lt"/>
                <a:cs typeface="Consolas" pitchFamily="49" charset="0"/>
              </a:defRPr>
            </a:lvl4pPr>
            <a:lvl5pPr marL="1030288" indent="0">
              <a:buNone/>
              <a:defRPr>
                <a:gradFill>
                  <a:gsLst>
                    <a:gs pos="1250">
                      <a:srgbClr val="000000"/>
                    </a:gs>
                    <a:gs pos="100000">
                      <a:srgbClr val="000000"/>
                    </a:gs>
                  </a:gsLst>
                  <a:lin ang="5400000" scaled="0"/>
                </a:gradFill>
                <a:latin typeface="+mn-lt"/>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Content footer logo ">
    <p:spTree>
      <p:nvGrpSpPr>
        <p:cNvPr id="1" name=""/>
        <p:cNvGrpSpPr/>
        <p:nvPr/>
      </p:nvGrpSpPr>
      <p:grpSpPr>
        <a:xfrm>
          <a:off x="0" y="0"/>
          <a:ext cx="0" cy="0"/>
          <a:chOff x="0" y="0"/>
          <a:chExt cx="0" cy="0"/>
        </a:xfrm>
      </p:grpSpPr>
      <p:sp>
        <p:nvSpPr>
          <p:cNvPr id="2" name="Title 1"/>
          <p:cNvSpPr>
            <a:spLocks noGrp="1"/>
          </p:cNvSpPr>
          <p:nvPr>
            <p:ph type="title"/>
          </p:nvPr>
        </p:nvSpPr>
        <p:spPr>
          <a:xfrm>
            <a:off x="609441" y="318591"/>
            <a:ext cx="10969943" cy="527019"/>
          </a:xfrm>
        </p:spPr>
        <p:txBody>
          <a:bodyPr>
            <a:noAutofit/>
          </a:bodyPr>
          <a:lstStyle>
            <a:lvl1pPr algn="l">
              <a:defRPr sz="3199" b="0" i="0">
                <a:solidFill>
                  <a:srgbClr val="3C90D1"/>
                </a:solidFill>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8882" y="1589458"/>
            <a:ext cx="10969943" cy="4398719"/>
          </a:xfrm>
        </p:spPr>
        <p:txBody>
          <a:bodyPr numCol="1" spcCol="0"/>
          <a:lstStyle>
            <a:lvl1pPr marL="380905" indent="-380905">
              <a:buSzPct val="110000"/>
              <a:buFont typeface="Wingdings" charset="2"/>
              <a:buChar char="§"/>
              <a:defRPr sz="1866" b="0" i="0">
                <a:solidFill>
                  <a:srgbClr val="6C6C6C"/>
                </a:solidFill>
                <a:latin typeface="Calibri Light"/>
                <a:cs typeface="Calibri Light"/>
              </a:defRPr>
            </a:lvl1pPr>
            <a:lvl2pPr>
              <a:defRPr b="0" i="0">
                <a:solidFill>
                  <a:srgbClr val="6C6C6C"/>
                </a:solidFill>
                <a:latin typeface="Helvetica Light"/>
                <a:cs typeface="Helvetica Light"/>
              </a:defRPr>
            </a:lvl2pPr>
            <a:lvl3pPr>
              <a:defRPr b="0" i="0">
                <a:solidFill>
                  <a:srgbClr val="6C6C6C"/>
                </a:solidFill>
                <a:latin typeface="Helvetica Light"/>
                <a:cs typeface="Helvetica Light"/>
              </a:defRPr>
            </a:lvl3pPr>
            <a:lvl4pPr>
              <a:defRPr b="0" i="0">
                <a:solidFill>
                  <a:srgbClr val="6C6C6C"/>
                </a:solidFill>
                <a:latin typeface="Helvetica Light"/>
                <a:cs typeface="Helvetica Light"/>
              </a:defRPr>
            </a:lvl4pPr>
            <a:lvl5pPr>
              <a:defRPr b="0" i="0">
                <a:solidFill>
                  <a:srgbClr val="6C6C6C"/>
                </a:solidFill>
                <a:latin typeface="Helvetica Light"/>
                <a:cs typeface="Helvetica Light"/>
              </a:defRPr>
            </a:lvl5pPr>
          </a:lstStyle>
          <a:p>
            <a:pPr lvl="0"/>
            <a:r>
              <a:rPr lang="en-US" dirty="0" smtClean="0"/>
              <a:t>Click to edit Master text styles</a:t>
            </a:r>
          </a:p>
          <a:p>
            <a:pPr lvl="0"/>
            <a:endParaRPr lang="en-US" dirty="0" smtClean="0"/>
          </a:p>
        </p:txBody>
      </p:sp>
      <p:cxnSp>
        <p:nvCxnSpPr>
          <p:cNvPr id="9" name="Straight Connector 8"/>
          <p:cNvCxnSpPr/>
          <p:nvPr userDrawn="1"/>
        </p:nvCxnSpPr>
        <p:spPr>
          <a:xfrm>
            <a:off x="609441" y="960541"/>
            <a:ext cx="10969943" cy="0"/>
          </a:xfrm>
          <a:prstGeom prst="line">
            <a:avLst/>
          </a:prstGeom>
          <a:ln>
            <a:solidFill>
              <a:srgbClr val="B7B7B7"/>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67716" y="2624667"/>
            <a:ext cx="184731" cy="461537"/>
          </a:xfrm>
          <a:prstGeom prst="rect">
            <a:avLst/>
          </a:prstGeom>
          <a:noFill/>
        </p:spPr>
        <p:txBody>
          <a:bodyPr wrap="none" rtlCol="0">
            <a:spAutoFit/>
          </a:bodyPr>
          <a:lstStyle/>
          <a:p>
            <a:endParaRPr lang="en-US" sz="2399" dirty="0"/>
          </a:p>
        </p:txBody>
      </p:sp>
    </p:spTree>
    <p:extLst>
      <p:ext uri="{BB962C8B-B14F-4D97-AF65-F5344CB8AC3E}">
        <p14:creationId xmlns:p14="http://schemas.microsoft.com/office/powerpoint/2010/main" val="27141016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6CA70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045909" y="5914656"/>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5600" y="6309360"/>
            <a:ext cx="1280160" cy="354178"/>
          </a:xfrm>
          <a:prstGeom prst="rect">
            <a:avLst/>
          </a:prstGeom>
        </p:spPr>
      </p:pic>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solidFill>
          <a:srgbClr val="F69E00"/>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9827539" y="6099826"/>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dirty="0" smtClean="0"/>
              <a:t>Click to edit Master text styles</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5600" y="6309360"/>
            <a:ext cx="1280160" cy="354178"/>
          </a:xfrm>
          <a:prstGeom prst="rect">
            <a:avLst/>
          </a:prstGeom>
        </p:spPr>
      </p:pic>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547383" cy="747897"/>
          </a:xfrm>
        </p:spPr>
        <p:txBody>
          <a:bodyPr/>
          <a:lstStyle>
            <a:lvl1pPr>
              <a:defRPr>
                <a:latin typeface="+mj-l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160927"/>
            <a:ext cx="11547382" cy="5181601"/>
          </a:xfrm>
          <a:prstGeom prst="rect">
            <a:avLst/>
          </a:prstGeom>
        </p:spPr>
        <p:txBody>
          <a:bodyPr/>
          <a:lstStyle>
            <a:lvl1pPr marL="284163" indent="-284163">
              <a:spcBef>
                <a:spcPts val="600"/>
              </a:spcBef>
              <a:spcAft>
                <a:spcPts val="600"/>
              </a:spcAft>
              <a:buFont typeface="Wingdings" pitchFamily="2" charset="2"/>
              <a:buChar char="§"/>
              <a:defRPr sz="3600">
                <a:latin typeface="+mn-lt"/>
              </a:defRPr>
            </a:lvl1pPr>
            <a:lvl2pPr marL="517525" indent="-233363">
              <a:spcBef>
                <a:spcPts val="600"/>
              </a:spcBef>
              <a:spcAft>
                <a:spcPts val="600"/>
              </a:spcAft>
              <a:buFont typeface="Courier New" panose="02070309020205020404" pitchFamily="49" charset="0"/>
              <a:buChar char="o"/>
              <a:defRPr sz="3200">
                <a:latin typeface="+mn-lt"/>
              </a:defRPr>
            </a:lvl2pPr>
            <a:lvl3pPr marL="741363" indent="-223838">
              <a:spcBef>
                <a:spcPts val="600"/>
              </a:spcBef>
              <a:spcAft>
                <a:spcPts val="600"/>
              </a:spcAft>
              <a:buFont typeface="Wingdings" pitchFamily="2" charset="2"/>
              <a:buChar char="§"/>
              <a:tabLst/>
              <a:defRPr sz="2800">
                <a:latin typeface="+mn-lt"/>
              </a:defRPr>
            </a:lvl3pPr>
            <a:lvl4pPr marL="914400" indent="-173038">
              <a:spcBef>
                <a:spcPts val="600"/>
              </a:spcBef>
              <a:spcAft>
                <a:spcPts val="600"/>
              </a:spcAft>
              <a:buFont typeface="Wingdings" pitchFamily="2" charset="2"/>
              <a:buChar char=""/>
              <a:defRPr sz="2400">
                <a:latin typeface="+mn-lt"/>
              </a:defRPr>
            </a:lvl4pPr>
            <a:lvl5pPr marL="1087438" indent="-173038">
              <a:spcBef>
                <a:spcPts val="600"/>
              </a:spcBef>
              <a:spcAft>
                <a:spcPts val="600"/>
              </a:spcAft>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515600" y="6309360"/>
            <a:ext cx="1280160" cy="354178"/>
          </a:xfrm>
          <a:prstGeom prst="rect">
            <a:avLst/>
          </a:prstGeom>
        </p:spPr>
      </p:pic>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92" r:id="rId5"/>
    <p:sldLayoutId id="2147484098" r:id="rId6"/>
    <p:sldLayoutId id="2147484100" r:id="rId7"/>
    <p:sldLayoutId id="2147484099" r:id="rId8"/>
    <p:sldLayoutId id="2147484093" r:id="rId9"/>
    <p:sldLayoutId id="2147484094" r:id="rId10"/>
    <p:sldLayoutId id="2147484101" r:id="rId1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mailto:loriblalonde@gmail.com"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xamarin.com/" TargetMode="External"/><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hyperlink" Target="http://developer.xamarin.com/samples/xamarin-forms/all/" TargetMode="External"/><Relationship Id="rId4" Type="http://schemas.openxmlformats.org/officeDocument/2006/relationships/hyperlink" Target="http://developer.xamarin.com/guides/cross-platform/xamarin-forms/creating-mobile-apps-xamarin-form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XLabs/Xamarin-Forms-Labs"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hyperlink" Target="https://github.com/conceptdev" TargetMode="External"/><Relationship Id="rId4" Type="http://schemas.openxmlformats.org/officeDocument/2006/relationships/hyperlink" Target="https://github.com/jamesmontemagno"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9728"/>
            <a:ext cx="12188825" cy="2949795"/>
          </a:xfrm>
          <a:prstGeom prst="rect">
            <a:avLst/>
          </a:prstGeom>
        </p:spPr>
      </p:pic>
      <p:pic>
        <p:nvPicPr>
          <p:cNvPr id="6" name="Picture 5"/>
          <p:cNvPicPr>
            <a:picLocks noChangeAspect="1"/>
          </p:cNvPicPr>
          <p:nvPr/>
        </p:nvPicPr>
        <p:blipFill>
          <a:blip r:embed="rId3"/>
          <a:stretch>
            <a:fillRect/>
          </a:stretch>
        </p:blipFill>
        <p:spPr>
          <a:xfrm>
            <a:off x="2304359" y="3580660"/>
            <a:ext cx="7580106" cy="3276448"/>
          </a:xfrm>
          <a:prstGeom prst="rect">
            <a:avLst/>
          </a:prstGeom>
        </p:spPr>
      </p:pic>
      <p:sp>
        <p:nvSpPr>
          <p:cNvPr id="7" name="TextBox 6"/>
          <p:cNvSpPr txBox="1"/>
          <p:nvPr/>
        </p:nvSpPr>
        <p:spPr>
          <a:xfrm>
            <a:off x="4202898" y="250602"/>
            <a:ext cx="7899122" cy="2554545"/>
          </a:xfrm>
          <a:prstGeom prst="rect">
            <a:avLst/>
          </a:prstGeom>
          <a:noFill/>
        </p:spPr>
        <p:txBody>
          <a:bodyPr wrap="square" rtlCol="0">
            <a:spAutoFit/>
          </a:bodyPr>
          <a:lstStyle/>
          <a:p>
            <a:pPr algn="ctr"/>
            <a:r>
              <a:rPr lang="en-CA" sz="4000" dirty="0" smtClean="0">
                <a:solidFill>
                  <a:schemeClr val="bg1"/>
                </a:solidFill>
                <a:latin typeface="ALusine" panose="00000400000000000000" pitchFamily="2" charset="0"/>
              </a:rPr>
              <a:t>Intro to </a:t>
            </a:r>
            <a:r>
              <a:rPr lang="en-CA" sz="4000" dirty="0" err="1" smtClean="0">
                <a:solidFill>
                  <a:schemeClr val="bg1"/>
                </a:solidFill>
                <a:latin typeface="ALusine" panose="00000400000000000000" pitchFamily="2" charset="0"/>
              </a:rPr>
              <a:t>Xamarin.Forms</a:t>
            </a:r>
            <a:endParaRPr lang="en-CA" sz="4000" dirty="0" smtClean="0">
              <a:solidFill>
                <a:schemeClr val="bg1"/>
              </a:solidFill>
              <a:latin typeface="ALusine" panose="00000400000000000000" pitchFamily="2" charset="0"/>
            </a:endParaRPr>
          </a:p>
          <a:p>
            <a:pPr algn="ctr"/>
            <a:endParaRPr lang="en-CA" sz="4000" dirty="0" smtClean="0">
              <a:solidFill>
                <a:schemeClr val="bg1"/>
              </a:solidFill>
              <a:latin typeface="ALusine" panose="00000400000000000000" pitchFamily="2" charset="0"/>
            </a:endParaRPr>
          </a:p>
          <a:p>
            <a:pPr algn="ctr"/>
            <a:r>
              <a:rPr lang="en-US" sz="4000" dirty="0" smtClean="0">
                <a:solidFill>
                  <a:schemeClr val="bg1"/>
                </a:solidFill>
                <a:latin typeface="ALusine" panose="00000400000000000000" pitchFamily="2" charset="0"/>
              </a:rPr>
              <a:t>Lori Lalonde</a:t>
            </a:r>
          </a:p>
          <a:p>
            <a:pPr algn="ctr"/>
            <a:r>
              <a:rPr lang="en-US" sz="4000" dirty="0" smtClean="0">
                <a:solidFill>
                  <a:schemeClr val="bg1"/>
                </a:solidFill>
                <a:latin typeface="ALusine" panose="00000400000000000000" pitchFamily="2" charset="0"/>
              </a:rPr>
              <a:t>@</a:t>
            </a:r>
            <a:r>
              <a:rPr lang="en-US" sz="4000" dirty="0" err="1" smtClean="0">
                <a:solidFill>
                  <a:schemeClr val="bg1"/>
                </a:solidFill>
                <a:latin typeface="ALusine" panose="00000400000000000000" pitchFamily="2" charset="0"/>
              </a:rPr>
              <a:t>loriblalonde</a:t>
            </a:r>
            <a:endParaRPr lang="en-CA" sz="4000" dirty="0">
              <a:solidFill>
                <a:schemeClr val="bg1"/>
              </a:solidFill>
              <a:latin typeface="ALusine" panose="00000400000000000000" pitchFamily="2" charset="0"/>
            </a:endParaRPr>
          </a:p>
        </p:txBody>
      </p:sp>
      <p:pic>
        <p:nvPicPr>
          <p:cNvPr id="8" name="Picture 7"/>
          <p:cNvPicPr>
            <a:picLocks noChangeAspect="1"/>
          </p:cNvPicPr>
          <p:nvPr/>
        </p:nvPicPr>
        <p:blipFill>
          <a:blip r:embed="rId4"/>
          <a:stretch>
            <a:fillRect/>
          </a:stretch>
        </p:blipFill>
        <p:spPr>
          <a:xfrm>
            <a:off x="498637" y="433691"/>
            <a:ext cx="3704260" cy="2104477"/>
          </a:xfrm>
          <a:prstGeom prst="rect">
            <a:avLst/>
          </a:prstGeom>
        </p:spPr>
      </p:pic>
    </p:spTree>
    <p:extLst>
      <p:ext uri="{BB962C8B-B14F-4D97-AF65-F5344CB8AC3E}">
        <p14:creationId xmlns:p14="http://schemas.microsoft.com/office/powerpoint/2010/main" val="2080321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25" y="319401"/>
            <a:ext cx="10969943" cy="526881"/>
          </a:xfrm>
        </p:spPr>
        <p:txBody>
          <a:bodyPr>
            <a:noAutofit/>
          </a:bodyPr>
          <a:lstStyle/>
          <a:p>
            <a:r>
              <a:rPr lang="en-US" dirty="0" smtClean="0">
                <a:latin typeface="Arial" panose="020B0604020202020204" pitchFamily="34" charset="0"/>
                <a:cs typeface="Arial" panose="020B0604020202020204" pitchFamily="34" charset="0"/>
              </a:rPr>
              <a:t>Supports Data </a:t>
            </a:r>
            <a:r>
              <a:rPr lang="en-US" dirty="0" smtClean="0">
                <a:latin typeface="Arial" panose="020B0604020202020204" pitchFamily="34" charset="0"/>
                <a:cs typeface="Arial" panose="020B0604020202020204" pitchFamily="34" charset="0"/>
              </a:rPr>
              <a:t>Binding</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2869492" y="1447217"/>
            <a:ext cx="6775798" cy="4032457"/>
          </a:xfrm>
          <a:prstGeom prst="rect">
            <a:avLst/>
          </a:prstGeom>
        </p:spPr>
      </p:pic>
      <p:sp>
        <p:nvSpPr>
          <p:cNvPr id="4" name="TextBox 3"/>
          <p:cNvSpPr txBox="1"/>
          <p:nvPr/>
        </p:nvSpPr>
        <p:spPr>
          <a:xfrm>
            <a:off x="717681" y="1925267"/>
            <a:ext cx="65" cy="861774"/>
          </a:xfrm>
          <a:prstGeom prst="rect">
            <a:avLst/>
          </a:prstGeom>
          <a:noFill/>
        </p:spPr>
        <p:txBody>
          <a:bodyPr wrap="none" lIns="0" tIns="0" rIns="0" bIns="0" rtlCol="0">
            <a:spAutoFit/>
          </a:bodyPr>
          <a:lstStyle/>
          <a:p>
            <a:endParaRPr lang="en-US" sz="2800" dirty="0" smtClean="0">
              <a:solidFill>
                <a:schemeClr val="bg2"/>
              </a:solidFill>
            </a:endParaRPr>
          </a:p>
          <a:p>
            <a:endParaRPr lang="en-CA" sz="2800" dirty="0" err="1" smtClean="0">
              <a:solidFill>
                <a:schemeClr val="bg2"/>
              </a:solidFill>
            </a:endParaRPr>
          </a:p>
        </p:txBody>
      </p:sp>
    </p:spTree>
    <p:extLst>
      <p:ext uri="{BB962C8B-B14F-4D97-AF65-F5344CB8AC3E}">
        <p14:creationId xmlns:p14="http://schemas.microsoft.com/office/powerpoint/2010/main" val="241806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92642"/>
            <a:ext cx="10368179" cy="914096"/>
          </a:xfrm>
        </p:spPr>
        <p:txBody>
          <a:bodyPr/>
          <a:lstStyle/>
          <a:p>
            <a:r>
              <a:rPr lang="en-US" dirty="0" smtClean="0"/>
              <a:t>Layouts and Controls</a:t>
            </a:r>
            <a:endParaRPr lang="en-US" dirty="0"/>
          </a:p>
        </p:txBody>
      </p:sp>
    </p:spTree>
    <p:extLst>
      <p:ext uri="{BB962C8B-B14F-4D97-AF65-F5344CB8AC3E}">
        <p14:creationId xmlns:p14="http://schemas.microsoft.com/office/powerpoint/2010/main" val="224907899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25" y="319401"/>
            <a:ext cx="10969943" cy="526881"/>
          </a:xfrm>
        </p:spPr>
        <p:txBody>
          <a:bodyPr>
            <a:noAutofit/>
          </a:bodyPr>
          <a:lstStyle/>
          <a:p>
            <a:r>
              <a:rPr lang="en-US" dirty="0" smtClean="0">
                <a:latin typeface="Arial" panose="020B0604020202020204" pitchFamily="34" charset="0"/>
                <a:cs typeface="Arial" panose="020B0604020202020204" pitchFamily="34" charset="0"/>
              </a:rPr>
              <a:t>Pages</a:t>
            </a:r>
            <a:endParaRPr lang="en-US" dirty="0">
              <a:latin typeface="Arial" panose="020B0604020202020204" pitchFamily="34" charset="0"/>
              <a:cs typeface="Arial" panose="020B0604020202020204" pitchFamily="34" charset="0"/>
            </a:endParaRPr>
          </a:p>
        </p:txBody>
      </p:sp>
      <p:graphicFrame>
        <p:nvGraphicFramePr>
          <p:cNvPr id="20" name="Diagram 19"/>
          <p:cNvGraphicFramePr/>
          <p:nvPr>
            <p:extLst>
              <p:ext uri="{D42A27DB-BD31-4B8C-83A1-F6EECF244321}">
                <p14:modId xmlns:p14="http://schemas.microsoft.com/office/powerpoint/2010/main" val="2786288198"/>
              </p:ext>
            </p:extLst>
          </p:nvPr>
        </p:nvGraphicFramePr>
        <p:xfrm>
          <a:off x="1868633" y="1121204"/>
          <a:ext cx="7865917" cy="4993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293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Arial"/>
                <a:cs typeface="Arial"/>
              </a:rPr>
              <a:t>Layouts</a:t>
            </a:r>
            <a:endParaRPr lang="en-US" dirty="0">
              <a:latin typeface="Arial"/>
              <a:cs typeface="Arial"/>
            </a:endParaRPr>
          </a:p>
        </p:txBody>
      </p:sp>
      <p:sp>
        <p:nvSpPr>
          <p:cNvPr id="11" name="Title 1"/>
          <p:cNvSpPr txBox="1">
            <a:spLocks/>
          </p:cNvSpPr>
          <p:nvPr/>
        </p:nvSpPr>
        <p:spPr>
          <a:xfrm>
            <a:off x="609441" y="1671811"/>
            <a:ext cx="3999035" cy="526881"/>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199" b="0" i="0" kern="1200" cap="none" spc="-100" baseline="0">
                <a:ln w="3175">
                  <a:noFill/>
                </a:ln>
                <a:solidFill>
                  <a:srgbClr val="3C90D1"/>
                </a:solidFill>
                <a:effectLst/>
                <a:latin typeface="Calibri"/>
                <a:ea typeface="+mn-ea"/>
                <a:cs typeface="Calibri"/>
              </a:defRPr>
            </a:lvl1pPr>
          </a:lstStyle>
          <a:p>
            <a:endParaRPr lang="en-CA" dirty="0"/>
          </a:p>
        </p:txBody>
      </p:sp>
      <p:graphicFrame>
        <p:nvGraphicFramePr>
          <p:cNvPr id="3" name="Diagram 2"/>
          <p:cNvGraphicFramePr/>
          <p:nvPr>
            <p:extLst>
              <p:ext uri="{D42A27DB-BD31-4B8C-83A1-F6EECF244321}">
                <p14:modId xmlns:p14="http://schemas.microsoft.com/office/powerpoint/2010/main" val="1400680118"/>
              </p:ext>
            </p:extLst>
          </p:nvPr>
        </p:nvGraphicFramePr>
        <p:xfrm>
          <a:off x="1868633" y="1121204"/>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9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25" y="319401"/>
            <a:ext cx="10969943" cy="526881"/>
          </a:xfrm>
        </p:spPr>
        <p:txBody>
          <a:bodyPr>
            <a:noAutofit/>
          </a:bodyPr>
          <a:lstStyle/>
          <a:p>
            <a:r>
              <a:rPr lang="en-US" dirty="0" smtClean="0">
                <a:latin typeface="Arial" panose="020B0604020202020204" pitchFamily="34" charset="0"/>
                <a:cs typeface="Arial" panose="020B0604020202020204" pitchFamily="34" charset="0"/>
              </a:rPr>
              <a:t>User Interface Controls</a:t>
            </a:r>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8245824" y="5800812"/>
            <a:ext cx="1864357" cy="861774"/>
          </a:xfrm>
          <a:prstGeom prst="rect">
            <a:avLst/>
          </a:prstGeom>
          <a:noFill/>
        </p:spPr>
        <p:txBody>
          <a:bodyPr wrap="none" lIns="0" tIns="0" rIns="0" bIns="0" rtlCol="0">
            <a:spAutoFit/>
          </a:bodyPr>
          <a:lstStyle/>
          <a:p>
            <a:r>
              <a:rPr lang="en-US" sz="2800" dirty="0" smtClean="0">
                <a:solidFill>
                  <a:schemeClr val="bg2"/>
                </a:solidFill>
              </a:rPr>
              <a:t>….and more</a:t>
            </a:r>
          </a:p>
          <a:p>
            <a:endParaRPr lang="en-CA" sz="2800" dirty="0" err="1" smtClean="0">
              <a:solidFill>
                <a:schemeClr val="bg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9820698"/>
              </p:ext>
            </p:extLst>
          </p:nvPr>
        </p:nvGraphicFramePr>
        <p:xfrm>
          <a:off x="1858823" y="1319394"/>
          <a:ext cx="8083200" cy="4298534"/>
        </p:xfrm>
        <a:graphic>
          <a:graphicData uri="http://schemas.openxmlformats.org/drawingml/2006/table">
            <a:tbl>
              <a:tblPr firstRow="1" bandRow="1">
                <a:tableStyleId>{5C22544A-7EE6-4342-B048-85BDC9FD1C3A}</a:tableStyleId>
              </a:tblPr>
              <a:tblGrid>
                <a:gridCol w="2694400"/>
                <a:gridCol w="2694400"/>
                <a:gridCol w="2694400"/>
              </a:tblGrid>
              <a:tr h="505710">
                <a:tc>
                  <a:txBody>
                    <a:bodyPr/>
                    <a:lstStyle/>
                    <a:p>
                      <a:r>
                        <a:rPr lang="en-US" sz="2600" dirty="0" smtClean="0"/>
                        <a:t>Entry /</a:t>
                      </a:r>
                      <a:r>
                        <a:rPr lang="en-US" sz="2600" baseline="0" dirty="0" smtClean="0"/>
                        <a:t> Picker</a:t>
                      </a:r>
                      <a:endParaRPr lang="en-CA" sz="2600" dirty="0"/>
                    </a:p>
                  </a:txBody>
                  <a:tcPr/>
                </a:tc>
                <a:tc>
                  <a:txBody>
                    <a:bodyPr/>
                    <a:lstStyle/>
                    <a:p>
                      <a:r>
                        <a:rPr lang="en-US" sz="2600" dirty="0" smtClean="0"/>
                        <a:t>View / Cell</a:t>
                      </a:r>
                      <a:endParaRPr lang="en-CA" sz="2600" dirty="0"/>
                    </a:p>
                  </a:txBody>
                  <a:tcPr/>
                </a:tc>
                <a:tc>
                  <a:txBody>
                    <a:bodyPr/>
                    <a:lstStyle/>
                    <a:p>
                      <a:r>
                        <a:rPr lang="en-US" sz="2600" dirty="0" err="1" smtClean="0"/>
                        <a:t>Misc</a:t>
                      </a:r>
                      <a:endParaRPr lang="en-CA" sz="2600" dirty="0"/>
                    </a:p>
                  </a:txBody>
                  <a:tcPr/>
                </a:tc>
              </a:tr>
              <a:tr h="474103">
                <a:tc>
                  <a:txBody>
                    <a:bodyPr/>
                    <a:lstStyle/>
                    <a:p>
                      <a:r>
                        <a:rPr lang="en-US" sz="2200" dirty="0" smtClean="0"/>
                        <a:t>Editor</a:t>
                      </a:r>
                    </a:p>
                  </a:txBody>
                  <a:tcPr/>
                </a:tc>
                <a:tc>
                  <a:txBody>
                    <a:bodyPr/>
                    <a:lstStyle/>
                    <a:p>
                      <a:r>
                        <a:rPr lang="en-US" sz="2200" dirty="0" err="1" smtClean="0"/>
                        <a:t>BoxView</a:t>
                      </a:r>
                      <a:endParaRPr lang="en-CA" sz="2200" dirty="0"/>
                    </a:p>
                  </a:txBody>
                  <a:tcPr/>
                </a:tc>
                <a:tc>
                  <a:txBody>
                    <a:bodyPr/>
                    <a:lstStyle/>
                    <a:p>
                      <a:r>
                        <a:rPr lang="en-US" sz="2200" dirty="0" smtClean="0"/>
                        <a:t>Label</a:t>
                      </a:r>
                      <a:endParaRPr lang="en-CA" sz="2200" dirty="0"/>
                    </a:p>
                  </a:txBody>
                  <a:tcPr/>
                </a:tc>
              </a:tr>
              <a:tr h="474103">
                <a:tc>
                  <a:txBody>
                    <a:bodyPr/>
                    <a:lstStyle/>
                    <a:p>
                      <a:r>
                        <a:rPr lang="en-US" sz="2200" dirty="0" smtClean="0"/>
                        <a:t>Entry</a:t>
                      </a:r>
                      <a:endParaRPr lang="en-CA" sz="2200" dirty="0"/>
                    </a:p>
                  </a:txBody>
                  <a:tcPr/>
                </a:tc>
                <a:tc>
                  <a:txBody>
                    <a:bodyPr/>
                    <a:lstStyle/>
                    <a:p>
                      <a:r>
                        <a:rPr lang="en-US" sz="2200" dirty="0" err="1" smtClean="0"/>
                        <a:t>ListView</a:t>
                      </a:r>
                      <a:endParaRPr lang="en-CA" sz="2200" dirty="0"/>
                    </a:p>
                  </a:txBody>
                  <a:tcPr/>
                </a:tc>
                <a:tc>
                  <a:txBody>
                    <a:bodyPr/>
                    <a:lstStyle/>
                    <a:p>
                      <a:r>
                        <a:rPr lang="en-US" sz="2200" dirty="0" smtClean="0"/>
                        <a:t>Image</a:t>
                      </a:r>
                      <a:endParaRPr lang="en-CA" sz="2200" dirty="0"/>
                    </a:p>
                  </a:txBody>
                  <a:tcPr/>
                </a:tc>
              </a:tr>
              <a:tr h="474103">
                <a:tc>
                  <a:txBody>
                    <a:bodyPr/>
                    <a:lstStyle/>
                    <a:p>
                      <a:r>
                        <a:rPr lang="en-US" sz="2200" dirty="0" err="1" smtClean="0"/>
                        <a:t>DatePicker</a:t>
                      </a:r>
                      <a:endParaRPr lang="en-CA" sz="2200" dirty="0"/>
                    </a:p>
                  </a:txBody>
                  <a:tcPr/>
                </a:tc>
                <a:tc>
                  <a:txBody>
                    <a:bodyPr/>
                    <a:lstStyle/>
                    <a:p>
                      <a:r>
                        <a:rPr lang="en-US" sz="2200" dirty="0" err="1" smtClean="0"/>
                        <a:t>OpenGLView</a:t>
                      </a:r>
                      <a:endParaRPr lang="en-CA" sz="2200" dirty="0"/>
                    </a:p>
                  </a:txBody>
                  <a:tcPr/>
                </a:tc>
                <a:tc>
                  <a:txBody>
                    <a:bodyPr/>
                    <a:lstStyle/>
                    <a:p>
                      <a:r>
                        <a:rPr lang="en-US" sz="2200" dirty="0" smtClean="0"/>
                        <a:t>Map</a:t>
                      </a:r>
                      <a:endParaRPr lang="en-CA" sz="2200" dirty="0"/>
                    </a:p>
                  </a:txBody>
                  <a:tcPr/>
                </a:tc>
              </a:tr>
              <a:tr h="474103">
                <a:tc>
                  <a:txBody>
                    <a:bodyPr/>
                    <a:lstStyle/>
                    <a:p>
                      <a:r>
                        <a:rPr lang="en-US" sz="2200" dirty="0" err="1" smtClean="0"/>
                        <a:t>TimePicker</a:t>
                      </a:r>
                      <a:endParaRPr lang="en-CA" sz="2200" dirty="0"/>
                    </a:p>
                  </a:txBody>
                  <a:tcPr/>
                </a:tc>
                <a:tc>
                  <a:txBody>
                    <a:bodyPr/>
                    <a:lstStyle/>
                    <a:p>
                      <a:r>
                        <a:rPr lang="en-US" sz="2200" dirty="0" err="1" smtClean="0"/>
                        <a:t>TableView</a:t>
                      </a:r>
                      <a:endParaRPr lang="en-CA" sz="2200" dirty="0"/>
                    </a:p>
                  </a:txBody>
                  <a:tcPr/>
                </a:tc>
                <a:tc>
                  <a:txBody>
                    <a:bodyPr/>
                    <a:lstStyle/>
                    <a:p>
                      <a:r>
                        <a:rPr lang="en-US" sz="2200" dirty="0" err="1" smtClean="0"/>
                        <a:t>ActivityIndicator</a:t>
                      </a:r>
                      <a:endParaRPr lang="en-CA" sz="2200" dirty="0"/>
                    </a:p>
                  </a:txBody>
                  <a:tcPr/>
                </a:tc>
              </a:tr>
              <a:tr h="474103">
                <a:tc>
                  <a:txBody>
                    <a:bodyPr/>
                    <a:lstStyle/>
                    <a:p>
                      <a:r>
                        <a:rPr lang="en-US" sz="2200" dirty="0" smtClean="0"/>
                        <a:t>Picker</a:t>
                      </a:r>
                      <a:endParaRPr lang="en-CA" sz="2200" dirty="0"/>
                    </a:p>
                  </a:txBody>
                  <a:tcPr/>
                </a:tc>
                <a:tc>
                  <a:txBody>
                    <a:bodyPr/>
                    <a:lstStyle/>
                    <a:p>
                      <a:r>
                        <a:rPr lang="en-US" sz="2200" dirty="0" err="1" smtClean="0"/>
                        <a:t>WebView</a:t>
                      </a:r>
                      <a:endParaRPr lang="en-CA" sz="2200" dirty="0"/>
                    </a:p>
                  </a:txBody>
                  <a:tcPr/>
                </a:tc>
                <a:tc>
                  <a:txBody>
                    <a:bodyPr/>
                    <a:lstStyle/>
                    <a:p>
                      <a:r>
                        <a:rPr lang="en-US" sz="2200" dirty="0" err="1" smtClean="0"/>
                        <a:t>ProgressBar</a:t>
                      </a:r>
                      <a:endParaRPr lang="en-CA" sz="2200" dirty="0"/>
                    </a:p>
                  </a:txBody>
                  <a:tcPr/>
                </a:tc>
              </a:tr>
              <a:tr h="474103">
                <a:tc>
                  <a:txBody>
                    <a:bodyPr/>
                    <a:lstStyle/>
                    <a:p>
                      <a:r>
                        <a:rPr lang="en-US" sz="2200" dirty="0" smtClean="0"/>
                        <a:t>Stepper</a:t>
                      </a:r>
                      <a:endParaRPr lang="en-CA" sz="2200" dirty="0"/>
                    </a:p>
                  </a:txBody>
                  <a:tcPr/>
                </a:tc>
                <a:tc>
                  <a:txBody>
                    <a:bodyPr/>
                    <a:lstStyle/>
                    <a:p>
                      <a:r>
                        <a:rPr lang="en-US" sz="2200" dirty="0" err="1" smtClean="0"/>
                        <a:t>ImageCell</a:t>
                      </a:r>
                      <a:endParaRPr lang="en-CA" sz="2200" dirty="0"/>
                    </a:p>
                  </a:txBody>
                  <a:tcPr/>
                </a:tc>
                <a:tc>
                  <a:txBody>
                    <a:bodyPr/>
                    <a:lstStyle/>
                    <a:p>
                      <a:r>
                        <a:rPr lang="en-US" sz="2200" dirty="0" err="1" smtClean="0"/>
                        <a:t>SearchBar</a:t>
                      </a:r>
                      <a:endParaRPr lang="en-CA" sz="2200" dirty="0"/>
                    </a:p>
                  </a:txBody>
                  <a:tcPr/>
                </a:tc>
              </a:tr>
              <a:tr h="474103">
                <a:tc>
                  <a:txBody>
                    <a:bodyPr/>
                    <a:lstStyle/>
                    <a:p>
                      <a:r>
                        <a:rPr lang="en-US" sz="2200" dirty="0" smtClean="0"/>
                        <a:t>Slider</a:t>
                      </a:r>
                      <a:endParaRPr lang="en-CA" sz="2200" dirty="0"/>
                    </a:p>
                  </a:txBody>
                  <a:tcPr/>
                </a:tc>
                <a:tc>
                  <a:txBody>
                    <a:bodyPr/>
                    <a:lstStyle/>
                    <a:p>
                      <a:r>
                        <a:rPr lang="en-US" sz="2200" dirty="0" err="1" smtClean="0"/>
                        <a:t>EntryCell</a:t>
                      </a:r>
                      <a:endParaRPr lang="en-CA" sz="2200" dirty="0"/>
                    </a:p>
                  </a:txBody>
                  <a:tcPr/>
                </a:tc>
                <a:tc>
                  <a:txBody>
                    <a:bodyPr/>
                    <a:lstStyle/>
                    <a:p>
                      <a:endParaRPr lang="en-CA" sz="2200" dirty="0"/>
                    </a:p>
                  </a:txBody>
                  <a:tcPr/>
                </a:tc>
              </a:tr>
              <a:tr h="474103">
                <a:tc>
                  <a:txBody>
                    <a:bodyPr/>
                    <a:lstStyle/>
                    <a:p>
                      <a:r>
                        <a:rPr lang="en-US" sz="2200" dirty="0" smtClean="0"/>
                        <a:t>Switch</a:t>
                      </a:r>
                      <a:endParaRPr lang="en-CA" sz="2200" dirty="0"/>
                    </a:p>
                  </a:txBody>
                  <a:tcPr/>
                </a:tc>
                <a:tc>
                  <a:txBody>
                    <a:bodyPr/>
                    <a:lstStyle/>
                    <a:p>
                      <a:r>
                        <a:rPr lang="en-US" sz="2200" dirty="0" err="1" smtClean="0"/>
                        <a:t>TextCell</a:t>
                      </a:r>
                      <a:endParaRPr lang="en-CA" sz="2200" dirty="0"/>
                    </a:p>
                  </a:txBody>
                  <a:tcPr/>
                </a:tc>
                <a:tc>
                  <a:txBody>
                    <a:bodyPr/>
                    <a:lstStyle/>
                    <a:p>
                      <a:endParaRPr lang="en-CA" sz="2200" dirty="0"/>
                    </a:p>
                  </a:txBody>
                  <a:tcPr/>
                </a:tc>
              </a:tr>
            </a:tbl>
          </a:graphicData>
        </a:graphic>
      </p:graphicFrame>
    </p:spTree>
    <p:extLst>
      <p:ext uri="{BB962C8B-B14F-4D97-AF65-F5344CB8AC3E}">
        <p14:creationId xmlns:p14="http://schemas.microsoft.com/office/powerpoint/2010/main" val="101281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514600"/>
            <a:ext cx="12188825" cy="747897"/>
          </a:xfrm>
        </p:spPr>
        <p:txBody>
          <a:bodyPr/>
          <a:lstStyle/>
          <a:p>
            <a:pPr algn="ctr"/>
            <a:r>
              <a:rPr lang="en-US" dirty="0" smtClean="0"/>
              <a:t>Let’s see what this looks like…</a:t>
            </a:r>
            <a:endParaRPr lang="en-US" dirty="0"/>
          </a:p>
        </p:txBody>
      </p:sp>
    </p:spTree>
    <p:extLst>
      <p:ext uri="{BB962C8B-B14F-4D97-AF65-F5344CB8AC3E}">
        <p14:creationId xmlns:p14="http://schemas.microsoft.com/office/powerpoint/2010/main" val="11944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92642"/>
            <a:ext cx="10368179" cy="914096"/>
          </a:xfrm>
        </p:spPr>
        <p:txBody>
          <a:bodyPr/>
          <a:lstStyle/>
          <a:p>
            <a:r>
              <a:rPr lang="en-US" dirty="0" smtClean="0"/>
              <a:t>Platform-Specific Tweaks</a:t>
            </a:r>
            <a:endParaRPr lang="en-US" dirty="0"/>
          </a:p>
        </p:txBody>
      </p:sp>
    </p:spTree>
    <p:extLst>
      <p:ext uri="{BB962C8B-B14F-4D97-AF65-F5344CB8AC3E}">
        <p14:creationId xmlns:p14="http://schemas.microsoft.com/office/powerpoint/2010/main" val="86042536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25" y="319401"/>
            <a:ext cx="10969943" cy="526881"/>
          </a:xfrm>
        </p:spPr>
        <p:txBody>
          <a:bodyPr>
            <a:noAutofit/>
          </a:bodyPr>
          <a:lstStyle/>
          <a:p>
            <a:r>
              <a:rPr lang="en-US" dirty="0" smtClean="0">
                <a:latin typeface="Arial" panose="020B0604020202020204" pitchFamily="34" charset="0"/>
                <a:cs typeface="Arial" panose="020B0604020202020204" pitchFamily="34" charset="0"/>
              </a:rPr>
              <a:t>Device Class</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541725" y="1418488"/>
            <a:ext cx="10766937" cy="861774"/>
          </a:xfrm>
          <a:prstGeom prst="rect">
            <a:avLst/>
          </a:prstGeom>
          <a:noFill/>
        </p:spPr>
        <p:txBody>
          <a:bodyPr wrap="square" lIns="0" tIns="0" rIns="0" bIns="0" rtlCol="0">
            <a:spAutoFit/>
          </a:bodyPr>
          <a:lstStyle/>
          <a:p>
            <a:r>
              <a:rPr lang="en-US" sz="2800" dirty="0" smtClean="0">
                <a:solidFill>
                  <a:schemeClr val="bg2"/>
                </a:solidFill>
              </a:rPr>
              <a:t>Static class which enables customization to layout </a:t>
            </a:r>
            <a:r>
              <a:rPr lang="en-US" sz="2800" dirty="0">
                <a:solidFill>
                  <a:schemeClr val="bg2"/>
                </a:solidFill>
              </a:rPr>
              <a:t>and </a:t>
            </a:r>
            <a:r>
              <a:rPr lang="en-US" sz="2800" dirty="0" smtClean="0">
                <a:solidFill>
                  <a:schemeClr val="bg2"/>
                </a:solidFill>
              </a:rPr>
              <a:t>functionality by platform</a:t>
            </a:r>
          </a:p>
        </p:txBody>
      </p:sp>
      <p:graphicFrame>
        <p:nvGraphicFramePr>
          <p:cNvPr id="8" name="Table 7"/>
          <p:cNvGraphicFramePr>
            <a:graphicFrameLocks noGrp="1"/>
          </p:cNvGraphicFramePr>
          <p:nvPr>
            <p:extLst>
              <p:ext uri="{D42A27DB-BD31-4B8C-83A1-F6EECF244321}">
                <p14:modId xmlns:p14="http://schemas.microsoft.com/office/powerpoint/2010/main" val="2105951829"/>
              </p:ext>
            </p:extLst>
          </p:nvPr>
        </p:nvGraphicFramePr>
        <p:xfrm>
          <a:off x="5980594" y="2710069"/>
          <a:ext cx="4753666" cy="2402122"/>
        </p:xfrm>
        <a:graphic>
          <a:graphicData uri="http://schemas.openxmlformats.org/drawingml/2006/table">
            <a:tbl>
              <a:tblPr firstRow="1" bandRow="1">
                <a:tableStyleId>{5C22544A-7EE6-4342-B048-85BDC9FD1C3A}</a:tableStyleId>
              </a:tblPr>
              <a:tblGrid>
                <a:gridCol w="4753666"/>
              </a:tblGrid>
              <a:tr h="505710">
                <a:tc>
                  <a:txBody>
                    <a:bodyPr/>
                    <a:lstStyle/>
                    <a:p>
                      <a:r>
                        <a:rPr lang="en-US" sz="2600" dirty="0" smtClean="0"/>
                        <a:t>Methods</a:t>
                      </a:r>
                      <a:endParaRPr lang="en-CA" sz="2600" dirty="0"/>
                    </a:p>
                  </a:txBody>
                  <a:tcPr/>
                </a:tc>
              </a:tr>
              <a:tr h="474103">
                <a:tc>
                  <a:txBody>
                    <a:bodyPr/>
                    <a:lstStyle/>
                    <a:p>
                      <a:r>
                        <a:rPr lang="en-US" sz="2200" dirty="0" err="1" smtClean="0"/>
                        <a:t>Device.GetNamedSize</a:t>
                      </a:r>
                      <a:endParaRPr lang="en-US" sz="2200" dirty="0" smtClean="0"/>
                    </a:p>
                  </a:txBody>
                  <a:tcPr/>
                </a:tc>
              </a:tr>
              <a:tr h="474103">
                <a:tc>
                  <a:txBody>
                    <a:bodyPr/>
                    <a:lstStyle/>
                    <a:p>
                      <a:r>
                        <a:rPr lang="en-US" sz="2200" dirty="0" err="1" smtClean="0"/>
                        <a:t>Device.OnPlatform</a:t>
                      </a:r>
                      <a:endParaRPr lang="en-CA" sz="2200" dirty="0"/>
                    </a:p>
                  </a:txBody>
                  <a:tcPr/>
                </a:tc>
              </a:tr>
              <a:tr h="474103">
                <a:tc>
                  <a:txBody>
                    <a:bodyPr/>
                    <a:lstStyle/>
                    <a:p>
                      <a:r>
                        <a:rPr lang="en-US" sz="2200" dirty="0" err="1" smtClean="0"/>
                        <a:t>Device.StartTimer</a:t>
                      </a:r>
                      <a:endParaRPr lang="en-CA" sz="2200" dirty="0"/>
                    </a:p>
                  </a:txBody>
                  <a:tcPr/>
                </a:tc>
              </a:tr>
              <a:tr h="474103">
                <a:tc>
                  <a:txBody>
                    <a:bodyPr/>
                    <a:lstStyle/>
                    <a:p>
                      <a:r>
                        <a:rPr lang="en-US" sz="2200" dirty="0" err="1" smtClean="0"/>
                        <a:t>Device.BeginInvokeOnMainThread</a:t>
                      </a:r>
                      <a:endParaRPr lang="en-CA" sz="22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92525459"/>
              </p:ext>
            </p:extLst>
          </p:nvPr>
        </p:nvGraphicFramePr>
        <p:xfrm>
          <a:off x="1226928" y="2710069"/>
          <a:ext cx="4753666" cy="2402122"/>
        </p:xfrm>
        <a:graphic>
          <a:graphicData uri="http://schemas.openxmlformats.org/drawingml/2006/table">
            <a:tbl>
              <a:tblPr firstRow="1" bandRow="1">
                <a:tableStyleId>{5C22544A-7EE6-4342-B048-85BDC9FD1C3A}</a:tableStyleId>
              </a:tblPr>
              <a:tblGrid>
                <a:gridCol w="4753666"/>
              </a:tblGrid>
              <a:tr h="505710">
                <a:tc>
                  <a:txBody>
                    <a:bodyPr/>
                    <a:lstStyle/>
                    <a:p>
                      <a:r>
                        <a:rPr lang="en-US" sz="2600" dirty="0" smtClean="0"/>
                        <a:t>Properties</a:t>
                      </a:r>
                      <a:endParaRPr lang="en-CA" sz="2600" dirty="0"/>
                    </a:p>
                  </a:txBody>
                  <a:tcPr/>
                </a:tc>
              </a:tr>
              <a:tr h="474103">
                <a:tc>
                  <a:txBody>
                    <a:bodyPr/>
                    <a:lstStyle/>
                    <a:p>
                      <a:r>
                        <a:rPr lang="en-US" sz="2200" dirty="0" err="1" smtClean="0"/>
                        <a:t>Device.OS</a:t>
                      </a:r>
                      <a:endParaRPr lang="en-US" sz="2200" dirty="0" smtClean="0"/>
                    </a:p>
                  </a:txBody>
                  <a:tcPr/>
                </a:tc>
              </a:tr>
              <a:tr h="474103">
                <a:tc>
                  <a:txBody>
                    <a:bodyPr/>
                    <a:lstStyle/>
                    <a:p>
                      <a:r>
                        <a:rPr lang="en-US" sz="2200" dirty="0" err="1" smtClean="0"/>
                        <a:t>Device.Idiom</a:t>
                      </a:r>
                      <a:endParaRPr lang="en-CA" sz="2200" dirty="0"/>
                    </a:p>
                  </a:txBody>
                  <a:tcPr/>
                </a:tc>
              </a:tr>
              <a:tr h="474103">
                <a:tc>
                  <a:txBody>
                    <a:bodyPr/>
                    <a:lstStyle/>
                    <a:p>
                      <a:r>
                        <a:rPr lang="en-US" sz="2200" dirty="0" err="1" smtClean="0"/>
                        <a:t>Device.Styles</a:t>
                      </a:r>
                      <a:endParaRPr lang="en-CA" sz="2200" dirty="0"/>
                    </a:p>
                  </a:txBody>
                  <a:tcPr/>
                </a:tc>
              </a:tr>
              <a:tr h="474103">
                <a:tc>
                  <a:txBody>
                    <a:bodyPr/>
                    <a:lstStyle/>
                    <a:p>
                      <a:endParaRPr lang="en-CA" sz="2200" dirty="0"/>
                    </a:p>
                  </a:txBody>
                  <a:tcPr/>
                </a:tc>
              </a:tr>
            </a:tbl>
          </a:graphicData>
        </a:graphic>
      </p:graphicFrame>
    </p:spTree>
    <p:extLst>
      <p:ext uri="{BB962C8B-B14F-4D97-AF65-F5344CB8AC3E}">
        <p14:creationId xmlns:p14="http://schemas.microsoft.com/office/powerpoint/2010/main" val="389884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25" y="319401"/>
            <a:ext cx="10969943" cy="526881"/>
          </a:xfrm>
        </p:spPr>
        <p:txBody>
          <a:bodyPr>
            <a:noAutofit/>
          </a:bodyPr>
          <a:lstStyle/>
          <a:p>
            <a:r>
              <a:rPr lang="en-US" dirty="0" err="1" smtClean="0">
                <a:latin typeface="Arial" panose="020B0604020202020204" pitchFamily="34" charset="0"/>
                <a:cs typeface="Arial" panose="020B0604020202020204" pitchFamily="34" charset="0"/>
              </a:rPr>
              <a:t>Device.OnPlatform</a:t>
            </a:r>
            <a:r>
              <a:rPr lang="en-US" dirty="0" smtClean="0">
                <a:latin typeface="Arial" panose="020B0604020202020204" pitchFamily="34" charset="0"/>
                <a:cs typeface="Arial" panose="020B0604020202020204" pitchFamily="34" charset="0"/>
              </a:rPr>
              <a:t> Example</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788874" y="1993529"/>
            <a:ext cx="4495486" cy="2666154"/>
          </a:xfrm>
          <a:prstGeom prst="rect">
            <a:avLst/>
          </a:prstGeom>
        </p:spPr>
      </p:pic>
      <p:pic>
        <p:nvPicPr>
          <p:cNvPr id="4" name="Picture 3"/>
          <p:cNvPicPr>
            <a:picLocks noChangeAspect="1"/>
          </p:cNvPicPr>
          <p:nvPr/>
        </p:nvPicPr>
        <p:blipFill>
          <a:blip r:embed="rId4"/>
          <a:stretch>
            <a:fillRect/>
          </a:stretch>
        </p:blipFill>
        <p:spPr>
          <a:xfrm>
            <a:off x="5823476" y="1856739"/>
            <a:ext cx="6193347" cy="3342345"/>
          </a:xfrm>
          <a:prstGeom prst="rect">
            <a:avLst/>
          </a:prstGeom>
        </p:spPr>
      </p:pic>
      <p:sp>
        <p:nvSpPr>
          <p:cNvPr id="5" name="TextBox 4"/>
          <p:cNvSpPr txBox="1"/>
          <p:nvPr/>
        </p:nvSpPr>
        <p:spPr>
          <a:xfrm>
            <a:off x="788874" y="1298966"/>
            <a:ext cx="932948" cy="430887"/>
          </a:xfrm>
          <a:prstGeom prst="rect">
            <a:avLst/>
          </a:prstGeom>
          <a:noFill/>
        </p:spPr>
        <p:txBody>
          <a:bodyPr wrap="none" lIns="0" tIns="0" rIns="0" bIns="0" rtlCol="0">
            <a:spAutoFit/>
          </a:bodyPr>
          <a:lstStyle/>
          <a:p>
            <a:r>
              <a:rPr lang="en-US" sz="2800" dirty="0" smtClean="0">
                <a:solidFill>
                  <a:schemeClr val="bg2"/>
                </a:solidFill>
              </a:rPr>
              <a:t>XAML</a:t>
            </a:r>
            <a:endParaRPr lang="en-CA" sz="2800" dirty="0" err="1" smtClean="0">
              <a:solidFill>
                <a:schemeClr val="bg2"/>
              </a:solidFill>
            </a:endParaRPr>
          </a:p>
        </p:txBody>
      </p:sp>
      <p:sp>
        <p:nvSpPr>
          <p:cNvPr id="6" name="TextBox 5"/>
          <p:cNvSpPr txBox="1"/>
          <p:nvPr/>
        </p:nvSpPr>
        <p:spPr>
          <a:xfrm>
            <a:off x="5823476" y="1298966"/>
            <a:ext cx="2027799" cy="430887"/>
          </a:xfrm>
          <a:prstGeom prst="rect">
            <a:avLst/>
          </a:prstGeom>
          <a:noFill/>
        </p:spPr>
        <p:txBody>
          <a:bodyPr wrap="none" lIns="0" tIns="0" rIns="0" bIns="0" rtlCol="0">
            <a:spAutoFit/>
          </a:bodyPr>
          <a:lstStyle/>
          <a:p>
            <a:r>
              <a:rPr lang="en-US" sz="2800" dirty="0" smtClean="0">
                <a:solidFill>
                  <a:schemeClr val="bg2"/>
                </a:solidFill>
              </a:rPr>
              <a:t>Code Behind</a:t>
            </a:r>
            <a:endParaRPr lang="en-CA" sz="2800" dirty="0" err="1" smtClean="0">
              <a:solidFill>
                <a:schemeClr val="bg2"/>
              </a:solidFill>
            </a:endParaRPr>
          </a:p>
        </p:txBody>
      </p:sp>
    </p:spTree>
    <p:extLst>
      <p:ext uri="{BB962C8B-B14F-4D97-AF65-F5344CB8AC3E}">
        <p14:creationId xmlns:p14="http://schemas.microsoft.com/office/powerpoint/2010/main" val="1404807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514600"/>
            <a:ext cx="12188825" cy="747897"/>
          </a:xfrm>
        </p:spPr>
        <p:txBody>
          <a:bodyPr/>
          <a:lstStyle/>
          <a:p>
            <a:pPr algn="ctr"/>
            <a:r>
              <a:rPr lang="en-US" dirty="0" smtClean="0"/>
              <a:t>Let’s apply some platform tweaks…</a:t>
            </a:r>
            <a:endParaRPr lang="en-US" dirty="0"/>
          </a:p>
        </p:txBody>
      </p:sp>
    </p:spTree>
    <p:extLst>
      <p:ext uri="{BB962C8B-B14F-4D97-AF65-F5344CB8AC3E}">
        <p14:creationId xmlns:p14="http://schemas.microsoft.com/office/powerpoint/2010/main" val="193743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 Myself and I</a:t>
            </a:r>
            <a:endParaRPr lang="en-CA" dirty="0"/>
          </a:p>
        </p:txBody>
      </p:sp>
      <p:pic>
        <p:nvPicPr>
          <p:cNvPr id="4" name="Picture 3"/>
          <p:cNvPicPr>
            <a:picLocks noChangeAspect="1"/>
          </p:cNvPicPr>
          <p:nvPr/>
        </p:nvPicPr>
        <p:blipFill>
          <a:blip r:embed="rId3"/>
          <a:stretch>
            <a:fillRect/>
          </a:stretch>
        </p:blipFill>
        <p:spPr>
          <a:xfrm>
            <a:off x="1827087" y="4656935"/>
            <a:ext cx="2647350" cy="1979951"/>
          </a:xfrm>
          <a:prstGeom prst="rect">
            <a:avLst/>
          </a:prstGeom>
        </p:spPr>
      </p:pic>
      <p:pic>
        <p:nvPicPr>
          <p:cNvPr id="7" name="Picture 6"/>
          <p:cNvPicPr>
            <a:picLocks noChangeAspect="1"/>
          </p:cNvPicPr>
          <p:nvPr/>
        </p:nvPicPr>
        <p:blipFill>
          <a:blip r:embed="rId4"/>
          <a:stretch>
            <a:fillRect/>
          </a:stretch>
        </p:blipFill>
        <p:spPr>
          <a:xfrm>
            <a:off x="609441" y="1209292"/>
            <a:ext cx="3622696" cy="317589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70" y="4748869"/>
            <a:ext cx="1085061" cy="170298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9198" y="873166"/>
            <a:ext cx="2779514" cy="3512021"/>
          </a:xfrm>
          <a:prstGeom prst="rect">
            <a:avLst/>
          </a:prstGeom>
        </p:spPr>
      </p:pic>
      <p:sp>
        <p:nvSpPr>
          <p:cNvPr id="8" name="Rectangle 7"/>
          <p:cNvSpPr/>
          <p:nvPr/>
        </p:nvSpPr>
        <p:spPr>
          <a:xfrm>
            <a:off x="4885299" y="4683665"/>
            <a:ext cx="6225153" cy="1569660"/>
          </a:xfrm>
          <a:prstGeom prst="rect">
            <a:avLst/>
          </a:prstGeom>
        </p:spPr>
        <p:txBody>
          <a:bodyPr wrap="square">
            <a:spAutoFit/>
          </a:bodyPr>
          <a:lstStyle/>
          <a:p>
            <a:r>
              <a:rPr lang="en-US" sz="2400" b="1" dirty="0" smtClean="0">
                <a:solidFill>
                  <a:schemeClr val="bg2"/>
                </a:solidFill>
                <a:latin typeface="+mj-lt"/>
              </a:rPr>
              <a:t>Twitter</a:t>
            </a:r>
            <a:r>
              <a:rPr lang="en-US" sz="2400" dirty="0" smtClean="0">
                <a:solidFill>
                  <a:schemeClr val="bg2"/>
                </a:solidFill>
                <a:latin typeface="+mj-lt"/>
              </a:rPr>
              <a:t>: @</a:t>
            </a:r>
            <a:r>
              <a:rPr lang="en-US" sz="2400" dirty="0" err="1" smtClean="0">
                <a:solidFill>
                  <a:schemeClr val="bg2"/>
                </a:solidFill>
                <a:latin typeface="+mj-lt"/>
              </a:rPr>
              <a:t>loriblalonde</a:t>
            </a:r>
            <a:endParaRPr lang="en-US" sz="2400" dirty="0" smtClean="0">
              <a:solidFill>
                <a:schemeClr val="bg2"/>
              </a:solidFill>
              <a:latin typeface="+mj-lt"/>
            </a:endParaRPr>
          </a:p>
          <a:p>
            <a:r>
              <a:rPr lang="en-US" sz="2400" b="1" dirty="0" smtClean="0">
                <a:solidFill>
                  <a:schemeClr val="bg2"/>
                </a:solidFill>
                <a:latin typeface="+mj-lt"/>
              </a:rPr>
              <a:t>Email</a:t>
            </a:r>
            <a:r>
              <a:rPr lang="en-US" sz="2400" dirty="0" smtClean="0">
                <a:solidFill>
                  <a:schemeClr val="bg2"/>
                </a:solidFill>
                <a:latin typeface="+mj-lt"/>
              </a:rPr>
              <a:t>: </a:t>
            </a:r>
            <a:r>
              <a:rPr lang="en-US" sz="2400" dirty="0" smtClean="0">
                <a:solidFill>
                  <a:schemeClr val="bg2"/>
                </a:solidFill>
                <a:latin typeface="+mj-lt"/>
                <a:hlinkClick r:id="rId7"/>
              </a:rPr>
              <a:t>loriblalonde@gmail.com</a:t>
            </a:r>
            <a:endParaRPr lang="en-US" sz="2400" dirty="0" smtClean="0">
              <a:solidFill>
                <a:schemeClr val="bg2"/>
              </a:solidFill>
              <a:latin typeface="+mj-lt"/>
            </a:endParaRPr>
          </a:p>
          <a:p>
            <a:r>
              <a:rPr lang="en-US" sz="2400" b="1" dirty="0" smtClean="0">
                <a:solidFill>
                  <a:schemeClr val="bg2"/>
                </a:solidFill>
                <a:latin typeface="+mj-lt"/>
              </a:rPr>
              <a:t>Blog</a:t>
            </a:r>
            <a:r>
              <a:rPr lang="en-US" sz="2400" dirty="0" smtClean="0">
                <a:solidFill>
                  <a:schemeClr val="bg2"/>
                </a:solidFill>
                <a:latin typeface="+mj-lt"/>
              </a:rPr>
              <a:t>: geekswithblogs.net/</a:t>
            </a:r>
            <a:r>
              <a:rPr lang="en-US" sz="2400" dirty="0" err="1" smtClean="0">
                <a:solidFill>
                  <a:schemeClr val="bg2"/>
                </a:solidFill>
                <a:latin typeface="+mj-lt"/>
              </a:rPr>
              <a:t>lorilalonde</a:t>
            </a:r>
            <a:endParaRPr lang="en-US" sz="2400" dirty="0" smtClean="0">
              <a:solidFill>
                <a:schemeClr val="bg2"/>
              </a:solidFill>
              <a:latin typeface="+mj-lt"/>
            </a:endParaRPr>
          </a:p>
          <a:p>
            <a:r>
              <a:rPr lang="en-US" sz="2400" b="1" dirty="0" smtClean="0">
                <a:solidFill>
                  <a:schemeClr val="bg2"/>
                </a:solidFill>
                <a:latin typeface="+mj-lt"/>
              </a:rPr>
              <a:t>LinkedIn</a:t>
            </a:r>
            <a:r>
              <a:rPr lang="en-US" sz="2400" dirty="0">
                <a:solidFill>
                  <a:schemeClr val="bg2"/>
                </a:solidFill>
                <a:latin typeface="+mj-lt"/>
              </a:rPr>
              <a:t>: http://</a:t>
            </a:r>
            <a:r>
              <a:rPr lang="en-US" sz="2400" dirty="0" smtClean="0">
                <a:solidFill>
                  <a:schemeClr val="bg2"/>
                </a:solidFill>
                <a:latin typeface="+mj-lt"/>
              </a:rPr>
              <a:t>ca.linkedin.com/in/lorilalonde</a:t>
            </a:r>
            <a:endParaRPr lang="en-CA" sz="2400" dirty="0">
              <a:solidFill>
                <a:schemeClr val="bg2"/>
              </a:solidFill>
            </a:endParaRPr>
          </a:p>
        </p:txBody>
      </p:sp>
      <p:grpSp>
        <p:nvGrpSpPr>
          <p:cNvPr id="11" name="Group 10"/>
          <p:cNvGrpSpPr/>
          <p:nvPr/>
        </p:nvGrpSpPr>
        <p:grpSpPr>
          <a:xfrm>
            <a:off x="9772997" y="3185944"/>
            <a:ext cx="2004085" cy="2282551"/>
            <a:chOff x="5951572" y="1090363"/>
            <a:chExt cx="2004085" cy="2282551"/>
          </a:xfrm>
        </p:grpSpPr>
        <p:pic>
          <p:nvPicPr>
            <p:cNvPr id="9" name="Picture 8"/>
            <p:cNvPicPr>
              <a:picLocks noChangeAspect="1"/>
            </p:cNvPicPr>
            <p:nvPr/>
          </p:nvPicPr>
          <p:blipFill>
            <a:blip r:embed="rId8"/>
            <a:stretch>
              <a:fillRect/>
            </a:stretch>
          </p:blipFill>
          <p:spPr>
            <a:xfrm>
              <a:off x="5951572" y="1368829"/>
              <a:ext cx="2004085" cy="2004085"/>
            </a:xfrm>
            <a:prstGeom prst="rect">
              <a:avLst/>
            </a:prstGeom>
          </p:spPr>
        </p:pic>
        <p:sp>
          <p:nvSpPr>
            <p:cNvPr id="10" name="Rectangle 9"/>
            <p:cNvSpPr/>
            <p:nvPr/>
          </p:nvSpPr>
          <p:spPr>
            <a:xfrm>
              <a:off x="6094412" y="1090363"/>
              <a:ext cx="1861245" cy="800219"/>
            </a:xfrm>
            <a:prstGeom prst="rect">
              <a:avLst/>
            </a:prstGeom>
          </p:spPr>
          <p:txBody>
            <a:bodyPr wrap="square">
              <a:spAutoFit/>
            </a:bodyPr>
            <a:lstStyle/>
            <a:p>
              <a:r>
                <a:rPr lang="en-US" sz="2800" b="1" dirty="0" smtClean="0">
                  <a:solidFill>
                    <a:schemeClr val="accent1">
                      <a:lumMod val="50000"/>
                    </a:schemeClr>
                  </a:solidFill>
                  <a:latin typeface="+mj-lt"/>
                </a:rPr>
                <a:t>CTTDNUG</a:t>
              </a:r>
            </a:p>
            <a:p>
              <a:pPr>
                <a:spcAft>
                  <a:spcPts val="1800"/>
                </a:spcAft>
              </a:pPr>
              <a:endParaRPr lang="en-CA" dirty="0"/>
            </a:p>
          </p:txBody>
        </p:sp>
      </p:grpSp>
      <p:pic>
        <p:nvPicPr>
          <p:cNvPr id="5" name="Picture 4"/>
          <p:cNvPicPr>
            <a:picLocks noChangeAspect="1"/>
          </p:cNvPicPr>
          <p:nvPr/>
        </p:nvPicPr>
        <p:blipFill>
          <a:blip r:embed="rId9"/>
          <a:stretch>
            <a:fillRect/>
          </a:stretch>
        </p:blipFill>
        <p:spPr>
          <a:xfrm>
            <a:off x="6738070" y="1234759"/>
            <a:ext cx="3099051" cy="3915768"/>
          </a:xfrm>
          <a:prstGeom prst="rect">
            <a:avLst/>
          </a:prstGeom>
        </p:spPr>
      </p:pic>
    </p:spTree>
    <p:extLst>
      <p:ext uri="{BB962C8B-B14F-4D97-AF65-F5344CB8AC3E}">
        <p14:creationId xmlns:p14="http://schemas.microsoft.com/office/powerpoint/2010/main" val="231161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92642"/>
            <a:ext cx="10368179" cy="914096"/>
          </a:xfrm>
        </p:spPr>
        <p:txBody>
          <a:bodyPr/>
          <a:lstStyle/>
          <a:p>
            <a:r>
              <a:rPr lang="en-US" dirty="0" smtClean="0"/>
              <a:t>Questions?</a:t>
            </a:r>
            <a:endParaRPr lang="en-US" dirty="0"/>
          </a:p>
        </p:txBody>
      </p:sp>
    </p:spTree>
    <p:extLst>
      <p:ext uri="{BB962C8B-B14F-4D97-AF65-F5344CB8AC3E}">
        <p14:creationId xmlns:p14="http://schemas.microsoft.com/office/powerpoint/2010/main" val="379023836"/>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190" y="310936"/>
            <a:ext cx="11427023" cy="526881"/>
          </a:xfrm>
        </p:spPr>
        <p:txBody>
          <a:bodyPr>
            <a:noAutofit/>
          </a:bodyPr>
          <a:lstStyle/>
          <a:p>
            <a:r>
              <a:rPr lang="en-US" sz="2800" dirty="0" smtClean="0">
                <a:latin typeface="Arial"/>
                <a:cs typeface="Arial"/>
              </a:rPr>
              <a:t>Additional Resources</a:t>
            </a:r>
            <a:endParaRPr lang="en-US" sz="2800" dirty="0">
              <a:latin typeface="Arial"/>
              <a:cs typeface="Arial"/>
            </a:endParaRPr>
          </a:p>
        </p:txBody>
      </p:sp>
      <p:sp>
        <p:nvSpPr>
          <p:cNvPr id="9" name="Content Placeholder 2"/>
          <p:cNvSpPr>
            <a:spLocks noGrp="1"/>
          </p:cNvSpPr>
          <p:nvPr>
            <p:ph idx="1"/>
          </p:nvPr>
        </p:nvSpPr>
        <p:spPr>
          <a:xfrm>
            <a:off x="450937" y="1535404"/>
            <a:ext cx="11526276" cy="3950995"/>
          </a:xfrm>
        </p:spPr>
        <p:txBody>
          <a:bodyPr>
            <a:normAutofit/>
          </a:bodyPr>
          <a:lstStyle/>
          <a:p>
            <a:pPr marL="225425" lvl="2" indent="0" defTabSz="609196">
              <a:lnSpc>
                <a:spcPct val="110000"/>
              </a:lnSpc>
              <a:buSzPct val="110000"/>
              <a:buNone/>
              <a:defRPr/>
            </a:pPr>
            <a:r>
              <a:rPr lang="en-US" dirty="0" err="1" smtClean="0">
                <a:solidFill>
                  <a:srgbClr val="032B4E"/>
                </a:solidFill>
                <a:latin typeface="Arial"/>
                <a:cs typeface="Arial"/>
              </a:rPr>
              <a:t>Xamarin</a:t>
            </a:r>
            <a:r>
              <a:rPr lang="en-US" dirty="0" smtClean="0">
                <a:solidFill>
                  <a:srgbClr val="032B4E"/>
                </a:solidFill>
                <a:latin typeface="Arial"/>
                <a:cs typeface="Arial"/>
              </a:rPr>
              <a:t> Developer Documentation – </a:t>
            </a:r>
            <a:r>
              <a:rPr lang="en-US" dirty="0" smtClean="0">
                <a:solidFill>
                  <a:srgbClr val="032B4E"/>
                </a:solidFill>
                <a:latin typeface="Arial"/>
                <a:cs typeface="Arial"/>
                <a:hlinkClick r:id="rId3"/>
              </a:rPr>
              <a:t>http://developer.xamarin.com</a:t>
            </a:r>
            <a:endParaRPr lang="en-US" dirty="0" smtClean="0">
              <a:solidFill>
                <a:srgbClr val="032B4E"/>
              </a:solidFill>
              <a:latin typeface="Arial"/>
              <a:cs typeface="Arial"/>
            </a:endParaRPr>
          </a:p>
          <a:p>
            <a:pPr marL="225425" lvl="2" indent="0" defTabSz="609196">
              <a:lnSpc>
                <a:spcPct val="110000"/>
              </a:lnSpc>
              <a:buSzPct val="110000"/>
              <a:buNone/>
              <a:defRPr/>
            </a:pPr>
            <a:endParaRPr lang="en-US" dirty="0">
              <a:solidFill>
                <a:srgbClr val="032B4E"/>
              </a:solidFill>
              <a:latin typeface="Arial"/>
              <a:cs typeface="Arial"/>
            </a:endParaRPr>
          </a:p>
          <a:p>
            <a:pPr marL="225425" lvl="2" indent="0" defTabSz="609196">
              <a:lnSpc>
                <a:spcPct val="110000"/>
              </a:lnSpc>
              <a:buSzPct val="110000"/>
              <a:buNone/>
              <a:defRPr/>
            </a:pPr>
            <a:r>
              <a:rPr lang="en-US" dirty="0" smtClean="0">
                <a:solidFill>
                  <a:srgbClr val="032B4E"/>
                </a:solidFill>
                <a:latin typeface="Arial"/>
                <a:cs typeface="Arial"/>
              </a:rPr>
              <a:t>Book: </a:t>
            </a:r>
            <a:r>
              <a:rPr lang="en-US" dirty="0" err="1" smtClean="0">
                <a:solidFill>
                  <a:srgbClr val="032B4E"/>
                </a:solidFill>
                <a:latin typeface="Arial"/>
                <a:cs typeface="Arial"/>
              </a:rPr>
              <a:t>Xamarin.Forms</a:t>
            </a:r>
            <a:r>
              <a:rPr lang="en-US" dirty="0" smtClean="0">
                <a:solidFill>
                  <a:srgbClr val="032B4E"/>
                </a:solidFill>
                <a:latin typeface="Arial"/>
                <a:cs typeface="Arial"/>
              </a:rPr>
              <a:t> by Charles </a:t>
            </a:r>
            <a:r>
              <a:rPr lang="en-US" dirty="0" err="1" smtClean="0">
                <a:solidFill>
                  <a:srgbClr val="032B4E"/>
                </a:solidFill>
                <a:latin typeface="Arial"/>
                <a:cs typeface="Arial"/>
              </a:rPr>
              <a:t>Petzold</a:t>
            </a:r>
            <a:r>
              <a:rPr lang="en-US" dirty="0">
                <a:solidFill>
                  <a:srgbClr val="032B4E"/>
                </a:solidFill>
                <a:latin typeface="Arial"/>
                <a:cs typeface="Arial"/>
              </a:rPr>
              <a:t> - </a:t>
            </a:r>
            <a:r>
              <a:rPr lang="en-US" dirty="0">
                <a:solidFill>
                  <a:srgbClr val="032B4E"/>
                </a:solidFill>
                <a:latin typeface="Arial"/>
                <a:cs typeface="Arial"/>
                <a:hlinkClick r:id="rId4"/>
              </a:rPr>
              <a:t>http://developer.xamarin.com/guides/cross-platform/xamarin-forms/creating-mobile-apps-xamarin-forms</a:t>
            </a:r>
            <a:r>
              <a:rPr lang="en-US" dirty="0" smtClean="0">
                <a:solidFill>
                  <a:srgbClr val="032B4E"/>
                </a:solidFill>
                <a:latin typeface="Arial"/>
                <a:cs typeface="Arial"/>
                <a:hlinkClick r:id="rId4"/>
              </a:rPr>
              <a:t>/</a:t>
            </a:r>
            <a:endParaRPr lang="en-US" dirty="0" smtClean="0">
              <a:solidFill>
                <a:srgbClr val="032B4E"/>
              </a:solidFill>
              <a:latin typeface="Arial"/>
              <a:cs typeface="Arial"/>
            </a:endParaRPr>
          </a:p>
          <a:p>
            <a:pPr marL="225425" lvl="2" indent="0" defTabSz="609196">
              <a:lnSpc>
                <a:spcPct val="110000"/>
              </a:lnSpc>
              <a:buSzPct val="110000"/>
              <a:buNone/>
              <a:defRPr/>
            </a:pPr>
            <a:endParaRPr lang="en-US" dirty="0">
              <a:solidFill>
                <a:srgbClr val="032B4E"/>
              </a:solidFill>
              <a:latin typeface="Arial"/>
              <a:cs typeface="Arial"/>
            </a:endParaRPr>
          </a:p>
          <a:p>
            <a:pPr marL="225425" lvl="2" indent="0" defTabSz="609196">
              <a:lnSpc>
                <a:spcPct val="110000"/>
              </a:lnSpc>
              <a:buSzPct val="110000"/>
              <a:buNone/>
              <a:defRPr/>
            </a:pPr>
            <a:r>
              <a:rPr lang="en-US" dirty="0" err="1" smtClean="0">
                <a:solidFill>
                  <a:srgbClr val="032B4E"/>
                </a:solidFill>
                <a:latin typeface="Arial"/>
                <a:cs typeface="Arial"/>
              </a:rPr>
              <a:t>Xamarin.Forms</a:t>
            </a:r>
            <a:r>
              <a:rPr lang="en-US" dirty="0">
                <a:solidFill>
                  <a:srgbClr val="032B4E"/>
                </a:solidFill>
                <a:latin typeface="Arial"/>
                <a:cs typeface="Arial"/>
              </a:rPr>
              <a:t> </a:t>
            </a:r>
            <a:r>
              <a:rPr lang="en-US" dirty="0" smtClean="0">
                <a:solidFill>
                  <a:srgbClr val="032B4E"/>
                </a:solidFill>
                <a:latin typeface="Arial"/>
                <a:cs typeface="Arial"/>
              </a:rPr>
              <a:t>Samples - </a:t>
            </a:r>
            <a:r>
              <a:rPr lang="en-US" dirty="0">
                <a:solidFill>
                  <a:srgbClr val="032B4E"/>
                </a:solidFill>
                <a:latin typeface="Arial"/>
                <a:cs typeface="Arial"/>
                <a:hlinkClick r:id="rId5"/>
              </a:rPr>
              <a:t>http://developer.xamarin.com/samples/xamarin-forms/all</a:t>
            </a:r>
            <a:r>
              <a:rPr lang="en-US" dirty="0" smtClean="0">
                <a:solidFill>
                  <a:srgbClr val="032B4E"/>
                </a:solidFill>
                <a:latin typeface="Arial"/>
                <a:cs typeface="Arial"/>
                <a:hlinkClick r:id="rId5"/>
              </a:rPr>
              <a:t>/</a:t>
            </a:r>
            <a:endParaRPr lang="en-US" dirty="0" smtClean="0">
              <a:solidFill>
                <a:srgbClr val="032B4E"/>
              </a:solidFill>
              <a:latin typeface="Arial"/>
              <a:cs typeface="Arial"/>
            </a:endParaRPr>
          </a:p>
          <a:p>
            <a:pPr marL="225425" lvl="2" indent="0" defTabSz="609196">
              <a:lnSpc>
                <a:spcPct val="110000"/>
              </a:lnSpc>
              <a:buSzPct val="110000"/>
              <a:buNone/>
              <a:defRPr/>
            </a:pPr>
            <a:endParaRPr lang="en-US" dirty="0" smtClean="0">
              <a:solidFill>
                <a:srgbClr val="032B4E"/>
              </a:solidFill>
              <a:latin typeface="Arial"/>
              <a:cs typeface="Arial"/>
            </a:endParaRPr>
          </a:p>
        </p:txBody>
      </p:sp>
    </p:spTree>
    <p:extLst>
      <p:ext uri="{BB962C8B-B14F-4D97-AF65-F5344CB8AC3E}">
        <p14:creationId xmlns:p14="http://schemas.microsoft.com/office/powerpoint/2010/main" val="31599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190" y="310936"/>
            <a:ext cx="11427023" cy="526881"/>
          </a:xfrm>
        </p:spPr>
        <p:txBody>
          <a:bodyPr>
            <a:noAutofit/>
          </a:bodyPr>
          <a:lstStyle/>
          <a:p>
            <a:r>
              <a:rPr lang="en-US" sz="2800" dirty="0" smtClean="0">
                <a:latin typeface="Arial"/>
                <a:cs typeface="Arial"/>
              </a:rPr>
              <a:t>Additional Resources (continued)</a:t>
            </a:r>
            <a:endParaRPr lang="en-US" sz="2800" dirty="0">
              <a:latin typeface="Arial"/>
              <a:cs typeface="Arial"/>
            </a:endParaRPr>
          </a:p>
        </p:txBody>
      </p:sp>
      <p:sp>
        <p:nvSpPr>
          <p:cNvPr id="9" name="Content Placeholder 2"/>
          <p:cNvSpPr>
            <a:spLocks noGrp="1"/>
          </p:cNvSpPr>
          <p:nvPr>
            <p:ph idx="1"/>
          </p:nvPr>
        </p:nvSpPr>
        <p:spPr>
          <a:xfrm>
            <a:off x="450937" y="1535404"/>
            <a:ext cx="11526276" cy="3950995"/>
          </a:xfrm>
        </p:spPr>
        <p:txBody>
          <a:bodyPr>
            <a:normAutofit/>
          </a:bodyPr>
          <a:lstStyle/>
          <a:p>
            <a:pPr marL="225425" lvl="2" indent="0" defTabSz="609196">
              <a:lnSpc>
                <a:spcPct val="110000"/>
              </a:lnSpc>
              <a:buSzPct val="110000"/>
              <a:buNone/>
              <a:defRPr/>
            </a:pPr>
            <a:r>
              <a:rPr lang="en-US" dirty="0">
                <a:solidFill>
                  <a:srgbClr val="032B4E"/>
                </a:solidFill>
                <a:latin typeface="Arial"/>
                <a:cs typeface="Arial"/>
              </a:rPr>
              <a:t>Xamarin Forms Labs - </a:t>
            </a:r>
            <a:r>
              <a:rPr lang="en-US" dirty="0">
                <a:solidFill>
                  <a:srgbClr val="032B4E"/>
                </a:solidFill>
                <a:latin typeface="Arial"/>
                <a:cs typeface="Arial"/>
                <a:hlinkClick r:id="rId3"/>
              </a:rPr>
              <a:t>https://</a:t>
            </a:r>
            <a:r>
              <a:rPr lang="en-US" dirty="0" smtClean="0">
                <a:solidFill>
                  <a:srgbClr val="032B4E"/>
                </a:solidFill>
                <a:latin typeface="Arial"/>
                <a:cs typeface="Arial"/>
                <a:hlinkClick r:id="rId3"/>
              </a:rPr>
              <a:t>github.com/XLabs/Xamarin-Forms-Labs</a:t>
            </a:r>
            <a:endParaRPr lang="en-US" dirty="0" smtClean="0">
              <a:solidFill>
                <a:srgbClr val="032B4E"/>
              </a:solidFill>
              <a:latin typeface="Arial"/>
              <a:cs typeface="Arial"/>
            </a:endParaRPr>
          </a:p>
          <a:p>
            <a:pPr marL="225425" lvl="2" indent="0" defTabSz="609196">
              <a:lnSpc>
                <a:spcPct val="110000"/>
              </a:lnSpc>
              <a:buSzPct val="110000"/>
              <a:buNone/>
              <a:defRPr/>
            </a:pPr>
            <a:endParaRPr lang="en-US" dirty="0">
              <a:solidFill>
                <a:srgbClr val="032B4E"/>
              </a:solidFill>
              <a:latin typeface="Arial"/>
              <a:cs typeface="Arial"/>
            </a:endParaRPr>
          </a:p>
          <a:p>
            <a:pPr marL="225425" lvl="2" indent="0" defTabSz="609196">
              <a:lnSpc>
                <a:spcPct val="110000"/>
              </a:lnSpc>
              <a:buSzPct val="110000"/>
              <a:buNone/>
              <a:defRPr/>
            </a:pPr>
            <a:r>
              <a:rPr lang="en-US" dirty="0" smtClean="0">
                <a:solidFill>
                  <a:srgbClr val="032B4E"/>
                </a:solidFill>
                <a:latin typeface="Arial"/>
                <a:cs typeface="Arial"/>
              </a:rPr>
              <a:t>James </a:t>
            </a:r>
            <a:r>
              <a:rPr lang="en-US" dirty="0" err="1" smtClean="0">
                <a:solidFill>
                  <a:srgbClr val="032B4E"/>
                </a:solidFill>
                <a:latin typeface="Arial"/>
                <a:cs typeface="Arial"/>
              </a:rPr>
              <a:t>Montemagno</a:t>
            </a:r>
            <a:r>
              <a:rPr lang="en-US" dirty="0" smtClean="0">
                <a:solidFill>
                  <a:srgbClr val="032B4E"/>
                </a:solidFill>
                <a:latin typeface="Arial"/>
                <a:cs typeface="Arial"/>
              </a:rPr>
              <a:t> </a:t>
            </a:r>
            <a:r>
              <a:rPr lang="en-US" dirty="0">
                <a:solidFill>
                  <a:srgbClr val="032B4E"/>
                </a:solidFill>
                <a:latin typeface="Arial"/>
                <a:cs typeface="Arial"/>
              </a:rPr>
              <a:t>– </a:t>
            </a:r>
            <a:r>
              <a:rPr lang="en-US" dirty="0">
                <a:solidFill>
                  <a:srgbClr val="032B4E"/>
                </a:solidFill>
                <a:latin typeface="Arial"/>
                <a:cs typeface="Arial"/>
                <a:hlinkClick r:id="rId4"/>
              </a:rPr>
              <a:t>https://</a:t>
            </a:r>
            <a:r>
              <a:rPr lang="en-US" dirty="0" smtClean="0">
                <a:solidFill>
                  <a:srgbClr val="032B4E"/>
                </a:solidFill>
                <a:latin typeface="Arial"/>
                <a:cs typeface="Arial"/>
                <a:hlinkClick r:id="rId4"/>
              </a:rPr>
              <a:t>github.com/jamesmontemagno</a:t>
            </a:r>
            <a:endParaRPr lang="en-US" dirty="0" smtClean="0">
              <a:solidFill>
                <a:srgbClr val="032B4E"/>
              </a:solidFill>
              <a:latin typeface="Arial"/>
              <a:cs typeface="Arial"/>
            </a:endParaRPr>
          </a:p>
          <a:p>
            <a:pPr marL="225425" lvl="2" indent="0" defTabSz="609196">
              <a:lnSpc>
                <a:spcPct val="110000"/>
              </a:lnSpc>
              <a:buSzPct val="110000"/>
              <a:buNone/>
              <a:defRPr/>
            </a:pPr>
            <a:endParaRPr lang="en-US" dirty="0" smtClean="0">
              <a:solidFill>
                <a:srgbClr val="032B4E"/>
              </a:solidFill>
              <a:latin typeface="Arial"/>
              <a:cs typeface="Arial"/>
            </a:endParaRPr>
          </a:p>
          <a:p>
            <a:pPr marL="225425" lvl="2" indent="0" defTabSz="609196">
              <a:lnSpc>
                <a:spcPct val="110000"/>
              </a:lnSpc>
              <a:buSzPct val="110000"/>
              <a:buNone/>
              <a:defRPr/>
            </a:pPr>
            <a:r>
              <a:rPr lang="en-US" dirty="0">
                <a:solidFill>
                  <a:srgbClr val="032B4E"/>
                </a:solidFill>
                <a:latin typeface="Arial"/>
                <a:cs typeface="Arial"/>
              </a:rPr>
              <a:t>Craig Dunn - </a:t>
            </a:r>
            <a:r>
              <a:rPr lang="en-US" dirty="0">
                <a:solidFill>
                  <a:srgbClr val="032B4E"/>
                </a:solidFill>
                <a:latin typeface="Arial"/>
                <a:cs typeface="Arial"/>
                <a:hlinkClick r:id="rId5"/>
              </a:rPr>
              <a:t>https://</a:t>
            </a:r>
            <a:r>
              <a:rPr lang="en-US" dirty="0" smtClean="0">
                <a:solidFill>
                  <a:srgbClr val="032B4E"/>
                </a:solidFill>
                <a:latin typeface="Arial"/>
                <a:cs typeface="Arial"/>
                <a:hlinkClick r:id="rId5"/>
              </a:rPr>
              <a:t>github.com/conceptdev</a:t>
            </a:r>
            <a:endParaRPr lang="en-US" dirty="0" smtClean="0">
              <a:solidFill>
                <a:srgbClr val="032B4E"/>
              </a:solidFill>
              <a:latin typeface="Arial"/>
              <a:cs typeface="Arial"/>
            </a:endParaRPr>
          </a:p>
          <a:p>
            <a:pPr marL="225425" lvl="2" indent="0" defTabSz="609196">
              <a:lnSpc>
                <a:spcPct val="110000"/>
              </a:lnSpc>
              <a:buSzPct val="110000"/>
              <a:buNone/>
              <a:defRPr/>
            </a:pPr>
            <a:endParaRPr lang="en-US" dirty="0" smtClean="0">
              <a:solidFill>
                <a:srgbClr val="032B4E"/>
              </a:solidFill>
              <a:latin typeface="Arial"/>
              <a:cs typeface="Arial"/>
            </a:endParaRPr>
          </a:p>
        </p:txBody>
      </p:sp>
    </p:spTree>
    <p:extLst>
      <p:ext uri="{BB962C8B-B14F-4D97-AF65-F5344CB8AC3E}">
        <p14:creationId xmlns:p14="http://schemas.microsoft.com/office/powerpoint/2010/main" val="791222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190" y="310936"/>
            <a:ext cx="11427023" cy="526881"/>
          </a:xfrm>
        </p:spPr>
        <p:txBody>
          <a:bodyPr>
            <a:noAutofit/>
          </a:bodyPr>
          <a:lstStyle/>
          <a:p>
            <a:r>
              <a:rPr lang="en-US" sz="2800" dirty="0" smtClean="0">
                <a:latin typeface="Arial"/>
                <a:cs typeface="Arial"/>
              </a:rPr>
              <a:t>Please fill out the session survey…</a:t>
            </a:r>
            <a:endParaRPr lang="en-US" sz="2800" dirty="0">
              <a:latin typeface="Arial"/>
              <a:cs typeface="Arial"/>
            </a:endParaRPr>
          </a:p>
        </p:txBody>
      </p:sp>
      <p:pic>
        <p:nvPicPr>
          <p:cNvPr id="4" name="Picture 3"/>
          <p:cNvPicPr>
            <a:picLocks noChangeAspect="1"/>
          </p:cNvPicPr>
          <p:nvPr/>
        </p:nvPicPr>
        <p:blipFill>
          <a:blip r:embed="rId3"/>
          <a:stretch>
            <a:fillRect/>
          </a:stretch>
        </p:blipFill>
        <p:spPr>
          <a:xfrm>
            <a:off x="151973" y="1246785"/>
            <a:ext cx="11949210" cy="4438001"/>
          </a:xfrm>
          <a:prstGeom prst="rect">
            <a:avLst/>
          </a:prstGeom>
        </p:spPr>
      </p:pic>
      <p:sp>
        <p:nvSpPr>
          <p:cNvPr id="6" name="Title 1"/>
          <p:cNvSpPr txBox="1">
            <a:spLocks/>
          </p:cNvSpPr>
          <p:nvPr/>
        </p:nvSpPr>
        <p:spPr>
          <a:xfrm>
            <a:off x="318277" y="5976240"/>
            <a:ext cx="11427023" cy="526881"/>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199" b="0" i="0" kern="1200" cap="none" spc="-100" baseline="0">
                <a:ln w="3175">
                  <a:noFill/>
                </a:ln>
                <a:solidFill>
                  <a:srgbClr val="3C90D1"/>
                </a:solidFill>
                <a:effectLst/>
                <a:latin typeface="Calibri"/>
                <a:ea typeface="+mn-ea"/>
                <a:cs typeface="Calibri"/>
              </a:defRPr>
            </a:lvl1pPr>
          </a:lstStyle>
          <a:p>
            <a:pPr algn="ctr"/>
            <a:r>
              <a:rPr lang="en-US" sz="2800" dirty="0" smtClean="0">
                <a:latin typeface="Arial"/>
                <a:cs typeface="Arial"/>
              </a:rPr>
              <a:t>Your feedback matters!</a:t>
            </a:r>
            <a:endParaRPr lang="en-US" sz="2800" dirty="0">
              <a:latin typeface="Arial"/>
              <a:cs typeface="Arial"/>
            </a:endParaRPr>
          </a:p>
        </p:txBody>
      </p:sp>
    </p:spTree>
    <p:extLst>
      <p:ext uri="{BB962C8B-B14F-4D97-AF65-F5344CB8AC3E}">
        <p14:creationId xmlns:p14="http://schemas.microsoft.com/office/powerpoint/2010/main" val="1115164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92642"/>
            <a:ext cx="10368179" cy="914096"/>
          </a:xfrm>
        </p:spPr>
        <p:txBody>
          <a:bodyPr/>
          <a:lstStyle/>
          <a:p>
            <a:r>
              <a:rPr lang="en-US" dirty="0" smtClean="0"/>
              <a:t>Thanks! </a:t>
            </a:r>
            <a:endParaRPr lang="en-US" dirty="0"/>
          </a:p>
        </p:txBody>
      </p:sp>
      <p:sp>
        <p:nvSpPr>
          <p:cNvPr id="3" name="Rectangle 2"/>
          <p:cNvSpPr/>
          <p:nvPr/>
        </p:nvSpPr>
        <p:spPr>
          <a:xfrm>
            <a:off x="5521404" y="4180082"/>
            <a:ext cx="6225153" cy="1569660"/>
          </a:xfrm>
          <a:prstGeom prst="rect">
            <a:avLst/>
          </a:prstGeom>
        </p:spPr>
        <p:txBody>
          <a:bodyPr wrap="square">
            <a:spAutoFit/>
          </a:bodyPr>
          <a:lstStyle/>
          <a:p>
            <a:r>
              <a:rPr lang="en-US" sz="2400" b="1" dirty="0" smtClean="0">
                <a:latin typeface="+mj-lt"/>
              </a:rPr>
              <a:t>Twitter</a:t>
            </a:r>
            <a:r>
              <a:rPr lang="en-US" sz="2400" dirty="0" smtClean="0">
                <a:latin typeface="+mj-lt"/>
              </a:rPr>
              <a:t>: @</a:t>
            </a:r>
            <a:r>
              <a:rPr lang="en-US" sz="2400" dirty="0" err="1" smtClean="0">
                <a:latin typeface="+mj-lt"/>
              </a:rPr>
              <a:t>loriblalonde</a:t>
            </a:r>
            <a:endParaRPr lang="en-US" sz="2400" dirty="0" smtClean="0">
              <a:latin typeface="+mj-lt"/>
            </a:endParaRPr>
          </a:p>
          <a:p>
            <a:r>
              <a:rPr lang="en-US" sz="2400" b="1" dirty="0" smtClean="0">
                <a:latin typeface="+mj-lt"/>
              </a:rPr>
              <a:t>Email</a:t>
            </a:r>
            <a:r>
              <a:rPr lang="en-US" sz="2400" dirty="0" smtClean="0">
                <a:latin typeface="+mj-lt"/>
              </a:rPr>
              <a:t>: loriblalonde@gmail.com</a:t>
            </a:r>
          </a:p>
          <a:p>
            <a:r>
              <a:rPr lang="en-US" sz="2400" b="1" dirty="0" smtClean="0">
                <a:latin typeface="+mj-lt"/>
              </a:rPr>
              <a:t>Blog</a:t>
            </a:r>
            <a:r>
              <a:rPr lang="en-US" sz="2400" dirty="0" smtClean="0">
                <a:latin typeface="+mj-lt"/>
              </a:rPr>
              <a:t>: geekswithblogs.net/</a:t>
            </a:r>
            <a:r>
              <a:rPr lang="en-US" sz="2400" dirty="0" err="1" smtClean="0">
                <a:latin typeface="+mj-lt"/>
              </a:rPr>
              <a:t>lorilalonde</a:t>
            </a:r>
            <a:endParaRPr lang="en-US" sz="2400" dirty="0" smtClean="0">
              <a:latin typeface="+mj-lt"/>
            </a:endParaRPr>
          </a:p>
          <a:p>
            <a:r>
              <a:rPr lang="en-US" sz="2400" b="1" dirty="0" smtClean="0">
                <a:latin typeface="+mj-lt"/>
              </a:rPr>
              <a:t>LinkedIn</a:t>
            </a:r>
            <a:r>
              <a:rPr lang="en-US" sz="2400" dirty="0">
                <a:latin typeface="+mj-lt"/>
              </a:rPr>
              <a:t>: http://</a:t>
            </a:r>
            <a:r>
              <a:rPr lang="en-US" sz="2400" dirty="0" smtClean="0">
                <a:latin typeface="+mj-lt"/>
              </a:rPr>
              <a:t>ca.linkedin.com/in/lorilalonde</a:t>
            </a:r>
            <a:endParaRPr lang="en-CA" sz="2400" dirty="0"/>
          </a:p>
        </p:txBody>
      </p:sp>
    </p:spTree>
    <p:extLst>
      <p:ext uri="{BB962C8B-B14F-4D97-AF65-F5344CB8AC3E}">
        <p14:creationId xmlns:p14="http://schemas.microsoft.com/office/powerpoint/2010/main" val="2254078041"/>
      </p:ext>
    </p:extLst>
  </p:cSld>
  <p:clrMapOvr>
    <a:masterClrMapping/>
  </p:clrMapOvr>
  <mc:AlternateContent xmlns:mc="http://schemas.openxmlformats.org/markup-compatibility/2006">
    <mc:Choice xmlns:p14="http://schemas.microsoft.com/office/powerpoint/2010/main" Requires="p14">
      <p:transition spd="slow" p14:dur="2500">
        <p:checker dir="vert"/>
      </p:transition>
    </mc:Choice>
    <mc:Fallback>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2192642"/>
            <a:ext cx="10368179" cy="914096"/>
          </a:xfrm>
        </p:spPr>
        <p:txBody>
          <a:bodyPr/>
          <a:lstStyle/>
          <a:p>
            <a:r>
              <a:rPr lang="en-US" dirty="0" err="1" smtClean="0"/>
              <a:t>Xamarin</a:t>
            </a:r>
            <a:r>
              <a:rPr lang="en-US" dirty="0" smtClean="0"/>
              <a:t> vs </a:t>
            </a:r>
            <a:r>
              <a:rPr lang="en-US" dirty="0" err="1" smtClean="0"/>
              <a:t>Xamarin.Forms</a:t>
            </a:r>
            <a:endParaRPr lang="en-US" dirty="0"/>
          </a:p>
        </p:txBody>
      </p:sp>
    </p:spTree>
    <p:extLst>
      <p:ext uri="{BB962C8B-B14F-4D97-AF65-F5344CB8AC3E}">
        <p14:creationId xmlns:p14="http://schemas.microsoft.com/office/powerpoint/2010/main" val="15642105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latin typeface="Arial" panose="020B0604020202020204" pitchFamily="34" charset="0"/>
                <a:cs typeface="Arial" panose="020B0604020202020204" pitchFamily="34" charset="0"/>
              </a:rPr>
              <a:t>Xamarin’s</a:t>
            </a:r>
            <a:r>
              <a:rPr lang="en-US" dirty="0" smtClean="0">
                <a:latin typeface="Arial" panose="020B0604020202020204" pitchFamily="34" charset="0"/>
                <a:cs typeface="Arial" panose="020B0604020202020204" pitchFamily="34" charset="0"/>
              </a:rPr>
              <a:t> Default App Architecture</a:t>
            </a:r>
            <a:endParaRPr lang="en-US" dirty="0">
              <a:latin typeface="Arial" panose="020B0604020202020204" pitchFamily="34" charset="0"/>
              <a:cs typeface="Arial" panose="020B0604020202020204" pitchFamily="34" charset="0"/>
            </a:endParaRPr>
          </a:p>
        </p:txBody>
      </p:sp>
      <p:sp>
        <p:nvSpPr>
          <p:cNvPr id="20" name="TextBox 19"/>
          <p:cNvSpPr txBox="1"/>
          <p:nvPr/>
        </p:nvSpPr>
        <p:spPr>
          <a:xfrm>
            <a:off x="2879023" y="4824554"/>
            <a:ext cx="6003242" cy="461537"/>
          </a:xfrm>
          <a:prstGeom prst="rect">
            <a:avLst/>
          </a:prstGeom>
          <a:noFill/>
        </p:spPr>
        <p:txBody>
          <a:bodyPr wrap="square" rtlCol="0">
            <a:spAutoFit/>
          </a:bodyPr>
          <a:lstStyle/>
          <a:p>
            <a:pPr algn="ctr"/>
            <a:r>
              <a:rPr lang="en-US" sz="2399" dirty="0">
                <a:solidFill>
                  <a:schemeClr val="bg1"/>
                </a:solidFill>
                <a:cs typeface="Helvetica Light"/>
              </a:rPr>
              <a:t>Shared App Logic in C#</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338" y="1505689"/>
            <a:ext cx="5936299" cy="3954543"/>
          </a:xfrm>
          <a:prstGeom prst="rect">
            <a:avLst/>
          </a:prstGeom>
        </p:spPr>
      </p:pic>
      <p:sp>
        <p:nvSpPr>
          <p:cNvPr id="12" name="Content Placeholder 2"/>
          <p:cNvSpPr txBox="1">
            <a:spLocks/>
          </p:cNvSpPr>
          <p:nvPr/>
        </p:nvSpPr>
        <p:spPr>
          <a:xfrm>
            <a:off x="3340655" y="2378546"/>
            <a:ext cx="1378789" cy="443722"/>
          </a:xfrm>
          <a:prstGeom prst="rect">
            <a:avLst/>
          </a:prstGeom>
        </p:spPr>
        <p:txBody>
          <a:bodyPr vert="horz" lIns="121888" tIns="60944" rIns="121888" bIns="60944" numCol="1" spcCol="0" rtlCol="0">
            <a:noAutofit/>
          </a:bodyPr>
          <a:lstStyle>
            <a:lvl1pPr marL="342900" indent="-342900" algn="l" defTabSz="457200" rtl="0" eaLnBrk="1" latinLnBrk="0" hangingPunct="1">
              <a:spcBef>
                <a:spcPct val="20000"/>
              </a:spcBef>
              <a:buSzPct val="110000"/>
              <a:buFontTx/>
              <a:buBlip>
                <a:blip r:embed="rId4"/>
              </a:buBlip>
              <a:defRPr sz="1400" b="0" i="0" kern="1200">
                <a:solidFill>
                  <a:srgbClr val="6C6C6C"/>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6C6C6C"/>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6C6C6C"/>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600" dirty="0">
                <a:solidFill>
                  <a:srgbClr val="FFFFFF"/>
                </a:solidFill>
              </a:rPr>
              <a:t>iOS C# UI</a:t>
            </a:r>
          </a:p>
        </p:txBody>
      </p:sp>
      <p:sp>
        <p:nvSpPr>
          <p:cNvPr id="14" name="Content Placeholder 2"/>
          <p:cNvSpPr txBox="1">
            <a:spLocks/>
          </p:cNvSpPr>
          <p:nvPr/>
        </p:nvSpPr>
        <p:spPr>
          <a:xfrm>
            <a:off x="5202837" y="2375599"/>
            <a:ext cx="1598865" cy="443722"/>
          </a:xfrm>
          <a:prstGeom prst="rect">
            <a:avLst/>
          </a:prstGeom>
        </p:spPr>
        <p:txBody>
          <a:bodyPr vert="horz" lIns="121888" tIns="60944" rIns="121888" bIns="60944" numCol="1" spcCol="0" rtlCol="0">
            <a:noAutofit/>
          </a:bodyPr>
          <a:lstStyle>
            <a:lvl1pPr marL="342900" indent="-342900" algn="l" defTabSz="457200" rtl="0" eaLnBrk="1" latinLnBrk="0" hangingPunct="1">
              <a:spcBef>
                <a:spcPct val="20000"/>
              </a:spcBef>
              <a:buSzPct val="110000"/>
              <a:buFontTx/>
              <a:buBlip>
                <a:blip r:embed="rId4"/>
              </a:buBlip>
              <a:defRPr sz="1400" b="0" i="0" kern="1200">
                <a:solidFill>
                  <a:srgbClr val="6C6C6C"/>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6C6C6C"/>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6C6C6C"/>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solidFill>
                  <a:srgbClr val="FFFFFF"/>
                </a:solidFill>
              </a:rPr>
              <a:t>Android C# UI</a:t>
            </a:r>
          </a:p>
        </p:txBody>
      </p:sp>
      <p:sp>
        <p:nvSpPr>
          <p:cNvPr id="15" name="Content Placeholder 2"/>
          <p:cNvSpPr txBox="1">
            <a:spLocks/>
          </p:cNvSpPr>
          <p:nvPr/>
        </p:nvSpPr>
        <p:spPr>
          <a:xfrm>
            <a:off x="7195506" y="2375598"/>
            <a:ext cx="1754474" cy="443722"/>
          </a:xfrm>
          <a:prstGeom prst="rect">
            <a:avLst/>
          </a:prstGeom>
        </p:spPr>
        <p:txBody>
          <a:bodyPr vert="horz" lIns="121888" tIns="60944" rIns="121888" bIns="60944" numCol="1" spcCol="0" rtlCol="0">
            <a:noAutofit/>
          </a:bodyPr>
          <a:lstStyle>
            <a:lvl1pPr marL="342900" indent="-342900" algn="l" defTabSz="457200" rtl="0" eaLnBrk="1" latinLnBrk="0" hangingPunct="1">
              <a:spcBef>
                <a:spcPct val="20000"/>
              </a:spcBef>
              <a:buSzPct val="110000"/>
              <a:buFontTx/>
              <a:buBlip>
                <a:blip r:embed="rId4"/>
              </a:buBlip>
              <a:defRPr sz="1400" b="0" i="0" kern="1200">
                <a:solidFill>
                  <a:srgbClr val="6C6C6C"/>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6C6C6C"/>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6C6C6C"/>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solidFill>
                  <a:srgbClr val="FFFFFF"/>
                </a:solidFill>
              </a:rPr>
              <a:t>Windows C# UI</a:t>
            </a:r>
          </a:p>
        </p:txBody>
      </p:sp>
      <p:sp>
        <p:nvSpPr>
          <p:cNvPr id="16" name="Content Placeholder 2"/>
          <p:cNvSpPr txBox="1">
            <a:spLocks/>
          </p:cNvSpPr>
          <p:nvPr/>
        </p:nvSpPr>
        <p:spPr>
          <a:xfrm>
            <a:off x="4305604" y="3771392"/>
            <a:ext cx="3359473" cy="1053162"/>
          </a:xfrm>
          <a:prstGeom prst="rect">
            <a:avLst/>
          </a:prstGeom>
        </p:spPr>
        <p:txBody>
          <a:bodyPr vert="horz" lIns="121888" tIns="60944" rIns="121888" bIns="60944" numCol="1" spcCol="0" rtlCol="0">
            <a:noAutofit/>
          </a:bodyPr>
          <a:lstStyle>
            <a:lvl1pPr marL="342900" indent="-342900" algn="l" defTabSz="457200" rtl="0" eaLnBrk="1" latinLnBrk="0" hangingPunct="1">
              <a:spcBef>
                <a:spcPct val="20000"/>
              </a:spcBef>
              <a:buSzPct val="110000"/>
              <a:buFontTx/>
              <a:buBlip>
                <a:blip r:embed="rId4"/>
              </a:buBlip>
              <a:defRPr sz="1400" b="0" i="0" kern="1200">
                <a:solidFill>
                  <a:srgbClr val="6C6C6C"/>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6C6C6C"/>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6C6C6C"/>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399" dirty="0">
                <a:solidFill>
                  <a:srgbClr val="FFFFFF"/>
                </a:solidFill>
              </a:rPr>
              <a:t>Shared App Logic</a:t>
            </a:r>
          </a:p>
        </p:txBody>
      </p:sp>
      <p:sp>
        <p:nvSpPr>
          <p:cNvPr id="3" name="TextBox 2"/>
          <p:cNvSpPr txBox="1"/>
          <p:nvPr/>
        </p:nvSpPr>
        <p:spPr>
          <a:xfrm>
            <a:off x="3077338" y="4437097"/>
            <a:ext cx="5889571" cy="492443"/>
          </a:xfrm>
          <a:prstGeom prst="rect">
            <a:avLst/>
          </a:prstGeom>
          <a:noFill/>
        </p:spPr>
        <p:txBody>
          <a:bodyPr wrap="square" lIns="0" tIns="0" rIns="0" bIns="0" rtlCol="0">
            <a:spAutoFit/>
          </a:bodyPr>
          <a:lstStyle/>
          <a:p>
            <a:pPr algn="ctr"/>
            <a:r>
              <a:rPr lang="en-US" sz="3200" dirty="0" smtClean="0">
                <a:gradFill>
                  <a:gsLst>
                    <a:gs pos="2917">
                      <a:schemeClr val="tx1"/>
                    </a:gs>
                    <a:gs pos="30000">
                      <a:schemeClr val="tx1"/>
                    </a:gs>
                  </a:gsLst>
                  <a:lin ang="5400000" scaled="0"/>
                </a:gradFill>
              </a:rPr>
              <a:t>~75% - 90% code reuse</a:t>
            </a:r>
            <a:endParaRPr lang="en-CA" sz="32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549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xamarin form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722" y="1680311"/>
            <a:ext cx="5753307" cy="3580609"/>
          </a:xfrm>
          <a:prstGeom prst="rect">
            <a:avLst/>
          </a:prstGeom>
        </p:spPr>
      </p:pic>
      <p:sp>
        <p:nvSpPr>
          <p:cNvPr id="2" name="Title 1"/>
          <p:cNvSpPr>
            <a:spLocks noGrp="1"/>
          </p:cNvSpPr>
          <p:nvPr>
            <p:ph type="title"/>
          </p:nvPr>
        </p:nvSpPr>
        <p:spPr>
          <a:xfrm>
            <a:off x="507867" y="319401"/>
            <a:ext cx="10969943" cy="526881"/>
          </a:xfrm>
        </p:spPr>
        <p:txBody>
          <a:bodyPr>
            <a:noAutofit/>
          </a:bodyPr>
          <a:lstStyle/>
          <a:p>
            <a:r>
              <a:rPr lang="en-US" dirty="0" err="1" smtClean="0">
                <a:latin typeface="Arial"/>
                <a:cs typeface="Arial"/>
              </a:rPr>
              <a:t>Xamarin.Forms</a:t>
            </a:r>
            <a:r>
              <a:rPr lang="en-US" dirty="0" smtClean="0">
                <a:latin typeface="Arial"/>
                <a:cs typeface="Arial"/>
              </a:rPr>
              <a:t> App Architecture</a:t>
            </a:r>
            <a:endParaRPr lang="en-US" dirty="0">
              <a:latin typeface="Arial"/>
              <a:cs typeface="Arial"/>
            </a:endParaRPr>
          </a:p>
        </p:txBody>
      </p:sp>
      <p:sp>
        <p:nvSpPr>
          <p:cNvPr id="12" name="Content Placeholder 2"/>
          <p:cNvSpPr txBox="1">
            <a:spLocks/>
          </p:cNvSpPr>
          <p:nvPr/>
        </p:nvSpPr>
        <p:spPr>
          <a:xfrm>
            <a:off x="3112721" y="3760783"/>
            <a:ext cx="5753307" cy="1122832"/>
          </a:xfrm>
          <a:prstGeom prst="rect">
            <a:avLst/>
          </a:prstGeom>
        </p:spPr>
        <p:txBody>
          <a:bodyPr vert="horz" lIns="121888" tIns="60944" rIns="121888" bIns="60944" numCol="1" spcCol="0" rtlCol="0">
            <a:noAutofit/>
          </a:bodyPr>
          <a:lstStyle>
            <a:lvl1pPr marL="342900" indent="-342900" algn="l" defTabSz="457200" rtl="0" eaLnBrk="1" latinLnBrk="0" hangingPunct="1">
              <a:spcBef>
                <a:spcPct val="20000"/>
              </a:spcBef>
              <a:buSzPct val="110000"/>
              <a:buFontTx/>
              <a:buBlip>
                <a:blip r:embed="rId4"/>
              </a:buBlip>
              <a:defRPr sz="1400" b="0" i="0" kern="1200">
                <a:solidFill>
                  <a:srgbClr val="6C6C6C"/>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6C6C6C"/>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6C6C6C"/>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399" dirty="0">
                <a:solidFill>
                  <a:srgbClr val="FFFFFF"/>
                </a:solidFill>
              </a:rPr>
              <a:t>Shared App Logic</a:t>
            </a:r>
          </a:p>
        </p:txBody>
      </p:sp>
      <p:sp>
        <p:nvSpPr>
          <p:cNvPr id="13" name="Content Placeholder 2"/>
          <p:cNvSpPr txBox="1">
            <a:spLocks/>
          </p:cNvSpPr>
          <p:nvPr/>
        </p:nvSpPr>
        <p:spPr>
          <a:xfrm>
            <a:off x="4787256" y="2408254"/>
            <a:ext cx="2589028" cy="473075"/>
          </a:xfrm>
          <a:prstGeom prst="rect">
            <a:avLst/>
          </a:prstGeom>
        </p:spPr>
        <p:txBody>
          <a:bodyPr vert="horz" lIns="121888" tIns="60944" rIns="121888" bIns="60944" numCol="1" spcCol="0" rtlCol="0">
            <a:noAutofit/>
          </a:bodyPr>
          <a:lstStyle>
            <a:lvl1pPr marL="342900" indent="-342900" algn="l" defTabSz="457200" rtl="0" eaLnBrk="1" latinLnBrk="0" hangingPunct="1">
              <a:spcBef>
                <a:spcPct val="20000"/>
              </a:spcBef>
              <a:buSzPct val="110000"/>
              <a:buFontTx/>
              <a:buBlip>
                <a:blip r:embed="rId4"/>
              </a:buBlip>
              <a:defRPr sz="1400" b="0" i="0" kern="1200">
                <a:solidFill>
                  <a:srgbClr val="6C6C6C"/>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6C6C6C"/>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6C6C6C"/>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399" dirty="0" err="1">
                <a:solidFill>
                  <a:srgbClr val="FFFFFF"/>
                </a:solidFill>
              </a:rPr>
              <a:t>Xamarin.Forms</a:t>
            </a:r>
            <a:endParaRPr lang="en-US" sz="2399" dirty="0">
              <a:solidFill>
                <a:srgbClr val="FFFFFF"/>
              </a:solidFill>
            </a:endParaRPr>
          </a:p>
        </p:txBody>
      </p:sp>
      <p:sp>
        <p:nvSpPr>
          <p:cNvPr id="9" name="TextBox 8"/>
          <p:cNvSpPr txBox="1"/>
          <p:nvPr/>
        </p:nvSpPr>
        <p:spPr>
          <a:xfrm>
            <a:off x="3112722" y="4322199"/>
            <a:ext cx="5753307" cy="492443"/>
          </a:xfrm>
          <a:prstGeom prst="rect">
            <a:avLst/>
          </a:prstGeom>
          <a:noFill/>
        </p:spPr>
        <p:txBody>
          <a:bodyPr wrap="square" lIns="0" tIns="0" rIns="0" bIns="0" rtlCol="0">
            <a:spAutoFit/>
          </a:bodyPr>
          <a:lstStyle/>
          <a:p>
            <a:pPr algn="ctr"/>
            <a:r>
              <a:rPr lang="en-US" sz="3200" dirty="0" smtClean="0">
                <a:gradFill>
                  <a:gsLst>
                    <a:gs pos="2917">
                      <a:schemeClr val="tx1"/>
                    </a:gs>
                    <a:gs pos="30000">
                      <a:schemeClr val="tx1"/>
                    </a:gs>
                  </a:gsLst>
                  <a:lin ang="5400000" scaled="0"/>
                </a:gradFill>
              </a:rPr>
              <a:t>~90 - 99% code reuse</a:t>
            </a:r>
            <a:endParaRPr lang="en-CA" sz="3200" dirty="0" err="1" smtClean="0">
              <a:gradFill>
                <a:gsLst>
                  <a:gs pos="2917">
                    <a:schemeClr val="tx1"/>
                  </a:gs>
                  <a:gs pos="30000">
                    <a:schemeClr val="tx1"/>
                  </a:gs>
                </a:gsLst>
                <a:lin ang="5400000" scaled="0"/>
              </a:gradFill>
            </a:endParaRPr>
          </a:p>
        </p:txBody>
      </p:sp>
      <p:sp>
        <p:nvSpPr>
          <p:cNvPr id="7" name="Title 1"/>
          <p:cNvSpPr txBox="1">
            <a:spLocks/>
          </p:cNvSpPr>
          <p:nvPr/>
        </p:nvSpPr>
        <p:spPr>
          <a:xfrm>
            <a:off x="731520" y="5763069"/>
            <a:ext cx="10960754" cy="68760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199" b="0" i="0" kern="1200" cap="none" spc="-100" baseline="0">
                <a:ln w="3175">
                  <a:noFill/>
                </a:ln>
                <a:solidFill>
                  <a:srgbClr val="3C90D1"/>
                </a:solidFill>
                <a:effectLst/>
                <a:latin typeface="Calibri"/>
                <a:ea typeface="+mn-ea"/>
                <a:cs typeface="Calibri"/>
              </a:defRPr>
            </a:lvl1pPr>
          </a:lstStyle>
          <a:p>
            <a:r>
              <a:rPr lang="en-US" sz="2600" dirty="0" err="1" smtClean="0">
                <a:latin typeface="Arial" panose="020B0604020202020204" pitchFamily="34" charset="0"/>
                <a:cs typeface="Arial" panose="020B0604020202020204" pitchFamily="34" charset="0"/>
              </a:rPr>
              <a:t>Xamarin.Forms</a:t>
            </a:r>
            <a:r>
              <a:rPr lang="en-US" sz="2600" dirty="0" smtClean="0">
                <a:latin typeface="Arial" panose="020B0604020202020204" pitchFamily="34" charset="0"/>
                <a:cs typeface="Arial" panose="020B0604020202020204" pitchFamily="34" charset="0"/>
              </a:rPr>
              <a:t> v1.3 -</a:t>
            </a:r>
            <a:r>
              <a:rPr lang="en-US" sz="2600" dirty="0" smtClean="0">
                <a:latin typeface="Arial" panose="020B0604020202020204" pitchFamily="34" charset="0"/>
                <a:cs typeface="Arial" panose="020B0604020202020204" pitchFamily="34" charset="0"/>
              </a:rPr>
              <a:t> no support for Windows 8.1 or Windows Phone 8.1</a:t>
            </a:r>
          </a:p>
          <a:p>
            <a:endParaRPr lang="en-US" sz="2600" dirty="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 </a:t>
            </a:r>
            <a:endParaRPr lang="en-CA"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15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25" y="319401"/>
            <a:ext cx="10969943" cy="526881"/>
          </a:xfrm>
        </p:spPr>
        <p:txBody>
          <a:bodyPr>
            <a:noAutofit/>
          </a:bodyPr>
          <a:lstStyle/>
          <a:p>
            <a:r>
              <a:rPr lang="en-US" dirty="0" err="1" smtClean="0">
                <a:latin typeface="Arial" panose="020B0604020202020204" pitchFamily="34" charset="0"/>
                <a:cs typeface="Arial" panose="020B0604020202020204" pitchFamily="34" charset="0"/>
              </a:rPr>
              <a:t>Xamarin.Forms</a:t>
            </a:r>
            <a:r>
              <a:rPr lang="en-US" dirty="0" smtClean="0">
                <a:latin typeface="Arial" panose="020B0604020202020204" pitchFamily="34" charset="0"/>
                <a:cs typeface="Arial" panose="020B0604020202020204" pitchFamily="34" charset="0"/>
              </a:rPr>
              <a:t> 1.4</a:t>
            </a:r>
            <a:endParaRPr lang="en-US" dirty="0">
              <a:latin typeface="Arial" panose="020B0604020202020204" pitchFamily="34" charset="0"/>
              <a:cs typeface="Arial" panose="020B0604020202020204" pitchFamily="34" charset="0"/>
            </a:endParaRPr>
          </a:p>
        </p:txBody>
      </p:sp>
      <p:sp>
        <p:nvSpPr>
          <p:cNvPr id="12" name="Title 1"/>
          <p:cNvSpPr txBox="1">
            <a:spLocks/>
          </p:cNvSpPr>
          <p:nvPr/>
        </p:nvSpPr>
        <p:spPr>
          <a:xfrm>
            <a:off x="660994" y="1163782"/>
            <a:ext cx="10086518" cy="447224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199" b="0" i="0" kern="1200" cap="none" spc="-100" baseline="0">
                <a:ln w="3175">
                  <a:noFill/>
                </a:ln>
                <a:solidFill>
                  <a:srgbClr val="3C90D1"/>
                </a:solidFill>
                <a:effectLst/>
                <a:latin typeface="Calibri"/>
                <a:ea typeface="+mn-ea"/>
                <a:cs typeface="Calibri"/>
              </a:defRPr>
            </a:lvl1pPr>
          </a:lstStyle>
          <a:p>
            <a:endParaRPr lang="en-US"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dirty="0" smtClean="0">
                <a:latin typeface="Arial" panose="020B0604020202020204" pitchFamily="34" charset="0"/>
                <a:cs typeface="Arial" panose="020B0604020202020204" pitchFamily="34" charset="0"/>
              </a:rPr>
              <a:t>Added support for Windows 8.1 and Windows Phone 8.1</a:t>
            </a:r>
          </a:p>
          <a:p>
            <a:pPr marL="457200" indent="-4572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dirty="0" err="1" smtClean="0">
                <a:latin typeface="Arial" panose="020B0604020202020204" pitchFamily="34" charset="0"/>
                <a:cs typeface="Arial" panose="020B0604020202020204" pitchFamily="34" charset="0"/>
              </a:rPr>
              <a:t>Xamarin.Forms</a:t>
            </a:r>
            <a:r>
              <a:rPr lang="en-US" dirty="0" smtClean="0">
                <a:latin typeface="Arial" panose="020B0604020202020204" pitchFamily="34" charset="0"/>
                <a:cs typeface="Arial" panose="020B0604020202020204" pitchFamily="34" charset="0"/>
              </a:rPr>
              <a:t> templates do not add 8.1 projects automatically</a:t>
            </a:r>
          </a:p>
          <a:p>
            <a:pPr marL="457200" indent="-4572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dirty="0" smtClean="0">
                <a:latin typeface="Arial" panose="020B0604020202020204" pitchFamily="34" charset="0"/>
                <a:cs typeface="Arial" panose="020B0604020202020204" pitchFamily="34" charset="0"/>
              </a:rPr>
              <a:t>Some limitations</a:t>
            </a:r>
          </a:p>
          <a:p>
            <a:pPr marL="914382" lvl="1" indent="-457200">
              <a:buFont typeface="Arial" panose="020B0604020202020204" pitchFamily="34" charset="0"/>
              <a:buChar char="•"/>
            </a:pPr>
            <a:r>
              <a:rPr lang="en-US" sz="2400" dirty="0" smtClean="0">
                <a:solidFill>
                  <a:schemeClr val="bg2"/>
                </a:solidFill>
                <a:latin typeface="Arial" panose="020B0604020202020204" pitchFamily="34" charset="0"/>
                <a:cs typeface="Arial" panose="020B0604020202020204" pitchFamily="34" charset="0"/>
              </a:rPr>
              <a:t> no support for: maps, </a:t>
            </a:r>
            <a:r>
              <a:rPr lang="en-US" sz="2400" dirty="0" err="1" smtClean="0">
                <a:solidFill>
                  <a:schemeClr val="bg2"/>
                </a:solidFill>
                <a:latin typeface="Arial" panose="020B0604020202020204" pitchFamily="34" charset="0"/>
                <a:cs typeface="Arial" panose="020B0604020202020204" pitchFamily="34" charset="0"/>
              </a:rPr>
              <a:t>gridview</a:t>
            </a:r>
            <a:r>
              <a:rPr lang="en-US" sz="2400" dirty="0" smtClean="0">
                <a:solidFill>
                  <a:schemeClr val="bg2"/>
                </a:solidFill>
                <a:latin typeface="Arial" panose="020B0604020202020204" pitchFamily="34" charset="0"/>
                <a:cs typeface="Arial" panose="020B0604020202020204" pitchFamily="34" charset="0"/>
              </a:rPr>
              <a:t>, loading embedded resources from another assembly</a:t>
            </a:r>
            <a:endParaRPr lang="en-CA" sz="24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4520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7" y="319401"/>
            <a:ext cx="10969943" cy="526881"/>
          </a:xfrm>
        </p:spPr>
        <p:txBody>
          <a:bodyPr>
            <a:normAutofit/>
          </a:bodyPr>
          <a:lstStyle/>
          <a:p>
            <a:r>
              <a:rPr lang="en-US" dirty="0" err="1" smtClean="0">
                <a:latin typeface="Arial"/>
                <a:cs typeface="Arial"/>
              </a:rPr>
              <a:t>Xamarin.Forms</a:t>
            </a:r>
            <a:r>
              <a:rPr lang="en-US" dirty="0" smtClean="0">
                <a:latin typeface="Arial"/>
                <a:cs typeface="Arial"/>
              </a:rPr>
              <a:t>: Build Native User Interfaces using Shared Code</a:t>
            </a:r>
            <a:endParaRPr lang="en-US" dirty="0">
              <a:latin typeface="Arial"/>
              <a:cs typeface="Arial"/>
            </a:endParaRPr>
          </a:p>
        </p:txBody>
      </p:sp>
      <p:sp>
        <p:nvSpPr>
          <p:cNvPr id="65" name="Content Placeholder 2"/>
          <p:cNvSpPr txBox="1">
            <a:spLocks/>
          </p:cNvSpPr>
          <p:nvPr/>
        </p:nvSpPr>
        <p:spPr>
          <a:xfrm>
            <a:off x="609442" y="4932683"/>
            <a:ext cx="4740099" cy="1027191"/>
          </a:xfrm>
          <a:prstGeom prst="rect">
            <a:avLst/>
          </a:prstGeom>
        </p:spPr>
        <p:txBody>
          <a:bodyPr vert="horz" lIns="121888" tIns="60944" rIns="121888" bIns="60944" numCol="1" spcCol="0" rtlCol="0">
            <a:noAutofit/>
          </a:bodyPr>
          <a:lstStyle>
            <a:lvl1pPr marL="342900" indent="-342900" algn="l" defTabSz="457200" rtl="0" eaLnBrk="1" latinLnBrk="0" hangingPunct="1">
              <a:spcBef>
                <a:spcPct val="20000"/>
              </a:spcBef>
              <a:buSzPct val="110000"/>
              <a:buFontTx/>
              <a:buBlip>
                <a:blip r:embed="rId3"/>
              </a:buBlip>
              <a:defRPr sz="1400" b="0" i="0" kern="1200">
                <a:solidFill>
                  <a:srgbClr val="6C6C6C"/>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6C6C6C"/>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6C6C6C"/>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6C6C6C"/>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866" dirty="0">
              <a:solidFill>
                <a:srgbClr val="022441"/>
              </a:solidFill>
            </a:endParaRPr>
          </a:p>
        </p:txBody>
      </p:sp>
      <p:sp>
        <p:nvSpPr>
          <p:cNvPr id="67" name="TextBox 66"/>
          <p:cNvSpPr txBox="1"/>
          <p:nvPr/>
        </p:nvSpPr>
        <p:spPr>
          <a:xfrm>
            <a:off x="2954097" y="5181144"/>
            <a:ext cx="184731" cy="461537"/>
          </a:xfrm>
          <a:prstGeom prst="rect">
            <a:avLst/>
          </a:prstGeom>
          <a:noFill/>
        </p:spPr>
        <p:txBody>
          <a:bodyPr wrap="none" rtlCol="0">
            <a:spAutoFit/>
          </a:bodyPr>
          <a:lstStyle/>
          <a:p>
            <a:endParaRPr lang="en-US" sz="2399" dirty="0"/>
          </a:p>
        </p:txBody>
      </p:sp>
      <p:grpSp>
        <p:nvGrpSpPr>
          <p:cNvPr id="4" name="Group 3"/>
          <p:cNvGrpSpPr/>
          <p:nvPr/>
        </p:nvGrpSpPr>
        <p:grpSpPr>
          <a:xfrm>
            <a:off x="1651818" y="956980"/>
            <a:ext cx="8164107" cy="5422752"/>
            <a:chOff x="1146875" y="867389"/>
            <a:chExt cx="9082006" cy="5994123"/>
          </a:xfrm>
        </p:grpSpPr>
        <p:pic>
          <p:nvPicPr>
            <p:cNvPr id="6" name="Picture 5" descr="example-app@2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875" y="867389"/>
              <a:ext cx="9082006" cy="5994123"/>
            </a:xfrm>
            <a:prstGeom prst="rect">
              <a:avLst/>
            </a:prstGeom>
          </p:spPr>
        </p:pic>
        <p:sp>
          <p:nvSpPr>
            <p:cNvPr id="3" name="Rounded Rectangle 2"/>
            <p:cNvSpPr/>
            <p:nvPr/>
          </p:nvSpPr>
          <p:spPr bwMode="auto">
            <a:xfrm>
              <a:off x="1363851" y="5393410"/>
              <a:ext cx="2371241" cy="566464"/>
            </a:xfrm>
            <a:prstGeom prst="round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CA"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4026977" y="1438760"/>
              <a:ext cx="2947260" cy="712922"/>
            </a:xfrm>
            <a:prstGeom prst="round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CA"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4"/>
            <p:cNvSpPr/>
            <p:nvPr/>
          </p:nvSpPr>
          <p:spPr bwMode="auto">
            <a:xfrm>
              <a:off x="7415938" y="1823635"/>
              <a:ext cx="2438401" cy="712922"/>
            </a:xfrm>
            <a:prstGeom prst="round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CA"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493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25" y="319401"/>
            <a:ext cx="10969943" cy="526881"/>
          </a:xfrm>
        </p:spPr>
        <p:txBody>
          <a:bodyPr>
            <a:noAutofit/>
          </a:bodyPr>
          <a:lstStyle/>
          <a:p>
            <a:r>
              <a:rPr lang="en-US" dirty="0" smtClean="0">
                <a:latin typeface="Arial" panose="020B0604020202020204" pitchFamily="34" charset="0"/>
                <a:cs typeface="Arial" panose="020B0604020202020204" pitchFamily="34" charset="0"/>
              </a:rPr>
              <a:t>The Tools</a:t>
            </a:r>
            <a:endParaRPr lang="en-US" dirty="0">
              <a:latin typeface="Arial" panose="020B0604020202020204" pitchFamily="34" charset="0"/>
              <a:cs typeface="Arial" panose="020B0604020202020204" pitchFamily="34" charset="0"/>
            </a:endParaRPr>
          </a:p>
        </p:txBody>
      </p:sp>
      <p:pic>
        <p:nvPicPr>
          <p:cNvPr id="8" name="Picture 7" descr="image.png"/>
          <p:cNvPicPr>
            <a:picLocks noChangeAspect="1"/>
          </p:cNvPicPr>
          <p:nvPr/>
        </p:nvPicPr>
        <p:blipFill rotWithShape="1">
          <a:blip r:embed="rId3">
            <a:extLst>
              <a:ext uri="{28A0092B-C50C-407E-A947-70E740481C1C}">
                <a14:useLocalDpi xmlns:a14="http://schemas.microsoft.com/office/drawing/2010/main" val="0"/>
              </a:ext>
            </a:extLst>
          </a:blip>
          <a:srcRect l="31156" r="38379"/>
          <a:stretch/>
        </p:blipFill>
        <p:spPr>
          <a:xfrm>
            <a:off x="991893" y="1651731"/>
            <a:ext cx="3358837" cy="2228740"/>
          </a:xfrm>
          <a:prstGeom prst="rect">
            <a:avLst/>
          </a:prstGeom>
        </p:spPr>
      </p:pic>
      <p:pic>
        <p:nvPicPr>
          <p:cNvPr id="10" name="Picture 9"/>
          <p:cNvPicPr>
            <a:picLocks noChangeAspect="1"/>
          </p:cNvPicPr>
          <p:nvPr/>
        </p:nvPicPr>
        <p:blipFill>
          <a:blip r:embed="rId4"/>
          <a:stretch>
            <a:fillRect/>
          </a:stretch>
        </p:blipFill>
        <p:spPr>
          <a:xfrm>
            <a:off x="6575947" y="1601333"/>
            <a:ext cx="4659072" cy="2329536"/>
          </a:xfrm>
          <a:prstGeom prst="rect">
            <a:avLst/>
          </a:prstGeom>
        </p:spPr>
      </p:pic>
      <p:sp>
        <p:nvSpPr>
          <p:cNvPr id="12" name="Title 1"/>
          <p:cNvSpPr txBox="1">
            <a:spLocks/>
          </p:cNvSpPr>
          <p:nvPr/>
        </p:nvSpPr>
        <p:spPr>
          <a:xfrm>
            <a:off x="1346206" y="4071403"/>
            <a:ext cx="2650210" cy="526881"/>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199" b="0" i="0" kern="1200" cap="none" spc="-100" baseline="0">
                <a:ln w="3175">
                  <a:noFill/>
                </a:ln>
                <a:solidFill>
                  <a:srgbClr val="3C90D1"/>
                </a:solidFill>
                <a:effectLst/>
                <a:latin typeface="Calibri"/>
                <a:ea typeface="+mn-ea"/>
                <a:cs typeface="Calibri"/>
              </a:defRPr>
            </a:lvl1pPr>
          </a:lstStyle>
          <a:p>
            <a:r>
              <a:rPr lang="en-US" dirty="0" err="1" smtClean="0">
                <a:latin typeface="Arial" panose="020B0604020202020204" pitchFamily="34" charset="0"/>
                <a:cs typeface="Arial" panose="020B0604020202020204" pitchFamily="34" charset="0"/>
              </a:rPr>
              <a:t>Xamarin</a:t>
            </a:r>
            <a:r>
              <a:rPr lang="en-US" dirty="0" smtClean="0">
                <a:latin typeface="Arial" panose="020B0604020202020204" pitchFamily="34" charset="0"/>
                <a:cs typeface="Arial" panose="020B0604020202020204" pitchFamily="34" charset="0"/>
              </a:rPr>
              <a:t> Studio</a:t>
            </a:r>
            <a:endParaRPr lang="en-CA" dirty="0">
              <a:latin typeface="Arial" panose="020B0604020202020204" pitchFamily="34" charset="0"/>
              <a:cs typeface="Arial" panose="020B0604020202020204" pitchFamily="34" charset="0"/>
            </a:endParaRPr>
          </a:p>
        </p:txBody>
      </p:sp>
      <p:sp>
        <p:nvSpPr>
          <p:cNvPr id="13" name="Title 1"/>
          <p:cNvSpPr txBox="1">
            <a:spLocks/>
          </p:cNvSpPr>
          <p:nvPr/>
        </p:nvSpPr>
        <p:spPr>
          <a:xfrm>
            <a:off x="7177548" y="4083269"/>
            <a:ext cx="3510116" cy="526881"/>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199" b="0" i="0" kern="1200" cap="none" spc="-100" baseline="0">
                <a:ln w="3175">
                  <a:noFill/>
                </a:ln>
                <a:solidFill>
                  <a:srgbClr val="3C90D1"/>
                </a:solidFill>
                <a:effectLst/>
                <a:latin typeface="Calibri"/>
                <a:ea typeface="+mn-ea"/>
                <a:cs typeface="Calibri"/>
              </a:defRPr>
            </a:lvl1pPr>
          </a:lstStyle>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Xamarin</a:t>
            </a:r>
            <a:r>
              <a:rPr lang="en-US" dirty="0" smtClean="0">
                <a:latin typeface="Arial" panose="020B0604020202020204" pitchFamily="34" charset="0"/>
                <a:cs typeface="Arial" panose="020B0604020202020204" pitchFamily="34" charset="0"/>
              </a:rPr>
              <a:t> Plug-Ins</a:t>
            </a:r>
            <a:endParaRPr lang="en-CA" dirty="0">
              <a:latin typeface="Arial" panose="020B0604020202020204" pitchFamily="34" charset="0"/>
              <a:cs typeface="Arial" panose="020B0604020202020204" pitchFamily="34" charset="0"/>
            </a:endParaRPr>
          </a:p>
        </p:txBody>
      </p:sp>
      <p:sp>
        <p:nvSpPr>
          <p:cNvPr id="14" name="Title 1"/>
          <p:cNvSpPr txBox="1">
            <a:spLocks/>
          </p:cNvSpPr>
          <p:nvPr/>
        </p:nvSpPr>
        <p:spPr>
          <a:xfrm>
            <a:off x="5274528" y="2641518"/>
            <a:ext cx="934065" cy="526881"/>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199" b="0" i="0" kern="1200" cap="none" spc="-100" baseline="0">
                <a:ln w="3175">
                  <a:noFill/>
                </a:ln>
                <a:solidFill>
                  <a:srgbClr val="3C90D1"/>
                </a:solidFill>
                <a:effectLst/>
                <a:latin typeface="Calibri"/>
                <a:ea typeface="+mn-ea"/>
                <a:cs typeface="Calibri"/>
              </a:defRPr>
            </a:lvl1pPr>
          </a:lstStyle>
          <a:p>
            <a:r>
              <a:rPr lang="en-US" sz="4800" dirty="0" smtClean="0">
                <a:latin typeface="Arial" panose="020B0604020202020204" pitchFamily="34" charset="0"/>
                <a:cs typeface="Arial" panose="020B0604020202020204" pitchFamily="34" charset="0"/>
              </a:rPr>
              <a:t>OR</a:t>
            </a:r>
            <a:endParaRPr lang="en-CA"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925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190" y="310936"/>
            <a:ext cx="11427023" cy="526881"/>
          </a:xfrm>
        </p:spPr>
        <p:txBody>
          <a:bodyPr>
            <a:noAutofit/>
          </a:bodyPr>
          <a:lstStyle/>
          <a:p>
            <a:r>
              <a:rPr lang="en-US" sz="2800" dirty="0" err="1" smtClean="0">
                <a:latin typeface="Arial"/>
                <a:cs typeface="Arial"/>
              </a:rPr>
              <a:t>Xamarin.Forms</a:t>
            </a:r>
            <a:r>
              <a:rPr lang="en-US" sz="2800" dirty="0">
                <a:latin typeface="Arial"/>
                <a:cs typeface="Arial"/>
              </a:rPr>
              <a:t> </a:t>
            </a:r>
            <a:r>
              <a:rPr lang="en-US" sz="2800" dirty="0" smtClean="0">
                <a:latin typeface="Arial"/>
                <a:cs typeface="Arial"/>
              </a:rPr>
              <a:t>Templates</a:t>
            </a:r>
            <a:endParaRPr lang="en-US" sz="2800" dirty="0">
              <a:latin typeface="Arial"/>
              <a:cs typeface="Arial"/>
            </a:endParaRPr>
          </a:p>
        </p:txBody>
      </p:sp>
      <p:pic>
        <p:nvPicPr>
          <p:cNvPr id="4" name="Picture 3"/>
          <p:cNvPicPr>
            <a:picLocks noChangeAspect="1"/>
          </p:cNvPicPr>
          <p:nvPr/>
        </p:nvPicPr>
        <p:blipFill>
          <a:blip r:embed="rId3"/>
          <a:stretch>
            <a:fillRect/>
          </a:stretch>
        </p:blipFill>
        <p:spPr>
          <a:xfrm>
            <a:off x="385468" y="1180984"/>
            <a:ext cx="11417887" cy="4496031"/>
          </a:xfrm>
          <a:prstGeom prst="rect">
            <a:avLst/>
          </a:prstGeom>
        </p:spPr>
      </p:pic>
    </p:spTree>
    <p:extLst>
      <p:ext uri="{BB962C8B-B14F-4D97-AF65-F5344CB8AC3E}">
        <p14:creationId xmlns:p14="http://schemas.microsoft.com/office/powerpoint/2010/main" val="43850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purl.org/dc/elements/1.1/"/>
    <ds:schemaRef ds:uri="2295e2e7-0eeb-498e-8716-217bb2ee6ee3"/>
    <ds:schemaRef ds:uri="http://schemas.microsoft.com/office/2006/metadata/properties"/>
    <ds:schemaRef ds:uri="8b529f77-48ab-4581-b468-93f09345b8aa"/>
    <ds:schemaRef ds:uri="http://purl.org/dc/dcmitype/"/>
    <ds:schemaRef ds:uri="http://www.w3.org/XML/1998/namespace"/>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8734</TotalTime>
  <Words>1100</Words>
  <Application>Microsoft Office PowerPoint</Application>
  <PresentationFormat>Custom</PresentationFormat>
  <Paragraphs>185</Paragraphs>
  <Slides>24</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ALusine</vt:lpstr>
      <vt:lpstr>Arial</vt:lpstr>
      <vt:lpstr>Calibri</vt:lpstr>
      <vt:lpstr>Calibri Light</vt:lpstr>
      <vt:lpstr>Consolas</vt:lpstr>
      <vt:lpstr>Courier New</vt:lpstr>
      <vt:lpstr>Helvetica Light</vt:lpstr>
      <vt:lpstr>Segoe UI</vt:lpstr>
      <vt:lpstr>Segoe UI Light</vt:lpstr>
      <vt:lpstr>Wingdings</vt:lpstr>
      <vt:lpstr>Metro_TT_Blue_16x9_02-12</vt:lpstr>
      <vt:lpstr>PowerPoint Presentation</vt:lpstr>
      <vt:lpstr>Me, Myself and I</vt:lpstr>
      <vt:lpstr>Xamarin vs Xamarin.Forms</vt:lpstr>
      <vt:lpstr>Xamarin’s Default App Architecture</vt:lpstr>
      <vt:lpstr>Xamarin.Forms App Architecture</vt:lpstr>
      <vt:lpstr>Xamarin.Forms 1.4</vt:lpstr>
      <vt:lpstr>Xamarin.Forms: Build Native User Interfaces using Shared Code</vt:lpstr>
      <vt:lpstr>The Tools</vt:lpstr>
      <vt:lpstr>Xamarin.Forms Templates</vt:lpstr>
      <vt:lpstr>Supports Data Binding</vt:lpstr>
      <vt:lpstr>Layouts and Controls</vt:lpstr>
      <vt:lpstr>Pages</vt:lpstr>
      <vt:lpstr>Layouts</vt:lpstr>
      <vt:lpstr>User Interface Controls</vt:lpstr>
      <vt:lpstr>Let’s see what this looks like…</vt:lpstr>
      <vt:lpstr>Platform-Specific Tweaks</vt:lpstr>
      <vt:lpstr>Device Class</vt:lpstr>
      <vt:lpstr>Device.OnPlatform Example</vt:lpstr>
      <vt:lpstr>Let’s apply some platform tweaks…</vt:lpstr>
      <vt:lpstr>Questions?</vt:lpstr>
      <vt:lpstr>Additional Resources</vt:lpstr>
      <vt:lpstr>Additional Resources (continued)</vt:lpstr>
      <vt:lpstr>Please fill out the session survey…</vt:lpstr>
      <vt:lpstr>Thanks! </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Lori Lalonde</cp:lastModifiedBy>
  <cp:revision>385</cp:revision>
  <dcterms:created xsi:type="dcterms:W3CDTF">2012-02-15T23:39:54Z</dcterms:created>
  <dcterms:modified xsi:type="dcterms:W3CDTF">2015-06-04T22:28:21Z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