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70" r:id="rId3"/>
    <p:sldId id="305" r:id="rId4"/>
    <p:sldId id="306" r:id="rId5"/>
    <p:sldId id="307" r:id="rId6"/>
    <p:sldId id="316" r:id="rId7"/>
    <p:sldId id="308" r:id="rId8"/>
    <p:sldId id="280" r:id="rId9"/>
    <p:sldId id="286" r:id="rId10"/>
    <p:sldId id="317" r:id="rId11"/>
    <p:sldId id="315"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88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75" autoAdjust="0"/>
    <p:restoredTop sz="94660"/>
  </p:normalViewPr>
  <p:slideViewPr>
    <p:cSldViewPr snapToGrid="0" showGuides="1">
      <p:cViewPr varScale="1">
        <p:scale>
          <a:sx n="74" d="100"/>
          <a:sy n="74" d="100"/>
        </p:scale>
        <p:origin x="264" y="36"/>
      </p:cViewPr>
      <p:guideLst/>
    </p:cSldViewPr>
  </p:slideViewPr>
  <p:notesTextViewPr>
    <p:cViewPr>
      <p:scale>
        <a:sx n="1" d="1"/>
        <a:sy n="1" d="1"/>
      </p:scale>
      <p:origin x="0" y="0"/>
    </p:cViewPr>
  </p:notesTextViewPr>
  <p:sorterViewPr>
    <p:cViewPr varScale="1">
      <p:scale>
        <a:sx n="1" d="1"/>
        <a:sy n="1" d="1"/>
      </p:scale>
      <p:origin x="0" y="-203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all" spc="50" baseline="0">
                <a:solidFill>
                  <a:schemeClr val="tx1">
                    <a:lumMod val="65000"/>
                    <a:lumOff val="35000"/>
                  </a:schemeClr>
                </a:solidFill>
                <a:latin typeface="+mn-lt"/>
                <a:ea typeface="中文 Hei" charset="0"/>
                <a:cs typeface="+mn-cs"/>
              </a:defRPr>
            </a:pPr>
            <a:r>
              <a:rPr lang="zh-CN"/>
              <a:t>销售组成部分</a:t>
            </a:r>
          </a:p>
        </c:rich>
      </c:tx>
      <c:layout>
        <c:manualLayout>
          <c:xMode val="edge"/>
          <c:yMode val="edge"/>
          <c:x val="0.36380208045630502"/>
          <c:y val="0"/>
        </c:manualLayout>
      </c:layout>
      <c:overlay val="0"/>
      <c:spPr>
        <a:noFill/>
        <a:ln>
          <a:noFill/>
        </a:ln>
        <a:effectLst/>
      </c:spPr>
      <c:txPr>
        <a:bodyPr rot="0" spcFirstLastPara="1" vertOverflow="ellipsis" vert="horz" wrap="square" anchor="ctr" anchorCtr="1"/>
        <a:lstStyle/>
        <a:p>
          <a:pPr>
            <a:defRPr sz="1862" b="0" i="0" u="none" strike="noStrike" kern="1200" cap="all" spc="50" baseline="0">
              <a:solidFill>
                <a:schemeClr val="tx1">
                  <a:lumMod val="65000"/>
                  <a:lumOff val="35000"/>
                </a:schemeClr>
              </a:solidFill>
              <a:latin typeface="+mn-lt"/>
              <a:ea typeface="中文 Hei" charset="0"/>
              <a:cs typeface="+mn-cs"/>
            </a:defRPr>
          </a:pPr>
          <a:endParaRPr lang="zh-CN"/>
        </a:p>
      </c:txPr>
    </c:title>
    <c:autoTitleDeleted val="0"/>
    <c:plotArea>
      <c:layout/>
      <c:pieChart>
        <c:varyColors val="1"/>
        <c:dLbls>
          <c:dLblPos val="inEnd"/>
          <c:showLegendKey val="0"/>
          <c:showVal val="0"/>
          <c:showCatName val="0"/>
          <c:showSerName val="0"/>
          <c:showPercent val="1"/>
          <c:showBubbleSize val="0"/>
          <c:showLeaderLines val="0"/>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中文 Hei" charset="0"/>
              <a:cs typeface="+mn-cs"/>
            </a:defRPr>
          </a:pPr>
          <a:endParaRPr lang="zh-CN"/>
        </a:p>
      </c:txPr>
    </c:legend>
    <c:plotVisOnly val="1"/>
    <c:dispBlanksAs val="gap"/>
    <c:showDLblsOverMax val="0"/>
  </c:chart>
  <c:spPr>
    <a:noFill/>
    <a:ln>
      <a:noFill/>
    </a:ln>
    <a:effectLst/>
  </c:spPr>
  <c:txPr>
    <a:bodyPr/>
    <a:lstStyle/>
    <a:p>
      <a:pPr>
        <a:defRPr b="0" i="0">
          <a:ea typeface="中文 Hei"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all" spc="50" baseline="0">
                <a:solidFill>
                  <a:schemeClr val="tx1">
                    <a:lumMod val="65000"/>
                    <a:lumOff val="35000"/>
                  </a:schemeClr>
                </a:solidFill>
                <a:latin typeface="+mn-lt"/>
                <a:ea typeface="中文 Hei" charset="0"/>
                <a:cs typeface="+mn-cs"/>
              </a:defRPr>
            </a:pPr>
            <a:r>
              <a:rPr lang="zh-CN"/>
              <a:t>销售组成部分</a:t>
            </a:r>
          </a:p>
        </c:rich>
      </c:tx>
      <c:layout>
        <c:manualLayout>
          <c:xMode val="edge"/>
          <c:yMode val="edge"/>
          <c:x val="0.36380208045630502"/>
          <c:y val="0"/>
        </c:manualLayout>
      </c:layout>
      <c:overlay val="0"/>
      <c:spPr>
        <a:noFill/>
        <a:ln>
          <a:noFill/>
        </a:ln>
        <a:effectLst/>
      </c:spPr>
      <c:txPr>
        <a:bodyPr rot="0" spcFirstLastPara="1" vertOverflow="ellipsis" vert="horz" wrap="square" anchor="ctr" anchorCtr="1"/>
        <a:lstStyle/>
        <a:p>
          <a:pPr>
            <a:defRPr sz="1862" b="0" i="0" u="none" strike="noStrike" kern="1200" cap="all" spc="50" baseline="0">
              <a:solidFill>
                <a:schemeClr val="tx1">
                  <a:lumMod val="65000"/>
                  <a:lumOff val="35000"/>
                </a:schemeClr>
              </a:solidFill>
              <a:latin typeface="+mn-lt"/>
              <a:ea typeface="中文 Hei" charset="0"/>
              <a:cs typeface="+mn-cs"/>
            </a:defRPr>
          </a:pPr>
          <a:endParaRPr lang="zh-CN"/>
        </a:p>
      </c:txPr>
    </c:title>
    <c:autoTitleDeleted val="0"/>
    <c:plotArea>
      <c:layout/>
      <c:pieChart>
        <c:varyColors val="1"/>
        <c:dLbls>
          <c:dLblPos val="inEnd"/>
          <c:showLegendKey val="0"/>
          <c:showVal val="0"/>
          <c:showCatName val="0"/>
          <c:showSerName val="0"/>
          <c:showPercent val="1"/>
          <c:showBubbleSize val="0"/>
          <c:showLeaderLines val="0"/>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中文 Hei" charset="0"/>
              <a:cs typeface="+mn-cs"/>
            </a:defRPr>
          </a:pPr>
          <a:endParaRPr lang="zh-CN"/>
        </a:p>
      </c:txPr>
    </c:legend>
    <c:plotVisOnly val="1"/>
    <c:dispBlanksAs val="gap"/>
    <c:showDLblsOverMax val="0"/>
  </c:chart>
  <c:spPr>
    <a:noFill/>
    <a:ln>
      <a:noFill/>
    </a:ln>
    <a:effectLst/>
  </c:spPr>
  <c:txPr>
    <a:bodyPr/>
    <a:lstStyle/>
    <a:p>
      <a:pPr>
        <a:defRPr b="0" i="0">
          <a:ea typeface="中文 Hei"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all" spc="50" baseline="0">
                <a:solidFill>
                  <a:schemeClr val="tx1">
                    <a:lumMod val="65000"/>
                    <a:lumOff val="35000"/>
                  </a:schemeClr>
                </a:solidFill>
                <a:latin typeface="+mn-lt"/>
                <a:ea typeface="中文 Hei" charset="0"/>
                <a:cs typeface="+mn-cs"/>
              </a:defRPr>
            </a:pPr>
            <a:r>
              <a:rPr lang="zh-CN"/>
              <a:t>销售组成部分</a:t>
            </a:r>
          </a:p>
        </c:rich>
      </c:tx>
      <c:layout>
        <c:manualLayout>
          <c:xMode val="edge"/>
          <c:yMode val="edge"/>
          <c:x val="0.36380208045630502"/>
          <c:y val="0"/>
        </c:manualLayout>
      </c:layout>
      <c:overlay val="0"/>
      <c:spPr>
        <a:noFill/>
        <a:ln>
          <a:noFill/>
        </a:ln>
        <a:effectLst/>
      </c:spPr>
      <c:txPr>
        <a:bodyPr rot="0" spcFirstLastPara="1" vertOverflow="ellipsis" vert="horz" wrap="square" anchor="ctr" anchorCtr="1"/>
        <a:lstStyle/>
        <a:p>
          <a:pPr>
            <a:defRPr sz="1862" b="0" i="0" u="none" strike="noStrike" kern="1200" cap="all" spc="50" baseline="0">
              <a:solidFill>
                <a:schemeClr val="tx1">
                  <a:lumMod val="65000"/>
                  <a:lumOff val="35000"/>
                </a:schemeClr>
              </a:solidFill>
              <a:latin typeface="+mn-lt"/>
              <a:ea typeface="中文 Hei" charset="0"/>
              <a:cs typeface="+mn-cs"/>
            </a:defRPr>
          </a:pPr>
          <a:endParaRPr lang="zh-CN"/>
        </a:p>
      </c:txPr>
    </c:title>
    <c:autoTitleDeleted val="0"/>
    <c:plotArea>
      <c:layout/>
      <c:pieChart>
        <c:varyColors val="1"/>
        <c:dLbls>
          <c:dLblPos val="inEnd"/>
          <c:showLegendKey val="0"/>
          <c:showVal val="0"/>
          <c:showCatName val="0"/>
          <c:showSerName val="0"/>
          <c:showPercent val="1"/>
          <c:showBubbleSize val="0"/>
          <c:showLeaderLines val="0"/>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中文 Hei" charset="0"/>
              <a:cs typeface="+mn-cs"/>
            </a:defRPr>
          </a:pPr>
          <a:endParaRPr lang="zh-CN"/>
        </a:p>
      </c:txPr>
    </c:legend>
    <c:plotVisOnly val="1"/>
    <c:dispBlanksAs val="gap"/>
    <c:showDLblsOverMax val="0"/>
  </c:chart>
  <c:spPr>
    <a:noFill/>
    <a:ln>
      <a:noFill/>
    </a:ln>
    <a:effectLst/>
  </c:spPr>
  <c:txPr>
    <a:bodyPr/>
    <a:lstStyle/>
    <a:p>
      <a:pPr>
        <a:defRPr b="0" i="0">
          <a:ea typeface="中文 Hei"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28450-C0E5-4E02-9CAF-D202334AE280}" type="datetimeFigureOut">
              <a:rPr lang="zh-CN" altLang="en-US" smtClean="0"/>
              <a:t>2024/10/24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CCB57-084D-4B69-BC4C-A3BA619793D1}" type="slidenum">
              <a:rPr lang="zh-CN" altLang="en-US" smtClean="0"/>
              <a:t>‹#›</a:t>
            </a:fld>
            <a:endParaRPr lang="zh-CN" altLang="en-US"/>
          </a:p>
        </p:txBody>
      </p:sp>
    </p:spTree>
    <p:extLst>
      <p:ext uri="{BB962C8B-B14F-4D97-AF65-F5344CB8AC3E}">
        <p14:creationId xmlns:p14="http://schemas.microsoft.com/office/powerpoint/2010/main" val="3272625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64D7C-F829-4312-B36F-D4C5D69E8F0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52711C1-5ACE-4387-B751-DFE2DF178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CF93EFB0-B870-4DB8-9BF5-A92BE2C4224F}"/>
              </a:ext>
            </a:extLst>
          </p:cNvPr>
          <p:cNvSpPr>
            <a:spLocks noGrp="1"/>
          </p:cNvSpPr>
          <p:nvPr>
            <p:ph type="dt" sz="half" idx="10"/>
          </p:nvPr>
        </p:nvSpPr>
        <p:spPr/>
        <p:txBody>
          <a:bodyPr/>
          <a:lstStyle/>
          <a:p>
            <a:fld id="{7F4DE8F2-CC2C-490D-8FF9-51C27817FA9E}" type="datetimeFigureOut">
              <a:rPr lang="zh-CN" altLang="en-US" smtClean="0"/>
              <a:t>2024/10/24</a:t>
            </a:fld>
            <a:endParaRPr lang="zh-CN" altLang="en-US"/>
          </a:p>
        </p:txBody>
      </p:sp>
      <p:sp>
        <p:nvSpPr>
          <p:cNvPr id="5" name="页脚占位符 4">
            <a:extLst>
              <a:ext uri="{FF2B5EF4-FFF2-40B4-BE49-F238E27FC236}">
                <a16:creationId xmlns:a16="http://schemas.microsoft.com/office/drawing/2014/main" id="{86036395-2AA8-4C02-AA52-72B83A9CFF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09AD74-68B1-47A1-8176-703D7BEA23E6}"/>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1133392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D3E65-C6EB-4C25-8571-CAD1A3B131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36395A7-CA32-4B5A-9854-0B380E7E787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A550C6E-C2B4-4822-A7C3-4C0875DB78BF}"/>
              </a:ext>
            </a:extLst>
          </p:cNvPr>
          <p:cNvSpPr>
            <a:spLocks noGrp="1"/>
          </p:cNvSpPr>
          <p:nvPr>
            <p:ph type="dt" sz="half" idx="10"/>
          </p:nvPr>
        </p:nvSpPr>
        <p:spPr/>
        <p:txBody>
          <a:bodyPr/>
          <a:lstStyle/>
          <a:p>
            <a:fld id="{7F4DE8F2-CC2C-490D-8FF9-51C27817FA9E}" type="datetimeFigureOut">
              <a:rPr lang="zh-CN" altLang="en-US" smtClean="0"/>
              <a:t>2024/10/24</a:t>
            </a:fld>
            <a:endParaRPr lang="zh-CN" altLang="en-US"/>
          </a:p>
        </p:txBody>
      </p:sp>
      <p:sp>
        <p:nvSpPr>
          <p:cNvPr id="5" name="页脚占位符 4">
            <a:extLst>
              <a:ext uri="{FF2B5EF4-FFF2-40B4-BE49-F238E27FC236}">
                <a16:creationId xmlns:a16="http://schemas.microsoft.com/office/drawing/2014/main" id="{BA39B3FB-1DDF-442F-8E35-DB895C36ED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DEB308-6899-4D68-A320-4CC85B9F28EB}"/>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132593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7F8BF96-9F29-4DA5-B513-0FBF8AF3E03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4C53949-05C1-4E33-9715-5149B20BB4C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260ACC-6E1E-4254-926A-598A58C89608}"/>
              </a:ext>
            </a:extLst>
          </p:cNvPr>
          <p:cNvSpPr>
            <a:spLocks noGrp="1"/>
          </p:cNvSpPr>
          <p:nvPr>
            <p:ph type="dt" sz="half" idx="10"/>
          </p:nvPr>
        </p:nvSpPr>
        <p:spPr/>
        <p:txBody>
          <a:bodyPr/>
          <a:lstStyle/>
          <a:p>
            <a:fld id="{7F4DE8F2-CC2C-490D-8FF9-51C27817FA9E}" type="datetimeFigureOut">
              <a:rPr lang="zh-CN" altLang="en-US" smtClean="0"/>
              <a:t>2024/10/24</a:t>
            </a:fld>
            <a:endParaRPr lang="zh-CN" altLang="en-US"/>
          </a:p>
        </p:txBody>
      </p:sp>
      <p:sp>
        <p:nvSpPr>
          <p:cNvPr id="5" name="页脚占位符 4">
            <a:extLst>
              <a:ext uri="{FF2B5EF4-FFF2-40B4-BE49-F238E27FC236}">
                <a16:creationId xmlns:a16="http://schemas.microsoft.com/office/drawing/2014/main" id="{16F8D23D-8171-4878-8239-7582F2FE17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971FC4-B44A-4A44-9F00-046DA76D2E9B}"/>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4041570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E868F-E392-42C1-9F0F-7249F63D87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F8F0AA-F2D6-455C-876C-C9498C4CE00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6640CDA-6CEA-44F6-86D6-E967FC1F4323}"/>
              </a:ext>
            </a:extLst>
          </p:cNvPr>
          <p:cNvSpPr>
            <a:spLocks noGrp="1"/>
          </p:cNvSpPr>
          <p:nvPr>
            <p:ph type="dt" sz="half" idx="10"/>
          </p:nvPr>
        </p:nvSpPr>
        <p:spPr/>
        <p:txBody>
          <a:bodyPr/>
          <a:lstStyle/>
          <a:p>
            <a:fld id="{7F4DE8F2-CC2C-490D-8FF9-51C27817FA9E}" type="datetimeFigureOut">
              <a:rPr lang="zh-CN" altLang="en-US" smtClean="0"/>
              <a:t>2024/10/24</a:t>
            </a:fld>
            <a:endParaRPr lang="zh-CN" altLang="en-US"/>
          </a:p>
        </p:txBody>
      </p:sp>
      <p:sp>
        <p:nvSpPr>
          <p:cNvPr id="5" name="页脚占位符 4">
            <a:extLst>
              <a:ext uri="{FF2B5EF4-FFF2-40B4-BE49-F238E27FC236}">
                <a16:creationId xmlns:a16="http://schemas.microsoft.com/office/drawing/2014/main" id="{9E20016E-2DD4-4D7F-883A-329EF88AF8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E63E16-AECF-48F0-8D68-665589270E48}"/>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314811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AEA780-56E6-4321-B95B-069462007E8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D304C7D-073F-4057-9854-F52F99BC65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7B0DE89D-223C-4B7D-A179-2B15ACF7CD29}"/>
              </a:ext>
            </a:extLst>
          </p:cNvPr>
          <p:cNvSpPr>
            <a:spLocks noGrp="1"/>
          </p:cNvSpPr>
          <p:nvPr>
            <p:ph type="dt" sz="half" idx="10"/>
          </p:nvPr>
        </p:nvSpPr>
        <p:spPr/>
        <p:txBody>
          <a:bodyPr/>
          <a:lstStyle/>
          <a:p>
            <a:fld id="{7F4DE8F2-CC2C-490D-8FF9-51C27817FA9E}" type="datetimeFigureOut">
              <a:rPr lang="zh-CN" altLang="en-US" smtClean="0"/>
              <a:t>2024/10/24</a:t>
            </a:fld>
            <a:endParaRPr lang="zh-CN" altLang="en-US"/>
          </a:p>
        </p:txBody>
      </p:sp>
      <p:sp>
        <p:nvSpPr>
          <p:cNvPr id="5" name="页脚占位符 4">
            <a:extLst>
              <a:ext uri="{FF2B5EF4-FFF2-40B4-BE49-F238E27FC236}">
                <a16:creationId xmlns:a16="http://schemas.microsoft.com/office/drawing/2014/main" id="{A5816E40-CB01-4E12-A156-B8D48BD0C5A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D6EFE8-FA1C-44D2-9B1C-CDF9A1F9962F}"/>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3062071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2863DA-7C96-43F3-ABCE-1A18E3CD861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F67DCDA-279D-48D6-A132-B3BB6A25D5E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D02DB9E-2CF2-4D6E-B4D3-7C2AC487A071}"/>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7A2DB02-D741-49AA-918C-9FEA017506E1}"/>
              </a:ext>
            </a:extLst>
          </p:cNvPr>
          <p:cNvSpPr>
            <a:spLocks noGrp="1"/>
          </p:cNvSpPr>
          <p:nvPr>
            <p:ph type="dt" sz="half" idx="10"/>
          </p:nvPr>
        </p:nvSpPr>
        <p:spPr/>
        <p:txBody>
          <a:bodyPr/>
          <a:lstStyle/>
          <a:p>
            <a:fld id="{7F4DE8F2-CC2C-490D-8FF9-51C27817FA9E}" type="datetimeFigureOut">
              <a:rPr lang="zh-CN" altLang="en-US" smtClean="0"/>
              <a:t>2024/10/24</a:t>
            </a:fld>
            <a:endParaRPr lang="zh-CN" altLang="en-US"/>
          </a:p>
        </p:txBody>
      </p:sp>
      <p:sp>
        <p:nvSpPr>
          <p:cNvPr id="6" name="页脚占位符 5">
            <a:extLst>
              <a:ext uri="{FF2B5EF4-FFF2-40B4-BE49-F238E27FC236}">
                <a16:creationId xmlns:a16="http://schemas.microsoft.com/office/drawing/2014/main" id="{BCBC5211-B3C9-4EF3-9175-37A975D851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E4B71BE-F7C2-4475-8FAB-60B00C8BFEFB}"/>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197997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C57F2-504C-4216-98C2-8636A280DB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957D2A4-867C-409C-B9E1-41022249AB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7EB6479-C3BB-4DE2-97AF-2211FEB71DC2}"/>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94EF605-D523-4AE2-A680-40A081AB9D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E804FEA-2C48-4E0B-9713-0945E335660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442964C-5746-4AC0-94D8-BFA49CAAEE47}"/>
              </a:ext>
            </a:extLst>
          </p:cNvPr>
          <p:cNvSpPr>
            <a:spLocks noGrp="1"/>
          </p:cNvSpPr>
          <p:nvPr>
            <p:ph type="dt" sz="half" idx="10"/>
          </p:nvPr>
        </p:nvSpPr>
        <p:spPr/>
        <p:txBody>
          <a:bodyPr/>
          <a:lstStyle/>
          <a:p>
            <a:fld id="{7F4DE8F2-CC2C-490D-8FF9-51C27817FA9E}" type="datetimeFigureOut">
              <a:rPr lang="zh-CN" altLang="en-US" smtClean="0"/>
              <a:t>2024/10/24</a:t>
            </a:fld>
            <a:endParaRPr lang="zh-CN" altLang="en-US"/>
          </a:p>
        </p:txBody>
      </p:sp>
      <p:sp>
        <p:nvSpPr>
          <p:cNvPr id="8" name="页脚占位符 7">
            <a:extLst>
              <a:ext uri="{FF2B5EF4-FFF2-40B4-BE49-F238E27FC236}">
                <a16:creationId xmlns:a16="http://schemas.microsoft.com/office/drawing/2014/main" id="{FCAB73E7-17B7-4C32-99ED-0096AE3F151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F8CE6E7-539F-44F2-81A1-8E870B10DA6B}"/>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4240799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7B8B7-F959-4E83-A44D-93BFF998265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7B64640-F789-4DF2-B350-CAA339B0DE82}"/>
              </a:ext>
            </a:extLst>
          </p:cNvPr>
          <p:cNvSpPr>
            <a:spLocks noGrp="1"/>
          </p:cNvSpPr>
          <p:nvPr>
            <p:ph type="dt" sz="half" idx="10"/>
          </p:nvPr>
        </p:nvSpPr>
        <p:spPr/>
        <p:txBody>
          <a:bodyPr/>
          <a:lstStyle/>
          <a:p>
            <a:fld id="{7F4DE8F2-CC2C-490D-8FF9-51C27817FA9E}" type="datetimeFigureOut">
              <a:rPr lang="zh-CN" altLang="en-US" smtClean="0"/>
              <a:t>2024/10/24</a:t>
            </a:fld>
            <a:endParaRPr lang="zh-CN" altLang="en-US"/>
          </a:p>
        </p:txBody>
      </p:sp>
      <p:sp>
        <p:nvSpPr>
          <p:cNvPr id="4" name="页脚占位符 3">
            <a:extLst>
              <a:ext uri="{FF2B5EF4-FFF2-40B4-BE49-F238E27FC236}">
                <a16:creationId xmlns:a16="http://schemas.microsoft.com/office/drawing/2014/main" id="{C98EB024-CBD8-484D-A339-1BF0F0188A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AE6DE4A-65B2-474E-AAD6-CEBB94373B5A}"/>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3314660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8C71865-C0A0-416E-B6C0-C4A8EFF84868}"/>
              </a:ext>
            </a:extLst>
          </p:cNvPr>
          <p:cNvSpPr>
            <a:spLocks noGrp="1"/>
          </p:cNvSpPr>
          <p:nvPr>
            <p:ph type="dt" sz="half" idx="10"/>
          </p:nvPr>
        </p:nvSpPr>
        <p:spPr/>
        <p:txBody>
          <a:bodyPr/>
          <a:lstStyle/>
          <a:p>
            <a:fld id="{7F4DE8F2-CC2C-490D-8FF9-51C27817FA9E}" type="datetimeFigureOut">
              <a:rPr lang="zh-CN" altLang="en-US" smtClean="0"/>
              <a:t>2024/10/24</a:t>
            </a:fld>
            <a:endParaRPr lang="zh-CN" altLang="en-US"/>
          </a:p>
        </p:txBody>
      </p:sp>
      <p:sp>
        <p:nvSpPr>
          <p:cNvPr id="3" name="页脚占位符 2">
            <a:extLst>
              <a:ext uri="{FF2B5EF4-FFF2-40B4-BE49-F238E27FC236}">
                <a16:creationId xmlns:a16="http://schemas.microsoft.com/office/drawing/2014/main" id="{5B4CBACE-6D3D-4C9A-81F6-6C9C3DE6919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D2E9CA3-A6D2-40F8-B1E0-D0B0E5B16CC3}"/>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1456191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FA9EC-D805-46E9-B2B2-A102CC21BC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23F8421-A78D-4B31-931B-B1BBC79BD7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0F46FE6-795E-4EA2-8401-7149E0807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2667C0E-E4C0-4559-A687-D7B0B6D57A66}"/>
              </a:ext>
            </a:extLst>
          </p:cNvPr>
          <p:cNvSpPr>
            <a:spLocks noGrp="1"/>
          </p:cNvSpPr>
          <p:nvPr>
            <p:ph type="dt" sz="half" idx="10"/>
          </p:nvPr>
        </p:nvSpPr>
        <p:spPr/>
        <p:txBody>
          <a:bodyPr/>
          <a:lstStyle/>
          <a:p>
            <a:fld id="{7F4DE8F2-CC2C-490D-8FF9-51C27817FA9E}" type="datetimeFigureOut">
              <a:rPr lang="zh-CN" altLang="en-US" smtClean="0"/>
              <a:t>2024/10/24</a:t>
            </a:fld>
            <a:endParaRPr lang="zh-CN" altLang="en-US"/>
          </a:p>
        </p:txBody>
      </p:sp>
      <p:sp>
        <p:nvSpPr>
          <p:cNvPr id="6" name="页脚占位符 5">
            <a:extLst>
              <a:ext uri="{FF2B5EF4-FFF2-40B4-BE49-F238E27FC236}">
                <a16:creationId xmlns:a16="http://schemas.microsoft.com/office/drawing/2014/main" id="{F01367E2-FF29-414A-83B4-781652E17F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A04A8E-ECE1-4EC0-B836-532EA4CE5278}"/>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638371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99948-0664-4007-B72E-F2DF81C561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F6CF019-019E-4DE0-9637-42FC2A1D3A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BF4DE27-58AF-4D0B-9AEC-076454FAC8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E6CAE87-05C5-4DE0-9C6F-CEF0493E47E7}"/>
              </a:ext>
            </a:extLst>
          </p:cNvPr>
          <p:cNvSpPr>
            <a:spLocks noGrp="1"/>
          </p:cNvSpPr>
          <p:nvPr>
            <p:ph type="dt" sz="half" idx="10"/>
          </p:nvPr>
        </p:nvSpPr>
        <p:spPr/>
        <p:txBody>
          <a:bodyPr/>
          <a:lstStyle/>
          <a:p>
            <a:fld id="{7F4DE8F2-CC2C-490D-8FF9-51C27817FA9E}" type="datetimeFigureOut">
              <a:rPr lang="zh-CN" altLang="en-US" smtClean="0"/>
              <a:t>2024/10/24</a:t>
            </a:fld>
            <a:endParaRPr lang="zh-CN" altLang="en-US"/>
          </a:p>
        </p:txBody>
      </p:sp>
      <p:sp>
        <p:nvSpPr>
          <p:cNvPr id="6" name="页脚占位符 5">
            <a:extLst>
              <a:ext uri="{FF2B5EF4-FFF2-40B4-BE49-F238E27FC236}">
                <a16:creationId xmlns:a16="http://schemas.microsoft.com/office/drawing/2014/main" id="{F9D1BACE-FFC1-4978-8628-DF1D8C9FC1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491EFF-D1B7-4E4E-A42C-D9C076438979}"/>
              </a:ext>
            </a:extLst>
          </p:cNvPr>
          <p:cNvSpPr>
            <a:spLocks noGrp="1"/>
          </p:cNvSpPr>
          <p:nvPr>
            <p:ph type="sldNum" sz="quarter" idx="12"/>
          </p:nvPr>
        </p:nvSpPr>
        <p:spPr/>
        <p:txBody>
          <a:bodyPr/>
          <a:lstStyle/>
          <a:p>
            <a:fld id="{051ED7BF-BED3-43F7-88DC-25C08D4760F4}" type="slidenum">
              <a:rPr lang="zh-CN" altLang="en-US" smtClean="0"/>
              <a:t>‹#›</a:t>
            </a:fld>
            <a:endParaRPr lang="zh-CN" altLang="en-US"/>
          </a:p>
        </p:txBody>
      </p:sp>
    </p:spTree>
    <p:extLst>
      <p:ext uri="{BB962C8B-B14F-4D97-AF65-F5344CB8AC3E}">
        <p14:creationId xmlns:p14="http://schemas.microsoft.com/office/powerpoint/2010/main" val="9726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E2D97FC-31BD-444B-9400-9DF2A134FC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2378C16A-A9AE-48D7-AEDA-ACE1086038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CE9B3E16-E717-4234-B98E-6DC81B1415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ea typeface="中文 Hei" charset="0"/>
              </a:defRPr>
            </a:lvl1pPr>
          </a:lstStyle>
          <a:p>
            <a:fld id="{7F4DE8F2-CC2C-490D-8FF9-51C27817FA9E}" type="datetimeFigureOut">
              <a:rPr lang="zh-CN" altLang="en-US" smtClean="0"/>
              <a:pPr/>
              <a:t>2024/10/24</a:t>
            </a:fld>
            <a:endParaRPr lang="zh-CN" altLang="en-US" dirty="0"/>
          </a:p>
        </p:txBody>
      </p:sp>
      <p:sp>
        <p:nvSpPr>
          <p:cNvPr id="5" name="页脚占位符 4">
            <a:extLst>
              <a:ext uri="{FF2B5EF4-FFF2-40B4-BE49-F238E27FC236}">
                <a16:creationId xmlns:a16="http://schemas.microsoft.com/office/drawing/2014/main" id="{6135A658-C722-4624-BBA4-8A0A652F2B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ea typeface="中文 Hei" charset="0"/>
              </a:defRPr>
            </a:lvl1pPr>
          </a:lstStyle>
          <a:p>
            <a:endParaRPr lang="zh-CN" altLang="en-US" dirty="0"/>
          </a:p>
        </p:txBody>
      </p:sp>
      <p:sp>
        <p:nvSpPr>
          <p:cNvPr id="6" name="灯片编号占位符 5">
            <a:extLst>
              <a:ext uri="{FF2B5EF4-FFF2-40B4-BE49-F238E27FC236}">
                <a16:creationId xmlns:a16="http://schemas.microsoft.com/office/drawing/2014/main" id="{B0B522F3-F422-46D7-B96F-24899368A5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ea typeface="中文 Hei" charset="0"/>
              </a:defRPr>
            </a:lvl1pPr>
          </a:lstStyle>
          <a:p>
            <a:fld id="{051ED7BF-BED3-43F7-88DC-25C08D4760F4}" type="slidenum">
              <a:rPr lang="zh-CN" altLang="en-US" smtClean="0"/>
              <a:pPr/>
              <a:t>‹#›</a:t>
            </a:fld>
            <a:endParaRPr lang="zh-CN" altLang="en-US" dirty="0"/>
          </a:p>
        </p:txBody>
      </p:sp>
    </p:spTree>
    <p:extLst>
      <p:ext uri="{BB962C8B-B14F-4D97-AF65-F5344CB8AC3E}">
        <p14:creationId xmlns:p14="http://schemas.microsoft.com/office/powerpoint/2010/main" val="2222174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solidFill>
          <a:latin typeface="+mj-lt"/>
          <a:ea typeface="中文 Hei"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mn-lt"/>
          <a:ea typeface="中文 Hei"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mn-lt"/>
          <a:ea typeface="中文 Hei"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mn-lt"/>
          <a:ea typeface="中文 Hei"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中文 Hei"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中文 Hei"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7" userDrawn="1">
          <p15:clr>
            <a:srgbClr val="F26B43"/>
          </p15:clr>
        </p15:guide>
        <p15:guide id="2" pos="7372" userDrawn="1">
          <p15:clr>
            <a:srgbClr val="F26B43"/>
          </p15:clr>
        </p15:guide>
        <p15:guide id="3" orient="horz" pos="259" userDrawn="1">
          <p15:clr>
            <a:srgbClr val="F26B43"/>
          </p15:clr>
        </p15:guide>
        <p15:guide id="4" orient="horz" pos="40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8F69D2E-07CA-2C84-9491-4DD48EEA909C}"/>
              </a:ext>
            </a:extLst>
          </p:cNvPr>
          <p:cNvPicPr>
            <a:picLocks noChangeAspect="1"/>
          </p:cNvPicPr>
          <p:nvPr/>
        </p:nvPicPr>
        <p:blipFill>
          <a:blip r:embed="rId3"/>
          <a:stretch>
            <a:fillRect/>
          </a:stretch>
        </p:blipFill>
        <p:spPr>
          <a:xfrm>
            <a:off x="7844781" y="931653"/>
            <a:ext cx="3822516" cy="5406848"/>
          </a:xfrm>
          <a:prstGeom prst="rect">
            <a:avLst/>
          </a:prstGeom>
        </p:spPr>
      </p:pic>
      <p:sp>
        <p:nvSpPr>
          <p:cNvPr id="10" name="文本框 9">
            <a:extLst>
              <a:ext uri="{FF2B5EF4-FFF2-40B4-BE49-F238E27FC236}">
                <a16:creationId xmlns:a16="http://schemas.microsoft.com/office/drawing/2014/main" id="{B2922194-F82A-47BD-BF5C-C36D713B2594}"/>
              </a:ext>
            </a:extLst>
          </p:cNvPr>
          <p:cNvSpPr txBox="1"/>
          <p:nvPr/>
        </p:nvSpPr>
        <p:spPr>
          <a:xfrm>
            <a:off x="3237086" y="3726774"/>
            <a:ext cx="2209676" cy="400110"/>
          </a:xfrm>
          <a:prstGeom prst="rect">
            <a:avLst/>
          </a:prstGeom>
          <a:noFill/>
        </p:spPr>
        <p:txBody>
          <a:bodyPr wrap="square" rtlCol="0">
            <a:spAutoFit/>
          </a:bodyPr>
          <a:lstStyle/>
          <a:p>
            <a:r>
              <a:rPr lang="zh-CN" altLang="en-US" sz="2000" b="1" dirty="0">
                <a:solidFill>
                  <a:schemeClr val="accent1"/>
                </a:solidFill>
                <a:latin typeface="SimHei" charset="-122"/>
                <a:ea typeface="SimHei" charset="-122"/>
                <a:cs typeface="SimHei" charset="-122"/>
                <a:sym typeface="+mn-lt"/>
              </a:rPr>
              <a:t>汇报人：</a:t>
            </a:r>
            <a:r>
              <a:rPr lang="en-US" altLang="zh-CN" sz="2000" b="1" dirty="0">
                <a:solidFill>
                  <a:schemeClr val="accent1"/>
                </a:solidFill>
                <a:latin typeface="SimHei" charset="-122"/>
                <a:ea typeface="SimHei" charset="-122"/>
                <a:cs typeface="SimHei" charset="-122"/>
                <a:sym typeface="+mn-lt"/>
              </a:rPr>
              <a:t>23 </a:t>
            </a:r>
            <a:r>
              <a:rPr lang="zh-CN" altLang="en-US" sz="2000" b="1" dirty="0">
                <a:solidFill>
                  <a:schemeClr val="accent1"/>
                </a:solidFill>
                <a:latin typeface="SimHei" charset="-122"/>
                <a:ea typeface="SimHei" charset="-122"/>
                <a:cs typeface="SimHei" charset="-122"/>
                <a:sym typeface="+mn-lt"/>
              </a:rPr>
              <a:t>胡姗</a:t>
            </a:r>
            <a:endParaRPr lang="en-US" altLang="zh-CN" sz="2000" b="1" dirty="0">
              <a:solidFill>
                <a:schemeClr val="accent1"/>
              </a:solidFill>
              <a:latin typeface="SimHei" charset="-122"/>
              <a:ea typeface="SimHei" charset="-122"/>
              <a:cs typeface="SimHei" charset="-122"/>
              <a:sym typeface="+mn-lt"/>
            </a:endParaRPr>
          </a:p>
        </p:txBody>
      </p:sp>
      <p:sp>
        <p:nvSpPr>
          <p:cNvPr id="16" name="文本框 15">
            <a:extLst>
              <a:ext uri="{FF2B5EF4-FFF2-40B4-BE49-F238E27FC236}">
                <a16:creationId xmlns:a16="http://schemas.microsoft.com/office/drawing/2014/main" id="{7F0C1351-4FF1-4B62-B8D0-9EF1748375EB}"/>
              </a:ext>
            </a:extLst>
          </p:cNvPr>
          <p:cNvSpPr txBox="1"/>
          <p:nvPr/>
        </p:nvSpPr>
        <p:spPr>
          <a:xfrm>
            <a:off x="1586046" y="2280709"/>
            <a:ext cx="6347775" cy="1015663"/>
          </a:xfrm>
          <a:prstGeom prst="rect">
            <a:avLst/>
          </a:prstGeom>
          <a:noFill/>
        </p:spPr>
        <p:txBody>
          <a:bodyPr wrap="square" rtlCol="0">
            <a:spAutoFit/>
          </a:bodyPr>
          <a:lstStyle/>
          <a:p>
            <a:r>
              <a:rPr lang="zh-CN" altLang="en-US" sz="6000" b="1" dirty="0">
                <a:solidFill>
                  <a:schemeClr val="tx1">
                    <a:lumMod val="75000"/>
                    <a:lumOff val="25000"/>
                  </a:schemeClr>
                </a:solidFill>
                <a:latin typeface="SimHei" charset="-122"/>
                <a:ea typeface="SimHei" charset="-122"/>
                <a:cs typeface="SimHei" charset="-122"/>
                <a:sym typeface="+mn-lt"/>
              </a:rPr>
              <a:t>软件工程技术发展</a:t>
            </a: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1924" y="340829"/>
            <a:ext cx="3508151" cy="900103"/>
          </a:xfrm>
          <a:prstGeom prst="rect">
            <a:avLst/>
          </a:prstGeom>
        </p:spPr>
      </p:pic>
      <p:sp>
        <p:nvSpPr>
          <p:cNvPr id="2" name="文本框 1">
            <a:extLst>
              <a:ext uri="{FF2B5EF4-FFF2-40B4-BE49-F238E27FC236}">
                <a16:creationId xmlns:a16="http://schemas.microsoft.com/office/drawing/2014/main" id="{6B1FD7AE-2FF0-3918-C050-2FC66035855F}"/>
              </a:ext>
            </a:extLst>
          </p:cNvPr>
          <p:cNvSpPr txBox="1"/>
          <p:nvPr/>
        </p:nvSpPr>
        <p:spPr>
          <a:xfrm>
            <a:off x="3602271" y="4217271"/>
            <a:ext cx="1479306" cy="400110"/>
          </a:xfrm>
          <a:prstGeom prst="rect">
            <a:avLst/>
          </a:prstGeom>
          <a:noFill/>
        </p:spPr>
        <p:txBody>
          <a:bodyPr wrap="square" rtlCol="0">
            <a:spAutoFit/>
          </a:bodyPr>
          <a:lstStyle/>
          <a:p>
            <a:r>
              <a:rPr lang="en-US" altLang="zh-CN" sz="2000" b="1" dirty="0">
                <a:solidFill>
                  <a:schemeClr val="accent1"/>
                </a:solidFill>
                <a:latin typeface="SimHei" charset="-122"/>
                <a:ea typeface="SimHei" charset="-122"/>
                <a:cs typeface="SimHei" charset="-122"/>
                <a:sym typeface="+mn-lt"/>
              </a:rPr>
              <a:t>2024.10.24</a:t>
            </a:r>
          </a:p>
        </p:txBody>
      </p:sp>
      <p:sp>
        <p:nvSpPr>
          <p:cNvPr id="3" name="文本框 2">
            <a:extLst>
              <a:ext uri="{FF2B5EF4-FFF2-40B4-BE49-F238E27FC236}">
                <a16:creationId xmlns:a16="http://schemas.microsoft.com/office/drawing/2014/main" id="{7585A3B7-0331-B0B3-4665-67FB5272B31F}"/>
              </a:ext>
            </a:extLst>
          </p:cNvPr>
          <p:cNvSpPr txBox="1"/>
          <p:nvPr/>
        </p:nvSpPr>
        <p:spPr>
          <a:xfrm>
            <a:off x="0" y="6338501"/>
            <a:ext cx="11184555" cy="707886"/>
          </a:xfrm>
          <a:prstGeom prst="rect">
            <a:avLst/>
          </a:prstGeom>
          <a:noFill/>
        </p:spPr>
        <p:txBody>
          <a:bodyPr wrap="square" rtlCol="0">
            <a:spAutoFit/>
          </a:bodyPr>
          <a:lstStyle/>
          <a:p>
            <a:r>
              <a:rPr lang="en-US" altLang="zh-CN" sz="2000" b="1" dirty="0">
                <a:solidFill>
                  <a:schemeClr val="accent1"/>
                </a:solidFill>
                <a:latin typeface="SimHei" charset="-122"/>
                <a:ea typeface="SimHei" charset="-122"/>
                <a:cs typeface="SimHei" charset="-122"/>
                <a:sym typeface="+mn-lt"/>
              </a:rPr>
              <a:t>[1] </a:t>
            </a:r>
            <a:r>
              <a:rPr lang="zh-CN" altLang="en-US" sz="2000" b="1" dirty="0">
                <a:solidFill>
                  <a:schemeClr val="accent1"/>
                </a:solidFill>
                <a:latin typeface="SimHei" charset="-122"/>
                <a:ea typeface="SimHei" charset="-122"/>
                <a:cs typeface="SimHei" charset="-122"/>
                <a:sym typeface="+mn-lt"/>
              </a:rPr>
              <a:t>杨芙清</a:t>
            </a:r>
            <a:r>
              <a:rPr lang="en-US" altLang="zh-CN" sz="2000" b="1" dirty="0">
                <a:solidFill>
                  <a:schemeClr val="accent1"/>
                </a:solidFill>
                <a:latin typeface="SimHei" charset="-122"/>
                <a:ea typeface="SimHei" charset="-122"/>
                <a:cs typeface="SimHei" charset="-122"/>
                <a:sym typeface="+mn-lt"/>
              </a:rPr>
              <a:t>. </a:t>
            </a:r>
            <a:r>
              <a:rPr lang="zh-CN" altLang="en-US" sz="2000" b="1" dirty="0">
                <a:solidFill>
                  <a:schemeClr val="accent1"/>
                </a:solidFill>
                <a:latin typeface="SimHei" charset="-122"/>
                <a:ea typeface="SimHei" charset="-122"/>
                <a:cs typeface="SimHei" charset="-122"/>
                <a:sym typeface="+mn-lt"/>
              </a:rPr>
              <a:t>软件工程技术发展思索</a:t>
            </a:r>
            <a:r>
              <a:rPr lang="en-US" altLang="zh-CN" sz="2000" b="1" dirty="0">
                <a:solidFill>
                  <a:schemeClr val="accent1"/>
                </a:solidFill>
                <a:latin typeface="SimHei" charset="-122"/>
                <a:ea typeface="SimHei" charset="-122"/>
                <a:cs typeface="SimHei" charset="-122"/>
                <a:sym typeface="+mn-lt"/>
              </a:rPr>
              <a:t>[J]. </a:t>
            </a:r>
            <a:r>
              <a:rPr lang="zh-CN" altLang="en-US" sz="2000" b="1" dirty="0">
                <a:solidFill>
                  <a:schemeClr val="accent1"/>
                </a:solidFill>
                <a:latin typeface="SimHei" charset="-122"/>
                <a:ea typeface="SimHei" charset="-122"/>
                <a:cs typeface="SimHei" charset="-122"/>
                <a:sym typeface="+mn-lt"/>
              </a:rPr>
              <a:t>软件学报</a:t>
            </a:r>
            <a:r>
              <a:rPr lang="en-US" altLang="zh-CN" sz="2000" b="1" dirty="0">
                <a:solidFill>
                  <a:schemeClr val="accent1"/>
                </a:solidFill>
                <a:latin typeface="SimHei" charset="-122"/>
                <a:ea typeface="SimHei" charset="-122"/>
                <a:cs typeface="SimHei" charset="-122"/>
                <a:sym typeface="+mn-lt"/>
              </a:rPr>
              <a:t>, 2005, 16(1).</a:t>
            </a:r>
          </a:p>
          <a:p>
            <a:endParaRPr lang="en-US" altLang="zh-CN" sz="2000" b="1" dirty="0">
              <a:solidFill>
                <a:schemeClr val="accent1"/>
              </a:solidFill>
              <a:latin typeface="SimHei" charset="-122"/>
              <a:ea typeface="SimHei" charset="-122"/>
              <a:cs typeface="SimHei" charset="-122"/>
              <a:sym typeface="+mn-lt"/>
            </a:endParaRPr>
          </a:p>
        </p:txBody>
      </p:sp>
    </p:spTree>
    <p:extLst>
      <p:ext uri="{BB962C8B-B14F-4D97-AF65-F5344CB8AC3E}">
        <p14:creationId xmlns:p14="http://schemas.microsoft.com/office/powerpoint/2010/main" val="122736643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6C5DD-3E3D-8122-AED0-09030975656A}"/>
            </a:ext>
          </a:extLst>
        </p:cNvPr>
        <p:cNvGrpSpPr/>
        <p:nvPr/>
      </p:nvGrpSpPr>
      <p:grpSpPr>
        <a:xfrm>
          <a:off x="0" y="0"/>
          <a:ext cx="0" cy="0"/>
          <a:chOff x="0" y="0"/>
          <a:chExt cx="0" cy="0"/>
        </a:xfrm>
      </p:grpSpPr>
      <p:sp>
        <p:nvSpPr>
          <p:cNvPr id="16" name="文本框 15">
            <a:extLst>
              <a:ext uri="{FF2B5EF4-FFF2-40B4-BE49-F238E27FC236}">
                <a16:creationId xmlns:a16="http://schemas.microsoft.com/office/drawing/2014/main" id="{BB53F791-A245-1BB9-0910-183CCF90DDBF}"/>
              </a:ext>
            </a:extLst>
          </p:cNvPr>
          <p:cNvSpPr txBox="1"/>
          <p:nvPr/>
        </p:nvSpPr>
        <p:spPr>
          <a:xfrm>
            <a:off x="1576158" y="522364"/>
            <a:ext cx="3508998" cy="504369"/>
          </a:xfrm>
          <a:prstGeom prst="rect">
            <a:avLst/>
          </a:prstGeom>
          <a:noFill/>
        </p:spPr>
        <p:txBody>
          <a:bodyPr wrap="square" rtlCol="0">
            <a:spAutoFit/>
          </a:bodyPr>
          <a:lstStyle/>
          <a:p>
            <a:pPr>
              <a:lnSpc>
                <a:spcPct val="130000"/>
              </a:lnSpc>
            </a:pPr>
            <a:r>
              <a:rPr lang="zh-CN" altLang="en-US" sz="2400" dirty="0">
                <a:solidFill>
                  <a:schemeClr val="accent1"/>
                </a:solidFill>
                <a:latin typeface="SimHei" charset="-122"/>
                <a:ea typeface="SimHei" charset="-122"/>
                <a:cs typeface="SimHei" charset="-122"/>
                <a:sym typeface="+mn-lt"/>
              </a:rPr>
              <a:t>扩展阅读：思考与总结</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id="{4B649C90-E602-DA7D-DA54-E8ADBE10A14F}"/>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id="{B5C87011-A2AF-9CBC-62E2-6BBC30C36BE8}"/>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pic>
        <p:nvPicPr>
          <p:cNvPr id="27" name="图片 26">
            <a:extLst>
              <a:ext uri="{FF2B5EF4-FFF2-40B4-BE49-F238E27FC236}">
                <a16:creationId xmlns:a16="http://schemas.microsoft.com/office/drawing/2014/main" id="{C4F6BB2A-8BE7-4562-6B97-10F59D0D7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
        <p:nvSpPr>
          <p:cNvPr id="4" name="文本框 3">
            <a:extLst>
              <a:ext uri="{FF2B5EF4-FFF2-40B4-BE49-F238E27FC236}">
                <a16:creationId xmlns:a16="http://schemas.microsoft.com/office/drawing/2014/main" id="{D51D30D4-16CD-9CED-3552-FC271643B219}"/>
              </a:ext>
            </a:extLst>
          </p:cNvPr>
          <p:cNvSpPr txBox="1"/>
          <p:nvPr/>
        </p:nvSpPr>
        <p:spPr>
          <a:xfrm>
            <a:off x="1183208" y="1368524"/>
            <a:ext cx="9074988" cy="5078313"/>
          </a:xfrm>
          <a:prstGeom prst="rect">
            <a:avLst/>
          </a:prstGeom>
          <a:noFill/>
        </p:spPr>
        <p:txBody>
          <a:bodyPr wrap="square">
            <a:spAutoFit/>
          </a:bodyPr>
          <a:lstStyle/>
          <a:p>
            <a:r>
              <a:rPr lang="zh-CN" altLang="en-US" b="1" dirty="0">
                <a:solidFill>
                  <a:srgbClr val="FF0000"/>
                </a:solidFill>
              </a:rPr>
              <a:t>① 自动化和智能化的软件开发</a:t>
            </a:r>
            <a:endParaRPr lang="en-US" altLang="zh-CN" b="1" dirty="0">
              <a:solidFill>
                <a:srgbClr val="FF0000"/>
              </a:solidFill>
            </a:endParaRPr>
          </a:p>
          <a:p>
            <a:endParaRPr lang="en-US" altLang="zh-CN" dirty="0"/>
          </a:p>
          <a:p>
            <a:r>
              <a:rPr lang="zh-CN" altLang="en-US" dirty="0"/>
              <a:t>        AI技术已经从简单的辅助开发人员发展到涵盖软件开发的整个生命周期。AI工具的应用范围不断扩展，从需求分析到运维管理，每个阶段都得到了显著提升。例如，GitHub Copilot等工具已经开始涉足到软件开发的不同阶段，提供代码补全、生成等功能，提高开发效率和代码质量。</a:t>
            </a:r>
            <a:endParaRPr lang="en-US" altLang="zh-CN" dirty="0"/>
          </a:p>
          <a:p>
            <a:endParaRPr lang="en-US" altLang="zh-CN" dirty="0"/>
          </a:p>
          <a:p>
            <a:r>
              <a:rPr lang="zh-CN" altLang="en-US" b="1" dirty="0">
                <a:solidFill>
                  <a:srgbClr val="FF0000"/>
                </a:solidFill>
              </a:rPr>
              <a:t>② 提高开发效率和代码质量</a:t>
            </a:r>
            <a:endParaRPr lang="en-US" altLang="zh-CN" b="1" dirty="0">
              <a:solidFill>
                <a:srgbClr val="FF0000"/>
              </a:solidFill>
            </a:endParaRPr>
          </a:p>
          <a:p>
            <a:endParaRPr lang="en-US" altLang="zh-CN" dirty="0"/>
          </a:p>
          <a:p>
            <a:r>
              <a:rPr lang="zh-CN" altLang="en-US" dirty="0"/>
              <a:t>        AI辅助编程工具如AutoDev，通过代码补全与生成、代码审查、代码测试等功能，提高开发效率和代码质量。AI工具开始融入内部的一系列规范，结合内部知识库，提升内容生成的质量。</a:t>
            </a:r>
            <a:endParaRPr lang="en-US" altLang="zh-CN" dirty="0"/>
          </a:p>
          <a:p>
            <a:endParaRPr lang="en-US" altLang="zh-CN" dirty="0"/>
          </a:p>
          <a:p>
            <a:r>
              <a:rPr lang="zh-CN" altLang="en-US" b="1" dirty="0">
                <a:solidFill>
                  <a:srgbClr val="FF0000"/>
                </a:solidFill>
              </a:rPr>
              <a:t>③ 挑战：安全性与隐私保护</a:t>
            </a:r>
            <a:endParaRPr lang="en-US" altLang="zh-CN" b="1" dirty="0">
              <a:solidFill>
                <a:srgbClr val="FF0000"/>
              </a:solidFill>
            </a:endParaRPr>
          </a:p>
          <a:p>
            <a:endParaRPr lang="en-US" altLang="zh-CN" b="1" dirty="0">
              <a:solidFill>
                <a:srgbClr val="FF0000"/>
              </a:solidFill>
            </a:endParaRPr>
          </a:p>
          <a:p>
            <a:r>
              <a:rPr lang="zh-CN" altLang="en-US" dirty="0"/>
              <a:t>       尽管AI技术为软件工程带来了许多机遇，但也带来了数据隐私、模型透明性和解释性、伦理和法律问题等挑战。这些问题需要在技术进步的同时得到妥善解决，以确保AI技术能够为开发行业带来更多的积极影响</a:t>
            </a:r>
          </a:p>
        </p:txBody>
      </p:sp>
    </p:spTree>
    <p:extLst>
      <p:ext uri="{BB962C8B-B14F-4D97-AF65-F5344CB8AC3E}">
        <p14:creationId xmlns:p14="http://schemas.microsoft.com/office/powerpoint/2010/main" val="392736703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C5E10-C226-4553-1207-03A76633D2F6}"/>
            </a:ext>
          </a:extLst>
        </p:cNvPr>
        <p:cNvGrpSpPr/>
        <p:nvPr/>
      </p:nvGrpSpPr>
      <p:grpSpPr>
        <a:xfrm>
          <a:off x="0" y="0"/>
          <a:ext cx="0" cy="0"/>
          <a:chOff x="0" y="0"/>
          <a:chExt cx="0" cy="0"/>
        </a:xfrm>
      </p:grpSpPr>
      <p:sp>
        <p:nvSpPr>
          <p:cNvPr id="10" name="文本框 9">
            <a:extLst>
              <a:ext uri="{FF2B5EF4-FFF2-40B4-BE49-F238E27FC236}">
                <a16:creationId xmlns:a16="http://schemas.microsoft.com/office/drawing/2014/main" id="{FB8868BB-4F66-0BC6-851C-F990467F2681}"/>
              </a:ext>
            </a:extLst>
          </p:cNvPr>
          <p:cNvSpPr txBox="1"/>
          <p:nvPr/>
        </p:nvSpPr>
        <p:spPr>
          <a:xfrm>
            <a:off x="5148656" y="4149468"/>
            <a:ext cx="2209676" cy="400110"/>
          </a:xfrm>
          <a:prstGeom prst="rect">
            <a:avLst/>
          </a:prstGeom>
          <a:noFill/>
        </p:spPr>
        <p:txBody>
          <a:bodyPr wrap="square" rtlCol="0">
            <a:spAutoFit/>
          </a:bodyPr>
          <a:lstStyle/>
          <a:p>
            <a:r>
              <a:rPr lang="zh-CN" altLang="en-US" sz="2000" b="1" dirty="0">
                <a:solidFill>
                  <a:schemeClr val="accent1"/>
                </a:solidFill>
                <a:latin typeface="SimHei" charset="-122"/>
                <a:ea typeface="SimHei" charset="-122"/>
                <a:cs typeface="SimHei" charset="-122"/>
                <a:sym typeface="+mn-lt"/>
              </a:rPr>
              <a:t>汇报人：</a:t>
            </a:r>
            <a:r>
              <a:rPr lang="en-US" altLang="zh-CN" sz="2000" b="1" dirty="0">
                <a:solidFill>
                  <a:schemeClr val="accent1"/>
                </a:solidFill>
                <a:latin typeface="SimHei" charset="-122"/>
                <a:ea typeface="SimHei" charset="-122"/>
                <a:cs typeface="SimHei" charset="-122"/>
                <a:sym typeface="+mn-lt"/>
              </a:rPr>
              <a:t>23 </a:t>
            </a:r>
            <a:r>
              <a:rPr lang="zh-CN" altLang="en-US" sz="2000" b="1" dirty="0">
                <a:solidFill>
                  <a:schemeClr val="accent1"/>
                </a:solidFill>
                <a:latin typeface="SimHei" charset="-122"/>
                <a:ea typeface="SimHei" charset="-122"/>
                <a:cs typeface="SimHei" charset="-122"/>
                <a:sym typeface="+mn-lt"/>
              </a:rPr>
              <a:t>胡姗</a:t>
            </a:r>
            <a:endParaRPr lang="en-US" altLang="zh-CN" sz="2000" b="1" dirty="0">
              <a:solidFill>
                <a:schemeClr val="accent1"/>
              </a:solidFill>
              <a:latin typeface="SimHei" charset="-122"/>
              <a:ea typeface="SimHei" charset="-122"/>
              <a:cs typeface="SimHei" charset="-122"/>
              <a:sym typeface="+mn-lt"/>
            </a:endParaRPr>
          </a:p>
        </p:txBody>
      </p:sp>
      <p:sp>
        <p:nvSpPr>
          <p:cNvPr id="16" name="文本框 15">
            <a:extLst>
              <a:ext uri="{FF2B5EF4-FFF2-40B4-BE49-F238E27FC236}">
                <a16:creationId xmlns:a16="http://schemas.microsoft.com/office/drawing/2014/main" id="{C427DC67-8603-B07F-7085-EF8B80427675}"/>
              </a:ext>
            </a:extLst>
          </p:cNvPr>
          <p:cNvSpPr txBox="1"/>
          <p:nvPr/>
        </p:nvSpPr>
        <p:spPr>
          <a:xfrm>
            <a:off x="3079606" y="1815630"/>
            <a:ext cx="6347775" cy="1015663"/>
          </a:xfrm>
          <a:prstGeom prst="rect">
            <a:avLst/>
          </a:prstGeom>
          <a:noFill/>
        </p:spPr>
        <p:txBody>
          <a:bodyPr wrap="square" rtlCol="0">
            <a:spAutoFit/>
          </a:bodyPr>
          <a:lstStyle/>
          <a:p>
            <a:r>
              <a:rPr lang="zh-CN" altLang="en-US" sz="6000" b="1" dirty="0">
                <a:solidFill>
                  <a:schemeClr val="tx1">
                    <a:lumMod val="75000"/>
                    <a:lumOff val="25000"/>
                  </a:schemeClr>
                </a:solidFill>
                <a:latin typeface="SimHei" charset="-122"/>
                <a:ea typeface="SimHei" charset="-122"/>
                <a:cs typeface="SimHei" charset="-122"/>
                <a:sym typeface="+mn-lt"/>
              </a:rPr>
              <a:t>软件工程技术发展</a:t>
            </a:r>
          </a:p>
        </p:txBody>
      </p:sp>
      <p:pic>
        <p:nvPicPr>
          <p:cNvPr id="8" name="图片 7">
            <a:extLst>
              <a:ext uri="{FF2B5EF4-FFF2-40B4-BE49-F238E27FC236}">
                <a16:creationId xmlns:a16="http://schemas.microsoft.com/office/drawing/2014/main" id="{A1DE085A-4014-1B04-C7EA-4DE636E41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1924" y="613016"/>
            <a:ext cx="3508151" cy="900103"/>
          </a:xfrm>
          <a:prstGeom prst="rect">
            <a:avLst/>
          </a:prstGeom>
        </p:spPr>
      </p:pic>
      <p:sp>
        <p:nvSpPr>
          <p:cNvPr id="2" name="文本框 1">
            <a:extLst>
              <a:ext uri="{FF2B5EF4-FFF2-40B4-BE49-F238E27FC236}">
                <a16:creationId xmlns:a16="http://schemas.microsoft.com/office/drawing/2014/main" id="{255A2FFE-DEAA-5B8F-CE98-0E89E9871869}"/>
              </a:ext>
            </a:extLst>
          </p:cNvPr>
          <p:cNvSpPr txBox="1"/>
          <p:nvPr/>
        </p:nvSpPr>
        <p:spPr>
          <a:xfrm>
            <a:off x="5513841" y="4754425"/>
            <a:ext cx="1479306" cy="400110"/>
          </a:xfrm>
          <a:prstGeom prst="rect">
            <a:avLst/>
          </a:prstGeom>
          <a:noFill/>
        </p:spPr>
        <p:txBody>
          <a:bodyPr wrap="square" rtlCol="0">
            <a:spAutoFit/>
          </a:bodyPr>
          <a:lstStyle/>
          <a:p>
            <a:r>
              <a:rPr lang="en-US" altLang="zh-CN" sz="2000" b="1" dirty="0">
                <a:solidFill>
                  <a:schemeClr val="accent1"/>
                </a:solidFill>
                <a:latin typeface="SimHei" charset="-122"/>
                <a:ea typeface="SimHei" charset="-122"/>
                <a:cs typeface="SimHei" charset="-122"/>
                <a:sym typeface="+mn-lt"/>
              </a:rPr>
              <a:t>2024.10.24</a:t>
            </a:r>
          </a:p>
        </p:txBody>
      </p:sp>
    </p:spTree>
    <p:extLst>
      <p:ext uri="{BB962C8B-B14F-4D97-AF65-F5344CB8AC3E}">
        <p14:creationId xmlns:p14="http://schemas.microsoft.com/office/powerpoint/2010/main" val="1425155296"/>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7F0C1351-4FF1-4B62-B8D0-9EF1748375EB}"/>
              </a:ext>
            </a:extLst>
          </p:cNvPr>
          <p:cNvSpPr txBox="1"/>
          <p:nvPr/>
        </p:nvSpPr>
        <p:spPr>
          <a:xfrm>
            <a:off x="1717458" y="3042446"/>
            <a:ext cx="3508998" cy="584775"/>
          </a:xfrm>
          <a:prstGeom prst="rect">
            <a:avLst/>
          </a:prstGeom>
          <a:noFill/>
        </p:spPr>
        <p:txBody>
          <a:bodyPr wrap="square" rtlCol="0">
            <a:spAutoFit/>
          </a:bodyPr>
          <a:lstStyle/>
          <a:p>
            <a:pPr algn="ctr"/>
            <a:r>
              <a:rPr lang="zh-CN" altLang="en-US" sz="3200" b="1" dirty="0">
                <a:solidFill>
                  <a:schemeClr val="accent1"/>
                </a:solidFill>
                <a:latin typeface="SimHei" charset="-122"/>
                <a:ea typeface="SimHei" charset="-122"/>
                <a:cs typeface="SimHei" charset="-122"/>
                <a:sym typeface="+mn-lt"/>
              </a:rPr>
              <a:t>目  录</a:t>
            </a:r>
          </a:p>
        </p:txBody>
      </p:sp>
      <p:sp>
        <p:nvSpPr>
          <p:cNvPr id="6" name="六边形 5">
            <a:extLst>
              <a:ext uri="{FF2B5EF4-FFF2-40B4-BE49-F238E27FC236}">
                <a16:creationId xmlns:a16="http://schemas.microsoft.com/office/drawing/2014/main" id="{7567384D-78B4-418E-A791-1B19E68486AE}"/>
              </a:ext>
            </a:extLst>
          </p:cNvPr>
          <p:cNvSpPr/>
          <p:nvPr/>
        </p:nvSpPr>
        <p:spPr>
          <a:xfrm rot="5400000">
            <a:off x="2530910" y="2523587"/>
            <a:ext cx="1882094" cy="1622495"/>
          </a:xfrm>
          <a:prstGeom prst="hexagon">
            <a:avLst/>
          </a:prstGeom>
          <a:noFill/>
          <a:ln w="101600">
            <a:solidFill>
              <a:schemeClr val="accent2">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imHei" charset="-122"/>
              <a:ea typeface="SimHei" charset="-122"/>
              <a:cs typeface="SimHei" charset="-122"/>
            </a:endParaRPr>
          </a:p>
        </p:txBody>
      </p:sp>
      <p:sp>
        <p:nvSpPr>
          <p:cNvPr id="7" name="文本框 6">
            <a:extLst>
              <a:ext uri="{FF2B5EF4-FFF2-40B4-BE49-F238E27FC236}">
                <a16:creationId xmlns:a16="http://schemas.microsoft.com/office/drawing/2014/main" id="{B169B71B-BEF2-4FEF-807F-F79FFA7BD01E}"/>
              </a:ext>
            </a:extLst>
          </p:cNvPr>
          <p:cNvSpPr txBox="1"/>
          <p:nvPr/>
        </p:nvSpPr>
        <p:spPr>
          <a:xfrm>
            <a:off x="4926736" y="2046499"/>
            <a:ext cx="4951827" cy="2576667"/>
          </a:xfrm>
          <a:prstGeom prst="rect">
            <a:avLst/>
          </a:prstGeom>
          <a:noFill/>
        </p:spPr>
        <p:txBody>
          <a:bodyPr wrap="square" rtlCol="0">
            <a:spAutoFit/>
          </a:bodyPr>
          <a:lstStyle/>
          <a:p>
            <a:pPr>
              <a:lnSpc>
                <a:spcPct val="150000"/>
              </a:lnSpc>
            </a:pPr>
            <a:r>
              <a:rPr lang="zh-CN" altLang="en-US" sz="2800" b="1" dirty="0">
                <a:solidFill>
                  <a:schemeClr val="tx1">
                    <a:lumMod val="65000"/>
                    <a:lumOff val="35000"/>
                  </a:schemeClr>
                </a:solidFill>
                <a:latin typeface="SimHei" charset="-122"/>
                <a:ea typeface="SimHei" charset="-122"/>
                <a:cs typeface="SimHei" charset="-122"/>
                <a:sym typeface="+mn-lt"/>
              </a:rPr>
              <a:t>一、软件工程技术发展历程</a:t>
            </a:r>
            <a:endParaRPr lang="en-US" altLang="zh-CN" sz="2800" b="1" dirty="0">
              <a:solidFill>
                <a:schemeClr val="tx1">
                  <a:lumMod val="65000"/>
                  <a:lumOff val="35000"/>
                </a:schemeClr>
              </a:solidFill>
              <a:latin typeface="SimHei" charset="-122"/>
              <a:ea typeface="SimHei" charset="-122"/>
              <a:cs typeface="SimHei" charset="-122"/>
              <a:sym typeface="+mn-lt"/>
            </a:endParaRPr>
          </a:p>
          <a:p>
            <a:pPr>
              <a:lnSpc>
                <a:spcPct val="150000"/>
              </a:lnSpc>
            </a:pPr>
            <a:r>
              <a:rPr lang="zh-CN" altLang="en-US" sz="2800" b="1" dirty="0">
                <a:solidFill>
                  <a:schemeClr val="tx1">
                    <a:lumMod val="65000"/>
                    <a:lumOff val="35000"/>
                  </a:schemeClr>
                </a:solidFill>
                <a:latin typeface="SimHei" charset="-122"/>
                <a:ea typeface="SimHei" charset="-122"/>
                <a:cs typeface="SimHei" charset="-122"/>
                <a:sym typeface="+mn-lt"/>
              </a:rPr>
              <a:t>二、软件与软件特征</a:t>
            </a:r>
            <a:endParaRPr lang="en-US" altLang="zh-CN" sz="2800" b="1" dirty="0">
              <a:solidFill>
                <a:schemeClr val="tx1">
                  <a:lumMod val="65000"/>
                  <a:lumOff val="35000"/>
                </a:schemeClr>
              </a:solidFill>
              <a:latin typeface="SimHei" charset="-122"/>
              <a:ea typeface="SimHei" charset="-122"/>
              <a:cs typeface="SimHei" charset="-122"/>
              <a:sym typeface="+mn-lt"/>
            </a:endParaRPr>
          </a:p>
          <a:p>
            <a:pPr>
              <a:lnSpc>
                <a:spcPct val="150000"/>
              </a:lnSpc>
            </a:pPr>
            <a:r>
              <a:rPr lang="zh-CN" altLang="en-US" sz="2800" b="1" dirty="0">
                <a:solidFill>
                  <a:schemeClr val="tx1">
                    <a:lumMod val="65000"/>
                    <a:lumOff val="35000"/>
                  </a:schemeClr>
                </a:solidFill>
                <a:latin typeface="SimHei" charset="-122"/>
                <a:ea typeface="SimHei" charset="-122"/>
                <a:cs typeface="SimHei" charset="-122"/>
                <a:sym typeface="+mn-lt"/>
              </a:rPr>
              <a:t>三、软件工程的主要研究内容</a:t>
            </a:r>
            <a:endParaRPr lang="en-US" altLang="zh-CN" sz="2800" b="1" dirty="0">
              <a:solidFill>
                <a:schemeClr val="tx1">
                  <a:lumMod val="65000"/>
                  <a:lumOff val="35000"/>
                </a:schemeClr>
              </a:solidFill>
              <a:latin typeface="SimHei" charset="-122"/>
              <a:ea typeface="SimHei" charset="-122"/>
              <a:cs typeface="SimHei" charset="-122"/>
              <a:sym typeface="+mn-lt"/>
            </a:endParaRPr>
          </a:p>
          <a:p>
            <a:pPr>
              <a:lnSpc>
                <a:spcPct val="150000"/>
              </a:lnSpc>
            </a:pPr>
            <a:r>
              <a:rPr lang="zh-CN" altLang="en-US" sz="2800" b="1" dirty="0">
                <a:solidFill>
                  <a:schemeClr val="tx1">
                    <a:lumMod val="65000"/>
                    <a:lumOff val="35000"/>
                  </a:schemeClr>
                </a:solidFill>
                <a:latin typeface="SimHei" charset="-122"/>
                <a:ea typeface="SimHei" charset="-122"/>
                <a:cs typeface="SimHei" charset="-122"/>
                <a:sym typeface="+mn-lt"/>
              </a:rPr>
              <a:t>四、软件技术的发展趋势</a:t>
            </a:r>
            <a:endParaRPr lang="en-US" altLang="zh-CN" sz="2800" b="1" dirty="0">
              <a:solidFill>
                <a:schemeClr val="tx1">
                  <a:lumMod val="65000"/>
                  <a:lumOff val="35000"/>
                </a:schemeClr>
              </a:solidFill>
              <a:latin typeface="SimHei" charset="-122"/>
              <a:ea typeface="SimHei" charset="-122"/>
              <a:cs typeface="SimHei" charset="-122"/>
              <a:sym typeface="+mn-lt"/>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Tree>
    <p:extLst>
      <p:ext uri="{BB962C8B-B14F-4D97-AF65-F5344CB8AC3E}">
        <p14:creationId xmlns:p14="http://schemas.microsoft.com/office/powerpoint/2010/main" val="413452390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7F0C1351-4FF1-4B62-B8D0-9EF1748375EB}"/>
              </a:ext>
            </a:extLst>
          </p:cNvPr>
          <p:cNvSpPr txBox="1"/>
          <p:nvPr/>
        </p:nvSpPr>
        <p:spPr>
          <a:xfrm>
            <a:off x="1605353" y="441271"/>
            <a:ext cx="3508998" cy="504369"/>
          </a:xfrm>
          <a:prstGeom prst="rect">
            <a:avLst/>
          </a:prstGeom>
          <a:noFill/>
        </p:spPr>
        <p:txBody>
          <a:bodyPr wrap="square" rtlCol="0">
            <a:spAutoFit/>
          </a:bodyPr>
          <a:lstStyle/>
          <a:p>
            <a:pPr>
              <a:lnSpc>
                <a:spcPct val="130000"/>
              </a:lnSpc>
            </a:pPr>
            <a:r>
              <a:rPr lang="zh-CN" altLang="en-US" sz="2400" dirty="0">
                <a:solidFill>
                  <a:schemeClr val="accent1"/>
                </a:solidFill>
                <a:latin typeface="SimHei" charset="-122"/>
                <a:ea typeface="SimHei" charset="-122"/>
                <a:cs typeface="SimHei" charset="-122"/>
                <a:sym typeface="+mn-lt"/>
              </a:rPr>
              <a:t>摘要</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id="{F1E39044-BAD4-451C-AD87-BE9946EFF71B}"/>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id="{7567384D-78B4-418E-A791-1B19E68486AE}"/>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pic>
        <p:nvPicPr>
          <p:cNvPr id="44" name="图片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pic>
        <p:nvPicPr>
          <p:cNvPr id="3" name="图片 2">
            <a:extLst>
              <a:ext uri="{FF2B5EF4-FFF2-40B4-BE49-F238E27FC236}">
                <a16:creationId xmlns:a16="http://schemas.microsoft.com/office/drawing/2014/main" id="{2AE5EB0F-3A67-A2C1-07B0-3E4AEBEE8563}"/>
              </a:ext>
            </a:extLst>
          </p:cNvPr>
          <p:cNvPicPr>
            <a:picLocks noChangeAspect="1"/>
          </p:cNvPicPr>
          <p:nvPr/>
        </p:nvPicPr>
        <p:blipFill>
          <a:blip r:embed="rId3"/>
          <a:stretch>
            <a:fillRect/>
          </a:stretch>
        </p:blipFill>
        <p:spPr>
          <a:xfrm>
            <a:off x="1515773" y="2695670"/>
            <a:ext cx="8924925" cy="3600450"/>
          </a:xfrm>
          <a:prstGeom prst="rect">
            <a:avLst/>
          </a:prstGeom>
        </p:spPr>
      </p:pic>
      <p:sp>
        <p:nvSpPr>
          <p:cNvPr id="5" name="文本框 4">
            <a:extLst>
              <a:ext uri="{FF2B5EF4-FFF2-40B4-BE49-F238E27FC236}">
                <a16:creationId xmlns:a16="http://schemas.microsoft.com/office/drawing/2014/main" id="{BAFC6798-9DF2-4E07-0648-3DD07306863D}"/>
              </a:ext>
            </a:extLst>
          </p:cNvPr>
          <p:cNvSpPr txBox="1"/>
          <p:nvPr/>
        </p:nvSpPr>
        <p:spPr>
          <a:xfrm>
            <a:off x="1605353" y="1218342"/>
            <a:ext cx="8454750" cy="1477328"/>
          </a:xfrm>
          <a:prstGeom prst="rect">
            <a:avLst/>
          </a:prstGeom>
          <a:noFill/>
        </p:spPr>
        <p:txBody>
          <a:bodyPr wrap="square">
            <a:spAutoFit/>
          </a:bodyPr>
          <a:lstStyle/>
          <a:p>
            <a:r>
              <a:rPr lang="zh-CN" altLang="en-US" b="1" i="0" dirty="0">
                <a:effectLst/>
                <a:latin typeface="??"/>
              </a:rPr>
              <a:t>“软件工程”概念的提出：</a:t>
            </a:r>
            <a:endParaRPr lang="en-US" altLang="zh-CN" b="1" i="0" dirty="0">
              <a:effectLst/>
              <a:latin typeface="??"/>
            </a:endParaRPr>
          </a:p>
          <a:p>
            <a:endParaRPr lang="en-US" altLang="zh-CN" b="1" i="0" dirty="0">
              <a:effectLst/>
              <a:latin typeface="??"/>
            </a:endParaRPr>
          </a:p>
          <a:p>
            <a:r>
              <a:rPr lang="en-US" altLang="zh-CN" b="1" i="0" dirty="0">
                <a:effectLst/>
                <a:latin typeface="??"/>
              </a:rPr>
              <a:t>         </a:t>
            </a:r>
            <a:r>
              <a:rPr lang="zh-CN" altLang="en-US" b="0" i="0" dirty="0">
                <a:effectLst/>
                <a:latin typeface="??"/>
              </a:rPr>
              <a:t>为了解决软件危机问题，</a:t>
            </a:r>
            <a:r>
              <a:rPr lang="en-US" altLang="zh-CN" b="0" i="0" dirty="0">
                <a:effectLst/>
                <a:latin typeface="??"/>
              </a:rPr>
              <a:t>1968 </a:t>
            </a:r>
            <a:r>
              <a:rPr lang="zh-CN" altLang="en-US" b="0" i="0" dirty="0">
                <a:effectLst/>
                <a:latin typeface="??"/>
              </a:rPr>
              <a:t>年在</a:t>
            </a:r>
            <a:r>
              <a:rPr lang="en-US" altLang="zh-CN" b="0" i="0" dirty="0">
                <a:effectLst/>
                <a:latin typeface="??"/>
              </a:rPr>
              <a:t>NATO</a:t>
            </a:r>
            <a:r>
              <a:rPr lang="zh-CN" altLang="en-US" b="0" i="0" dirty="0">
                <a:effectLst/>
                <a:latin typeface="??"/>
              </a:rPr>
              <a:t>会议上首次提出了软件工程这一概念，使软件开发开始了从“艺术”、“技巧”和“个体行为”向“工程”和“群体协同工作”转化的历程。</a:t>
            </a:r>
            <a:endParaRPr lang="zh-CN" altLang="en-US" dirty="0"/>
          </a:p>
        </p:txBody>
      </p:sp>
    </p:spTree>
    <p:extLst>
      <p:ext uri="{BB962C8B-B14F-4D97-AF65-F5344CB8AC3E}">
        <p14:creationId xmlns:p14="http://schemas.microsoft.com/office/powerpoint/2010/main" val="166161491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7F0C1351-4FF1-4B62-B8D0-9EF1748375EB}"/>
              </a:ext>
            </a:extLst>
          </p:cNvPr>
          <p:cNvSpPr txBox="1"/>
          <p:nvPr/>
        </p:nvSpPr>
        <p:spPr>
          <a:xfrm>
            <a:off x="1576158" y="522364"/>
            <a:ext cx="3962000" cy="504369"/>
          </a:xfrm>
          <a:prstGeom prst="rect">
            <a:avLst/>
          </a:prstGeom>
          <a:noFill/>
        </p:spPr>
        <p:txBody>
          <a:bodyPr wrap="square" rtlCol="0">
            <a:spAutoFit/>
          </a:bodyPr>
          <a:lstStyle/>
          <a:p>
            <a:pPr>
              <a:lnSpc>
                <a:spcPct val="130000"/>
              </a:lnSpc>
            </a:pPr>
            <a:r>
              <a:rPr lang="en-US" altLang="zh-CN" sz="2400" dirty="0">
                <a:solidFill>
                  <a:schemeClr val="accent1"/>
                </a:solidFill>
                <a:latin typeface="SimHei" charset="-122"/>
                <a:ea typeface="SimHei" charset="-122"/>
                <a:cs typeface="SimHei" charset="-122"/>
                <a:sym typeface="+mn-lt"/>
              </a:rPr>
              <a:t>1 </a:t>
            </a:r>
            <a:r>
              <a:rPr lang="zh-CN" altLang="en-US" sz="2400" dirty="0">
                <a:solidFill>
                  <a:schemeClr val="accent1"/>
                </a:solidFill>
                <a:latin typeface="SimHei" charset="-122"/>
                <a:ea typeface="SimHei" charset="-122"/>
                <a:cs typeface="SimHei" charset="-122"/>
                <a:sym typeface="+mn-lt"/>
              </a:rPr>
              <a:t>软件工程技术发展历程</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id="{F1E39044-BAD4-451C-AD87-BE9946EFF71B}"/>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id="{7567384D-78B4-418E-A791-1B19E68486AE}"/>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graphicFrame>
        <p:nvGraphicFramePr>
          <p:cNvPr id="4" name="图表 3">
            <a:extLst>
              <a:ext uri="{FF2B5EF4-FFF2-40B4-BE49-F238E27FC236}">
                <a16:creationId xmlns:a16="http://schemas.microsoft.com/office/drawing/2014/main" id="{55E5245B-4B73-4857-92E1-75050031BE66}"/>
              </a:ext>
            </a:extLst>
          </p:cNvPr>
          <p:cNvGraphicFramePr/>
          <p:nvPr>
            <p:extLst>
              <p:ext uri="{D42A27DB-BD31-4B8C-83A1-F6EECF244321}">
                <p14:modId xmlns:p14="http://schemas.microsoft.com/office/powerpoint/2010/main" val="1217668254"/>
              </p:ext>
            </p:extLst>
          </p:nvPr>
        </p:nvGraphicFramePr>
        <p:xfrm>
          <a:off x="7123112" y="1993495"/>
          <a:ext cx="5068888" cy="3379259"/>
        </p:xfrm>
        <a:graphic>
          <a:graphicData uri="http://schemas.openxmlformats.org/drawingml/2006/chart">
            <c:chart xmlns:c="http://schemas.openxmlformats.org/drawingml/2006/chart" xmlns:r="http://schemas.openxmlformats.org/officeDocument/2006/relationships" r:id="rId2"/>
          </a:graphicData>
        </a:graphic>
      </p:graphicFrame>
      <p:pic>
        <p:nvPicPr>
          <p:cNvPr id="40" name="图片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
        <p:nvSpPr>
          <p:cNvPr id="3" name="文本框 2">
            <a:extLst>
              <a:ext uri="{FF2B5EF4-FFF2-40B4-BE49-F238E27FC236}">
                <a16:creationId xmlns:a16="http://schemas.microsoft.com/office/drawing/2014/main" id="{E0C28700-9A20-8B50-6E41-AC6FADF06479}"/>
              </a:ext>
            </a:extLst>
          </p:cNvPr>
          <p:cNvSpPr txBox="1"/>
          <p:nvPr/>
        </p:nvSpPr>
        <p:spPr>
          <a:xfrm>
            <a:off x="956524" y="1520924"/>
            <a:ext cx="10278952" cy="2031325"/>
          </a:xfrm>
          <a:prstGeom prst="rect">
            <a:avLst/>
          </a:prstGeom>
          <a:noFill/>
        </p:spPr>
        <p:txBody>
          <a:bodyPr wrap="square">
            <a:spAutoFit/>
          </a:bodyPr>
          <a:lstStyle/>
          <a:p>
            <a:pPr algn="l">
              <a:buFont typeface="Arial" panose="020B0604020202020204" pitchFamily="34" charset="0"/>
              <a:buChar char="•"/>
            </a:pPr>
            <a:r>
              <a:rPr lang="zh-CN" altLang="en-US" b="1" i="0" dirty="0">
                <a:effectLst/>
                <a:latin typeface="??"/>
              </a:rPr>
              <a:t> 软件危机</a:t>
            </a:r>
            <a:r>
              <a:rPr lang="zh-CN" altLang="en-US" b="0" i="0" dirty="0">
                <a:effectLst/>
                <a:latin typeface="??"/>
              </a:rPr>
              <a:t>：</a:t>
            </a:r>
            <a:r>
              <a:rPr lang="en-US" altLang="zh-CN" b="0" i="0" dirty="0">
                <a:effectLst/>
                <a:latin typeface="??"/>
              </a:rPr>
              <a:t>20</a:t>
            </a:r>
            <a:r>
              <a:rPr lang="zh-CN" altLang="en-US" b="0" i="0" dirty="0">
                <a:effectLst/>
                <a:latin typeface="??"/>
              </a:rPr>
              <a:t>世纪</a:t>
            </a:r>
            <a:r>
              <a:rPr lang="en-US" altLang="zh-CN" b="0" i="0" dirty="0">
                <a:effectLst/>
                <a:latin typeface="??"/>
              </a:rPr>
              <a:t>60</a:t>
            </a:r>
            <a:r>
              <a:rPr lang="zh-CN" altLang="en-US" b="0" i="0" dirty="0">
                <a:effectLst/>
                <a:latin typeface="??"/>
              </a:rPr>
              <a:t>年代，由于高级语言的流行，计算机应用范围扩大，软件需求急剧上升，导致软件开发无法满足应用需求。</a:t>
            </a:r>
            <a:endParaRPr lang="en-US" altLang="zh-CN" b="0" i="0" dirty="0">
              <a:effectLst/>
              <a:latin typeface="??"/>
            </a:endParaRPr>
          </a:p>
          <a:p>
            <a:pPr algn="l">
              <a:buFont typeface="Arial" panose="020B0604020202020204" pitchFamily="34" charset="0"/>
              <a:buChar char="•"/>
            </a:pPr>
            <a:endParaRPr lang="zh-CN" altLang="en-US" b="0" i="0" dirty="0">
              <a:effectLst/>
              <a:latin typeface="??"/>
            </a:endParaRPr>
          </a:p>
          <a:p>
            <a:pPr algn="l">
              <a:buFont typeface="Arial" panose="020B0604020202020204" pitchFamily="34" charset="0"/>
              <a:buChar char="•"/>
            </a:pPr>
            <a:r>
              <a:rPr lang="zh-CN" altLang="en-US" b="1" i="0" dirty="0">
                <a:effectLst/>
                <a:latin typeface="??"/>
              </a:rPr>
              <a:t> 里程碑进展</a:t>
            </a:r>
            <a:r>
              <a:rPr lang="zh-CN" altLang="en-US" b="0" i="0" dirty="0">
                <a:effectLst/>
                <a:latin typeface="??"/>
              </a:rPr>
              <a:t>：</a:t>
            </a:r>
          </a:p>
          <a:p>
            <a:pPr marL="742950" lvl="1" indent="-285750" algn="l">
              <a:buFont typeface="Arial" panose="020B0604020202020204" pitchFamily="34" charset="0"/>
              <a:buChar char="•"/>
            </a:pPr>
            <a:r>
              <a:rPr lang="zh-CN" altLang="en-US" b="0" i="0" dirty="0">
                <a:effectLst/>
                <a:latin typeface="??"/>
              </a:rPr>
              <a:t>结构化程序设计技术的出现。</a:t>
            </a:r>
          </a:p>
          <a:p>
            <a:pPr marL="742950" lvl="1" indent="-285750" algn="l">
              <a:buFont typeface="Arial" panose="020B0604020202020204" pitchFamily="34" charset="0"/>
              <a:buChar char="•"/>
            </a:pPr>
            <a:r>
              <a:rPr lang="zh-CN" altLang="en-US" b="0" i="0" dirty="0">
                <a:effectLst/>
                <a:latin typeface="??"/>
              </a:rPr>
              <a:t>计算机辅助软件工程</a:t>
            </a:r>
            <a:r>
              <a:rPr lang="en-US" altLang="zh-CN" b="0" i="0" dirty="0">
                <a:effectLst/>
                <a:latin typeface="??"/>
              </a:rPr>
              <a:t>(CASE)</a:t>
            </a:r>
            <a:r>
              <a:rPr lang="zh-CN" altLang="en-US" b="0" i="0" dirty="0">
                <a:effectLst/>
                <a:latin typeface="??"/>
              </a:rPr>
              <a:t>的研究热点。</a:t>
            </a:r>
          </a:p>
          <a:p>
            <a:pPr marL="742950" lvl="1" indent="-285750" algn="l">
              <a:buFont typeface="Arial" panose="020B0604020202020204" pitchFamily="34" charset="0"/>
              <a:buChar char="•"/>
            </a:pPr>
            <a:r>
              <a:rPr lang="zh-CN" altLang="en-US" b="0" i="0" dirty="0">
                <a:effectLst/>
                <a:latin typeface="??"/>
              </a:rPr>
              <a:t>面向对象语言和方法的主流化。</a:t>
            </a:r>
          </a:p>
        </p:txBody>
      </p:sp>
      <p:pic>
        <p:nvPicPr>
          <p:cNvPr id="7" name="图片 6">
            <a:extLst>
              <a:ext uri="{FF2B5EF4-FFF2-40B4-BE49-F238E27FC236}">
                <a16:creationId xmlns:a16="http://schemas.microsoft.com/office/drawing/2014/main" id="{550B74D0-B794-A868-8772-EBE8202B3275}"/>
              </a:ext>
            </a:extLst>
          </p:cNvPr>
          <p:cNvPicPr>
            <a:picLocks noChangeAspect="1"/>
          </p:cNvPicPr>
          <p:nvPr/>
        </p:nvPicPr>
        <p:blipFill>
          <a:blip r:embed="rId4"/>
          <a:srcRect b="4222"/>
          <a:stretch/>
        </p:blipFill>
        <p:spPr>
          <a:xfrm>
            <a:off x="674610" y="3683775"/>
            <a:ext cx="10842780" cy="2423727"/>
          </a:xfrm>
          <a:prstGeom prst="rect">
            <a:avLst/>
          </a:prstGeom>
        </p:spPr>
      </p:pic>
    </p:spTree>
    <p:extLst>
      <p:ext uri="{BB962C8B-B14F-4D97-AF65-F5344CB8AC3E}">
        <p14:creationId xmlns:p14="http://schemas.microsoft.com/office/powerpoint/2010/main" val="366698428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7F0C1351-4FF1-4B62-B8D0-9EF1748375EB}"/>
              </a:ext>
            </a:extLst>
          </p:cNvPr>
          <p:cNvSpPr txBox="1"/>
          <p:nvPr/>
        </p:nvSpPr>
        <p:spPr>
          <a:xfrm>
            <a:off x="1576158" y="522364"/>
            <a:ext cx="4703872" cy="504369"/>
          </a:xfrm>
          <a:prstGeom prst="rect">
            <a:avLst/>
          </a:prstGeom>
          <a:noFill/>
        </p:spPr>
        <p:txBody>
          <a:bodyPr wrap="square" rtlCol="0">
            <a:spAutoFit/>
          </a:bodyPr>
          <a:lstStyle/>
          <a:p>
            <a:pPr>
              <a:lnSpc>
                <a:spcPct val="130000"/>
              </a:lnSpc>
            </a:pPr>
            <a:r>
              <a:rPr lang="zh-CN" altLang="en-US" sz="2400" dirty="0">
                <a:solidFill>
                  <a:schemeClr val="accent1"/>
                </a:solidFill>
                <a:latin typeface="SimHei" charset="-122"/>
                <a:ea typeface="SimHei" charset="-122"/>
                <a:cs typeface="SimHei" charset="-122"/>
                <a:sym typeface="+mn-lt"/>
              </a:rPr>
              <a:t>软件工程技术发展的一种途径</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id="{F1E39044-BAD4-451C-AD87-BE9946EFF71B}"/>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id="{7567384D-78B4-418E-A791-1B19E68486AE}"/>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graphicFrame>
        <p:nvGraphicFramePr>
          <p:cNvPr id="4" name="图表 3">
            <a:extLst>
              <a:ext uri="{FF2B5EF4-FFF2-40B4-BE49-F238E27FC236}">
                <a16:creationId xmlns:a16="http://schemas.microsoft.com/office/drawing/2014/main" id="{55E5245B-4B73-4857-92E1-75050031BE66}"/>
              </a:ext>
            </a:extLst>
          </p:cNvPr>
          <p:cNvGraphicFramePr/>
          <p:nvPr>
            <p:extLst>
              <p:ext uri="{D42A27DB-BD31-4B8C-83A1-F6EECF244321}">
                <p14:modId xmlns:p14="http://schemas.microsoft.com/office/powerpoint/2010/main" val="1356697848"/>
              </p:ext>
            </p:extLst>
          </p:nvPr>
        </p:nvGraphicFramePr>
        <p:xfrm>
          <a:off x="7123112" y="1993495"/>
          <a:ext cx="5068888" cy="3379259"/>
        </p:xfrm>
        <a:graphic>
          <a:graphicData uri="http://schemas.openxmlformats.org/drawingml/2006/chart">
            <c:chart xmlns:c="http://schemas.openxmlformats.org/drawingml/2006/chart" xmlns:r="http://schemas.openxmlformats.org/officeDocument/2006/relationships" r:id="rId2"/>
          </a:graphicData>
        </a:graphic>
      </p:graphicFrame>
      <p:pic>
        <p:nvPicPr>
          <p:cNvPr id="33" name="图片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pic>
        <p:nvPicPr>
          <p:cNvPr id="9" name="图片 8">
            <a:extLst>
              <a:ext uri="{FF2B5EF4-FFF2-40B4-BE49-F238E27FC236}">
                <a16:creationId xmlns:a16="http://schemas.microsoft.com/office/drawing/2014/main" id="{857F064D-0C0C-EF9C-34C4-F8D87A52DE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8408" y="1993495"/>
            <a:ext cx="8095184" cy="4557443"/>
          </a:xfrm>
          <a:prstGeom prst="rect">
            <a:avLst/>
          </a:prstGeom>
        </p:spPr>
      </p:pic>
      <p:sp>
        <p:nvSpPr>
          <p:cNvPr id="11" name="文本框 10">
            <a:extLst>
              <a:ext uri="{FF2B5EF4-FFF2-40B4-BE49-F238E27FC236}">
                <a16:creationId xmlns:a16="http://schemas.microsoft.com/office/drawing/2014/main" id="{F7C2AB19-9053-618C-6D31-E350AE893852}"/>
              </a:ext>
            </a:extLst>
          </p:cNvPr>
          <p:cNvSpPr txBox="1"/>
          <p:nvPr/>
        </p:nvSpPr>
        <p:spPr>
          <a:xfrm>
            <a:off x="3452723" y="1395478"/>
            <a:ext cx="6094562" cy="369332"/>
          </a:xfrm>
          <a:prstGeom prst="rect">
            <a:avLst/>
          </a:prstGeom>
          <a:noFill/>
        </p:spPr>
        <p:txBody>
          <a:bodyPr wrap="square">
            <a:spAutoFit/>
          </a:bodyPr>
          <a:lstStyle/>
          <a:p>
            <a:r>
              <a:rPr lang="zh-CN" altLang="en-US" dirty="0"/>
              <a:t>角度：解决软硬件的</a:t>
            </a:r>
            <a:r>
              <a:rPr lang="zh-CN" altLang="en-US" dirty="0">
                <a:solidFill>
                  <a:srgbClr val="FF0000"/>
                </a:solidFill>
              </a:rPr>
              <a:t>异构性</a:t>
            </a:r>
            <a:r>
              <a:rPr lang="zh-CN" altLang="en-US" dirty="0"/>
              <a:t>和各种软件之间的</a:t>
            </a:r>
            <a:r>
              <a:rPr lang="zh-CN" altLang="en-US" dirty="0">
                <a:solidFill>
                  <a:srgbClr val="FF0000"/>
                </a:solidFill>
              </a:rPr>
              <a:t>异构性</a:t>
            </a:r>
          </a:p>
        </p:txBody>
      </p:sp>
    </p:spTree>
    <p:extLst>
      <p:ext uri="{BB962C8B-B14F-4D97-AF65-F5344CB8AC3E}">
        <p14:creationId xmlns:p14="http://schemas.microsoft.com/office/powerpoint/2010/main" val="2955372054"/>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6D39E-C815-0FC0-3EC9-FC054B4AFA8D}"/>
            </a:ext>
          </a:extLst>
        </p:cNvPr>
        <p:cNvGrpSpPr/>
        <p:nvPr/>
      </p:nvGrpSpPr>
      <p:grpSpPr>
        <a:xfrm>
          <a:off x="0" y="0"/>
          <a:ext cx="0" cy="0"/>
          <a:chOff x="0" y="0"/>
          <a:chExt cx="0" cy="0"/>
        </a:xfrm>
      </p:grpSpPr>
      <p:sp>
        <p:nvSpPr>
          <p:cNvPr id="16" name="文本框 15">
            <a:extLst>
              <a:ext uri="{FF2B5EF4-FFF2-40B4-BE49-F238E27FC236}">
                <a16:creationId xmlns:a16="http://schemas.microsoft.com/office/drawing/2014/main" id="{5D33CF97-83D0-A0DD-2B7F-DCA4CA690AF2}"/>
              </a:ext>
            </a:extLst>
          </p:cNvPr>
          <p:cNvSpPr txBox="1"/>
          <p:nvPr/>
        </p:nvSpPr>
        <p:spPr>
          <a:xfrm>
            <a:off x="1576158" y="522364"/>
            <a:ext cx="3038974" cy="504369"/>
          </a:xfrm>
          <a:prstGeom prst="rect">
            <a:avLst/>
          </a:prstGeom>
          <a:noFill/>
        </p:spPr>
        <p:txBody>
          <a:bodyPr wrap="square" rtlCol="0">
            <a:spAutoFit/>
          </a:bodyPr>
          <a:lstStyle/>
          <a:p>
            <a:pPr>
              <a:lnSpc>
                <a:spcPct val="130000"/>
              </a:lnSpc>
            </a:pPr>
            <a:r>
              <a:rPr lang="en-US" altLang="zh-CN" sz="2400" dirty="0">
                <a:solidFill>
                  <a:schemeClr val="accent1"/>
                </a:solidFill>
                <a:latin typeface="SimHei" charset="-122"/>
                <a:ea typeface="SimHei" charset="-122"/>
              </a:rPr>
              <a:t>2 </a:t>
            </a:r>
            <a:r>
              <a:rPr lang="zh-CN" altLang="en-US" sz="2400" dirty="0">
                <a:solidFill>
                  <a:schemeClr val="accent1"/>
                </a:solidFill>
                <a:latin typeface="SimHei" charset="-122"/>
                <a:ea typeface="SimHei" charset="-122"/>
              </a:rPr>
              <a:t>软件与软件特征</a:t>
            </a:r>
          </a:p>
        </p:txBody>
      </p:sp>
      <p:sp>
        <p:nvSpPr>
          <p:cNvPr id="18" name="六边形 17">
            <a:extLst>
              <a:ext uri="{FF2B5EF4-FFF2-40B4-BE49-F238E27FC236}">
                <a16:creationId xmlns:a16="http://schemas.microsoft.com/office/drawing/2014/main" id="{EA616CEF-0BA0-9CC5-238C-1D78C5824D42}"/>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id="{6D3C5609-5DD4-D6E1-9F40-597F97D826AB}"/>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graphicFrame>
        <p:nvGraphicFramePr>
          <p:cNvPr id="4" name="图表 3">
            <a:extLst>
              <a:ext uri="{FF2B5EF4-FFF2-40B4-BE49-F238E27FC236}">
                <a16:creationId xmlns:a16="http://schemas.microsoft.com/office/drawing/2014/main" id="{00415EAE-D952-F789-E0FC-0885D924B917}"/>
              </a:ext>
            </a:extLst>
          </p:cNvPr>
          <p:cNvGraphicFramePr/>
          <p:nvPr/>
        </p:nvGraphicFramePr>
        <p:xfrm>
          <a:off x="7123112" y="1993495"/>
          <a:ext cx="5068888" cy="3379259"/>
        </p:xfrm>
        <a:graphic>
          <a:graphicData uri="http://schemas.openxmlformats.org/drawingml/2006/chart">
            <c:chart xmlns:c="http://schemas.openxmlformats.org/drawingml/2006/chart" xmlns:r="http://schemas.openxmlformats.org/officeDocument/2006/relationships" r:id="rId2"/>
          </a:graphicData>
        </a:graphic>
      </p:graphicFrame>
      <p:pic>
        <p:nvPicPr>
          <p:cNvPr id="33" name="图片 32">
            <a:extLst>
              <a:ext uri="{FF2B5EF4-FFF2-40B4-BE49-F238E27FC236}">
                <a16:creationId xmlns:a16="http://schemas.microsoft.com/office/drawing/2014/main" id="{B2C531D4-2BAB-1BD0-E0FB-DBE3B8578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
        <p:nvSpPr>
          <p:cNvPr id="3" name="文本框 2">
            <a:extLst>
              <a:ext uri="{FF2B5EF4-FFF2-40B4-BE49-F238E27FC236}">
                <a16:creationId xmlns:a16="http://schemas.microsoft.com/office/drawing/2014/main" id="{D81BF062-B263-3041-1767-9AE644AEBA78}"/>
              </a:ext>
            </a:extLst>
          </p:cNvPr>
          <p:cNvSpPr txBox="1"/>
          <p:nvPr/>
        </p:nvSpPr>
        <p:spPr>
          <a:xfrm>
            <a:off x="1576158" y="1511918"/>
            <a:ext cx="8796787" cy="923330"/>
          </a:xfrm>
          <a:prstGeom prst="rect">
            <a:avLst/>
          </a:prstGeom>
          <a:noFill/>
        </p:spPr>
        <p:txBody>
          <a:bodyPr wrap="square">
            <a:spAutoFit/>
          </a:bodyPr>
          <a:lstStyle/>
          <a:p>
            <a:r>
              <a:rPr lang="zh-CN" altLang="en-US" b="1" dirty="0"/>
              <a:t>软件定义</a:t>
            </a:r>
            <a:r>
              <a:rPr lang="zh-CN" altLang="en-US" dirty="0"/>
              <a:t>：软件是对客观世界问题空间与解空间的具体描述，是知识的提炼和固化。</a:t>
            </a:r>
            <a:endParaRPr lang="en-US" altLang="zh-CN" dirty="0"/>
          </a:p>
          <a:p>
            <a:endParaRPr lang="en-US" altLang="zh-CN" b="1" dirty="0"/>
          </a:p>
          <a:p>
            <a:r>
              <a:rPr lang="zh-CN" altLang="en-US" b="1" dirty="0"/>
              <a:t>本质特征</a:t>
            </a:r>
            <a:r>
              <a:rPr lang="zh-CN" altLang="en-US" dirty="0"/>
              <a:t>：构造性和演化性。软件模型应具有更强的表达能力，更符合人类思维模式。</a:t>
            </a:r>
          </a:p>
        </p:txBody>
      </p:sp>
      <p:pic>
        <p:nvPicPr>
          <p:cNvPr id="7" name="图片 6">
            <a:extLst>
              <a:ext uri="{FF2B5EF4-FFF2-40B4-BE49-F238E27FC236}">
                <a16:creationId xmlns:a16="http://schemas.microsoft.com/office/drawing/2014/main" id="{76C94D2B-D203-8EDE-AECD-29FF58766004}"/>
              </a:ext>
            </a:extLst>
          </p:cNvPr>
          <p:cNvPicPr>
            <a:picLocks noChangeAspect="1"/>
          </p:cNvPicPr>
          <p:nvPr/>
        </p:nvPicPr>
        <p:blipFill>
          <a:blip r:embed="rId4"/>
          <a:stretch>
            <a:fillRect/>
          </a:stretch>
        </p:blipFill>
        <p:spPr>
          <a:xfrm>
            <a:off x="1542475" y="2802781"/>
            <a:ext cx="8864151" cy="3239943"/>
          </a:xfrm>
          <a:prstGeom prst="rect">
            <a:avLst/>
          </a:prstGeom>
        </p:spPr>
      </p:pic>
    </p:spTree>
    <p:extLst>
      <p:ext uri="{BB962C8B-B14F-4D97-AF65-F5344CB8AC3E}">
        <p14:creationId xmlns:p14="http://schemas.microsoft.com/office/powerpoint/2010/main" val="156528711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7F0C1351-4FF1-4B62-B8D0-9EF1748375EB}"/>
              </a:ext>
            </a:extLst>
          </p:cNvPr>
          <p:cNvSpPr txBox="1"/>
          <p:nvPr/>
        </p:nvSpPr>
        <p:spPr>
          <a:xfrm>
            <a:off x="1576157" y="522364"/>
            <a:ext cx="4091397" cy="504369"/>
          </a:xfrm>
          <a:prstGeom prst="rect">
            <a:avLst/>
          </a:prstGeom>
          <a:noFill/>
        </p:spPr>
        <p:txBody>
          <a:bodyPr wrap="square" rtlCol="0">
            <a:spAutoFit/>
          </a:bodyPr>
          <a:lstStyle/>
          <a:p>
            <a:pPr>
              <a:lnSpc>
                <a:spcPct val="130000"/>
              </a:lnSpc>
            </a:pPr>
            <a:r>
              <a:rPr lang="en-US" altLang="zh-CN" sz="2400" dirty="0">
                <a:solidFill>
                  <a:schemeClr val="accent1"/>
                </a:solidFill>
                <a:latin typeface="SimHei" charset="-122"/>
                <a:ea typeface="SimHei" charset="-122"/>
                <a:cs typeface="SimHei" charset="-122"/>
                <a:sym typeface="+mn-lt"/>
              </a:rPr>
              <a:t>3</a:t>
            </a:r>
            <a:r>
              <a:rPr lang="zh-CN" altLang="en-US" sz="2400" dirty="0">
                <a:solidFill>
                  <a:schemeClr val="accent1"/>
                </a:solidFill>
                <a:latin typeface="SimHei" charset="-122"/>
                <a:ea typeface="SimHei" charset="-122"/>
                <a:cs typeface="SimHei" charset="-122"/>
                <a:sym typeface="+mn-lt"/>
              </a:rPr>
              <a:t> 软件工程的主要研究内容</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id="{F1E39044-BAD4-451C-AD87-BE9946EFF71B}"/>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id="{7567384D-78B4-418E-A791-1B19E68486AE}"/>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pic>
        <p:nvPicPr>
          <p:cNvPr id="227" name="图片 2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
        <p:nvSpPr>
          <p:cNvPr id="3" name="文本框 2">
            <a:extLst>
              <a:ext uri="{FF2B5EF4-FFF2-40B4-BE49-F238E27FC236}">
                <a16:creationId xmlns:a16="http://schemas.microsoft.com/office/drawing/2014/main" id="{7D6E02EE-2E49-6ED5-E61D-98FBA3A912AB}"/>
              </a:ext>
            </a:extLst>
          </p:cNvPr>
          <p:cNvSpPr txBox="1"/>
          <p:nvPr/>
        </p:nvSpPr>
        <p:spPr>
          <a:xfrm>
            <a:off x="1211020" y="1667000"/>
            <a:ext cx="10685736" cy="2031325"/>
          </a:xfrm>
          <a:prstGeom prst="rect">
            <a:avLst/>
          </a:prstGeom>
          <a:noFill/>
        </p:spPr>
        <p:txBody>
          <a:bodyPr wrap="square">
            <a:spAutoFit/>
          </a:bodyPr>
          <a:lstStyle/>
          <a:p>
            <a:r>
              <a:rPr lang="zh-CN" altLang="en-US" b="1" dirty="0"/>
              <a:t>软件工程定义</a:t>
            </a:r>
            <a:r>
              <a:rPr lang="zh-CN" altLang="en-US" dirty="0"/>
              <a:t>：应用计算机科学理论和技术，实现满足用户要求的软件产品的定义、开发、发布和维护。</a:t>
            </a:r>
            <a:endParaRPr lang="en-US" altLang="zh-CN" dirty="0"/>
          </a:p>
          <a:p>
            <a:endParaRPr lang="en-US" altLang="zh-CN" dirty="0"/>
          </a:p>
          <a:p>
            <a:r>
              <a:rPr lang="zh-CN" altLang="en-US" b="1" dirty="0"/>
              <a:t>目标</a:t>
            </a:r>
            <a:r>
              <a:rPr lang="zh-CN" altLang="en-US" dirty="0"/>
              <a:t>：生产具有正确性、可用性及开销合宜的产品。</a:t>
            </a:r>
            <a:endParaRPr lang="en-US" altLang="zh-CN" dirty="0"/>
          </a:p>
          <a:p>
            <a:endParaRPr lang="en-US" altLang="zh-CN" dirty="0"/>
          </a:p>
          <a:p>
            <a:r>
              <a:rPr lang="zh-CN" altLang="en-US" b="1" dirty="0"/>
              <a:t>活动</a:t>
            </a:r>
            <a:r>
              <a:rPr lang="zh-CN" altLang="en-US" dirty="0"/>
              <a:t>：需求、设计、实现、确认以及支持等。</a:t>
            </a:r>
            <a:endParaRPr lang="en-US" altLang="zh-CN" dirty="0"/>
          </a:p>
          <a:p>
            <a:endParaRPr lang="en-US" altLang="zh-CN" dirty="0"/>
          </a:p>
          <a:p>
            <a:r>
              <a:rPr lang="zh-CN" altLang="en-US" b="1" dirty="0"/>
              <a:t>原则</a:t>
            </a:r>
            <a:r>
              <a:rPr lang="zh-CN" altLang="en-US" dirty="0"/>
              <a:t>：包括采用适宜的开发范式、设计方法、提供高质量的工程支持和有效的工程管理。</a:t>
            </a:r>
          </a:p>
        </p:txBody>
      </p:sp>
      <p:pic>
        <p:nvPicPr>
          <p:cNvPr id="5" name="图片 4">
            <a:extLst>
              <a:ext uri="{FF2B5EF4-FFF2-40B4-BE49-F238E27FC236}">
                <a16:creationId xmlns:a16="http://schemas.microsoft.com/office/drawing/2014/main" id="{1FCE6832-3199-75C0-E621-27020EF6C1C9}"/>
              </a:ext>
            </a:extLst>
          </p:cNvPr>
          <p:cNvPicPr>
            <a:picLocks noChangeAspect="1"/>
          </p:cNvPicPr>
          <p:nvPr/>
        </p:nvPicPr>
        <p:blipFill>
          <a:blip r:embed="rId3"/>
          <a:stretch>
            <a:fillRect/>
          </a:stretch>
        </p:blipFill>
        <p:spPr>
          <a:xfrm>
            <a:off x="2376487" y="3867025"/>
            <a:ext cx="7439025" cy="2647950"/>
          </a:xfrm>
          <a:prstGeom prst="rect">
            <a:avLst/>
          </a:prstGeom>
        </p:spPr>
      </p:pic>
    </p:spTree>
    <p:extLst>
      <p:ext uri="{BB962C8B-B14F-4D97-AF65-F5344CB8AC3E}">
        <p14:creationId xmlns:p14="http://schemas.microsoft.com/office/powerpoint/2010/main" val="3208009877"/>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7F0C1351-4FF1-4B62-B8D0-9EF1748375EB}"/>
              </a:ext>
            </a:extLst>
          </p:cNvPr>
          <p:cNvSpPr txBox="1"/>
          <p:nvPr/>
        </p:nvSpPr>
        <p:spPr>
          <a:xfrm>
            <a:off x="1576158" y="522364"/>
            <a:ext cx="3508998" cy="504369"/>
          </a:xfrm>
          <a:prstGeom prst="rect">
            <a:avLst/>
          </a:prstGeom>
          <a:noFill/>
        </p:spPr>
        <p:txBody>
          <a:bodyPr wrap="square" rtlCol="0">
            <a:spAutoFit/>
          </a:bodyPr>
          <a:lstStyle/>
          <a:p>
            <a:pPr>
              <a:lnSpc>
                <a:spcPct val="130000"/>
              </a:lnSpc>
            </a:pPr>
            <a:r>
              <a:rPr lang="en-US" altLang="zh-CN" sz="2400" dirty="0">
                <a:solidFill>
                  <a:schemeClr val="accent1"/>
                </a:solidFill>
                <a:latin typeface="SimHei" charset="-122"/>
                <a:ea typeface="SimHei" charset="-122"/>
                <a:cs typeface="SimHei" charset="-122"/>
                <a:sym typeface="+mn-lt"/>
              </a:rPr>
              <a:t>4</a:t>
            </a:r>
            <a:r>
              <a:rPr lang="zh-CN" altLang="en-US" sz="2400" dirty="0">
                <a:solidFill>
                  <a:schemeClr val="accent1"/>
                </a:solidFill>
                <a:latin typeface="SimHei" charset="-122"/>
                <a:ea typeface="SimHei" charset="-122"/>
                <a:cs typeface="SimHei" charset="-122"/>
                <a:sym typeface="+mn-lt"/>
              </a:rPr>
              <a:t> 软件技术的发展趋势</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id="{F1E39044-BAD4-451C-AD87-BE9946EFF71B}"/>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id="{7567384D-78B4-418E-A791-1B19E68486AE}"/>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grpSp>
        <p:nvGrpSpPr>
          <p:cNvPr id="3" name="组合 2">
            <a:extLst>
              <a:ext uri="{FF2B5EF4-FFF2-40B4-BE49-F238E27FC236}">
                <a16:creationId xmlns:a16="http://schemas.microsoft.com/office/drawing/2014/main" id="{E74483EC-2C46-4654-B357-C8AFD8C66D16}"/>
              </a:ext>
            </a:extLst>
          </p:cNvPr>
          <p:cNvGrpSpPr/>
          <p:nvPr/>
        </p:nvGrpSpPr>
        <p:grpSpPr>
          <a:xfrm>
            <a:off x="2299822" y="2227144"/>
            <a:ext cx="671977" cy="893860"/>
            <a:chOff x="8357723" y="4434351"/>
            <a:chExt cx="439150" cy="584155"/>
          </a:xfrm>
          <a:solidFill>
            <a:schemeClr val="bg1"/>
          </a:solidFill>
        </p:grpSpPr>
        <p:sp>
          <p:nvSpPr>
            <p:cNvPr id="7" name="Oval 211">
              <a:extLst>
                <a:ext uri="{FF2B5EF4-FFF2-40B4-BE49-F238E27FC236}">
                  <a16:creationId xmlns:a16="http://schemas.microsoft.com/office/drawing/2014/main" id="{691EB424-7938-4034-9CDC-22C538A9AC51}"/>
                </a:ext>
              </a:extLst>
            </p:cNvPr>
            <p:cNvSpPr>
              <a:spLocks noChangeArrowheads="1"/>
            </p:cNvSpPr>
            <p:nvPr/>
          </p:nvSpPr>
          <p:spPr bwMode="auto">
            <a:xfrm>
              <a:off x="8705729" y="4681547"/>
              <a:ext cx="52477" cy="62144"/>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dirty="0">
                <a:latin typeface="SimHei" charset="-122"/>
                <a:ea typeface="SimHei" charset="-122"/>
                <a:cs typeface="SimHei" charset="-122"/>
              </a:endParaRPr>
            </a:p>
          </p:txBody>
        </p:sp>
        <p:sp>
          <p:nvSpPr>
            <p:cNvPr id="8" name="Freeform 212">
              <a:extLst>
                <a:ext uri="{FF2B5EF4-FFF2-40B4-BE49-F238E27FC236}">
                  <a16:creationId xmlns:a16="http://schemas.microsoft.com/office/drawing/2014/main" id="{7E6FC62A-7025-4517-92C2-86469BEF398E}"/>
                </a:ext>
              </a:extLst>
            </p:cNvPr>
            <p:cNvSpPr>
              <a:spLocks/>
            </p:cNvSpPr>
            <p:nvPr/>
          </p:nvSpPr>
          <p:spPr bwMode="auto">
            <a:xfrm>
              <a:off x="8638061" y="4749214"/>
              <a:ext cx="158812" cy="269291"/>
            </a:xfrm>
            <a:custGeom>
              <a:avLst/>
              <a:gdLst>
                <a:gd name="T0" fmla="*/ 53 w 58"/>
                <a:gd name="T1" fmla="*/ 7 h 98"/>
                <a:gd name="T2" fmla="*/ 48 w 58"/>
                <a:gd name="T3" fmla="*/ 1 h 98"/>
                <a:gd name="T4" fmla="*/ 47 w 58"/>
                <a:gd name="T5" fmla="*/ 1 h 98"/>
                <a:gd name="T6" fmla="*/ 43 w 58"/>
                <a:gd name="T7" fmla="*/ 1 h 98"/>
                <a:gd name="T8" fmla="*/ 43 w 58"/>
                <a:gd name="T9" fmla="*/ 1 h 98"/>
                <a:gd name="T10" fmla="*/ 47 w 58"/>
                <a:gd name="T11" fmla="*/ 4 h 98"/>
                <a:gd name="T12" fmla="*/ 42 w 58"/>
                <a:gd name="T13" fmla="*/ 7 h 98"/>
                <a:gd name="T14" fmla="*/ 44 w 58"/>
                <a:gd name="T15" fmla="*/ 11 h 98"/>
                <a:gd name="T16" fmla="*/ 38 w 58"/>
                <a:gd name="T17" fmla="*/ 25 h 98"/>
                <a:gd name="T18" fmla="*/ 37 w 58"/>
                <a:gd name="T19" fmla="*/ 5 h 98"/>
                <a:gd name="T20" fmla="*/ 38 w 58"/>
                <a:gd name="T21" fmla="*/ 4 h 98"/>
                <a:gd name="T22" fmla="*/ 37 w 58"/>
                <a:gd name="T23" fmla="*/ 0 h 98"/>
                <a:gd name="T24" fmla="*/ 33 w 58"/>
                <a:gd name="T25" fmla="*/ 0 h 98"/>
                <a:gd name="T26" fmla="*/ 32 w 58"/>
                <a:gd name="T27" fmla="*/ 4 h 98"/>
                <a:gd name="T28" fmla="*/ 33 w 58"/>
                <a:gd name="T29" fmla="*/ 5 h 98"/>
                <a:gd name="T30" fmla="*/ 32 w 58"/>
                <a:gd name="T31" fmla="*/ 25 h 98"/>
                <a:gd name="T32" fmla="*/ 25 w 58"/>
                <a:gd name="T33" fmla="*/ 11 h 98"/>
                <a:gd name="T34" fmla="*/ 28 w 58"/>
                <a:gd name="T35" fmla="*/ 7 h 98"/>
                <a:gd name="T36" fmla="*/ 23 w 58"/>
                <a:gd name="T37" fmla="*/ 4 h 98"/>
                <a:gd name="T38" fmla="*/ 27 w 58"/>
                <a:gd name="T39" fmla="*/ 1 h 98"/>
                <a:gd name="T40" fmla="*/ 27 w 58"/>
                <a:gd name="T41" fmla="*/ 1 h 98"/>
                <a:gd name="T42" fmla="*/ 22 w 58"/>
                <a:gd name="T43" fmla="*/ 1 h 98"/>
                <a:gd name="T44" fmla="*/ 22 w 58"/>
                <a:gd name="T45" fmla="*/ 1 h 98"/>
                <a:gd name="T46" fmla="*/ 17 w 58"/>
                <a:gd name="T47" fmla="*/ 5 h 98"/>
                <a:gd name="T48" fmla="*/ 0 w 58"/>
                <a:gd name="T49" fmla="*/ 45 h 98"/>
                <a:gd name="T50" fmla="*/ 12 w 58"/>
                <a:gd name="T51" fmla="*/ 51 h 98"/>
                <a:gd name="T52" fmla="*/ 19 w 58"/>
                <a:gd name="T53" fmla="*/ 36 h 98"/>
                <a:gd name="T54" fmla="*/ 18 w 58"/>
                <a:gd name="T55" fmla="*/ 52 h 98"/>
                <a:gd name="T56" fmla="*/ 18 w 58"/>
                <a:gd name="T57" fmla="*/ 52 h 98"/>
                <a:gd name="T58" fmla="*/ 20 w 58"/>
                <a:gd name="T59" fmla="*/ 52 h 98"/>
                <a:gd name="T60" fmla="*/ 21 w 58"/>
                <a:gd name="T61" fmla="*/ 98 h 98"/>
                <a:gd name="T62" fmla="*/ 34 w 58"/>
                <a:gd name="T63" fmla="*/ 98 h 98"/>
                <a:gd name="T64" fmla="*/ 34 w 58"/>
                <a:gd name="T65" fmla="*/ 52 h 98"/>
                <a:gd name="T66" fmla="*/ 35 w 58"/>
                <a:gd name="T67" fmla="*/ 52 h 98"/>
                <a:gd name="T68" fmla="*/ 37 w 58"/>
                <a:gd name="T69" fmla="*/ 98 h 98"/>
                <a:gd name="T70" fmla="*/ 50 w 58"/>
                <a:gd name="T71" fmla="*/ 98 h 98"/>
                <a:gd name="T72" fmla="*/ 50 w 58"/>
                <a:gd name="T73" fmla="*/ 52 h 98"/>
                <a:gd name="T74" fmla="*/ 51 w 58"/>
                <a:gd name="T75" fmla="*/ 52 h 98"/>
                <a:gd name="T76" fmla="*/ 51 w 58"/>
                <a:gd name="T77" fmla="*/ 52 h 98"/>
                <a:gd name="T78" fmla="*/ 51 w 58"/>
                <a:gd name="T79" fmla="*/ 52 h 98"/>
                <a:gd name="T80" fmla="*/ 58 w 58"/>
                <a:gd name="T81" fmla="*/ 51 h 98"/>
                <a:gd name="T82" fmla="*/ 53 w 58"/>
                <a:gd name="T83" fmla="*/ 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8" h="98">
                  <a:moveTo>
                    <a:pt x="53" y="7"/>
                  </a:moveTo>
                  <a:cubicBezTo>
                    <a:pt x="53" y="4"/>
                    <a:pt x="50" y="2"/>
                    <a:pt x="48" y="1"/>
                  </a:cubicBezTo>
                  <a:cubicBezTo>
                    <a:pt x="48" y="1"/>
                    <a:pt x="48" y="1"/>
                    <a:pt x="47" y="1"/>
                  </a:cubicBezTo>
                  <a:cubicBezTo>
                    <a:pt x="46" y="1"/>
                    <a:pt x="44" y="1"/>
                    <a:pt x="43" y="1"/>
                  </a:cubicBezTo>
                  <a:cubicBezTo>
                    <a:pt x="43" y="1"/>
                    <a:pt x="43" y="1"/>
                    <a:pt x="43" y="1"/>
                  </a:cubicBezTo>
                  <a:cubicBezTo>
                    <a:pt x="47" y="4"/>
                    <a:pt x="47" y="4"/>
                    <a:pt x="47" y="4"/>
                  </a:cubicBezTo>
                  <a:cubicBezTo>
                    <a:pt x="42" y="7"/>
                    <a:pt x="42" y="7"/>
                    <a:pt x="42" y="7"/>
                  </a:cubicBezTo>
                  <a:cubicBezTo>
                    <a:pt x="44" y="11"/>
                    <a:pt x="44" y="11"/>
                    <a:pt x="44" y="11"/>
                  </a:cubicBezTo>
                  <a:cubicBezTo>
                    <a:pt x="38" y="25"/>
                    <a:pt x="38" y="25"/>
                    <a:pt x="38" y="25"/>
                  </a:cubicBezTo>
                  <a:cubicBezTo>
                    <a:pt x="37" y="5"/>
                    <a:pt x="37" y="5"/>
                    <a:pt x="37" y="5"/>
                  </a:cubicBezTo>
                  <a:cubicBezTo>
                    <a:pt x="38" y="4"/>
                    <a:pt x="38" y="4"/>
                    <a:pt x="38" y="4"/>
                  </a:cubicBezTo>
                  <a:cubicBezTo>
                    <a:pt x="37" y="0"/>
                    <a:pt x="37" y="0"/>
                    <a:pt x="37" y="0"/>
                  </a:cubicBezTo>
                  <a:cubicBezTo>
                    <a:pt x="33" y="0"/>
                    <a:pt x="33" y="0"/>
                    <a:pt x="33" y="0"/>
                  </a:cubicBezTo>
                  <a:cubicBezTo>
                    <a:pt x="32" y="4"/>
                    <a:pt x="32" y="4"/>
                    <a:pt x="32" y="4"/>
                  </a:cubicBezTo>
                  <a:cubicBezTo>
                    <a:pt x="33" y="5"/>
                    <a:pt x="33" y="5"/>
                    <a:pt x="33" y="5"/>
                  </a:cubicBezTo>
                  <a:cubicBezTo>
                    <a:pt x="32" y="25"/>
                    <a:pt x="32" y="25"/>
                    <a:pt x="32" y="25"/>
                  </a:cubicBezTo>
                  <a:cubicBezTo>
                    <a:pt x="25" y="11"/>
                    <a:pt x="25" y="11"/>
                    <a:pt x="25" y="11"/>
                  </a:cubicBezTo>
                  <a:cubicBezTo>
                    <a:pt x="28" y="7"/>
                    <a:pt x="28" y="7"/>
                    <a:pt x="28" y="7"/>
                  </a:cubicBezTo>
                  <a:cubicBezTo>
                    <a:pt x="23" y="4"/>
                    <a:pt x="23" y="4"/>
                    <a:pt x="23" y="4"/>
                  </a:cubicBezTo>
                  <a:cubicBezTo>
                    <a:pt x="27" y="1"/>
                    <a:pt x="27" y="1"/>
                    <a:pt x="27" y="1"/>
                  </a:cubicBezTo>
                  <a:cubicBezTo>
                    <a:pt x="27" y="1"/>
                    <a:pt x="27" y="1"/>
                    <a:pt x="27" y="1"/>
                  </a:cubicBezTo>
                  <a:cubicBezTo>
                    <a:pt x="25" y="1"/>
                    <a:pt x="24" y="1"/>
                    <a:pt x="22" y="1"/>
                  </a:cubicBezTo>
                  <a:cubicBezTo>
                    <a:pt x="22" y="1"/>
                    <a:pt x="22" y="1"/>
                    <a:pt x="22" y="1"/>
                  </a:cubicBezTo>
                  <a:cubicBezTo>
                    <a:pt x="20" y="1"/>
                    <a:pt x="18" y="3"/>
                    <a:pt x="17" y="5"/>
                  </a:cubicBezTo>
                  <a:cubicBezTo>
                    <a:pt x="13" y="20"/>
                    <a:pt x="7" y="32"/>
                    <a:pt x="0" y="45"/>
                  </a:cubicBezTo>
                  <a:cubicBezTo>
                    <a:pt x="4" y="47"/>
                    <a:pt x="8" y="49"/>
                    <a:pt x="12" y="51"/>
                  </a:cubicBezTo>
                  <a:cubicBezTo>
                    <a:pt x="14" y="46"/>
                    <a:pt x="16" y="41"/>
                    <a:pt x="19" y="36"/>
                  </a:cubicBezTo>
                  <a:cubicBezTo>
                    <a:pt x="18" y="41"/>
                    <a:pt x="18" y="46"/>
                    <a:pt x="18" y="52"/>
                  </a:cubicBezTo>
                  <a:cubicBezTo>
                    <a:pt x="18" y="52"/>
                    <a:pt x="18" y="52"/>
                    <a:pt x="18" y="52"/>
                  </a:cubicBezTo>
                  <a:cubicBezTo>
                    <a:pt x="19" y="52"/>
                    <a:pt x="19" y="52"/>
                    <a:pt x="20" y="52"/>
                  </a:cubicBezTo>
                  <a:cubicBezTo>
                    <a:pt x="21" y="98"/>
                    <a:pt x="21" y="98"/>
                    <a:pt x="21" y="98"/>
                  </a:cubicBezTo>
                  <a:cubicBezTo>
                    <a:pt x="34" y="98"/>
                    <a:pt x="34" y="98"/>
                    <a:pt x="34" y="98"/>
                  </a:cubicBezTo>
                  <a:cubicBezTo>
                    <a:pt x="34" y="84"/>
                    <a:pt x="34" y="61"/>
                    <a:pt x="34" y="52"/>
                  </a:cubicBezTo>
                  <a:cubicBezTo>
                    <a:pt x="35" y="52"/>
                    <a:pt x="35" y="52"/>
                    <a:pt x="35" y="52"/>
                  </a:cubicBezTo>
                  <a:cubicBezTo>
                    <a:pt x="37" y="98"/>
                    <a:pt x="37" y="98"/>
                    <a:pt x="37" y="98"/>
                  </a:cubicBezTo>
                  <a:cubicBezTo>
                    <a:pt x="50" y="98"/>
                    <a:pt x="50" y="98"/>
                    <a:pt x="50" y="98"/>
                  </a:cubicBezTo>
                  <a:cubicBezTo>
                    <a:pt x="50" y="84"/>
                    <a:pt x="50" y="61"/>
                    <a:pt x="50" y="52"/>
                  </a:cubicBezTo>
                  <a:cubicBezTo>
                    <a:pt x="50" y="52"/>
                    <a:pt x="51" y="52"/>
                    <a:pt x="51" y="52"/>
                  </a:cubicBezTo>
                  <a:cubicBezTo>
                    <a:pt x="51" y="52"/>
                    <a:pt x="51" y="52"/>
                    <a:pt x="51" y="52"/>
                  </a:cubicBezTo>
                  <a:cubicBezTo>
                    <a:pt x="51" y="52"/>
                    <a:pt x="51" y="52"/>
                    <a:pt x="51" y="52"/>
                  </a:cubicBezTo>
                  <a:cubicBezTo>
                    <a:pt x="53" y="52"/>
                    <a:pt x="56" y="52"/>
                    <a:pt x="58" y="51"/>
                  </a:cubicBezTo>
                  <a:lnTo>
                    <a:pt x="53" y="7"/>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latin typeface="SimHei" charset="-122"/>
                <a:ea typeface="SimHei" charset="-122"/>
                <a:cs typeface="SimHei" charset="-122"/>
              </a:endParaRPr>
            </a:p>
          </p:txBody>
        </p:sp>
        <p:sp>
          <p:nvSpPr>
            <p:cNvPr id="9" name="Oval 213">
              <a:extLst>
                <a:ext uri="{FF2B5EF4-FFF2-40B4-BE49-F238E27FC236}">
                  <a16:creationId xmlns:a16="http://schemas.microsoft.com/office/drawing/2014/main" id="{C5FB84A2-DD11-4498-8C2D-B4D19EE6B691}"/>
                </a:ext>
              </a:extLst>
            </p:cNvPr>
            <p:cNvSpPr>
              <a:spLocks noChangeArrowheads="1"/>
            </p:cNvSpPr>
            <p:nvPr/>
          </p:nvSpPr>
          <p:spPr bwMode="auto">
            <a:xfrm>
              <a:off x="8429534" y="4681547"/>
              <a:ext cx="52477" cy="62144"/>
            </a:xfrm>
            <a:prstGeom prst="ellipse">
              <a:avLst/>
            </a:prstGeom>
            <a:grpFill/>
            <a:ln>
              <a:noFill/>
            </a:ln>
          </p:spPr>
          <p:txBody>
            <a:bodyPr vert="horz" wrap="square" lIns="91440" tIns="45720" rIns="91440" bIns="45720" numCol="1" anchor="t" anchorCtr="0" compatLnSpc="1">
              <a:prstTxWarp prst="textNoShape">
                <a:avLst/>
              </a:prstTxWarp>
            </a:bodyPr>
            <a:lstStyle/>
            <a:p>
              <a:endParaRPr lang="en-US" dirty="0">
                <a:latin typeface="SimHei" charset="-122"/>
                <a:ea typeface="SimHei" charset="-122"/>
                <a:cs typeface="SimHei" charset="-122"/>
              </a:endParaRPr>
            </a:p>
          </p:txBody>
        </p:sp>
        <p:sp>
          <p:nvSpPr>
            <p:cNvPr id="10" name="Freeform 214">
              <a:extLst>
                <a:ext uri="{FF2B5EF4-FFF2-40B4-BE49-F238E27FC236}">
                  <a16:creationId xmlns:a16="http://schemas.microsoft.com/office/drawing/2014/main" id="{9BA77ADB-020A-414F-8E60-4E9AB31CD104}"/>
                </a:ext>
              </a:extLst>
            </p:cNvPr>
            <p:cNvSpPr>
              <a:spLocks noEditPoints="1"/>
            </p:cNvSpPr>
            <p:nvPr/>
          </p:nvSpPr>
          <p:spPr bwMode="auto">
            <a:xfrm>
              <a:off x="8357723" y="4676023"/>
              <a:ext cx="203004" cy="342483"/>
            </a:xfrm>
            <a:custGeom>
              <a:avLst/>
              <a:gdLst>
                <a:gd name="T0" fmla="*/ 71 w 74"/>
                <a:gd name="T1" fmla="*/ 23 h 125"/>
                <a:gd name="T2" fmla="*/ 71 w 74"/>
                <a:gd name="T3" fmla="*/ 23 h 125"/>
                <a:gd name="T4" fmla="*/ 71 w 74"/>
                <a:gd name="T5" fmla="*/ 22 h 125"/>
                <a:gd name="T6" fmla="*/ 71 w 74"/>
                <a:gd name="T7" fmla="*/ 17 h 125"/>
                <a:gd name="T8" fmla="*/ 70 w 74"/>
                <a:gd name="T9" fmla="*/ 0 h 125"/>
                <a:gd name="T10" fmla="*/ 58 w 74"/>
                <a:gd name="T11" fmla="*/ 12 h 125"/>
                <a:gd name="T12" fmla="*/ 58 w 74"/>
                <a:gd name="T13" fmla="*/ 20 h 125"/>
                <a:gd name="T14" fmla="*/ 47 w 74"/>
                <a:gd name="T15" fmla="*/ 31 h 125"/>
                <a:gd name="T16" fmla="*/ 45 w 74"/>
                <a:gd name="T17" fmla="*/ 38 h 125"/>
                <a:gd name="T18" fmla="*/ 37 w 74"/>
                <a:gd name="T19" fmla="*/ 32 h 125"/>
                <a:gd name="T20" fmla="*/ 37 w 74"/>
                <a:gd name="T21" fmla="*/ 27 h 125"/>
                <a:gd name="T22" fmla="*/ 32 w 74"/>
                <a:gd name="T23" fmla="*/ 31 h 125"/>
                <a:gd name="T24" fmla="*/ 32 w 74"/>
                <a:gd name="T25" fmla="*/ 52 h 125"/>
                <a:gd name="T26" fmla="*/ 28 w 74"/>
                <a:gd name="T27" fmla="*/ 34 h 125"/>
                <a:gd name="T28" fmla="*/ 27 w 74"/>
                <a:gd name="T29" fmla="*/ 28 h 125"/>
                <a:gd name="T30" fmla="*/ 22 w 74"/>
                <a:gd name="T31" fmla="*/ 28 h 125"/>
                <a:gd name="T32" fmla="*/ 18 w 74"/>
                <a:gd name="T33" fmla="*/ 30 h 125"/>
                <a:gd name="T34" fmla="*/ 2 w 74"/>
                <a:gd name="T35" fmla="*/ 48 h 125"/>
                <a:gd name="T36" fmla="*/ 1 w 74"/>
                <a:gd name="T37" fmla="*/ 55 h 125"/>
                <a:gd name="T38" fmla="*/ 1 w 74"/>
                <a:gd name="T39" fmla="*/ 55 h 125"/>
                <a:gd name="T40" fmla="*/ 1 w 74"/>
                <a:gd name="T41" fmla="*/ 55 h 125"/>
                <a:gd name="T42" fmla="*/ 2 w 74"/>
                <a:gd name="T43" fmla="*/ 57 h 125"/>
                <a:gd name="T44" fmla="*/ 6 w 74"/>
                <a:gd name="T45" fmla="*/ 65 h 125"/>
                <a:gd name="T46" fmla="*/ 19 w 74"/>
                <a:gd name="T47" fmla="*/ 72 h 125"/>
                <a:gd name="T48" fmla="*/ 19 w 74"/>
                <a:gd name="T49" fmla="*/ 79 h 125"/>
                <a:gd name="T50" fmla="*/ 21 w 74"/>
                <a:gd name="T51" fmla="*/ 125 h 125"/>
                <a:gd name="T52" fmla="*/ 34 w 74"/>
                <a:gd name="T53" fmla="*/ 79 h 125"/>
                <a:gd name="T54" fmla="*/ 37 w 74"/>
                <a:gd name="T55" fmla="*/ 125 h 125"/>
                <a:gd name="T56" fmla="*/ 50 w 74"/>
                <a:gd name="T57" fmla="*/ 79 h 125"/>
                <a:gd name="T58" fmla="*/ 52 w 74"/>
                <a:gd name="T59" fmla="*/ 79 h 125"/>
                <a:gd name="T60" fmla="*/ 67 w 74"/>
                <a:gd name="T61" fmla="*/ 29 h 125"/>
                <a:gd name="T62" fmla="*/ 67 w 74"/>
                <a:gd name="T63" fmla="*/ 29 h 125"/>
                <a:gd name="T64" fmla="*/ 19 w 74"/>
                <a:gd name="T65" fmla="*/ 62 h 125"/>
                <a:gd name="T66" fmla="*/ 15 w 74"/>
                <a:gd name="T67" fmla="*/ 54 h 125"/>
                <a:gd name="T68" fmla="*/ 20 w 74"/>
                <a:gd name="T69" fmla="*/ 4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125">
                  <a:moveTo>
                    <a:pt x="71" y="23"/>
                  </a:moveTo>
                  <a:cubicBezTo>
                    <a:pt x="71" y="23"/>
                    <a:pt x="71" y="23"/>
                    <a:pt x="71" y="23"/>
                  </a:cubicBezTo>
                  <a:cubicBezTo>
                    <a:pt x="71" y="23"/>
                    <a:pt x="71" y="23"/>
                    <a:pt x="71" y="23"/>
                  </a:cubicBezTo>
                  <a:cubicBezTo>
                    <a:pt x="71" y="23"/>
                    <a:pt x="71" y="23"/>
                    <a:pt x="71" y="23"/>
                  </a:cubicBezTo>
                  <a:cubicBezTo>
                    <a:pt x="71" y="22"/>
                    <a:pt x="71" y="22"/>
                    <a:pt x="71" y="22"/>
                  </a:cubicBezTo>
                  <a:cubicBezTo>
                    <a:pt x="71" y="22"/>
                    <a:pt x="71" y="22"/>
                    <a:pt x="71" y="22"/>
                  </a:cubicBezTo>
                  <a:cubicBezTo>
                    <a:pt x="71" y="20"/>
                    <a:pt x="71" y="20"/>
                    <a:pt x="71" y="20"/>
                  </a:cubicBezTo>
                  <a:cubicBezTo>
                    <a:pt x="71" y="17"/>
                    <a:pt x="71" y="17"/>
                    <a:pt x="71" y="17"/>
                  </a:cubicBezTo>
                  <a:cubicBezTo>
                    <a:pt x="70" y="11"/>
                    <a:pt x="70" y="11"/>
                    <a:pt x="70" y="11"/>
                  </a:cubicBezTo>
                  <a:cubicBezTo>
                    <a:pt x="70" y="0"/>
                    <a:pt x="70" y="0"/>
                    <a:pt x="70" y="0"/>
                  </a:cubicBezTo>
                  <a:cubicBezTo>
                    <a:pt x="66" y="0"/>
                    <a:pt x="61" y="0"/>
                    <a:pt x="57" y="0"/>
                  </a:cubicBezTo>
                  <a:cubicBezTo>
                    <a:pt x="58" y="12"/>
                    <a:pt x="58" y="12"/>
                    <a:pt x="58" y="12"/>
                  </a:cubicBezTo>
                  <a:cubicBezTo>
                    <a:pt x="58" y="18"/>
                    <a:pt x="58" y="18"/>
                    <a:pt x="58" y="18"/>
                  </a:cubicBezTo>
                  <a:cubicBezTo>
                    <a:pt x="58" y="20"/>
                    <a:pt x="58" y="20"/>
                    <a:pt x="58" y="20"/>
                  </a:cubicBezTo>
                  <a:cubicBezTo>
                    <a:pt x="42" y="27"/>
                    <a:pt x="42" y="27"/>
                    <a:pt x="42" y="27"/>
                  </a:cubicBezTo>
                  <a:cubicBezTo>
                    <a:pt x="47" y="31"/>
                    <a:pt x="47" y="31"/>
                    <a:pt x="47" y="31"/>
                  </a:cubicBezTo>
                  <a:cubicBezTo>
                    <a:pt x="42" y="34"/>
                    <a:pt x="42" y="34"/>
                    <a:pt x="42" y="34"/>
                  </a:cubicBezTo>
                  <a:cubicBezTo>
                    <a:pt x="45" y="38"/>
                    <a:pt x="45" y="38"/>
                    <a:pt x="45" y="38"/>
                  </a:cubicBezTo>
                  <a:cubicBezTo>
                    <a:pt x="38" y="52"/>
                    <a:pt x="38" y="52"/>
                    <a:pt x="38" y="52"/>
                  </a:cubicBezTo>
                  <a:cubicBezTo>
                    <a:pt x="37" y="32"/>
                    <a:pt x="37" y="32"/>
                    <a:pt x="37" y="32"/>
                  </a:cubicBezTo>
                  <a:cubicBezTo>
                    <a:pt x="38" y="31"/>
                    <a:pt x="38" y="31"/>
                    <a:pt x="38" y="31"/>
                  </a:cubicBezTo>
                  <a:cubicBezTo>
                    <a:pt x="37" y="27"/>
                    <a:pt x="37" y="27"/>
                    <a:pt x="37" y="27"/>
                  </a:cubicBezTo>
                  <a:cubicBezTo>
                    <a:pt x="33" y="27"/>
                    <a:pt x="33" y="27"/>
                    <a:pt x="33" y="27"/>
                  </a:cubicBezTo>
                  <a:cubicBezTo>
                    <a:pt x="32" y="31"/>
                    <a:pt x="32" y="31"/>
                    <a:pt x="32" y="31"/>
                  </a:cubicBezTo>
                  <a:cubicBezTo>
                    <a:pt x="33" y="32"/>
                    <a:pt x="33" y="32"/>
                    <a:pt x="33" y="32"/>
                  </a:cubicBezTo>
                  <a:cubicBezTo>
                    <a:pt x="32" y="52"/>
                    <a:pt x="32" y="52"/>
                    <a:pt x="32" y="52"/>
                  </a:cubicBezTo>
                  <a:cubicBezTo>
                    <a:pt x="26" y="38"/>
                    <a:pt x="26" y="38"/>
                    <a:pt x="26" y="38"/>
                  </a:cubicBezTo>
                  <a:cubicBezTo>
                    <a:pt x="28" y="34"/>
                    <a:pt x="28" y="34"/>
                    <a:pt x="28" y="34"/>
                  </a:cubicBezTo>
                  <a:cubicBezTo>
                    <a:pt x="23" y="31"/>
                    <a:pt x="23" y="31"/>
                    <a:pt x="23" y="31"/>
                  </a:cubicBezTo>
                  <a:cubicBezTo>
                    <a:pt x="27" y="28"/>
                    <a:pt x="27" y="28"/>
                    <a:pt x="27" y="28"/>
                  </a:cubicBezTo>
                  <a:cubicBezTo>
                    <a:pt x="27" y="28"/>
                    <a:pt x="27" y="28"/>
                    <a:pt x="27" y="28"/>
                  </a:cubicBezTo>
                  <a:cubicBezTo>
                    <a:pt x="26" y="28"/>
                    <a:pt x="24" y="28"/>
                    <a:pt x="22" y="28"/>
                  </a:cubicBezTo>
                  <a:cubicBezTo>
                    <a:pt x="22" y="28"/>
                    <a:pt x="22" y="28"/>
                    <a:pt x="22" y="28"/>
                  </a:cubicBezTo>
                  <a:cubicBezTo>
                    <a:pt x="21" y="28"/>
                    <a:pt x="19" y="29"/>
                    <a:pt x="18" y="30"/>
                  </a:cubicBezTo>
                  <a:cubicBezTo>
                    <a:pt x="2" y="48"/>
                    <a:pt x="2" y="48"/>
                    <a:pt x="2" y="48"/>
                  </a:cubicBezTo>
                  <a:cubicBezTo>
                    <a:pt x="2" y="48"/>
                    <a:pt x="2" y="48"/>
                    <a:pt x="2" y="48"/>
                  </a:cubicBezTo>
                  <a:cubicBezTo>
                    <a:pt x="2" y="48"/>
                    <a:pt x="2" y="48"/>
                    <a:pt x="2" y="48"/>
                  </a:cubicBezTo>
                  <a:cubicBezTo>
                    <a:pt x="0" y="62"/>
                    <a:pt x="1" y="52"/>
                    <a:pt x="1" y="55"/>
                  </a:cubicBezTo>
                  <a:cubicBezTo>
                    <a:pt x="1" y="55"/>
                    <a:pt x="1" y="55"/>
                    <a:pt x="1" y="55"/>
                  </a:cubicBezTo>
                  <a:cubicBezTo>
                    <a:pt x="1" y="55"/>
                    <a:pt x="1" y="55"/>
                    <a:pt x="1" y="55"/>
                  </a:cubicBezTo>
                  <a:cubicBezTo>
                    <a:pt x="1" y="55"/>
                    <a:pt x="1" y="55"/>
                    <a:pt x="1" y="55"/>
                  </a:cubicBezTo>
                  <a:cubicBezTo>
                    <a:pt x="1" y="55"/>
                    <a:pt x="1" y="55"/>
                    <a:pt x="1" y="55"/>
                  </a:cubicBezTo>
                  <a:cubicBezTo>
                    <a:pt x="2" y="56"/>
                    <a:pt x="2" y="56"/>
                    <a:pt x="2" y="56"/>
                  </a:cubicBezTo>
                  <a:cubicBezTo>
                    <a:pt x="2" y="57"/>
                    <a:pt x="2" y="57"/>
                    <a:pt x="2" y="57"/>
                  </a:cubicBezTo>
                  <a:cubicBezTo>
                    <a:pt x="4" y="60"/>
                    <a:pt x="4" y="60"/>
                    <a:pt x="4" y="60"/>
                  </a:cubicBezTo>
                  <a:cubicBezTo>
                    <a:pt x="6" y="65"/>
                    <a:pt x="6" y="65"/>
                    <a:pt x="6" y="65"/>
                  </a:cubicBezTo>
                  <a:cubicBezTo>
                    <a:pt x="12" y="76"/>
                    <a:pt x="12" y="76"/>
                    <a:pt x="12" y="76"/>
                  </a:cubicBezTo>
                  <a:cubicBezTo>
                    <a:pt x="14" y="74"/>
                    <a:pt x="16" y="73"/>
                    <a:pt x="19" y="72"/>
                  </a:cubicBezTo>
                  <a:cubicBezTo>
                    <a:pt x="19" y="74"/>
                    <a:pt x="19" y="76"/>
                    <a:pt x="19" y="79"/>
                  </a:cubicBezTo>
                  <a:cubicBezTo>
                    <a:pt x="19" y="79"/>
                    <a:pt x="19" y="79"/>
                    <a:pt x="19" y="79"/>
                  </a:cubicBezTo>
                  <a:cubicBezTo>
                    <a:pt x="19" y="79"/>
                    <a:pt x="20" y="79"/>
                    <a:pt x="20" y="79"/>
                  </a:cubicBezTo>
                  <a:cubicBezTo>
                    <a:pt x="21" y="125"/>
                    <a:pt x="21" y="125"/>
                    <a:pt x="21" y="125"/>
                  </a:cubicBezTo>
                  <a:cubicBezTo>
                    <a:pt x="34" y="125"/>
                    <a:pt x="34" y="125"/>
                    <a:pt x="34" y="125"/>
                  </a:cubicBezTo>
                  <a:cubicBezTo>
                    <a:pt x="35" y="111"/>
                    <a:pt x="35" y="88"/>
                    <a:pt x="34" y="79"/>
                  </a:cubicBezTo>
                  <a:cubicBezTo>
                    <a:pt x="35" y="79"/>
                    <a:pt x="35" y="79"/>
                    <a:pt x="36" y="79"/>
                  </a:cubicBezTo>
                  <a:cubicBezTo>
                    <a:pt x="37" y="125"/>
                    <a:pt x="37" y="125"/>
                    <a:pt x="37" y="125"/>
                  </a:cubicBezTo>
                  <a:cubicBezTo>
                    <a:pt x="50" y="125"/>
                    <a:pt x="50" y="125"/>
                    <a:pt x="50" y="125"/>
                  </a:cubicBezTo>
                  <a:cubicBezTo>
                    <a:pt x="51" y="111"/>
                    <a:pt x="50" y="88"/>
                    <a:pt x="50" y="79"/>
                  </a:cubicBezTo>
                  <a:cubicBezTo>
                    <a:pt x="51" y="79"/>
                    <a:pt x="51" y="79"/>
                    <a:pt x="52" y="79"/>
                  </a:cubicBezTo>
                  <a:cubicBezTo>
                    <a:pt x="52" y="79"/>
                    <a:pt x="52" y="79"/>
                    <a:pt x="52" y="79"/>
                  </a:cubicBezTo>
                  <a:cubicBezTo>
                    <a:pt x="52" y="64"/>
                    <a:pt x="51" y="50"/>
                    <a:pt x="50" y="36"/>
                  </a:cubicBezTo>
                  <a:cubicBezTo>
                    <a:pt x="67" y="29"/>
                    <a:pt x="67" y="29"/>
                    <a:pt x="67" y="29"/>
                  </a:cubicBezTo>
                  <a:cubicBezTo>
                    <a:pt x="67" y="29"/>
                    <a:pt x="67" y="29"/>
                    <a:pt x="67" y="29"/>
                  </a:cubicBezTo>
                  <a:cubicBezTo>
                    <a:pt x="67" y="29"/>
                    <a:pt x="67" y="29"/>
                    <a:pt x="67" y="29"/>
                  </a:cubicBezTo>
                  <a:cubicBezTo>
                    <a:pt x="74" y="17"/>
                    <a:pt x="69" y="26"/>
                    <a:pt x="71" y="23"/>
                  </a:cubicBezTo>
                  <a:close/>
                  <a:moveTo>
                    <a:pt x="19" y="62"/>
                  </a:moveTo>
                  <a:cubicBezTo>
                    <a:pt x="18" y="59"/>
                    <a:pt x="18" y="59"/>
                    <a:pt x="18" y="59"/>
                  </a:cubicBezTo>
                  <a:cubicBezTo>
                    <a:pt x="15" y="54"/>
                    <a:pt x="15" y="54"/>
                    <a:pt x="15" y="54"/>
                  </a:cubicBezTo>
                  <a:cubicBezTo>
                    <a:pt x="14" y="52"/>
                    <a:pt x="14" y="52"/>
                    <a:pt x="14" y="52"/>
                  </a:cubicBezTo>
                  <a:cubicBezTo>
                    <a:pt x="20" y="45"/>
                    <a:pt x="20" y="45"/>
                    <a:pt x="20" y="45"/>
                  </a:cubicBezTo>
                  <a:cubicBezTo>
                    <a:pt x="19" y="51"/>
                    <a:pt x="19" y="56"/>
                    <a:pt x="19" y="6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latin typeface="SimHei" charset="-122"/>
                <a:ea typeface="SimHei" charset="-122"/>
                <a:cs typeface="SimHei" charset="-122"/>
              </a:endParaRPr>
            </a:p>
          </p:txBody>
        </p:sp>
        <p:sp>
          <p:nvSpPr>
            <p:cNvPr id="11" name="Freeform 215">
              <a:extLst>
                <a:ext uri="{FF2B5EF4-FFF2-40B4-BE49-F238E27FC236}">
                  <a16:creationId xmlns:a16="http://schemas.microsoft.com/office/drawing/2014/main" id="{06D3F8D3-54F5-40E7-8464-1E8C420ECD62}"/>
                </a:ext>
              </a:extLst>
            </p:cNvPr>
            <p:cNvSpPr>
              <a:spLocks/>
            </p:cNvSpPr>
            <p:nvPr/>
          </p:nvSpPr>
          <p:spPr bwMode="auto">
            <a:xfrm>
              <a:off x="8465439" y="4434351"/>
              <a:ext cx="218195" cy="211290"/>
            </a:xfrm>
            <a:custGeom>
              <a:avLst/>
              <a:gdLst>
                <a:gd name="T0" fmla="*/ 29 w 80"/>
                <a:gd name="T1" fmla="*/ 57 h 77"/>
                <a:gd name="T2" fmla="*/ 29 w 80"/>
                <a:gd name="T3" fmla="*/ 57 h 77"/>
                <a:gd name="T4" fmla="*/ 28 w 80"/>
                <a:gd name="T5" fmla="*/ 57 h 77"/>
                <a:gd name="T6" fmla="*/ 18 w 80"/>
                <a:gd name="T7" fmla="*/ 61 h 77"/>
                <a:gd name="T8" fmla="*/ 21 w 80"/>
                <a:gd name="T9" fmla="*/ 53 h 77"/>
                <a:gd name="T10" fmla="*/ 19 w 80"/>
                <a:gd name="T11" fmla="*/ 52 h 77"/>
                <a:gd name="T12" fmla="*/ 7 w 80"/>
                <a:gd name="T13" fmla="*/ 33 h 77"/>
                <a:gd name="T14" fmla="*/ 43 w 80"/>
                <a:gd name="T15" fmla="*/ 7 h 77"/>
                <a:gd name="T16" fmla="*/ 70 w 80"/>
                <a:gd name="T17" fmla="*/ 16 h 77"/>
                <a:gd name="T18" fmla="*/ 75 w 80"/>
                <a:gd name="T19" fmla="*/ 16 h 77"/>
                <a:gd name="T20" fmla="*/ 80 w 80"/>
                <a:gd name="T21" fmla="*/ 16 h 77"/>
                <a:gd name="T22" fmla="*/ 43 w 80"/>
                <a:gd name="T23" fmla="*/ 0 h 77"/>
                <a:gd name="T24" fmla="*/ 0 w 80"/>
                <a:gd name="T25" fmla="*/ 33 h 77"/>
                <a:gd name="T26" fmla="*/ 12 w 80"/>
                <a:gd name="T27" fmla="*/ 56 h 77"/>
                <a:gd name="T28" fmla="*/ 5 w 80"/>
                <a:gd name="T29" fmla="*/ 77 h 77"/>
                <a:gd name="T30" fmla="*/ 13 w 80"/>
                <a:gd name="T31" fmla="*/ 72 h 77"/>
                <a:gd name="T32" fmla="*/ 28 w 80"/>
                <a:gd name="T33" fmla="*/ 64 h 77"/>
                <a:gd name="T34" fmla="*/ 38 w 80"/>
                <a:gd name="T35" fmla="*/ 66 h 77"/>
                <a:gd name="T36" fmla="*/ 34 w 80"/>
                <a:gd name="T37" fmla="*/ 58 h 77"/>
                <a:gd name="T38" fmla="*/ 29 w 80"/>
                <a:gd name="T39"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0" h="77">
                  <a:moveTo>
                    <a:pt x="29" y="57"/>
                  </a:moveTo>
                  <a:cubicBezTo>
                    <a:pt x="29" y="57"/>
                    <a:pt x="29" y="57"/>
                    <a:pt x="29" y="57"/>
                  </a:cubicBezTo>
                  <a:cubicBezTo>
                    <a:pt x="28" y="57"/>
                    <a:pt x="28" y="57"/>
                    <a:pt x="28" y="57"/>
                  </a:cubicBezTo>
                  <a:cubicBezTo>
                    <a:pt x="28" y="57"/>
                    <a:pt x="26" y="57"/>
                    <a:pt x="18" y="61"/>
                  </a:cubicBezTo>
                  <a:cubicBezTo>
                    <a:pt x="21" y="53"/>
                    <a:pt x="21" y="53"/>
                    <a:pt x="21" y="53"/>
                  </a:cubicBezTo>
                  <a:cubicBezTo>
                    <a:pt x="19" y="52"/>
                    <a:pt x="19" y="52"/>
                    <a:pt x="19" y="52"/>
                  </a:cubicBezTo>
                  <a:cubicBezTo>
                    <a:pt x="11" y="47"/>
                    <a:pt x="7" y="40"/>
                    <a:pt x="7" y="33"/>
                  </a:cubicBezTo>
                  <a:cubicBezTo>
                    <a:pt x="7" y="19"/>
                    <a:pt x="23" y="7"/>
                    <a:pt x="43" y="7"/>
                  </a:cubicBezTo>
                  <a:cubicBezTo>
                    <a:pt x="54" y="7"/>
                    <a:pt x="64" y="11"/>
                    <a:pt x="70" y="16"/>
                  </a:cubicBezTo>
                  <a:cubicBezTo>
                    <a:pt x="72" y="16"/>
                    <a:pt x="74" y="16"/>
                    <a:pt x="75" y="16"/>
                  </a:cubicBezTo>
                  <a:cubicBezTo>
                    <a:pt x="77" y="16"/>
                    <a:pt x="79" y="16"/>
                    <a:pt x="80" y="16"/>
                  </a:cubicBezTo>
                  <a:cubicBezTo>
                    <a:pt x="73" y="7"/>
                    <a:pt x="59" y="0"/>
                    <a:pt x="43" y="0"/>
                  </a:cubicBezTo>
                  <a:cubicBezTo>
                    <a:pt x="19" y="0"/>
                    <a:pt x="0" y="15"/>
                    <a:pt x="0" y="33"/>
                  </a:cubicBezTo>
                  <a:cubicBezTo>
                    <a:pt x="0" y="42"/>
                    <a:pt x="4" y="50"/>
                    <a:pt x="12" y="56"/>
                  </a:cubicBezTo>
                  <a:cubicBezTo>
                    <a:pt x="5" y="77"/>
                    <a:pt x="5" y="77"/>
                    <a:pt x="5" y="77"/>
                  </a:cubicBezTo>
                  <a:cubicBezTo>
                    <a:pt x="13" y="72"/>
                    <a:pt x="13" y="72"/>
                    <a:pt x="13" y="72"/>
                  </a:cubicBezTo>
                  <a:cubicBezTo>
                    <a:pt x="19" y="69"/>
                    <a:pt x="26" y="65"/>
                    <a:pt x="28" y="64"/>
                  </a:cubicBezTo>
                  <a:cubicBezTo>
                    <a:pt x="31" y="65"/>
                    <a:pt x="35" y="66"/>
                    <a:pt x="38" y="66"/>
                  </a:cubicBezTo>
                  <a:cubicBezTo>
                    <a:pt x="36" y="64"/>
                    <a:pt x="35" y="61"/>
                    <a:pt x="34" y="58"/>
                  </a:cubicBezTo>
                  <a:cubicBezTo>
                    <a:pt x="32" y="58"/>
                    <a:pt x="31" y="57"/>
                    <a:pt x="29" y="5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latin typeface="SimHei" charset="-122"/>
                <a:ea typeface="SimHei" charset="-122"/>
                <a:cs typeface="SimHei" charset="-122"/>
              </a:endParaRPr>
            </a:p>
          </p:txBody>
        </p:sp>
        <p:sp>
          <p:nvSpPr>
            <p:cNvPr id="12" name="Freeform 216">
              <a:extLst>
                <a:ext uri="{FF2B5EF4-FFF2-40B4-BE49-F238E27FC236}">
                  <a16:creationId xmlns:a16="http://schemas.microsoft.com/office/drawing/2014/main" id="{D60A4456-B7DE-4D2A-9C76-7B33378D8248}"/>
                </a:ext>
              </a:extLst>
            </p:cNvPr>
            <p:cNvSpPr>
              <a:spLocks noEditPoints="1"/>
            </p:cNvSpPr>
            <p:nvPr/>
          </p:nvSpPr>
          <p:spPr bwMode="auto">
            <a:xfrm>
              <a:off x="8563489" y="4489591"/>
              <a:ext cx="216814" cy="178146"/>
            </a:xfrm>
            <a:custGeom>
              <a:avLst/>
              <a:gdLst>
                <a:gd name="T0" fmla="*/ 79 w 79"/>
                <a:gd name="T1" fmla="*/ 29 h 65"/>
                <a:gd name="T2" fmla="*/ 39 w 79"/>
                <a:gd name="T3" fmla="*/ 0 h 65"/>
                <a:gd name="T4" fmla="*/ 0 w 79"/>
                <a:gd name="T5" fmla="*/ 29 h 65"/>
                <a:gd name="T6" fmla="*/ 39 w 79"/>
                <a:gd name="T7" fmla="*/ 59 h 65"/>
                <a:gd name="T8" fmla="*/ 54 w 79"/>
                <a:gd name="T9" fmla="*/ 56 h 65"/>
                <a:gd name="T10" fmla="*/ 71 w 79"/>
                <a:gd name="T11" fmla="*/ 65 h 65"/>
                <a:gd name="T12" fmla="*/ 66 w 79"/>
                <a:gd name="T13" fmla="*/ 51 h 65"/>
                <a:gd name="T14" fmla="*/ 79 w 79"/>
                <a:gd name="T15" fmla="*/ 29 h 65"/>
                <a:gd name="T16" fmla="*/ 61 w 79"/>
                <a:gd name="T17" fmla="*/ 39 h 65"/>
                <a:gd name="T18" fmla="*/ 20 w 79"/>
                <a:gd name="T19" fmla="*/ 39 h 65"/>
                <a:gd name="T20" fmla="*/ 20 w 79"/>
                <a:gd name="T21" fmla="*/ 35 h 65"/>
                <a:gd name="T22" fmla="*/ 61 w 79"/>
                <a:gd name="T23" fmla="*/ 35 h 65"/>
                <a:gd name="T24" fmla="*/ 61 w 79"/>
                <a:gd name="T25" fmla="*/ 39 h 65"/>
                <a:gd name="T26" fmla="*/ 61 w 79"/>
                <a:gd name="T27" fmla="*/ 31 h 65"/>
                <a:gd name="T28" fmla="*/ 20 w 79"/>
                <a:gd name="T29" fmla="*/ 31 h 65"/>
                <a:gd name="T30" fmla="*/ 20 w 79"/>
                <a:gd name="T31" fmla="*/ 27 h 65"/>
                <a:gd name="T32" fmla="*/ 61 w 79"/>
                <a:gd name="T33" fmla="*/ 27 h 65"/>
                <a:gd name="T34" fmla="*/ 61 w 79"/>
                <a:gd name="T35" fmla="*/ 31 h 65"/>
                <a:gd name="T36" fmla="*/ 61 w 79"/>
                <a:gd name="T37" fmla="*/ 23 h 65"/>
                <a:gd name="T38" fmla="*/ 20 w 79"/>
                <a:gd name="T39" fmla="*/ 23 h 65"/>
                <a:gd name="T40" fmla="*/ 20 w 79"/>
                <a:gd name="T41" fmla="*/ 19 h 65"/>
                <a:gd name="T42" fmla="*/ 61 w 79"/>
                <a:gd name="T43" fmla="*/ 19 h 65"/>
                <a:gd name="T44" fmla="*/ 61 w 79"/>
                <a:gd name="T45" fmla="*/ 2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9" h="65">
                  <a:moveTo>
                    <a:pt x="79" y="29"/>
                  </a:moveTo>
                  <a:cubicBezTo>
                    <a:pt x="79" y="13"/>
                    <a:pt x="61" y="0"/>
                    <a:pt x="39" y="0"/>
                  </a:cubicBezTo>
                  <a:cubicBezTo>
                    <a:pt x="17" y="0"/>
                    <a:pt x="0" y="13"/>
                    <a:pt x="0" y="29"/>
                  </a:cubicBezTo>
                  <a:cubicBezTo>
                    <a:pt x="0" y="45"/>
                    <a:pt x="17" y="59"/>
                    <a:pt x="39" y="59"/>
                  </a:cubicBezTo>
                  <a:cubicBezTo>
                    <a:pt x="45" y="59"/>
                    <a:pt x="50" y="58"/>
                    <a:pt x="54" y="56"/>
                  </a:cubicBezTo>
                  <a:cubicBezTo>
                    <a:pt x="56" y="56"/>
                    <a:pt x="71" y="65"/>
                    <a:pt x="71" y="65"/>
                  </a:cubicBezTo>
                  <a:cubicBezTo>
                    <a:pt x="66" y="51"/>
                    <a:pt x="66" y="51"/>
                    <a:pt x="66" y="51"/>
                  </a:cubicBezTo>
                  <a:cubicBezTo>
                    <a:pt x="74" y="45"/>
                    <a:pt x="79" y="38"/>
                    <a:pt x="79" y="29"/>
                  </a:cubicBezTo>
                  <a:close/>
                  <a:moveTo>
                    <a:pt x="61" y="39"/>
                  </a:moveTo>
                  <a:cubicBezTo>
                    <a:pt x="20" y="39"/>
                    <a:pt x="20" y="39"/>
                    <a:pt x="20" y="39"/>
                  </a:cubicBezTo>
                  <a:cubicBezTo>
                    <a:pt x="20" y="35"/>
                    <a:pt x="20" y="35"/>
                    <a:pt x="20" y="35"/>
                  </a:cubicBezTo>
                  <a:cubicBezTo>
                    <a:pt x="61" y="35"/>
                    <a:pt x="61" y="35"/>
                    <a:pt x="61" y="35"/>
                  </a:cubicBezTo>
                  <a:lnTo>
                    <a:pt x="61" y="39"/>
                  </a:lnTo>
                  <a:close/>
                  <a:moveTo>
                    <a:pt x="61" y="31"/>
                  </a:moveTo>
                  <a:cubicBezTo>
                    <a:pt x="20" y="31"/>
                    <a:pt x="20" y="31"/>
                    <a:pt x="20" y="31"/>
                  </a:cubicBezTo>
                  <a:cubicBezTo>
                    <a:pt x="20" y="27"/>
                    <a:pt x="20" y="27"/>
                    <a:pt x="20" y="27"/>
                  </a:cubicBezTo>
                  <a:cubicBezTo>
                    <a:pt x="61" y="27"/>
                    <a:pt x="61" y="27"/>
                    <a:pt x="61" y="27"/>
                  </a:cubicBezTo>
                  <a:lnTo>
                    <a:pt x="61" y="31"/>
                  </a:lnTo>
                  <a:close/>
                  <a:moveTo>
                    <a:pt x="61" y="23"/>
                  </a:moveTo>
                  <a:cubicBezTo>
                    <a:pt x="20" y="23"/>
                    <a:pt x="20" y="23"/>
                    <a:pt x="20" y="23"/>
                  </a:cubicBezTo>
                  <a:cubicBezTo>
                    <a:pt x="20" y="19"/>
                    <a:pt x="20" y="19"/>
                    <a:pt x="20" y="19"/>
                  </a:cubicBezTo>
                  <a:cubicBezTo>
                    <a:pt x="61" y="19"/>
                    <a:pt x="61" y="19"/>
                    <a:pt x="61" y="19"/>
                  </a:cubicBezTo>
                  <a:lnTo>
                    <a:pt x="61" y="23"/>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latin typeface="SimHei" charset="-122"/>
                <a:ea typeface="SimHei" charset="-122"/>
                <a:cs typeface="SimHei" charset="-122"/>
              </a:endParaRPr>
            </a:p>
          </p:txBody>
        </p:sp>
      </p:grpSp>
      <p:sp>
        <p:nvSpPr>
          <p:cNvPr id="13" name="文本框 12">
            <a:extLst>
              <a:ext uri="{FF2B5EF4-FFF2-40B4-BE49-F238E27FC236}">
                <a16:creationId xmlns:a16="http://schemas.microsoft.com/office/drawing/2014/main" id="{330A2C77-B3C6-4CD9-ABAF-79D365B8910D}"/>
              </a:ext>
            </a:extLst>
          </p:cNvPr>
          <p:cNvSpPr txBox="1"/>
          <p:nvPr/>
        </p:nvSpPr>
        <p:spPr>
          <a:xfrm>
            <a:off x="4289833" y="2305509"/>
            <a:ext cx="6870174" cy="687111"/>
          </a:xfrm>
          <a:prstGeom prst="rect">
            <a:avLst/>
          </a:prstGeom>
          <a:noFill/>
        </p:spPr>
        <p:txBody>
          <a:bodyPr wrap="square" rtlCol="0">
            <a:spAutoFit/>
          </a:bodyPr>
          <a:lstStyle/>
          <a:p>
            <a:pPr>
              <a:lnSpc>
                <a:spcPct val="130000"/>
              </a:lnSpc>
            </a:pPr>
            <a:r>
              <a:rPr lang="zh-CN" altLang="en-US" sz="1600" dirty="0">
                <a:solidFill>
                  <a:schemeClr val="bg1"/>
                </a:solidFill>
                <a:latin typeface="SimHei" charset="-122"/>
                <a:ea typeface="SimHei" charset="-122"/>
                <a:cs typeface="SimHei" charset="-122"/>
                <a:sym typeface="+mn-lt"/>
              </a:rPr>
              <a:t>点击此处更换文本点击此处更换文本</a:t>
            </a:r>
            <a:endParaRPr lang="en-US" altLang="zh-CN" sz="1600" dirty="0">
              <a:solidFill>
                <a:schemeClr val="bg1"/>
              </a:solidFill>
              <a:latin typeface="SimHei" charset="-122"/>
              <a:ea typeface="SimHei" charset="-122"/>
              <a:cs typeface="SimHei" charset="-122"/>
              <a:sym typeface="+mn-lt"/>
            </a:endParaRPr>
          </a:p>
          <a:p>
            <a:pPr>
              <a:lnSpc>
                <a:spcPct val="130000"/>
              </a:lnSpc>
            </a:pPr>
            <a:r>
              <a:rPr lang="zh-CN" altLang="en-US" sz="1600" dirty="0">
                <a:solidFill>
                  <a:schemeClr val="bg1"/>
                </a:solidFill>
                <a:latin typeface="SimHei" charset="-122"/>
                <a:ea typeface="SimHei" charset="-122"/>
                <a:cs typeface="SimHei" charset="-122"/>
                <a:sym typeface="+mn-lt"/>
              </a:rPr>
              <a:t>点击此处更换文本点击此处更换文本</a:t>
            </a:r>
            <a:endParaRPr lang="en-US" altLang="zh-CN" sz="1600" dirty="0">
              <a:solidFill>
                <a:schemeClr val="bg1"/>
              </a:solidFill>
              <a:latin typeface="SimHei" charset="-122"/>
              <a:ea typeface="SimHei" charset="-122"/>
              <a:cs typeface="SimHei" charset="-122"/>
              <a:sym typeface="+mn-lt"/>
            </a:endParaRPr>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
        <p:nvSpPr>
          <p:cNvPr id="5" name="文本框 4">
            <a:extLst>
              <a:ext uri="{FF2B5EF4-FFF2-40B4-BE49-F238E27FC236}">
                <a16:creationId xmlns:a16="http://schemas.microsoft.com/office/drawing/2014/main" id="{D08E9F0C-E5A7-8BBE-0E2B-AEF69FA87127}"/>
              </a:ext>
            </a:extLst>
          </p:cNvPr>
          <p:cNvSpPr txBox="1"/>
          <p:nvPr/>
        </p:nvSpPr>
        <p:spPr>
          <a:xfrm>
            <a:off x="1977965" y="1585030"/>
            <a:ext cx="8236070" cy="1200329"/>
          </a:xfrm>
          <a:prstGeom prst="rect">
            <a:avLst/>
          </a:prstGeom>
          <a:noFill/>
        </p:spPr>
        <p:txBody>
          <a:bodyPr wrap="square">
            <a:spAutoFit/>
          </a:bodyPr>
          <a:lstStyle/>
          <a:p>
            <a:r>
              <a:rPr lang="zh-CN" altLang="en-US" b="1" dirty="0"/>
              <a:t>Internet的影响</a:t>
            </a:r>
            <a:r>
              <a:rPr lang="zh-CN" altLang="en-US" dirty="0"/>
              <a:t>：Internet技术的出现，为软件技术提供了新的发展方向和挑战。</a:t>
            </a:r>
            <a:endParaRPr lang="en-US" altLang="zh-CN" dirty="0"/>
          </a:p>
          <a:p>
            <a:endParaRPr lang="en-US" altLang="zh-CN" dirty="0"/>
          </a:p>
          <a:p>
            <a:r>
              <a:rPr lang="zh-CN" altLang="en-US" b="1" dirty="0"/>
              <a:t>网构软件 (internet ware)</a:t>
            </a:r>
            <a:r>
              <a:rPr lang="zh-CN" altLang="en-US" dirty="0"/>
              <a:t>：在Internet环境下，软件系统呈现出自主性、协同性、反应性、演化性和多态性等特征。</a:t>
            </a:r>
          </a:p>
        </p:txBody>
      </p:sp>
      <p:pic>
        <p:nvPicPr>
          <p:cNvPr id="17" name="图片 16">
            <a:extLst>
              <a:ext uri="{FF2B5EF4-FFF2-40B4-BE49-F238E27FC236}">
                <a16:creationId xmlns:a16="http://schemas.microsoft.com/office/drawing/2014/main" id="{7A9138C9-31DB-0FFC-9D6D-1F64FA8BFAD6}"/>
              </a:ext>
            </a:extLst>
          </p:cNvPr>
          <p:cNvPicPr>
            <a:picLocks noChangeAspect="1"/>
          </p:cNvPicPr>
          <p:nvPr/>
        </p:nvPicPr>
        <p:blipFill>
          <a:blip r:embed="rId4"/>
          <a:stretch>
            <a:fillRect/>
          </a:stretch>
        </p:blipFill>
        <p:spPr>
          <a:xfrm>
            <a:off x="2393685" y="2970300"/>
            <a:ext cx="7069526" cy="3423517"/>
          </a:xfrm>
          <a:prstGeom prst="rect">
            <a:avLst/>
          </a:prstGeom>
        </p:spPr>
      </p:pic>
    </p:spTree>
    <p:extLst>
      <p:ext uri="{BB962C8B-B14F-4D97-AF65-F5344CB8AC3E}">
        <p14:creationId xmlns:p14="http://schemas.microsoft.com/office/powerpoint/2010/main" val="4090357289"/>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7F0C1351-4FF1-4B62-B8D0-9EF1748375EB}"/>
              </a:ext>
            </a:extLst>
          </p:cNvPr>
          <p:cNvSpPr txBox="1"/>
          <p:nvPr/>
        </p:nvSpPr>
        <p:spPr>
          <a:xfrm>
            <a:off x="1576158" y="522364"/>
            <a:ext cx="3508998" cy="504369"/>
          </a:xfrm>
          <a:prstGeom prst="rect">
            <a:avLst/>
          </a:prstGeom>
          <a:noFill/>
        </p:spPr>
        <p:txBody>
          <a:bodyPr wrap="square" rtlCol="0">
            <a:spAutoFit/>
          </a:bodyPr>
          <a:lstStyle/>
          <a:p>
            <a:pPr>
              <a:lnSpc>
                <a:spcPct val="130000"/>
              </a:lnSpc>
            </a:pPr>
            <a:r>
              <a:rPr lang="zh-CN" altLang="en-US" sz="2400" dirty="0">
                <a:solidFill>
                  <a:schemeClr val="accent1"/>
                </a:solidFill>
                <a:latin typeface="SimHei" charset="-122"/>
                <a:ea typeface="SimHei" charset="-122"/>
                <a:cs typeface="SimHei" charset="-122"/>
                <a:sym typeface="+mn-lt"/>
              </a:rPr>
              <a:t>扩展阅读</a:t>
            </a:r>
            <a:endParaRPr lang="en-US" altLang="zh-CN" sz="2400" dirty="0">
              <a:solidFill>
                <a:schemeClr val="accent1"/>
              </a:solidFill>
              <a:latin typeface="SimHei" charset="-122"/>
              <a:ea typeface="SimHei" charset="-122"/>
              <a:cs typeface="SimHei" charset="-122"/>
              <a:sym typeface="+mn-lt"/>
            </a:endParaRPr>
          </a:p>
        </p:txBody>
      </p:sp>
      <p:sp>
        <p:nvSpPr>
          <p:cNvPr id="18" name="六边形 17">
            <a:extLst>
              <a:ext uri="{FF2B5EF4-FFF2-40B4-BE49-F238E27FC236}">
                <a16:creationId xmlns:a16="http://schemas.microsoft.com/office/drawing/2014/main" id="{F1E39044-BAD4-451C-AD87-BE9946EFF71B}"/>
              </a:ext>
            </a:extLst>
          </p:cNvPr>
          <p:cNvSpPr/>
          <p:nvPr/>
        </p:nvSpPr>
        <p:spPr>
          <a:xfrm rot="5400000">
            <a:off x="871894" y="710553"/>
            <a:ext cx="545403" cy="470175"/>
          </a:xfrm>
          <a:prstGeom prst="hexagon">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sp>
        <p:nvSpPr>
          <p:cNvPr id="6" name="六边形 5">
            <a:extLst>
              <a:ext uri="{FF2B5EF4-FFF2-40B4-BE49-F238E27FC236}">
                <a16:creationId xmlns:a16="http://schemas.microsoft.com/office/drawing/2014/main" id="{7567384D-78B4-418E-A791-1B19E68486AE}"/>
              </a:ext>
            </a:extLst>
          </p:cNvPr>
          <p:cNvSpPr/>
          <p:nvPr/>
        </p:nvSpPr>
        <p:spPr>
          <a:xfrm rot="5400000">
            <a:off x="431696" y="466830"/>
            <a:ext cx="807179" cy="695845"/>
          </a:xfrm>
          <a:prstGeom prst="hexagon">
            <a:avLst/>
          </a:prstGeom>
          <a:noFill/>
          <a:ln w="76200">
            <a:solidFill>
              <a:schemeClr val="accent1">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SimHei" charset="-122"/>
              <a:ea typeface="SimHei" charset="-122"/>
              <a:cs typeface="SimHei" charset="-122"/>
            </a:endParaRPr>
          </a:p>
        </p:txBody>
      </p:sp>
      <p:pic>
        <p:nvPicPr>
          <p:cNvPr id="27" name="图片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8563" y="114158"/>
            <a:ext cx="2186856" cy="561092"/>
          </a:xfrm>
          <a:prstGeom prst="rect">
            <a:avLst/>
          </a:prstGeom>
        </p:spPr>
      </p:pic>
      <p:sp>
        <p:nvSpPr>
          <p:cNvPr id="3" name="文本框 2">
            <a:extLst>
              <a:ext uri="{FF2B5EF4-FFF2-40B4-BE49-F238E27FC236}">
                <a16:creationId xmlns:a16="http://schemas.microsoft.com/office/drawing/2014/main" id="{01DDD5CA-AC27-D03F-C0DB-54DB856C44E6}"/>
              </a:ext>
            </a:extLst>
          </p:cNvPr>
          <p:cNvSpPr txBox="1"/>
          <p:nvPr/>
        </p:nvSpPr>
        <p:spPr>
          <a:xfrm>
            <a:off x="0" y="6205100"/>
            <a:ext cx="11184555" cy="584775"/>
          </a:xfrm>
          <a:prstGeom prst="rect">
            <a:avLst/>
          </a:prstGeom>
          <a:noFill/>
        </p:spPr>
        <p:txBody>
          <a:bodyPr wrap="square" rtlCol="0">
            <a:spAutoFit/>
          </a:bodyPr>
          <a:lstStyle/>
          <a:p>
            <a:r>
              <a:rPr lang="en-US" altLang="zh-CN" sz="1600" b="1" dirty="0">
                <a:solidFill>
                  <a:schemeClr val="accent1"/>
                </a:solidFill>
                <a:latin typeface="SimHei" charset="-122"/>
                <a:ea typeface="SimHei" charset="-122"/>
                <a:cs typeface="SimHei" charset="-122"/>
                <a:sym typeface="+mn-lt"/>
              </a:rPr>
              <a:t>[2] </a:t>
            </a:r>
            <a:r>
              <a:rPr lang="zh-CN" altLang="en-US" sz="1600" b="1" dirty="0">
                <a:solidFill>
                  <a:schemeClr val="accent1"/>
                </a:solidFill>
                <a:latin typeface="SimHei" charset="-122"/>
                <a:ea typeface="SimHei" charset="-122"/>
                <a:cs typeface="SimHei" charset="-122"/>
                <a:sym typeface="+mn-lt"/>
              </a:rPr>
              <a:t>孙昊伦</a:t>
            </a:r>
            <a:r>
              <a:rPr lang="en-US" altLang="zh-CN" sz="1600" b="1" dirty="0">
                <a:solidFill>
                  <a:schemeClr val="accent1"/>
                </a:solidFill>
                <a:latin typeface="SimHei" charset="-122"/>
                <a:ea typeface="SimHei" charset="-122"/>
                <a:cs typeface="SimHei" charset="-122"/>
                <a:sym typeface="+mn-lt"/>
              </a:rPr>
              <a:t>. </a:t>
            </a:r>
            <a:r>
              <a:rPr lang="zh-CN" altLang="en-US" sz="1600" b="1" dirty="0">
                <a:solidFill>
                  <a:schemeClr val="accent1"/>
                </a:solidFill>
                <a:latin typeface="SimHei" charset="-122"/>
                <a:ea typeface="SimHei" charset="-122"/>
                <a:cs typeface="SimHei" charset="-122"/>
                <a:sym typeface="+mn-lt"/>
              </a:rPr>
              <a:t>新时期软件工程发展趋势研究</a:t>
            </a:r>
            <a:r>
              <a:rPr lang="en-US" altLang="zh-CN" sz="1600" b="1" dirty="0">
                <a:solidFill>
                  <a:schemeClr val="accent1"/>
                </a:solidFill>
                <a:latin typeface="SimHei" charset="-122"/>
                <a:ea typeface="SimHei" charset="-122"/>
                <a:cs typeface="SimHei" charset="-122"/>
                <a:sym typeface="+mn-lt"/>
              </a:rPr>
              <a:t>[J]. </a:t>
            </a:r>
            <a:r>
              <a:rPr lang="zh-CN" altLang="en-US" sz="1600" b="1" dirty="0">
                <a:solidFill>
                  <a:schemeClr val="accent1"/>
                </a:solidFill>
                <a:latin typeface="SimHei" charset="-122"/>
                <a:ea typeface="SimHei" charset="-122"/>
                <a:cs typeface="SimHei" charset="-122"/>
                <a:sym typeface="+mn-lt"/>
              </a:rPr>
              <a:t>电子通信与计算机科学</a:t>
            </a:r>
            <a:r>
              <a:rPr lang="en-US" altLang="zh-CN" sz="1600" b="1" dirty="0">
                <a:solidFill>
                  <a:schemeClr val="accent1"/>
                </a:solidFill>
                <a:latin typeface="SimHei" charset="-122"/>
                <a:ea typeface="SimHei" charset="-122"/>
                <a:cs typeface="SimHei" charset="-122"/>
                <a:sym typeface="+mn-lt"/>
              </a:rPr>
              <a:t>, 2024, 6(6): 52-54.</a:t>
            </a:r>
          </a:p>
          <a:p>
            <a:r>
              <a:rPr lang="en-US" altLang="zh-CN" sz="1600" b="1" dirty="0">
                <a:solidFill>
                  <a:schemeClr val="accent1"/>
                </a:solidFill>
                <a:latin typeface="SimHei" charset="-122"/>
                <a:ea typeface="SimHei" charset="-122"/>
                <a:cs typeface="SimHei" charset="-122"/>
                <a:sym typeface="+mn-lt"/>
              </a:rPr>
              <a:t>[3] </a:t>
            </a:r>
            <a:r>
              <a:rPr lang="zh-CN" altLang="en-US" sz="1600" b="1" dirty="0">
                <a:solidFill>
                  <a:schemeClr val="accent1"/>
                </a:solidFill>
                <a:latin typeface="SimHei" charset="-122"/>
                <a:ea typeface="SimHei" charset="-122"/>
                <a:cs typeface="SimHei" charset="-122"/>
                <a:sym typeface="+mn-lt"/>
              </a:rPr>
              <a:t>付鹏程</a:t>
            </a:r>
            <a:r>
              <a:rPr lang="en-US" altLang="zh-CN" sz="1600" b="1" dirty="0">
                <a:solidFill>
                  <a:schemeClr val="accent1"/>
                </a:solidFill>
                <a:latin typeface="SimHei" charset="-122"/>
                <a:ea typeface="SimHei" charset="-122"/>
                <a:cs typeface="SimHei" charset="-122"/>
                <a:sym typeface="+mn-lt"/>
              </a:rPr>
              <a:t>. </a:t>
            </a:r>
            <a:r>
              <a:rPr lang="zh-CN" altLang="en-US" sz="1600" b="1" dirty="0">
                <a:solidFill>
                  <a:schemeClr val="accent1"/>
                </a:solidFill>
                <a:latin typeface="SimHei" charset="-122"/>
                <a:ea typeface="SimHei" charset="-122"/>
                <a:cs typeface="SimHei" charset="-122"/>
                <a:sym typeface="+mn-lt"/>
              </a:rPr>
              <a:t>智能化软件测试技术研究与实践</a:t>
            </a:r>
            <a:r>
              <a:rPr lang="en-US" altLang="zh-CN" sz="1600" b="1" dirty="0">
                <a:solidFill>
                  <a:schemeClr val="accent1"/>
                </a:solidFill>
                <a:latin typeface="SimHei" charset="-122"/>
                <a:ea typeface="SimHei" charset="-122"/>
                <a:cs typeface="SimHei" charset="-122"/>
                <a:sym typeface="+mn-lt"/>
              </a:rPr>
              <a:t>[J]. </a:t>
            </a:r>
            <a:r>
              <a:rPr lang="zh-CN" altLang="en-US" sz="1600" b="1" dirty="0">
                <a:solidFill>
                  <a:schemeClr val="accent1"/>
                </a:solidFill>
                <a:latin typeface="SimHei" charset="-122"/>
                <a:ea typeface="SimHei" charset="-122"/>
                <a:cs typeface="SimHei" charset="-122"/>
                <a:sym typeface="+mn-lt"/>
              </a:rPr>
              <a:t>机械与电子控制工程</a:t>
            </a:r>
            <a:r>
              <a:rPr lang="en-US" altLang="zh-CN" sz="1600" b="1" dirty="0">
                <a:solidFill>
                  <a:schemeClr val="accent1"/>
                </a:solidFill>
                <a:latin typeface="SimHei" charset="-122"/>
                <a:ea typeface="SimHei" charset="-122"/>
                <a:cs typeface="SimHei" charset="-122"/>
                <a:sym typeface="+mn-lt"/>
              </a:rPr>
              <a:t>, 2024, 6(18): 80-82.</a:t>
            </a:r>
          </a:p>
        </p:txBody>
      </p:sp>
      <p:pic>
        <p:nvPicPr>
          <p:cNvPr id="24" name="图片 23">
            <a:extLst>
              <a:ext uri="{FF2B5EF4-FFF2-40B4-BE49-F238E27FC236}">
                <a16:creationId xmlns:a16="http://schemas.microsoft.com/office/drawing/2014/main" id="{F6F45512-C01A-A9AB-D48F-B29213FBDF7B}"/>
              </a:ext>
            </a:extLst>
          </p:cNvPr>
          <p:cNvPicPr>
            <a:picLocks noChangeAspect="1"/>
          </p:cNvPicPr>
          <p:nvPr/>
        </p:nvPicPr>
        <p:blipFill>
          <a:blip r:embed="rId4"/>
          <a:stretch>
            <a:fillRect/>
          </a:stretch>
        </p:blipFill>
        <p:spPr>
          <a:xfrm>
            <a:off x="1443688" y="945640"/>
            <a:ext cx="9304623" cy="4867034"/>
          </a:xfrm>
          <a:prstGeom prst="rect">
            <a:avLst/>
          </a:prstGeom>
        </p:spPr>
      </p:pic>
    </p:spTree>
    <p:extLst>
      <p:ext uri="{BB962C8B-B14F-4D97-AF65-F5344CB8AC3E}">
        <p14:creationId xmlns:p14="http://schemas.microsoft.com/office/powerpoint/2010/main" val="1020856261"/>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GuidesStyle_None&quot;,&quot;Name&quot;:&quot;无&quot;,&quot;HeaderHeight&quot;:6.0,&quot;FooterHeight&quot;:6.0,&quot;SideMargin&quot;:4.0,&quot;TopMargin&quot;:0.0,&quot;BottomMargin&quot;:0.0,&quot;IntervalMargin&quot;:0.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216AA9"/>
      </a:accent1>
      <a:accent2>
        <a:srgbClr val="19507F"/>
      </a:accent2>
      <a:accent3>
        <a:srgbClr val="216AA9"/>
      </a:accent3>
      <a:accent4>
        <a:srgbClr val="64A7E1"/>
      </a:accent4>
      <a:accent5>
        <a:srgbClr val="ADB5BF"/>
      </a:accent5>
      <a:accent6>
        <a:srgbClr val="586371"/>
      </a:accent6>
      <a:hlink>
        <a:srgbClr val="216AA9"/>
      </a:hlink>
      <a:folHlink>
        <a:srgbClr val="BFBFBF"/>
      </a:folHlink>
    </a:clrScheme>
    <a:fontScheme name="temp">
      <a:majorFont>
        <a:latin typeface="Arial" panose="020F0302020204030204"/>
        <a:ea typeface="微软雅黑"/>
        <a:cs typeface=""/>
      </a:majorFont>
      <a:minorFont>
        <a:latin typeface="Arial"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216AA9"/>
    </a:accent1>
    <a:accent2>
      <a:srgbClr val="19507F"/>
    </a:accent2>
    <a:accent3>
      <a:srgbClr val="216AA9"/>
    </a:accent3>
    <a:accent4>
      <a:srgbClr val="64A7E1"/>
    </a:accent4>
    <a:accent5>
      <a:srgbClr val="ADB5BF"/>
    </a:accent5>
    <a:accent6>
      <a:srgbClr val="586371"/>
    </a:accent6>
    <a:hlink>
      <a:srgbClr val="216AA9"/>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216AA9"/>
    </a:accent1>
    <a:accent2>
      <a:srgbClr val="19507F"/>
    </a:accent2>
    <a:accent3>
      <a:srgbClr val="216AA9"/>
    </a:accent3>
    <a:accent4>
      <a:srgbClr val="64A7E1"/>
    </a:accent4>
    <a:accent5>
      <a:srgbClr val="ADB5BF"/>
    </a:accent5>
    <a:accent6>
      <a:srgbClr val="586371"/>
    </a:accent6>
    <a:hlink>
      <a:srgbClr val="216AA9"/>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216AA9"/>
    </a:accent1>
    <a:accent2>
      <a:srgbClr val="19507F"/>
    </a:accent2>
    <a:accent3>
      <a:srgbClr val="216AA9"/>
    </a:accent3>
    <a:accent4>
      <a:srgbClr val="64A7E1"/>
    </a:accent4>
    <a:accent5>
      <a:srgbClr val="ADB5BF"/>
    </a:accent5>
    <a:accent6>
      <a:srgbClr val="586371"/>
    </a:accent6>
    <a:hlink>
      <a:srgbClr val="216AA9"/>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216AA9"/>
    </a:accent1>
    <a:accent2>
      <a:srgbClr val="19507F"/>
    </a:accent2>
    <a:accent3>
      <a:srgbClr val="216AA9"/>
    </a:accent3>
    <a:accent4>
      <a:srgbClr val="64A7E1"/>
    </a:accent4>
    <a:accent5>
      <a:srgbClr val="ADB5BF"/>
    </a:accent5>
    <a:accent6>
      <a:srgbClr val="586371"/>
    </a:accent6>
    <a:hlink>
      <a:srgbClr val="216AA9"/>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216AA9"/>
    </a:accent1>
    <a:accent2>
      <a:srgbClr val="19507F"/>
    </a:accent2>
    <a:accent3>
      <a:srgbClr val="216AA9"/>
    </a:accent3>
    <a:accent4>
      <a:srgbClr val="64A7E1"/>
    </a:accent4>
    <a:accent5>
      <a:srgbClr val="ADB5BF"/>
    </a:accent5>
    <a:accent6>
      <a:srgbClr val="586371"/>
    </a:accent6>
    <a:hlink>
      <a:srgbClr val="216AA9"/>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216AA9"/>
    </a:accent1>
    <a:accent2>
      <a:srgbClr val="19507F"/>
    </a:accent2>
    <a:accent3>
      <a:srgbClr val="216AA9"/>
    </a:accent3>
    <a:accent4>
      <a:srgbClr val="64A7E1"/>
    </a:accent4>
    <a:accent5>
      <a:srgbClr val="ADB5BF"/>
    </a:accent5>
    <a:accent6>
      <a:srgbClr val="586371"/>
    </a:accent6>
    <a:hlink>
      <a:srgbClr val="216AA9"/>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452</TotalTime>
  <Words>652</Words>
  <Application>Microsoft Office PowerPoint</Application>
  <PresentationFormat>宽屏</PresentationFormat>
  <Paragraphs>61</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vt:lpstr>
      <vt:lpstr>等线</vt:lpstr>
      <vt:lpstr>SimHei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Hs Kmoon_</cp:lastModifiedBy>
  <cp:revision>87</cp:revision>
  <dcterms:created xsi:type="dcterms:W3CDTF">2017-07-01T02:17:24Z</dcterms:created>
  <dcterms:modified xsi:type="dcterms:W3CDTF">2024-10-24T05:52:45Z</dcterms:modified>
</cp:coreProperties>
</file>