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11.xml" ContentType="application/vnd.openxmlformats-officedocument.presentationml.notesSlide+xml"/>
  <Override PartName="/ppt/slides/slide2.xml" ContentType="application/vnd.openxmlformats-officedocument.presentationml.slide+xml"/>
  <Override PartName="/docProps/app.xml" ContentType="application/vnd.openxmlformats-officedocument.extended-properties+xml"/>
  <Override PartName="/ppt/notesSlides/notesSlide9.xml" ContentType="application/vnd.openxmlformats-officedocument.presentationml.notesSlide+xml"/>
  <Override PartName="/ppt/slides/slide11.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viewProps.xml" ContentType="application/vnd.openxmlformats-officedocument.presentationml.viewProps+xml"/>
  <Override PartName="/ppt/slideMasters/slideMaster1.xml" ContentType="application/vnd.openxmlformats-officedocument.presentationml.slideMaster+xml"/>
  <Default Extension="wmf" ContentType="image/x-wmf"/>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s/slide3.xml" ContentType="application/vnd.openxmlformats-officedocument.presentationml.slide+xml"/>
  <Override PartName="/ppt/slides/slide4.xml" ContentType="application/vnd.openxmlformats-officedocument.presentationml.slide+xml"/>
  <Default Extension="tiff" ContentType="image/tiff"/>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70" r:id="rId15"/>
    <p:sldId id="271" r:id="rId16"/>
    <p:sldId id="269" r:id="rId17"/>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0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0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0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0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06" charset="0"/>
        <a:ea typeface="+mn-ea"/>
        <a:cs typeface="+mn-cs"/>
      </a:defRPr>
    </a:lvl5pPr>
    <a:lvl6pPr marL="2286000" algn="l" defTabSz="457200" rtl="0" eaLnBrk="1" latinLnBrk="0" hangingPunct="1">
      <a:defRPr sz="2400" kern="1200">
        <a:solidFill>
          <a:schemeClr val="tx1"/>
        </a:solidFill>
        <a:latin typeface="Times New Roman" pitchFamily="-106" charset="0"/>
        <a:ea typeface="+mn-ea"/>
        <a:cs typeface="+mn-cs"/>
      </a:defRPr>
    </a:lvl6pPr>
    <a:lvl7pPr marL="2743200" algn="l" defTabSz="457200" rtl="0" eaLnBrk="1" latinLnBrk="0" hangingPunct="1">
      <a:defRPr sz="2400" kern="1200">
        <a:solidFill>
          <a:schemeClr val="tx1"/>
        </a:solidFill>
        <a:latin typeface="Times New Roman" pitchFamily="-106" charset="0"/>
        <a:ea typeface="+mn-ea"/>
        <a:cs typeface="+mn-cs"/>
      </a:defRPr>
    </a:lvl7pPr>
    <a:lvl8pPr marL="3200400" algn="l" defTabSz="457200" rtl="0" eaLnBrk="1" latinLnBrk="0" hangingPunct="1">
      <a:defRPr sz="2400" kern="1200">
        <a:solidFill>
          <a:schemeClr val="tx1"/>
        </a:solidFill>
        <a:latin typeface="Times New Roman" pitchFamily="-106" charset="0"/>
        <a:ea typeface="+mn-ea"/>
        <a:cs typeface="+mn-cs"/>
      </a:defRPr>
    </a:lvl8pPr>
    <a:lvl9pPr marL="3657600" algn="l" defTabSz="457200" rtl="0" eaLnBrk="1" latinLnBrk="0" hangingPunct="1">
      <a:defRPr sz="2400" kern="1200">
        <a:solidFill>
          <a:schemeClr val="tx1"/>
        </a:solidFill>
        <a:latin typeface="Times New Roman" pitchFamily="-10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FFFFFF"/>
    <a:srgbClr val="40B100"/>
    <a:srgbClr val="93E885"/>
    <a:srgbClr val="FFFDC9"/>
    <a:srgbClr val="F9A700"/>
    <a:srgbClr val="FF6600"/>
    <a:srgbClr val="E6D800"/>
    <a:srgbClr val="B10000"/>
    <a:srgbClr val="39CD00"/>
    <a:srgbClr val="D3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9011" autoAdjust="0"/>
  </p:normalViewPr>
  <p:slideViewPr>
    <p:cSldViewPr>
      <p:cViewPr varScale="1">
        <p:scale>
          <a:sx n="125" d="100"/>
          <a:sy n="125" d="100"/>
        </p:scale>
        <p:origin x="-1872" y="-104"/>
      </p:cViewPr>
      <p:guideLst>
        <p:guide orient="horz" pos="960"/>
        <p:guide pos="11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slide" Target="slides/slide13.xml"/><Relationship Id="rId20" Type="http://schemas.openxmlformats.org/officeDocument/2006/relationships/printerSettings" Target="printerSettings/printerSettings1.bin"/><Relationship Id="rId4" Type="http://schemas.openxmlformats.org/officeDocument/2006/relationships/slide" Target="slides/slide3.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24" Type="http://schemas.openxmlformats.org/officeDocument/2006/relationships/tableStyles" Target="tableStyles.xml"/><Relationship Id="rId6" Type="http://schemas.openxmlformats.org/officeDocument/2006/relationships/slide" Target="slides/slide5.xml"/><Relationship Id="rId16" Type="http://schemas.openxmlformats.org/officeDocument/2006/relationships/slide" Target="slides/slide15.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slide" Target="slides/slide14.xml"/><Relationship Id="rId12" Type="http://schemas.openxmlformats.org/officeDocument/2006/relationships/slide" Target="slides/slide11.xml"/><Relationship Id="rId17" Type="http://schemas.openxmlformats.org/officeDocument/2006/relationships/slide" Target="slides/slide16.xml"/><Relationship Id="rId19" Type="http://schemas.openxmlformats.org/officeDocument/2006/relationships/handoutMaster" Target="handoutMasters/handoutMaster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54088" y="4443413"/>
            <a:ext cx="5100637" cy="4202112"/>
          </a:xfrm>
          <a:prstGeom prst="rect">
            <a:avLst/>
          </a:prstGeom>
          <a:noFill/>
          <a:ln w="12700">
            <a:noFill/>
            <a:miter lim="800000"/>
            <a:headEnd/>
            <a:tailEnd/>
          </a:ln>
          <a:effectLst/>
        </p:spPr>
        <p:txBody>
          <a:bodyPr vert="horz" wrap="square" lIns="92206" tIns="46912" rIns="92206" bIns="4691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339" name="Rectangle 3"/>
          <p:cNvSpPr>
            <a:spLocks noGrp="1" noRot="1" noChangeAspect="1" noChangeArrowheads="1" noTextEdit="1"/>
          </p:cNvSpPr>
          <p:nvPr>
            <p:ph type="sldImg" idx="2"/>
          </p:nvPr>
        </p:nvSpPr>
        <p:spPr bwMode="auto">
          <a:xfrm>
            <a:off x="1189038" y="703263"/>
            <a:ext cx="4630737" cy="347345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defTabSz="904875"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2438" algn="l" defTabSz="904875"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04875" algn="l" defTabSz="904875"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57313" algn="l" defTabSz="904875"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09750" algn="l" defTabSz="904875"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w="9525"/>
        </p:spPr>
        <p:txBody>
          <a:bodyPr/>
          <a:lstStyle/>
          <a:p>
            <a:endParaRPr lang="en-US">
              <a:latin typeface="Times New Roman" pitchFamily="-106" charset="0"/>
              <a:ea typeface="ＭＳ Ｐゴシック" pitchFamily="-106" charset="-128"/>
              <a:cs typeface="ＭＳ Ｐゴシック" pitchFamily="-106" charset="-128"/>
            </a:endParaRPr>
          </a:p>
        </p:txBody>
      </p:sp>
      <p:sp>
        <p:nvSpPr>
          <p:cNvPr id="16387"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Another vital feature of a color map for many</a:t>
            </a:r>
            <a:r>
              <a:rPr lang="en-US" baseline="0" dirty="0" smtClean="0"/>
              <a:t> scientific visualization applications is the ability to apply the map to a 3D surface.</a:t>
            </a:r>
          </a:p>
          <a:p>
            <a:pPr>
              <a:buFont typeface="Arial"/>
              <a:buChar char="•"/>
            </a:pPr>
            <a:r>
              <a:rPr lang="en-US" baseline="0" dirty="0" smtClean="0"/>
              <a:t>The rainbow map performs admirably here.</a:t>
            </a:r>
          </a:p>
          <a:p>
            <a:pPr>
              <a:buFont typeface="Arial"/>
              <a:buChar char="•"/>
            </a:pPr>
            <a:r>
              <a:rPr lang="en-US" baseline="0" dirty="0" smtClean="0"/>
              <a:t>Shading is the most important cue to 3D shape.</a:t>
            </a:r>
          </a:p>
          <a:p>
            <a:pPr lvl="1">
              <a:buFont typeface="Arial"/>
              <a:buChar char="•"/>
            </a:pPr>
            <a:r>
              <a:rPr lang="en-US" baseline="0" dirty="0" smtClean="0"/>
              <a:t>Too large of variance in color map luminance can interfere with shading.</a:t>
            </a:r>
          </a:p>
          <a:p>
            <a:pPr lvl="1">
              <a:buFont typeface="Arial"/>
              <a:buChar char="•"/>
            </a:pPr>
            <a:r>
              <a:rPr lang="en-US" baseline="0" dirty="0" smtClean="0"/>
              <a:t>Too dark colors can hide shading.</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When faced with the question</a:t>
            </a:r>
            <a:r>
              <a:rPr lang="en-US" baseline="0" dirty="0" smtClean="0"/>
              <a:t> why use the rainbow color map, to most common response I get (assuming it was a conscious decision) is that it creates an attractive picture.</a:t>
            </a:r>
          </a:p>
          <a:p>
            <a:pPr>
              <a:buFont typeface="Arial"/>
              <a:buChar char="•"/>
            </a:pPr>
            <a:r>
              <a:rPr lang="en-US" baseline="0" dirty="0" smtClean="0"/>
              <a:t>I make no effort to quantify this.  It is subjective anyway.  (Some users find the saturated colors garish).</a:t>
            </a:r>
          </a:p>
          <a:p>
            <a:pPr>
              <a:buFont typeface="Arial"/>
              <a:buChar char="•"/>
            </a:pPr>
            <a:r>
              <a:rPr lang="en-US" baseline="0" dirty="0" smtClean="0"/>
              <a:t>In our experience, users will not accept color maps that make images they fell are ugly or dull.</a:t>
            </a:r>
          </a:p>
          <a:p>
            <a:pPr lvl="1">
              <a:buFont typeface="Arial"/>
              <a:buChar char="•"/>
            </a:pPr>
            <a:r>
              <a:rPr lang="en-US" baseline="0" dirty="0" smtClean="0"/>
              <a:t>In the past our group experimented with trying to deliver </a:t>
            </a:r>
            <a:r>
              <a:rPr lang="en-US" baseline="0" dirty="0" err="1" smtClean="0"/>
              <a:t>isoluminant</a:t>
            </a:r>
            <a:r>
              <a:rPr lang="en-US" baseline="0" dirty="0" smtClean="0"/>
              <a:t> color maps.  Aside from generally being a bad idea anyway, they just do not look very good.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err="1" smtClean="0"/>
              <a:t>Amalia</a:t>
            </a:r>
            <a:r>
              <a:rPr lang="en-US" dirty="0" smtClean="0"/>
              <a:t> Black, email correspondence, 10/12/2007.</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This is an interesting observation.  The rainbow</a:t>
            </a:r>
            <a:r>
              <a:rPr lang="en-US" baseline="0" dirty="0" smtClean="0"/>
              <a:t> color map naturally breaks up the range of values into groups based on these bands that it inadvertently forms.</a:t>
            </a:r>
          </a:p>
          <a:p>
            <a:pPr>
              <a:buFont typeface="Arial"/>
              <a:buChar char="•"/>
            </a:pPr>
            <a:r>
              <a:rPr lang="en-US" baseline="0" dirty="0" smtClean="0"/>
              <a:t>The rainbow colors naturally break up the range into quartiles that quickly identify the region of the range.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So, getting back to the original goal:</a:t>
            </a:r>
            <a:r>
              <a:rPr lang="en-US" baseline="0" dirty="0" smtClean="0"/>
              <a:t> getting rid of the rainbow color map.</a:t>
            </a:r>
          </a:p>
          <a:p>
            <a:pPr lvl="1">
              <a:buFont typeface="Arial"/>
              <a:buChar char="•"/>
            </a:pPr>
            <a:r>
              <a:rPr lang="en-US" baseline="0" dirty="0" smtClean="0"/>
              <a:t>I need a replacement.</a:t>
            </a:r>
          </a:p>
          <a:p>
            <a:pPr lvl="0">
              <a:buFont typeface="Arial"/>
              <a:buChar char="•"/>
            </a:pPr>
            <a:r>
              <a:rPr lang="en-US" baseline="0" dirty="0" smtClean="0"/>
              <a:t>Review the literature for better choices.</a:t>
            </a:r>
          </a:p>
          <a:p>
            <a:pPr lvl="0">
              <a:buFont typeface="Arial"/>
              <a:buChar char="•"/>
            </a:pPr>
            <a:r>
              <a:rPr lang="en-US" baseline="0" dirty="0" smtClean="0"/>
              <a:t>Ware provides these guidelines for choosing color maps.</a:t>
            </a:r>
          </a:p>
          <a:p>
            <a:pPr lvl="1">
              <a:buFont typeface="Arial"/>
              <a:buChar char="•"/>
            </a:pPr>
            <a:r>
              <a:rPr lang="en-US" baseline="0" dirty="0" smtClean="0"/>
              <a:t>As a </a:t>
            </a:r>
            <a:r>
              <a:rPr lang="en-US" baseline="0" dirty="0" err="1" smtClean="0"/>
              <a:t>vis</a:t>
            </a:r>
            <a:r>
              <a:rPr lang="en-US" baseline="0" dirty="0" smtClean="0"/>
              <a:t> expert, I should certainly be cognizant of these, but our end users are unlikely to know all or perhaps any of these.</a:t>
            </a:r>
          </a:p>
          <a:p>
            <a:pPr lvl="1">
              <a:buFont typeface="Arial"/>
              <a:buChar char="•"/>
            </a:pPr>
            <a:r>
              <a:rPr lang="en-US" baseline="0" dirty="0" smtClean="0"/>
              <a:t>I cannot rely on anyone, including myself, to always take all these guidelines into account.</a:t>
            </a:r>
          </a:p>
          <a:p>
            <a:pPr lvl="0">
              <a:buFont typeface="Arial"/>
              <a:buChar char="•"/>
            </a:pPr>
            <a:r>
              <a:rPr lang="en-US" baseline="0" dirty="0" smtClean="0"/>
              <a:t>What about just a color map?</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There are lots of color maps suggested in literature.</a:t>
            </a:r>
          </a:p>
          <a:p>
            <a:pPr lvl="1">
              <a:buFont typeface="Arial"/>
              <a:buChar char="•"/>
            </a:pPr>
            <a:r>
              <a:rPr lang="en-US" dirty="0" smtClean="0"/>
              <a:t>Have different design constraints</a:t>
            </a:r>
            <a:r>
              <a:rPr lang="en-US" baseline="0" dirty="0" smtClean="0"/>
              <a:t> and their own attractors/detractors</a:t>
            </a:r>
          </a:p>
          <a:p>
            <a:pPr lvl="0">
              <a:buFont typeface="Arial"/>
              <a:buChar char="•"/>
            </a:pPr>
            <a:r>
              <a:rPr lang="en-US" baseline="0" dirty="0" smtClean="0"/>
              <a:t>Which one to use?  Depends on the situation.</a:t>
            </a:r>
          </a:p>
          <a:p>
            <a:pPr lvl="0">
              <a:buFont typeface="Arial"/>
              <a:buChar char="•"/>
            </a:pPr>
            <a:r>
              <a:rPr lang="en-US" baseline="0" dirty="0" smtClean="0"/>
              <a:t>Could provide an array of choices.  Picking the right one requires careful analysis using the guidelines shown before.</a:t>
            </a:r>
          </a:p>
          <a:p>
            <a:pPr lvl="0">
              <a:buFont typeface="Arial"/>
              <a:buChar char="•"/>
            </a:pPr>
            <a:r>
              <a:rPr lang="en-US" baseline="0" dirty="0" smtClean="0"/>
              <a:t>At some point the application is going to use some initial color map.</a:t>
            </a:r>
          </a:p>
          <a:p>
            <a:pPr lvl="1">
              <a:buFont typeface="Arial"/>
              <a:buChar char="•"/>
            </a:pPr>
            <a:r>
              <a:rPr lang="en-US" baseline="0" dirty="0" smtClean="0"/>
              <a:t>Most users, including myself, will just accept this one most (if not all) the time.</a:t>
            </a:r>
          </a:p>
          <a:p>
            <a:pPr lvl="1">
              <a:buFont typeface="Arial"/>
              <a:buChar char="•"/>
            </a:pPr>
            <a:r>
              <a:rPr lang="en-US" baseline="0" dirty="0" smtClean="0"/>
              <a:t>We cannot expect it to always be perfect, but we should be able to engineer it to be good (almost) all the time.</a:t>
            </a:r>
          </a:p>
          <a:p>
            <a:pPr lvl="1">
              <a:buFont typeface="Arial"/>
              <a:buChar char="•"/>
            </a:pPr>
            <a:r>
              <a:rPr lang="en-US" baseline="0" dirty="0" smtClean="0"/>
              <a:t>THAT is what we are looking for.</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So</a:t>
            </a:r>
            <a:r>
              <a:rPr lang="en-US" baseline="0" dirty="0" smtClean="0"/>
              <a:t> I’m eating my lunch reading the latest issue of CG&amp;A</a:t>
            </a:r>
            <a:r>
              <a:rPr lang="en-US" baseline="0" dirty="0" smtClean="0"/>
              <a:t>…</a:t>
            </a:r>
          </a:p>
          <a:p>
            <a:pPr>
              <a:buFont typeface="Arial"/>
              <a:buChar char="•"/>
            </a:pPr>
            <a:endParaRPr lang="en-US" baseline="0" dirty="0" smtClean="0"/>
          </a:p>
          <a:p>
            <a:pPr>
              <a:buFont typeface="Arial"/>
              <a:buChar char="•"/>
            </a:pPr>
            <a:r>
              <a:rPr lang="en-US" baseline="0" dirty="0" smtClean="0"/>
              <a:t>We got called out.  I decided to make a change.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There are numerous well studied problems with the rainbow color map.  Let us review them before continuing.</a:t>
            </a:r>
          </a:p>
          <a:p>
            <a:pPr>
              <a:buFont typeface="Arial"/>
              <a:buChar char="•"/>
            </a:pPr>
            <a:r>
              <a:rPr lang="en-US" dirty="0" smtClean="0"/>
              <a:t>First problem, ordering.  There is no “natural” ordering of hues.</a:t>
            </a:r>
          </a:p>
          <a:p>
            <a:pPr lvl="1">
              <a:buFont typeface="Arial"/>
              <a:buChar char="•"/>
            </a:pPr>
            <a:r>
              <a:rPr lang="en-US" dirty="0" smtClean="0"/>
              <a:t>Ordering</a:t>
            </a:r>
            <a:r>
              <a:rPr lang="en-US" baseline="0" dirty="0" smtClean="0"/>
              <a:t> by wavelength (in the rainbow) has no perceptual meaning.  Users may never have learned the order or even be aware that an order exists.</a:t>
            </a:r>
          </a:p>
          <a:p>
            <a:pPr lvl="0">
              <a:buFont typeface="Arial"/>
              <a:buChar char="•"/>
            </a:pPr>
            <a:r>
              <a:rPr lang="en-US" baseline="0" dirty="0" smtClean="0"/>
              <a:t>In experiment by Ware, participants given paint chips and asked to put in order.</a:t>
            </a:r>
          </a:p>
          <a:p>
            <a:pPr lvl="1">
              <a:buFont typeface="Arial"/>
              <a:buChar char="•"/>
            </a:pPr>
            <a:r>
              <a:rPr lang="en-US" baseline="0" dirty="0" smtClean="0"/>
              <a:t>For saturated hues, there was no consistency in ordering.</a:t>
            </a:r>
          </a:p>
          <a:p>
            <a:pPr lvl="1">
              <a:buFont typeface="Arial"/>
              <a:buChar char="•"/>
            </a:pPr>
            <a:r>
              <a:rPr lang="en-US" baseline="0" dirty="0" smtClean="0"/>
              <a:t>Some ordered by rainbow, but no more than other schemes.  Some were ordered by brightness.  Some ordered alphabetically.  Some were random.</a:t>
            </a:r>
          </a:p>
          <a:p>
            <a:pPr lvl="1">
              <a:buFont typeface="Arial"/>
              <a:buChar char="•"/>
            </a:pPr>
            <a:r>
              <a:rPr lang="en-US" baseline="0" dirty="0" smtClean="0"/>
              <a:t>In contrast, grey shades were always ordered by brightness in either light to dark or dark to light.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Second problem: Non-uniform perception.</a:t>
            </a:r>
          </a:p>
          <a:p>
            <a:pPr>
              <a:buFont typeface="Arial"/>
              <a:buChar char="•"/>
            </a:pPr>
            <a:r>
              <a:rPr lang="en-US" dirty="0" smtClean="0"/>
              <a:t>Our vision sensitive to small wavelength changes around cyan and yellow/orange.</a:t>
            </a:r>
          </a:p>
          <a:p>
            <a:pPr lvl="1">
              <a:buFont typeface="Arial"/>
              <a:buChar char="•"/>
            </a:pPr>
            <a:r>
              <a:rPr lang="en-US" dirty="0" smtClean="0"/>
              <a:t>Hue wheel has abrupt changes at pure cyan and pure yellow.</a:t>
            </a:r>
          </a:p>
          <a:p>
            <a:pPr lvl="1">
              <a:buFont typeface="Arial"/>
              <a:buChar char="•"/>
            </a:pPr>
            <a:r>
              <a:rPr lang="en-US" dirty="0" smtClean="0"/>
              <a:t>Causes Mach bands to appear: an artificial line to appear at abrupt changes in color.</a:t>
            </a:r>
          </a:p>
          <a:p>
            <a:pPr lvl="1">
              <a:buFont typeface="Arial"/>
              <a:buChar char="•"/>
            </a:pPr>
            <a:r>
              <a:rPr lang="en-US" dirty="0" smtClean="0"/>
              <a:t>Mach bands</a:t>
            </a:r>
            <a:r>
              <a:rPr lang="en-US" baseline="0" dirty="0" smtClean="0"/>
              <a:t> can be helpful in detecting discontinuities or other sharp changes.</a:t>
            </a:r>
          </a:p>
          <a:p>
            <a:pPr lvl="1">
              <a:buFont typeface="Arial"/>
              <a:buChar char="•"/>
            </a:pPr>
            <a:r>
              <a:rPr lang="en-US" baseline="0" dirty="0" smtClean="0"/>
              <a:t>But introducing them arbitrarily is distracting and, worse, misleading.</a:t>
            </a:r>
          </a:p>
          <a:p>
            <a:pPr lvl="0">
              <a:buFont typeface="Arial"/>
              <a:buChar char="•"/>
            </a:pPr>
            <a:r>
              <a:rPr lang="en-US" baseline="0" dirty="0" smtClean="0"/>
              <a:t>At blue, green, and red, vision insensitive to changes.</a:t>
            </a:r>
          </a:p>
          <a:p>
            <a:pPr lvl="1">
              <a:buFont typeface="Arial"/>
              <a:buChar char="•"/>
            </a:pPr>
            <a:r>
              <a:rPr lang="en-US" baseline="0" dirty="0" smtClean="0"/>
              <a:t>Causes wide bands to form. Hides changes in those regions.</a:t>
            </a:r>
          </a:p>
          <a:p>
            <a:pPr lvl="1">
              <a:buFont typeface="Arial"/>
              <a:buChar char="•"/>
            </a:pPr>
            <a:r>
              <a:rPr lang="en-US" baseline="0" dirty="0" smtClean="0"/>
              <a:t>Incidentally, hiding happens at min, max, and median of range: often the most statistically interesting.</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These problems are exemplified</a:t>
            </a:r>
            <a:r>
              <a:rPr lang="en-US" baseline="0" dirty="0" smtClean="0"/>
              <a:t> by mapping colors to this contrast sensitivity function.</a:t>
            </a:r>
          </a:p>
          <a:p>
            <a:pPr>
              <a:buFont typeface="Arial"/>
              <a:buChar char="•"/>
            </a:pPr>
            <a:r>
              <a:rPr lang="en-US" baseline="0" dirty="0" smtClean="0"/>
              <a:t>On the horizontal is a sinusoid with increasing frequency to the right.  On the vertical decreasing amplitude at the top.</a:t>
            </a:r>
          </a:p>
          <a:p>
            <a:pPr>
              <a:buFont typeface="Arial"/>
              <a:buChar char="•"/>
            </a:pPr>
            <a:r>
              <a:rPr lang="en-US" dirty="0" smtClean="0"/>
              <a:t>At the top, our</a:t>
            </a:r>
            <a:r>
              <a:rPr lang="en-US" baseline="0" dirty="0" smtClean="0"/>
              <a:t> insensitivity to changes in green hide the sinusoid at the top, which is clearly visible in the grayscale map.</a:t>
            </a:r>
          </a:p>
          <a:p>
            <a:pPr>
              <a:buFont typeface="Arial"/>
              <a:buChar char="•"/>
            </a:pPr>
            <a:r>
              <a:rPr lang="en-US" baseline="0" dirty="0" smtClean="0"/>
              <a:t>Those sharp changes in cyan and yellow add odd cone shapes to the image; the grayscale clearly shows that the transition is smooth.</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Third problem:</a:t>
            </a:r>
            <a:r>
              <a:rPr lang="en-US" baseline="0" dirty="0" smtClean="0"/>
              <a:t> Sensitive to color deficiencies.</a:t>
            </a:r>
          </a:p>
          <a:p>
            <a:pPr>
              <a:buFont typeface="Arial"/>
              <a:buChar char="•"/>
            </a:pPr>
            <a:r>
              <a:rPr lang="en-US" baseline="0" dirty="0" smtClean="0"/>
              <a:t>Map relies on all channels of </a:t>
            </a:r>
            <a:r>
              <a:rPr lang="en-US" baseline="0" dirty="0" err="1" smtClean="0"/>
              <a:t>trichromatic</a:t>
            </a:r>
            <a:r>
              <a:rPr lang="en-US" baseline="0" dirty="0" smtClean="0"/>
              <a:t> vision.  However, roughly 5% of the population has only dichromatic vision.</a:t>
            </a:r>
          </a:p>
          <a:p>
            <a:pPr>
              <a:buFont typeface="Arial"/>
              <a:buChar char="•"/>
            </a:pPr>
            <a:r>
              <a:rPr lang="en-US" baseline="0" dirty="0" smtClean="0"/>
              <a:t>This portion of the population cannot resolve differences between significantly disparate portions of the rainbow spectrum (usually the greens and reds of the middle and high regions).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One of the good things that rainbow maps do well (although unintentionally) is combine changing</a:t>
            </a:r>
            <a:r>
              <a:rPr lang="en-US" baseline="0" dirty="0" smtClean="0"/>
              <a:t> hue and luminance together.</a:t>
            </a:r>
          </a:p>
          <a:p>
            <a:pPr lvl="1">
              <a:buFont typeface="Arial"/>
              <a:buChar char="•"/>
            </a:pPr>
            <a:r>
              <a:rPr lang="en-US" baseline="0" dirty="0" smtClean="0"/>
              <a:t>Perceptual studies show that changing luminance and color shade together is more effective than either alone.</a:t>
            </a:r>
          </a:p>
          <a:p>
            <a:pPr lvl="1">
              <a:buFont typeface="Arial"/>
              <a:buChar char="•"/>
            </a:pPr>
            <a:r>
              <a:rPr lang="en-US" baseline="0" dirty="0" smtClean="0"/>
              <a:t>Get around trappings of either alone.</a:t>
            </a:r>
          </a:p>
          <a:p>
            <a:pPr lvl="0">
              <a:buFont typeface="Arial"/>
              <a:buChar char="•"/>
            </a:pPr>
            <a:r>
              <a:rPr lang="en-US" baseline="0" dirty="0" smtClean="0"/>
              <a:t>For example, consider a color map that does not change luminance (an </a:t>
            </a:r>
            <a:r>
              <a:rPr lang="en-US" baseline="0" dirty="0" err="1" smtClean="0"/>
              <a:t>isoluminant</a:t>
            </a:r>
            <a:r>
              <a:rPr lang="en-US" baseline="0" dirty="0" smtClean="0"/>
              <a:t> map).</a:t>
            </a:r>
          </a:p>
          <a:p>
            <a:pPr lvl="1">
              <a:buFont typeface="Arial"/>
              <a:buChar char="•"/>
            </a:pPr>
            <a:r>
              <a:rPr lang="en-US" baseline="0" dirty="0" smtClean="0"/>
              <a:t>High frequency (abrupt) changes do not show up clearly.</a:t>
            </a:r>
          </a:p>
          <a:p>
            <a:pPr lvl="1">
              <a:buFont typeface="Arial"/>
              <a:buChar char="•"/>
            </a:pPr>
            <a:r>
              <a:rPr lang="en-US" baseline="0" dirty="0" smtClean="0"/>
              <a:t>Hue changes do not produce Mach bands.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a:buChar char="•"/>
            </a:pPr>
            <a:r>
              <a:rPr lang="en-US" baseline="0" dirty="0" smtClean="0"/>
              <a:t>On the other hand, luminance, although most effective for low contrast and high frequency signals, has problems with low frequency signals.</a:t>
            </a:r>
          </a:p>
          <a:p>
            <a:pPr lvl="1">
              <a:buFont typeface="Arial"/>
              <a:buChar char="•"/>
            </a:pPr>
            <a:r>
              <a:rPr lang="en-US" baseline="0" dirty="0" smtClean="0"/>
              <a:t>Brightness is measured against adjacent nearby values.  Varying backgrounds can throw the perceived brightness off by as much as 20%.</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a:buChar char="•"/>
            </a:pPr>
            <a:r>
              <a:rPr lang="en-US" dirty="0" smtClean="0"/>
              <a:t>Hue perception is (mostly) non relative.  The large hue swings of</a:t>
            </a:r>
            <a:r>
              <a:rPr lang="en-US" baseline="0" dirty="0" smtClean="0"/>
              <a:t> rainbow hide any problems with relative brightness.</a:t>
            </a:r>
          </a:p>
          <a:p>
            <a:pPr lvl="1">
              <a:buFont typeface="Arial"/>
              <a:buChar char="•"/>
            </a:pPr>
            <a:r>
              <a:rPr lang="en-US" baseline="0" dirty="0" smtClean="0"/>
              <a:t>In the bottom, there is no mistake that the bar is all green (middle value).</a:t>
            </a:r>
          </a:p>
          <a:p>
            <a:pPr lvl="1">
              <a:buFont typeface="Arial"/>
              <a:buChar char="•"/>
            </a:pPr>
            <a:r>
              <a:rPr lang="en-US" baseline="0" dirty="0" smtClean="0"/>
              <a:t>Side note: you can clearly see the large region where the bar melds into the foreground bar.  Compare that to gray bar, which has a similar equal value in the middle, but the like part is so small that you are probably connecting that Mach band across it.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ftr" sz="quarter" idx="10"/>
          </p:nvPr>
        </p:nvSpPr>
        <p:spPr>
          <a:ln/>
        </p:spPr>
        <p:txBody>
          <a:bodyPr/>
          <a:lstStyle>
            <a:lvl1pPr>
              <a:defRPr/>
            </a:lvl1pPr>
          </a:lstStyle>
          <a:p>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wmf"/><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wmf"/><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00200"/>
            <a:ext cx="7772400" cy="4495800"/>
          </a:xfrm>
          <a:prstGeom prst="rect">
            <a:avLst/>
          </a:prstGeom>
          <a:noFill/>
          <a:ln w="12700">
            <a:noFill/>
            <a:miter lim="800000"/>
            <a:headEnd/>
            <a:tailEnd/>
          </a:ln>
        </p:spPr>
        <p:txBody>
          <a:bodyPr vert="horz" wrap="square" lIns="90487" tIns="44450" rIns="90487" bIns="44450" numCol="1" anchor="t" anchorCtr="0" compatLnSpc="1">
            <a:prstTxWarp prst="textNoShape">
              <a:avLst/>
            </a:prstTxWarp>
          </a:bodyPr>
          <a:lstStyle/>
          <a:p>
            <a:pPr lvl="0"/>
            <a:r>
              <a:rPr lang="en-US"/>
              <a:t>Subtitle 24 pt</a:t>
            </a:r>
          </a:p>
          <a:p>
            <a:pPr lvl="1"/>
            <a:r>
              <a:rPr lang="en-US"/>
              <a:t>Second level 22 pt</a:t>
            </a:r>
          </a:p>
          <a:p>
            <a:pPr lvl="2"/>
            <a:r>
              <a:rPr lang="en-US"/>
              <a:t>Third level 20 pt</a:t>
            </a:r>
          </a:p>
          <a:p>
            <a:pPr lvl="3"/>
            <a:r>
              <a:rPr lang="en-US"/>
              <a:t>Fourth level 18pt</a:t>
            </a:r>
          </a:p>
          <a:p>
            <a:pPr lvl="4"/>
            <a:r>
              <a:rPr lang="en-US"/>
              <a:t>Fifth level 18pt</a:t>
            </a:r>
          </a:p>
        </p:txBody>
      </p:sp>
      <p:pic>
        <p:nvPicPr>
          <p:cNvPr id="1027" name="Picture 3"/>
          <p:cNvPicPr>
            <a:picLocks noChangeArrowheads="1"/>
          </p:cNvPicPr>
          <p:nvPr/>
        </p:nvPicPr>
        <p:blipFill>
          <a:blip r:embed="rId13"/>
          <a:srcRect/>
          <a:stretch>
            <a:fillRect/>
          </a:stretch>
        </p:blipFill>
        <p:spPr bwMode="auto">
          <a:xfrm>
            <a:off x="0" y="0"/>
            <a:ext cx="2286000" cy="1301750"/>
          </a:xfrm>
          <a:prstGeom prst="rect">
            <a:avLst/>
          </a:prstGeom>
          <a:noFill/>
          <a:ln w="12700">
            <a:noFill/>
            <a:miter lim="800000"/>
            <a:headEnd/>
            <a:tailEnd/>
          </a:ln>
        </p:spPr>
      </p:pic>
      <p:sp>
        <p:nvSpPr>
          <p:cNvPr id="1028" name="Line 4"/>
          <p:cNvSpPr>
            <a:spLocks noChangeShapeType="1"/>
          </p:cNvSpPr>
          <p:nvPr/>
        </p:nvSpPr>
        <p:spPr bwMode="auto">
          <a:xfrm>
            <a:off x="803275" y="1447800"/>
            <a:ext cx="7616825" cy="0"/>
          </a:xfrm>
          <a:prstGeom prst="line">
            <a:avLst/>
          </a:prstGeom>
          <a:noFill/>
          <a:ln w="25400">
            <a:solidFill>
              <a:srgbClr val="000000"/>
            </a:solidFill>
            <a:round/>
            <a:headEnd/>
            <a:tailEnd/>
          </a:ln>
          <a:effectLst/>
        </p:spPr>
        <p:txBody>
          <a:bodyPr wrap="none" anchor="ctr">
            <a:prstTxWarp prst="textNoShape">
              <a:avLst/>
            </a:prstTxWarp>
          </a:bodyPr>
          <a:lstStyle/>
          <a:p>
            <a:pPr>
              <a:defRPr/>
            </a:pPr>
            <a:endParaRPr lang="en-US">
              <a:latin typeface="Times New Roman" charset="0"/>
            </a:endParaRPr>
          </a:p>
        </p:txBody>
      </p:sp>
      <p:sp>
        <p:nvSpPr>
          <p:cNvPr id="1029" name="Rectangle 5"/>
          <p:cNvSpPr>
            <a:spLocks noGrp="1" noChangeArrowheads="1"/>
          </p:cNvSpPr>
          <p:nvPr>
            <p:ph type="title"/>
          </p:nvPr>
        </p:nvSpPr>
        <p:spPr bwMode="auto">
          <a:xfrm>
            <a:off x="685800" y="228600"/>
            <a:ext cx="7772400" cy="1219200"/>
          </a:xfrm>
          <a:prstGeom prst="rect">
            <a:avLst/>
          </a:prstGeom>
          <a:noFill/>
          <a:ln w="12700">
            <a:noFill/>
            <a:miter lim="800000"/>
            <a:headEnd/>
            <a:tailEnd/>
          </a:ln>
        </p:spPr>
        <p:txBody>
          <a:bodyPr vert="horz" wrap="square" lIns="90487" tIns="44450" rIns="90487" bIns="44450" numCol="1" anchor="b" anchorCtr="0" compatLnSpc="1">
            <a:prstTxWarp prst="textNoShape">
              <a:avLst/>
            </a:prstTxWarp>
          </a:bodyPr>
          <a:lstStyle/>
          <a:p>
            <a:pPr lvl="0"/>
            <a:r>
              <a:rPr lang="en-US"/>
              <a:t>Title - 28 Point Helvetica Bold</a:t>
            </a:r>
          </a:p>
        </p:txBody>
      </p:sp>
      <p:pic>
        <p:nvPicPr>
          <p:cNvPr id="1030" name="Picture 6"/>
          <p:cNvPicPr>
            <a:picLocks noChangeArrowheads="1"/>
          </p:cNvPicPr>
          <p:nvPr/>
        </p:nvPicPr>
        <p:blipFill>
          <a:blip r:embed="rId14"/>
          <a:srcRect/>
          <a:stretch>
            <a:fillRect/>
          </a:stretch>
        </p:blipFill>
        <p:spPr bwMode="auto">
          <a:xfrm>
            <a:off x="7924800" y="6324600"/>
            <a:ext cx="1104900" cy="431800"/>
          </a:xfrm>
          <a:prstGeom prst="rect">
            <a:avLst/>
          </a:prstGeom>
          <a:noFill/>
          <a:ln w="12700">
            <a:noFill/>
            <a:miter lim="800000"/>
            <a:headEnd/>
            <a:tailEnd/>
          </a:ln>
        </p:spPr>
      </p:pic>
      <p:sp>
        <p:nvSpPr>
          <p:cNvPr id="1031" name="Rectangle 7"/>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106"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rtl="0" eaLnBrk="0" fontAlgn="base" hangingPunct="0">
        <a:spcBef>
          <a:spcPct val="0"/>
        </a:spcBef>
        <a:spcAft>
          <a:spcPct val="0"/>
        </a:spcAft>
        <a:defRPr sz="2800" b="1">
          <a:solidFill>
            <a:srgbClr val="000000"/>
          </a:solidFill>
          <a:latin typeface="+mj-lt"/>
          <a:ea typeface="ＭＳ Ｐゴシック" charset="-128"/>
          <a:cs typeface="ＭＳ Ｐゴシック" charset="-128"/>
        </a:defRPr>
      </a:lvl1pPr>
      <a:lvl2pPr algn="ctr" rtl="0" eaLnBrk="0" fontAlgn="base" hangingPunct="0">
        <a:spcBef>
          <a:spcPct val="0"/>
        </a:spcBef>
        <a:spcAft>
          <a:spcPct val="0"/>
        </a:spcAft>
        <a:defRPr sz="2800" b="1">
          <a:solidFill>
            <a:srgbClr val="000000"/>
          </a:solidFill>
          <a:latin typeface="Arial" charset="0"/>
          <a:ea typeface="ＭＳ Ｐゴシック" charset="-128"/>
          <a:cs typeface="ＭＳ Ｐゴシック" charset="-128"/>
        </a:defRPr>
      </a:lvl2pPr>
      <a:lvl3pPr algn="ctr" rtl="0" eaLnBrk="0" fontAlgn="base" hangingPunct="0">
        <a:spcBef>
          <a:spcPct val="0"/>
        </a:spcBef>
        <a:spcAft>
          <a:spcPct val="0"/>
        </a:spcAft>
        <a:defRPr sz="2800" b="1">
          <a:solidFill>
            <a:srgbClr val="000000"/>
          </a:solidFill>
          <a:latin typeface="Arial" charset="0"/>
          <a:ea typeface="ＭＳ Ｐゴシック" charset="-128"/>
          <a:cs typeface="ＭＳ Ｐゴシック" charset="-128"/>
        </a:defRPr>
      </a:lvl3pPr>
      <a:lvl4pPr algn="ctr" rtl="0" eaLnBrk="0" fontAlgn="base" hangingPunct="0">
        <a:spcBef>
          <a:spcPct val="0"/>
        </a:spcBef>
        <a:spcAft>
          <a:spcPct val="0"/>
        </a:spcAft>
        <a:defRPr sz="2800" b="1">
          <a:solidFill>
            <a:srgbClr val="000000"/>
          </a:solidFill>
          <a:latin typeface="Arial" charset="0"/>
          <a:ea typeface="ＭＳ Ｐゴシック" charset="-128"/>
          <a:cs typeface="ＭＳ Ｐゴシック" charset="-128"/>
        </a:defRPr>
      </a:lvl4pPr>
      <a:lvl5pPr algn="ctr" rtl="0" eaLnBrk="0" fontAlgn="base" hangingPunct="0">
        <a:spcBef>
          <a:spcPct val="0"/>
        </a:spcBef>
        <a:spcAft>
          <a:spcPct val="0"/>
        </a:spcAft>
        <a:defRPr sz="2800" b="1">
          <a:solidFill>
            <a:srgbClr val="000000"/>
          </a:solidFill>
          <a:latin typeface="Arial" charset="0"/>
          <a:ea typeface="ＭＳ Ｐゴシック" charset="-128"/>
          <a:cs typeface="ＭＳ Ｐゴシック" charset="-128"/>
        </a:defRPr>
      </a:lvl5pPr>
      <a:lvl6pPr marL="457200" algn="ctr" rtl="0" eaLnBrk="0" fontAlgn="base" hangingPunct="0">
        <a:spcBef>
          <a:spcPct val="0"/>
        </a:spcBef>
        <a:spcAft>
          <a:spcPct val="0"/>
        </a:spcAft>
        <a:defRPr sz="2800" b="1">
          <a:solidFill>
            <a:srgbClr val="000000"/>
          </a:solidFill>
          <a:latin typeface="Arial" charset="0"/>
        </a:defRPr>
      </a:lvl6pPr>
      <a:lvl7pPr marL="914400" algn="ctr" rtl="0" eaLnBrk="0" fontAlgn="base" hangingPunct="0">
        <a:spcBef>
          <a:spcPct val="0"/>
        </a:spcBef>
        <a:spcAft>
          <a:spcPct val="0"/>
        </a:spcAft>
        <a:defRPr sz="2800" b="1">
          <a:solidFill>
            <a:srgbClr val="000000"/>
          </a:solidFill>
          <a:latin typeface="Arial" charset="0"/>
        </a:defRPr>
      </a:lvl7pPr>
      <a:lvl8pPr marL="1371600" algn="ctr" rtl="0" eaLnBrk="0" fontAlgn="base" hangingPunct="0">
        <a:spcBef>
          <a:spcPct val="0"/>
        </a:spcBef>
        <a:spcAft>
          <a:spcPct val="0"/>
        </a:spcAft>
        <a:defRPr sz="2800" b="1">
          <a:solidFill>
            <a:srgbClr val="000000"/>
          </a:solidFill>
          <a:latin typeface="Arial" charset="0"/>
        </a:defRPr>
      </a:lvl8pPr>
      <a:lvl9pPr marL="1828800" algn="ctr" rtl="0" eaLnBrk="0" fontAlgn="base" hangingPunct="0">
        <a:spcBef>
          <a:spcPct val="0"/>
        </a:spcBef>
        <a:spcAft>
          <a:spcPct val="0"/>
        </a:spcAft>
        <a:defRPr sz="2800" b="1">
          <a:solidFill>
            <a:srgbClr val="000000"/>
          </a:solidFill>
          <a:latin typeface="Arial" charset="0"/>
        </a:defRPr>
      </a:lvl9pPr>
    </p:titleStyle>
    <p:bodyStyle>
      <a:lvl1pPr marL="342900" indent="-171450" algn="l" rtl="0" eaLnBrk="0" fontAlgn="base" hangingPunct="0">
        <a:spcBef>
          <a:spcPct val="20000"/>
        </a:spcBef>
        <a:spcAft>
          <a:spcPct val="0"/>
        </a:spcAft>
        <a:buSzPct val="100000"/>
        <a:buChar char="•"/>
        <a:defRPr sz="2400" b="0">
          <a:solidFill>
            <a:srgbClr val="000000"/>
          </a:solidFill>
          <a:latin typeface="+mn-lt"/>
          <a:ea typeface="ＭＳ Ｐゴシック" charset="-128"/>
          <a:cs typeface="ＭＳ Ｐゴシック" charset="-128"/>
        </a:defRPr>
      </a:lvl1pPr>
      <a:lvl2pPr marL="685800" indent="-228600" algn="l" rtl="0" eaLnBrk="0" fontAlgn="base" hangingPunct="0">
        <a:spcBef>
          <a:spcPct val="20000"/>
        </a:spcBef>
        <a:spcAft>
          <a:spcPct val="0"/>
        </a:spcAft>
        <a:buSzPct val="100000"/>
        <a:buChar char="–"/>
        <a:defRPr sz="2200" b="0">
          <a:solidFill>
            <a:srgbClr val="0000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0">
          <a:solidFill>
            <a:srgbClr val="0000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0">
          <a:solidFill>
            <a:srgbClr val="0000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0">
          <a:solidFill>
            <a:srgbClr val="0000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image" Target="../media/image2.w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wmf"/><Relationship Id="rId5"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3"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3"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image" Target="../media/image8.tiff"/><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6" Type="http://schemas.openxmlformats.org/officeDocument/2006/relationships/image" Target="../media/image11.png"/><Relationship Id="rId4"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p:cSld>
    <p:spTree>
      <p:nvGrpSpPr>
        <p:cNvPr id="1" name=""/>
        <p:cNvGrpSpPr/>
        <p:nvPr/>
      </p:nvGrpSpPr>
      <p:grpSpPr>
        <a:xfrm>
          <a:off x="0" y="0"/>
          <a:ext cx="0" cy="0"/>
          <a:chOff x="0" y="0"/>
          <a:chExt cx="0" cy="0"/>
        </a:xfrm>
      </p:grpSpPr>
      <p:pic>
        <p:nvPicPr>
          <p:cNvPr id="15362" name="Picture 3"/>
          <p:cNvPicPr>
            <a:picLocks noChangeArrowheads="1"/>
          </p:cNvPicPr>
          <p:nvPr/>
        </p:nvPicPr>
        <p:blipFill>
          <a:blip r:embed="rId3"/>
          <a:srcRect/>
          <a:stretch>
            <a:fillRect/>
          </a:stretch>
        </p:blipFill>
        <p:spPr bwMode="auto">
          <a:xfrm>
            <a:off x="0" y="0"/>
            <a:ext cx="2286000" cy="1301750"/>
          </a:xfrm>
          <a:prstGeom prst="rect">
            <a:avLst/>
          </a:prstGeom>
          <a:noFill/>
          <a:ln w="12700">
            <a:noFill/>
            <a:miter lim="800000"/>
            <a:headEnd/>
            <a:tailEnd/>
          </a:ln>
        </p:spPr>
      </p:pic>
      <p:sp>
        <p:nvSpPr>
          <p:cNvPr id="15363" name="Rectangle 2"/>
          <p:cNvSpPr>
            <a:spLocks noGrp="1" noChangeArrowheads="1"/>
          </p:cNvSpPr>
          <p:nvPr>
            <p:ph type="ctrTitle"/>
          </p:nvPr>
        </p:nvSpPr>
        <p:spPr>
          <a:xfrm>
            <a:off x="685800" y="1066800"/>
            <a:ext cx="7772400" cy="838200"/>
          </a:xfrm>
          <a:noFill/>
        </p:spPr>
        <p:txBody>
          <a:bodyPr/>
          <a:lstStyle/>
          <a:p>
            <a:r>
              <a:rPr lang="en-US" sz="3200" dirty="0" smtClean="0">
                <a:ea typeface="ＭＳ Ｐゴシック" pitchFamily="-106" charset="-128"/>
                <a:cs typeface="ＭＳ Ｐゴシック" pitchFamily="-106" charset="-128"/>
              </a:rPr>
              <a:t>Diverging Color Maps for Scientific Visualization</a:t>
            </a:r>
          </a:p>
        </p:txBody>
      </p:sp>
      <p:sp>
        <p:nvSpPr>
          <p:cNvPr id="4099" name="Rectangle 3"/>
          <p:cNvSpPr>
            <a:spLocks noGrp="1" noChangeArrowheads="1"/>
          </p:cNvSpPr>
          <p:nvPr>
            <p:ph type="subTitle" idx="1"/>
          </p:nvPr>
        </p:nvSpPr>
        <p:spPr>
          <a:xfrm>
            <a:off x="1295400" y="2133600"/>
            <a:ext cx="6553200" cy="3200400"/>
          </a:xfrm>
        </p:spPr>
        <p:txBody>
          <a:bodyPr/>
          <a:lstStyle/>
          <a:p>
            <a:pPr marL="342900" indent="-171450"/>
            <a:endParaRPr lang="en-US" sz="2000" dirty="0" smtClean="0">
              <a:ea typeface="ＭＳ Ｐゴシック" pitchFamily="-106" charset="-128"/>
              <a:cs typeface="ＭＳ Ｐゴシック" pitchFamily="-106" charset="-128"/>
            </a:endParaRPr>
          </a:p>
          <a:p>
            <a:pPr marL="342900" indent="-171450"/>
            <a:r>
              <a:rPr lang="en-US" sz="2000" dirty="0" smtClean="0">
                <a:ea typeface="ＭＳ Ｐゴシック" pitchFamily="-106" charset="-128"/>
                <a:cs typeface="ＭＳ Ｐゴシック" pitchFamily="-106" charset="-128"/>
              </a:rPr>
              <a:t>5</a:t>
            </a:r>
            <a:r>
              <a:rPr lang="en-US" sz="2000" baseline="30000" dirty="0" smtClean="0">
                <a:ea typeface="ＭＳ Ｐゴシック" pitchFamily="-106" charset="-128"/>
                <a:cs typeface="ＭＳ Ｐゴシック" pitchFamily="-106" charset="-128"/>
              </a:rPr>
              <a:t>th</a:t>
            </a:r>
            <a:r>
              <a:rPr lang="en-US" sz="2000" dirty="0" smtClean="0">
                <a:ea typeface="ＭＳ Ｐゴシック" pitchFamily="-106" charset="-128"/>
                <a:cs typeface="ＭＳ Ｐゴシック" pitchFamily="-106" charset="-128"/>
              </a:rPr>
              <a:t> International Symposium on Visual Computing</a:t>
            </a:r>
          </a:p>
          <a:p>
            <a:pPr marL="342900" indent="-171450"/>
            <a:endParaRPr lang="en-US" sz="2000" dirty="0" smtClean="0">
              <a:ea typeface="ＭＳ Ｐゴシック" pitchFamily="-106" charset="-128"/>
              <a:cs typeface="ＭＳ Ｐゴシック" pitchFamily="-106" charset="-128"/>
            </a:endParaRPr>
          </a:p>
          <a:p>
            <a:pPr marL="342900" indent="-171450"/>
            <a:r>
              <a:rPr lang="en-US" sz="2000" dirty="0" smtClean="0">
                <a:ea typeface="ＭＳ Ｐゴシック" pitchFamily="-106" charset="-128"/>
                <a:cs typeface="ＭＳ Ｐゴシック" pitchFamily="-106" charset="-128"/>
              </a:rPr>
              <a:t>December 2, 2009</a:t>
            </a:r>
            <a:endParaRPr lang="en-US" dirty="0" smtClean="0">
              <a:effectLst>
                <a:outerShdw blurRad="38100" dist="38100" dir="2700000" algn="tl">
                  <a:srgbClr val="DDDDDD"/>
                </a:outerShdw>
              </a:effectLst>
              <a:ea typeface="ＭＳ Ｐゴシック" pitchFamily="-106" charset="-128"/>
              <a:cs typeface="ＭＳ Ｐゴシック" pitchFamily="-106" charset="-128"/>
            </a:endParaRPr>
          </a:p>
          <a:p>
            <a:pPr marL="342900" indent="-171450"/>
            <a:endParaRPr lang="en-US" sz="2000" dirty="0" smtClean="0">
              <a:effectLst>
                <a:outerShdw blurRad="38100" dist="38100" dir="2700000" algn="tl">
                  <a:srgbClr val="DDDDDD"/>
                </a:outerShdw>
              </a:effectLst>
              <a:ea typeface="ＭＳ Ｐゴシック" pitchFamily="-106" charset="-128"/>
              <a:cs typeface="ＭＳ Ｐゴシック" pitchFamily="-106" charset="-128"/>
            </a:endParaRPr>
          </a:p>
          <a:p>
            <a:pPr marL="342900" indent="-171450">
              <a:lnSpc>
                <a:spcPts val="2000"/>
              </a:lnSpc>
              <a:tabLst>
                <a:tab pos="2057400" algn="ctr"/>
                <a:tab pos="4462463" algn="ctr"/>
              </a:tabLst>
            </a:pPr>
            <a:r>
              <a:rPr lang="en-US" sz="2000" dirty="0" smtClean="0">
                <a:ea typeface="ＭＳ Ｐゴシック" pitchFamily="-106" charset="-128"/>
                <a:cs typeface="ＭＳ Ｐゴシック" pitchFamily="-106" charset="-128"/>
              </a:rPr>
              <a:t>		Kenneth Moreland</a:t>
            </a:r>
          </a:p>
          <a:p>
            <a:pPr marL="342900" indent="-171450">
              <a:lnSpc>
                <a:spcPts val="2000"/>
              </a:lnSpc>
            </a:pPr>
            <a:r>
              <a:rPr lang="en-US" sz="1800" b="0" dirty="0" smtClean="0">
                <a:ea typeface="ＭＳ Ｐゴシック" pitchFamily="-106" charset="-128"/>
                <a:cs typeface="ＭＳ Ｐゴシック" pitchFamily="-106" charset="-128"/>
              </a:rPr>
              <a:t>Sandia National Laboratories</a:t>
            </a:r>
          </a:p>
          <a:p>
            <a:pPr marL="342900" indent="-171450">
              <a:lnSpc>
                <a:spcPts val="2000"/>
              </a:lnSpc>
            </a:pPr>
            <a:endParaRPr lang="en-US" sz="2000" dirty="0" smtClean="0">
              <a:ea typeface="ＭＳ Ｐゴシック" pitchFamily="-106" charset="-128"/>
              <a:cs typeface="ＭＳ Ｐゴシック" pitchFamily="-106" charset="-128"/>
            </a:endParaRPr>
          </a:p>
        </p:txBody>
      </p:sp>
      <p:sp>
        <p:nvSpPr>
          <p:cNvPr id="15365" name="Rectangle 5"/>
          <p:cNvSpPr>
            <a:spLocks noChangeArrowheads="1"/>
          </p:cNvSpPr>
          <p:nvPr/>
        </p:nvSpPr>
        <p:spPr bwMode="auto">
          <a:xfrm>
            <a:off x="1976438" y="6283325"/>
            <a:ext cx="5191125" cy="498475"/>
          </a:xfrm>
          <a:prstGeom prst="rect">
            <a:avLst/>
          </a:prstGeom>
          <a:noFill/>
          <a:ln w="12700">
            <a:noFill/>
            <a:miter lim="800000"/>
            <a:headEnd/>
            <a:tailEnd/>
          </a:ln>
        </p:spPr>
        <p:txBody>
          <a:bodyPr wrap="none" lIns="90487" tIns="44450" rIns="90487" bIns="44450">
            <a:prstTxWarp prst="textNoShape">
              <a:avLst/>
            </a:prstTxWarp>
            <a:spAutoFit/>
          </a:bodyPr>
          <a:lstStyle/>
          <a:p>
            <a:pPr algn="ctr"/>
            <a:r>
              <a:rPr lang="en-US" sz="900">
                <a:solidFill>
                  <a:srgbClr val="000000"/>
                </a:solidFill>
                <a:latin typeface="Helvetica" pitchFamily="-106" charset="0"/>
              </a:rPr>
              <a:t>Sandia is a multiprogram laboratory operated by Sandia Corporation, a Lockheed Martin Company,</a:t>
            </a:r>
            <a:br>
              <a:rPr lang="en-US" sz="900">
                <a:solidFill>
                  <a:srgbClr val="000000"/>
                </a:solidFill>
                <a:latin typeface="Helvetica" pitchFamily="-106" charset="0"/>
              </a:rPr>
            </a:br>
            <a:r>
              <a:rPr lang="en-US" sz="900">
                <a:solidFill>
                  <a:srgbClr val="000000"/>
                </a:solidFill>
                <a:latin typeface="Helvetica" pitchFamily="-106" charset="0"/>
              </a:rPr>
              <a:t>for the United States Department of Energy’s National Nuclear Security Administration</a:t>
            </a:r>
            <a:br>
              <a:rPr lang="en-US" sz="900">
                <a:solidFill>
                  <a:srgbClr val="000000"/>
                </a:solidFill>
                <a:latin typeface="Helvetica" pitchFamily="-106" charset="0"/>
              </a:rPr>
            </a:br>
            <a:r>
              <a:rPr lang="en-US" sz="900">
                <a:solidFill>
                  <a:srgbClr val="000000"/>
                </a:solidFill>
                <a:latin typeface="Helvetica" pitchFamily="-106" charset="0"/>
              </a:rPr>
              <a:t> under contract DE-AC04-94AL85000.</a:t>
            </a:r>
          </a:p>
        </p:txBody>
      </p:sp>
      <p:pic>
        <p:nvPicPr>
          <p:cNvPr id="15366" name="Picture 9"/>
          <p:cNvPicPr>
            <a:picLocks noChangeArrowheads="1"/>
          </p:cNvPicPr>
          <p:nvPr/>
        </p:nvPicPr>
        <p:blipFill>
          <a:blip r:embed="rId4"/>
          <a:srcRect/>
          <a:stretch>
            <a:fillRect/>
          </a:stretch>
        </p:blipFill>
        <p:spPr bwMode="auto">
          <a:xfrm>
            <a:off x="7924800" y="6324600"/>
            <a:ext cx="1104900" cy="431800"/>
          </a:xfrm>
          <a:prstGeom prst="rect">
            <a:avLst/>
          </a:prstGeom>
          <a:noFill/>
          <a:ln w="12700">
            <a:noFill/>
            <a:miter lim="800000"/>
            <a:headEnd/>
            <a:tailEnd/>
          </a:ln>
        </p:spPr>
      </p:pic>
      <p:pic>
        <p:nvPicPr>
          <p:cNvPr id="15367" name="Picture 11" descr="C:\_Alldata\DEB WORK\Templates &amp; Logos\Other Labs.NNSA\NNSAlogo041001.jpg"/>
          <p:cNvPicPr>
            <a:picLocks noChangeAspect="1" noChangeArrowheads="1"/>
          </p:cNvPicPr>
          <p:nvPr/>
        </p:nvPicPr>
        <p:blipFill>
          <a:blip r:embed="rId5"/>
          <a:srcRect/>
          <a:stretch>
            <a:fillRect/>
          </a:stretch>
        </p:blipFill>
        <p:spPr bwMode="auto">
          <a:xfrm>
            <a:off x="228600" y="6343650"/>
            <a:ext cx="914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Map Features</a:t>
            </a:r>
            <a:endParaRPr lang="en-US" dirty="0"/>
          </a:p>
        </p:txBody>
      </p:sp>
      <p:grpSp>
        <p:nvGrpSpPr>
          <p:cNvPr id="5" name="Group 4"/>
          <p:cNvGrpSpPr/>
          <p:nvPr/>
        </p:nvGrpSpPr>
        <p:grpSpPr>
          <a:xfrm>
            <a:off x="419100" y="2286000"/>
            <a:ext cx="8305800" cy="2938939"/>
            <a:chOff x="533400" y="2286000"/>
            <a:chExt cx="8305800" cy="2938939"/>
          </a:xfrm>
        </p:grpSpPr>
        <p:pic>
          <p:nvPicPr>
            <p:cNvPr id="3" name="Picture 2" descr="GrayscaleShading.png"/>
            <p:cNvPicPr>
              <a:picLocks noChangeAspect="1"/>
            </p:cNvPicPr>
            <p:nvPr/>
          </p:nvPicPr>
          <p:blipFill>
            <a:blip r:embed="rId3"/>
            <a:stretch>
              <a:fillRect/>
            </a:stretch>
          </p:blipFill>
          <p:spPr>
            <a:xfrm>
              <a:off x="533400" y="2286000"/>
              <a:ext cx="4114800" cy="2938939"/>
            </a:xfrm>
            <a:prstGeom prst="rect">
              <a:avLst/>
            </a:prstGeom>
          </p:spPr>
        </p:pic>
        <p:pic>
          <p:nvPicPr>
            <p:cNvPr id="4" name="Picture 3" descr="RainbowShading.png"/>
            <p:cNvPicPr>
              <a:picLocks noChangeAspect="1"/>
            </p:cNvPicPr>
            <p:nvPr/>
          </p:nvPicPr>
          <p:blipFill>
            <a:blip r:embed="rId4"/>
            <a:stretch>
              <a:fillRect/>
            </a:stretch>
          </p:blipFill>
          <p:spPr>
            <a:xfrm>
              <a:off x="4724400" y="2286000"/>
              <a:ext cx="4114800" cy="2938939"/>
            </a:xfrm>
            <a:prstGeom prst="rect">
              <a:avLst/>
            </a:prstGeom>
          </p:spPr>
        </p:pic>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Map Features (Anecdotal)</a:t>
            </a:r>
            <a:endParaRPr lang="en-US" dirty="0"/>
          </a:p>
        </p:txBody>
      </p:sp>
      <p:sp>
        <p:nvSpPr>
          <p:cNvPr id="3" name="TextBox 2"/>
          <p:cNvSpPr txBox="1"/>
          <p:nvPr/>
        </p:nvSpPr>
        <p:spPr>
          <a:xfrm>
            <a:off x="3137545" y="2895600"/>
            <a:ext cx="2868911" cy="646331"/>
          </a:xfrm>
          <a:prstGeom prst="rect">
            <a:avLst/>
          </a:prstGeom>
          <a:noFill/>
        </p:spPr>
        <p:txBody>
          <a:bodyPr wrap="none" rtlCol="0">
            <a:spAutoFit/>
          </a:bodyPr>
          <a:lstStyle/>
          <a:p>
            <a:pPr algn="ctr"/>
            <a:r>
              <a:rPr lang="en-US" sz="3600" i="1" dirty="0" smtClean="0"/>
              <a:t>It looks good.</a:t>
            </a:r>
            <a:endParaRPr lang="en-US" sz="3600" i="1"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Map Features (Anecdotal)</a:t>
            </a:r>
            <a:endParaRPr lang="en-US" dirty="0"/>
          </a:p>
        </p:txBody>
      </p:sp>
      <p:sp>
        <p:nvSpPr>
          <p:cNvPr id="3" name="TextBox 2"/>
          <p:cNvSpPr txBox="1"/>
          <p:nvPr/>
        </p:nvSpPr>
        <p:spPr>
          <a:xfrm>
            <a:off x="533400" y="2133600"/>
            <a:ext cx="8305800" cy="3200400"/>
          </a:xfrm>
          <a:prstGeom prst="rect">
            <a:avLst/>
          </a:prstGeom>
          <a:noFill/>
        </p:spPr>
        <p:txBody>
          <a:bodyPr wrap="square" rtlCol="0">
            <a:normAutofit/>
          </a:bodyPr>
          <a:lstStyle/>
          <a:p>
            <a:pPr algn="ctr"/>
            <a:r>
              <a:rPr lang="en-US" sz="3600" i="1" dirty="0" smtClean="0"/>
              <a:t>Now I understand why I like the rainbow band to display temperatures. The rainbow band produces </a:t>
            </a:r>
            <a:r>
              <a:rPr lang="en-US" sz="3600" b="1" i="1" dirty="0" smtClean="0"/>
              <a:t>sharper variations </a:t>
            </a:r>
            <a:r>
              <a:rPr lang="en-US" sz="3600" i="1" dirty="0" smtClean="0"/>
              <a:t>even if the images are misleading</a:t>
            </a:r>
            <a:r>
              <a:rPr lang="en-US" sz="3600" i="1" dirty="0" smtClean="0"/>
              <a:t> :)</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Map Features (Anecdotal)</a:t>
            </a:r>
            <a:endParaRPr lang="en-US" dirty="0"/>
          </a:p>
        </p:txBody>
      </p:sp>
      <p:pic>
        <p:nvPicPr>
          <p:cNvPr id="3" name="Picture 2" descr="RainbowBar.png"/>
          <p:cNvPicPr>
            <a:picLocks/>
          </p:cNvPicPr>
          <p:nvPr/>
        </p:nvPicPr>
        <p:blipFill>
          <a:blip r:embed="rId3"/>
          <a:stretch>
            <a:fillRect/>
          </a:stretch>
        </p:blipFill>
        <p:spPr>
          <a:xfrm>
            <a:off x="914400" y="2895600"/>
            <a:ext cx="7315200" cy="1828800"/>
          </a:xfrm>
          <a:prstGeom prst="rect">
            <a:avLst/>
          </a:prstGeom>
        </p:spPr>
      </p:pic>
      <p:sp>
        <p:nvSpPr>
          <p:cNvPr id="4" name="Left Brace 3"/>
          <p:cNvSpPr/>
          <p:nvPr/>
        </p:nvSpPr>
        <p:spPr bwMode="auto">
          <a:xfrm rot="5400000">
            <a:off x="1600200" y="1828800"/>
            <a:ext cx="381000" cy="1752600"/>
          </a:xfrm>
          <a:prstGeom prst="leftBrace">
            <a:avLst>
              <a:gd name="adj1" fmla="val 34259"/>
              <a:gd name="adj2" fmla="val 50000"/>
            </a:avLst>
          </a:prstGeom>
          <a:noFill/>
          <a:ln w="12700" cap="flat" cmpd="sng" algn="ctr">
            <a:solidFill>
              <a:schemeClr val="tx1"/>
            </a:solidFill>
            <a:prstDash val="solid"/>
            <a:round/>
            <a:headEnd type="none" w="med" len="med"/>
            <a:tailEnd type="none" w="med" len="med"/>
          </a:ln>
          <a:effectLst/>
        </p:spPr>
      </p:sp>
      <p:sp>
        <p:nvSpPr>
          <p:cNvPr id="6" name="Left Brace 5"/>
          <p:cNvSpPr/>
          <p:nvPr/>
        </p:nvSpPr>
        <p:spPr bwMode="auto">
          <a:xfrm rot="5400000">
            <a:off x="4381500" y="800100"/>
            <a:ext cx="381000" cy="3810000"/>
          </a:xfrm>
          <a:prstGeom prst="leftBrace">
            <a:avLst>
              <a:gd name="adj1" fmla="val 34259"/>
              <a:gd name="adj2" fmla="val 50000"/>
            </a:avLst>
          </a:prstGeom>
          <a:noFill/>
          <a:ln w="12700" cap="flat" cmpd="sng" algn="ctr">
            <a:solidFill>
              <a:schemeClr val="tx1"/>
            </a:solidFill>
            <a:prstDash val="solid"/>
            <a:round/>
            <a:headEnd type="none" w="med" len="med"/>
            <a:tailEnd type="none" w="med" len="med"/>
          </a:ln>
          <a:effectLst/>
        </p:spPr>
      </p:sp>
      <p:sp>
        <p:nvSpPr>
          <p:cNvPr id="7" name="Left Brace 6"/>
          <p:cNvSpPr/>
          <p:nvPr/>
        </p:nvSpPr>
        <p:spPr bwMode="auto">
          <a:xfrm rot="5400000">
            <a:off x="7162800" y="1828800"/>
            <a:ext cx="381000" cy="1752600"/>
          </a:xfrm>
          <a:prstGeom prst="leftBrace">
            <a:avLst>
              <a:gd name="adj1" fmla="val 34259"/>
              <a:gd name="adj2" fmla="val 50000"/>
            </a:avLst>
          </a:prstGeom>
          <a:noFill/>
          <a:ln w="12700" cap="flat" cmpd="sng" algn="ctr">
            <a:solidFill>
              <a:schemeClr val="tx1"/>
            </a:solidFill>
            <a:prstDash val="solid"/>
            <a:round/>
            <a:headEnd type="none" w="med" len="med"/>
            <a:tailEnd type="none" w="med" len="med"/>
          </a:ln>
          <a:effectLst/>
        </p:spPr>
      </p:sp>
      <p:sp>
        <p:nvSpPr>
          <p:cNvPr id="8" name="TextBox 7"/>
          <p:cNvSpPr txBox="1"/>
          <p:nvPr/>
        </p:nvSpPr>
        <p:spPr>
          <a:xfrm>
            <a:off x="914400" y="2052935"/>
            <a:ext cx="1749247" cy="461665"/>
          </a:xfrm>
          <a:prstGeom prst="rect">
            <a:avLst/>
          </a:prstGeom>
          <a:noFill/>
        </p:spPr>
        <p:txBody>
          <a:bodyPr wrap="none" rtlCol="0">
            <a:spAutoFit/>
          </a:bodyPr>
          <a:lstStyle/>
          <a:p>
            <a:pPr algn="ctr"/>
            <a:r>
              <a:rPr lang="en-US" dirty="0" smtClean="0"/>
              <a:t>Bottom 25%</a:t>
            </a:r>
            <a:endParaRPr lang="en-US" dirty="0"/>
          </a:p>
        </p:txBody>
      </p:sp>
      <p:sp>
        <p:nvSpPr>
          <p:cNvPr id="9" name="TextBox 8"/>
          <p:cNvSpPr txBox="1"/>
          <p:nvPr/>
        </p:nvSpPr>
        <p:spPr>
          <a:xfrm>
            <a:off x="3748923" y="2052935"/>
            <a:ext cx="1646154" cy="461665"/>
          </a:xfrm>
          <a:prstGeom prst="rect">
            <a:avLst/>
          </a:prstGeom>
          <a:noFill/>
        </p:spPr>
        <p:txBody>
          <a:bodyPr wrap="none" rtlCol="0">
            <a:spAutoFit/>
          </a:bodyPr>
          <a:lstStyle/>
          <a:p>
            <a:pPr algn="ctr"/>
            <a:r>
              <a:rPr lang="en-US" dirty="0" smtClean="0"/>
              <a:t>Center 50%</a:t>
            </a:r>
            <a:endParaRPr lang="en-US" dirty="0"/>
          </a:p>
        </p:txBody>
      </p:sp>
      <p:sp>
        <p:nvSpPr>
          <p:cNvPr id="10" name="TextBox 9"/>
          <p:cNvSpPr txBox="1"/>
          <p:nvPr/>
        </p:nvSpPr>
        <p:spPr>
          <a:xfrm>
            <a:off x="6703273" y="2052935"/>
            <a:ext cx="1300055" cy="461665"/>
          </a:xfrm>
          <a:prstGeom prst="rect">
            <a:avLst/>
          </a:prstGeom>
          <a:noFill/>
        </p:spPr>
        <p:txBody>
          <a:bodyPr wrap="none" rtlCol="0">
            <a:spAutoFit/>
          </a:bodyPr>
          <a:lstStyle/>
          <a:p>
            <a:pPr algn="ctr"/>
            <a:r>
              <a:rPr lang="en-US" dirty="0" smtClean="0"/>
              <a:t>Top 25%</a:t>
            </a:r>
            <a:endParaRPr lang="en-US" dirty="0"/>
          </a:p>
        </p:txBody>
      </p:sp>
      <p:sp>
        <p:nvSpPr>
          <p:cNvPr id="11" name="TextBox 10"/>
          <p:cNvSpPr txBox="1"/>
          <p:nvPr/>
        </p:nvSpPr>
        <p:spPr>
          <a:xfrm>
            <a:off x="4035135" y="5105400"/>
            <a:ext cx="1073731" cy="461665"/>
          </a:xfrm>
          <a:prstGeom prst="rect">
            <a:avLst/>
          </a:prstGeom>
          <a:noFill/>
        </p:spPr>
        <p:txBody>
          <a:bodyPr wrap="none" rtlCol="0">
            <a:spAutoFit/>
          </a:bodyPr>
          <a:lstStyle/>
          <a:p>
            <a:pPr algn="ctr"/>
            <a:r>
              <a:rPr lang="en-US" dirty="0" smtClean="0"/>
              <a:t>Middle</a:t>
            </a:r>
            <a:endParaRPr lang="en-US" dirty="0"/>
          </a:p>
        </p:txBody>
      </p:sp>
      <p:cxnSp>
        <p:nvCxnSpPr>
          <p:cNvPr id="13" name="Straight Connector 12"/>
          <p:cNvCxnSpPr>
            <a:stCxn id="11" idx="0"/>
            <a:endCxn id="3" idx="2"/>
          </p:cNvCxnSpPr>
          <p:nvPr/>
        </p:nvCxnSpPr>
        <p:spPr bwMode="auto">
          <a:xfrm rot="16200000" flipV="1">
            <a:off x="4381501" y="4914899"/>
            <a:ext cx="381000" cy="1"/>
          </a:xfrm>
          <a:prstGeom prst="line">
            <a:avLst/>
          </a:prstGeom>
          <a:solidFill>
            <a:schemeClr val="accent1"/>
          </a:solidFill>
          <a:ln w="12700" cap="flat" cmpd="sng" algn="ctr">
            <a:solidFill>
              <a:schemeClr val="tx1"/>
            </a:solidFill>
            <a:prstDash val="solid"/>
            <a:round/>
            <a:headEnd type="none" w="med" len="med"/>
            <a:tailEnd type="none" w="med" len="med"/>
          </a:ln>
          <a:effectLst/>
        </p:spPr>
      </p:cxn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for Color Maps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To show detail in a visualization, </a:t>
            </a:r>
            <a:r>
              <a:rPr lang="en-US" i="1" dirty="0" smtClean="0"/>
              <a:t>always</a:t>
            </a:r>
            <a:r>
              <a:rPr lang="en-US" dirty="0" smtClean="0"/>
              <a:t> have considerable luminance contrast between foreground and background information.  Never make the difference only through chromatic variation.</a:t>
            </a:r>
          </a:p>
          <a:p>
            <a:r>
              <a:rPr lang="en-US" dirty="0" smtClean="0"/>
              <a:t>Use only a few colors if they are distinct codes.</a:t>
            </a:r>
          </a:p>
          <a:p>
            <a:r>
              <a:rPr lang="en-US" dirty="0" smtClean="0"/>
              <a:t>Black or white borders around colored symbols can help make them distinct by ensuring a luminance contrast break with surrounding colors.</a:t>
            </a:r>
          </a:p>
          <a:p>
            <a:r>
              <a:rPr lang="en-US" dirty="0" smtClean="0"/>
              <a:t>Red, green, yellow, and blue are hard-wired into the brain as primaries.  If it is necessary to remember a color coding, these colors are the first that should be considered.</a:t>
            </a:r>
          </a:p>
          <a:p>
            <a:r>
              <a:rPr lang="en-US" dirty="0" smtClean="0"/>
              <a:t>When color-coding large areas, use muted colors, especially if colored symbols are to be superimposed.</a:t>
            </a:r>
          </a:p>
          <a:p>
            <a:r>
              <a:rPr lang="en-US" dirty="0" smtClean="0"/>
              <a:t>Small color-coded objects should be given high-saturation colors.</a:t>
            </a:r>
          </a:p>
          <a:p>
            <a:r>
              <a:rPr lang="en-US" dirty="0" smtClean="0"/>
              <a:t>When a perceptually meaningful ordering is needed, use a sequence that varies monotonically on at least one of the opponent color channels.  Examples are red to green, yellow to blue, low saturation to high saturation, and dark to light.  Variation on more than one channel is often better.</a:t>
            </a:r>
          </a:p>
          <a:p>
            <a:r>
              <a:rPr lang="en-US" dirty="0" smtClean="0"/>
              <a:t>If it is important to show variations above and below zero, use a neutral value to represent zero and use increases in saturation toward opposite colors to show positive and negative values.</a:t>
            </a:r>
          </a:p>
          <a:p>
            <a:r>
              <a:rPr lang="en-US" dirty="0" smtClean="0"/>
              <a:t>Color contrast can cause large errors in the representation of quantity.  Contrast errors can be reduced with borders around selected areas, or by using muted, relatively uniform backgrounds.</a:t>
            </a:r>
          </a:p>
          <a:p>
            <a:r>
              <a:rPr lang="en-US" dirty="0" smtClean="0"/>
              <a:t>For the reproduction of smooth color sequences, several million colors are needed under optimal viewing conditions.  In this case, care must be taken to calibrate the monitor and take into account monitor gamma values.</a:t>
            </a:r>
          </a:p>
          <a:p>
            <a:r>
              <a:rPr lang="en-US" dirty="0" smtClean="0"/>
              <a:t>When reproducing complex, continuously shaded images, it is critical to preserve the color relationships and to make sure that, under the particular lighting conditions, neutral values are perceived as neutral.</a:t>
            </a:r>
          </a:p>
          <a:p>
            <a:r>
              <a:rPr lang="en-US" dirty="0" smtClean="0"/>
              <a:t>Beware of </a:t>
            </a:r>
            <a:r>
              <a:rPr lang="en-US" dirty="0" err="1" smtClean="0"/>
              <a:t>oversaturating</a:t>
            </a:r>
            <a:r>
              <a:rPr lang="en-US" dirty="0" smtClean="0"/>
              <a:t> colors, especially when a printed image is to be the end product.</a:t>
            </a:r>
            <a:endParaRPr lang="en-US" dirty="0"/>
          </a:p>
        </p:txBody>
      </p:sp>
      <p:sp>
        <p:nvSpPr>
          <p:cNvPr id="5" name="TextBox 4"/>
          <p:cNvSpPr txBox="1"/>
          <p:nvPr/>
        </p:nvSpPr>
        <p:spPr>
          <a:xfrm>
            <a:off x="381000" y="6096000"/>
            <a:ext cx="5891231" cy="400110"/>
          </a:xfrm>
          <a:prstGeom prst="rect">
            <a:avLst/>
          </a:prstGeom>
          <a:noFill/>
        </p:spPr>
        <p:txBody>
          <a:bodyPr wrap="none" rtlCol="0">
            <a:spAutoFit/>
          </a:bodyPr>
          <a:lstStyle/>
          <a:p>
            <a:r>
              <a:rPr lang="en-US" sz="2000" dirty="0" smtClean="0"/>
              <a:t>Ware, </a:t>
            </a:r>
            <a:r>
              <a:rPr lang="en-US" sz="2000" i="1" dirty="0" smtClean="0"/>
              <a:t>Information Visualization: Perception for Design</a:t>
            </a:r>
            <a:endParaRPr lang="en-US" sz="20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Suggested Color Maps</a:t>
            </a:r>
            <a:endParaRPr lang="en-US" dirty="0"/>
          </a:p>
        </p:txBody>
      </p:sp>
      <p:sp>
        <p:nvSpPr>
          <p:cNvPr id="4" name="Rectangle 3"/>
          <p:cNvSpPr/>
          <p:nvPr/>
        </p:nvSpPr>
        <p:spPr bwMode="auto">
          <a:xfrm>
            <a:off x="838200" y="1676400"/>
            <a:ext cx="3657600" cy="685800"/>
          </a:xfrm>
          <a:prstGeom prst="rect">
            <a:avLst/>
          </a:prstGeom>
          <a:gradFill flip="none" rotWithShape="1">
            <a:gsLst>
              <a:gs pos="0">
                <a:srgbClr val="010000"/>
              </a:gs>
              <a:gs pos="100000">
                <a:srgbClr val="FFFFFF"/>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5" name="Rectangle 4"/>
          <p:cNvSpPr/>
          <p:nvPr/>
        </p:nvSpPr>
        <p:spPr bwMode="auto">
          <a:xfrm>
            <a:off x="838200" y="2692400"/>
            <a:ext cx="3657600" cy="685800"/>
          </a:xfrm>
          <a:prstGeom prst="rect">
            <a:avLst/>
          </a:prstGeom>
          <a:gradFill flip="none" rotWithShape="1">
            <a:gsLst>
              <a:gs pos="0">
                <a:srgbClr val="FF0000"/>
              </a:gs>
              <a:gs pos="100000">
                <a:srgbClr val="FFFFFF"/>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 name="Rectangle 5"/>
          <p:cNvSpPr/>
          <p:nvPr/>
        </p:nvSpPr>
        <p:spPr bwMode="auto">
          <a:xfrm>
            <a:off x="4724400" y="1676400"/>
            <a:ext cx="3657600" cy="685800"/>
          </a:xfrm>
          <a:prstGeom prst="rect">
            <a:avLst/>
          </a:prstGeom>
          <a:gradFill flip="none" rotWithShape="1">
            <a:gsLst>
              <a:gs pos="0">
                <a:srgbClr val="010000"/>
              </a:gs>
              <a:gs pos="100000">
                <a:srgbClr val="FFFFFF"/>
              </a:gs>
              <a:gs pos="21000">
                <a:srgbClr val="660066"/>
              </a:gs>
              <a:gs pos="47000">
                <a:srgbClr val="A00000"/>
              </a:gs>
              <a:gs pos="81000">
                <a:srgbClr val="DAD300"/>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7" name="Rectangle 6"/>
          <p:cNvSpPr/>
          <p:nvPr/>
        </p:nvSpPr>
        <p:spPr bwMode="auto">
          <a:xfrm>
            <a:off x="4724400" y="2692400"/>
            <a:ext cx="3657600" cy="685800"/>
          </a:xfrm>
          <a:prstGeom prst="rect">
            <a:avLst/>
          </a:prstGeom>
          <a:gradFill flip="none" rotWithShape="1">
            <a:gsLst>
              <a:gs pos="0">
                <a:srgbClr val="0000FF"/>
              </a:gs>
              <a:gs pos="100000">
                <a:srgbClr val="FFFF00"/>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8" name="Rectangle 7"/>
          <p:cNvSpPr/>
          <p:nvPr/>
        </p:nvSpPr>
        <p:spPr bwMode="auto">
          <a:xfrm>
            <a:off x="4724400" y="3708400"/>
            <a:ext cx="3657600" cy="685800"/>
          </a:xfrm>
          <a:prstGeom prst="rect">
            <a:avLst/>
          </a:prstGeom>
          <a:gradFill flip="none" rotWithShape="1">
            <a:gsLst>
              <a:gs pos="0">
                <a:srgbClr val="0000FF"/>
              </a:gs>
              <a:gs pos="100000">
                <a:srgbClr val="008000"/>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9" name="Rectangle 8"/>
          <p:cNvSpPr/>
          <p:nvPr/>
        </p:nvSpPr>
        <p:spPr bwMode="auto">
          <a:xfrm>
            <a:off x="4724400" y="4724400"/>
            <a:ext cx="3657600" cy="685800"/>
          </a:xfrm>
          <a:prstGeom prst="rect">
            <a:avLst/>
          </a:prstGeom>
          <a:gradFill flip="none" rotWithShape="1">
            <a:gsLst>
              <a:gs pos="100000">
                <a:srgbClr val="FFFFFF"/>
              </a:gs>
              <a:gs pos="0">
                <a:srgbClr val="660066"/>
              </a:gs>
              <a:gs pos="27000">
                <a:srgbClr val="B10000"/>
              </a:gs>
              <a:gs pos="90000">
                <a:srgbClr val="E6D800"/>
              </a:gs>
              <a:gs pos="51000">
                <a:srgbClr val="39CD00"/>
              </a:gs>
              <a:gs pos="67000">
                <a:srgbClr val="00FFFF"/>
              </a:gs>
              <a:gs pos="82000">
                <a:srgbClr val="F9A700"/>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Rectangle 9"/>
          <p:cNvSpPr/>
          <p:nvPr/>
        </p:nvSpPr>
        <p:spPr bwMode="auto">
          <a:xfrm>
            <a:off x="838200" y="3708400"/>
            <a:ext cx="3657600" cy="685800"/>
          </a:xfrm>
          <a:prstGeom prst="rect">
            <a:avLst/>
          </a:prstGeom>
          <a:gradFill flip="none" rotWithShape="1">
            <a:gsLst>
              <a:gs pos="0">
                <a:srgbClr val="40B100"/>
              </a:gs>
              <a:gs pos="100000">
                <a:srgbClr val="FFFDC9"/>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1" name="Rectangle 10"/>
          <p:cNvSpPr/>
          <p:nvPr/>
        </p:nvSpPr>
        <p:spPr bwMode="auto">
          <a:xfrm>
            <a:off x="838200" y="4724400"/>
            <a:ext cx="3657600" cy="685800"/>
          </a:xfrm>
          <a:prstGeom prst="rect">
            <a:avLst/>
          </a:prstGeom>
          <a:gradFill flip="none" rotWithShape="1">
            <a:gsLst>
              <a:gs pos="0">
                <a:srgbClr val="0000FF"/>
              </a:gs>
              <a:gs pos="100000">
                <a:srgbClr val="FF0000"/>
              </a:gs>
              <a:gs pos="50000">
                <a:srgbClr val="FFFFFF"/>
              </a:gs>
            </a:gsLst>
            <a:lin ang="0" scaled="1"/>
            <a:tileRect/>
          </a:gra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 name="TextBox 11"/>
          <p:cNvSpPr txBox="1"/>
          <p:nvPr/>
        </p:nvSpPr>
        <p:spPr>
          <a:xfrm>
            <a:off x="304800" y="6019800"/>
            <a:ext cx="7567120" cy="400110"/>
          </a:xfrm>
          <a:prstGeom prst="rect">
            <a:avLst/>
          </a:prstGeom>
          <a:noFill/>
        </p:spPr>
        <p:txBody>
          <a:bodyPr wrap="none" rtlCol="0">
            <a:spAutoFit/>
          </a:bodyPr>
          <a:lstStyle/>
          <a:p>
            <a:r>
              <a:rPr lang="en-US" sz="2000" dirty="0" smtClean="0"/>
              <a:t>From Ware [2004], </a:t>
            </a:r>
            <a:r>
              <a:rPr lang="en-US" sz="2000" dirty="0" err="1" smtClean="0"/>
              <a:t>Rheingans</a:t>
            </a:r>
            <a:r>
              <a:rPr lang="en-US" sz="2000" dirty="0" smtClean="0"/>
              <a:t> [1999], Brewer [2005], and Stone [2003]</a:t>
            </a:r>
            <a:endParaRPr lang="en-US" sz="200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Color Map Requirements</a:t>
            </a:r>
            <a:endParaRPr lang="en-US" dirty="0"/>
          </a:p>
        </p:txBody>
      </p:sp>
      <p:sp>
        <p:nvSpPr>
          <p:cNvPr id="3" name="Content Placeholder 2"/>
          <p:cNvSpPr>
            <a:spLocks noGrp="1"/>
          </p:cNvSpPr>
          <p:nvPr>
            <p:ph idx="1"/>
          </p:nvPr>
        </p:nvSpPr>
        <p:spPr/>
        <p:txBody>
          <a:bodyPr/>
          <a:lstStyle/>
          <a:p>
            <a:r>
              <a:rPr lang="en-US" smtClean="0"/>
              <a:t>The map yields images that are aesthetically pleasing.</a:t>
            </a:r>
          </a:p>
          <a:p>
            <a:r>
              <a:rPr lang="en-US" smtClean="0"/>
              <a:t>The map has a maximal perceptual resolution.</a:t>
            </a:r>
          </a:p>
          <a:p>
            <a:r>
              <a:rPr lang="en-US" smtClean="0"/>
              <a:t>Interference with the shading of 3D surfaces is minimal.</a:t>
            </a:r>
          </a:p>
          <a:p>
            <a:r>
              <a:rPr lang="en-US" smtClean="0"/>
              <a:t>The map is not sensitive to vision deficiencies.</a:t>
            </a:r>
          </a:p>
          <a:p>
            <a:r>
              <a:rPr lang="en-US" smtClean="0"/>
              <a:t>The order of the colors should be intuitively the same for all people.</a:t>
            </a:r>
          </a:p>
          <a:p>
            <a:r>
              <a:rPr lang="en-US" smtClean="0"/>
              <a:t>The perceptual interpolation matches the underlying scalars of the map.</a:t>
            </a:r>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buNone/>
            </a:pPr>
            <a:r>
              <a:rPr lang="en-US" i="1" dirty="0" smtClean="0"/>
              <a:t>IEEE Computer Graphics &amp; Applications</a:t>
            </a:r>
            <a:r>
              <a:rPr lang="en-US" dirty="0" smtClean="0"/>
              <a:t>, (27) 3</a:t>
            </a:r>
          </a:p>
          <a:p>
            <a:pPr lvl="1">
              <a:buNone/>
            </a:pPr>
            <a:r>
              <a:rPr lang="en-US" dirty="0" smtClean="0"/>
              <a:t>Borland and Taylor</a:t>
            </a:r>
          </a:p>
          <a:p>
            <a:pPr lvl="1">
              <a:buNone/>
            </a:pPr>
            <a:r>
              <a:rPr lang="en-US" dirty="0" smtClean="0"/>
              <a:t>Rainbow Color Map (Still) Considered Harmful</a:t>
            </a:r>
          </a:p>
          <a:p>
            <a:pPr>
              <a:buNone/>
            </a:pPr>
            <a:endParaRPr lang="en-US" dirty="0" smtClean="0"/>
          </a:p>
          <a:p>
            <a:pPr marL="173038" indent="-1588">
              <a:buNone/>
            </a:pPr>
            <a:r>
              <a:rPr lang="en-US" dirty="0" smtClean="0"/>
              <a:t>“The fact that [the rainbow color map] is selected as the default color map in many visualization toolkits encourages its popularity (both within the visualization community and to casual users)… Inspection or documentation indicated that </a:t>
            </a:r>
            <a:r>
              <a:rPr lang="en-US" b="1" dirty="0" smtClean="0"/>
              <a:t>ParaView</a:t>
            </a:r>
            <a:r>
              <a:rPr lang="en-US" dirty="0" smtClean="0"/>
              <a:t>,</a:t>
            </a:r>
            <a:r>
              <a:rPr lang="en-US" b="1" dirty="0" smtClean="0"/>
              <a:t> </a:t>
            </a:r>
            <a:r>
              <a:rPr lang="en-US" dirty="0" err="1" smtClean="0"/>
              <a:t>Matlab</a:t>
            </a:r>
            <a:r>
              <a:rPr lang="en-US" dirty="0" smtClean="0"/>
              <a:t>, </a:t>
            </a:r>
            <a:r>
              <a:rPr lang="en-US" dirty="0" err="1" smtClean="0"/>
              <a:t>VisAD</a:t>
            </a:r>
            <a:r>
              <a:rPr lang="en-US" dirty="0" smtClean="0"/>
              <a:t>, </a:t>
            </a:r>
            <a:r>
              <a:rPr lang="en-US" dirty="0" err="1" smtClean="0"/>
              <a:t>Ensight</a:t>
            </a:r>
            <a:r>
              <a:rPr lang="en-US" dirty="0" smtClean="0"/>
              <a:t>, Iris Explorer and AVS Express all use the rainbow color map by default.”</a:t>
            </a:r>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Rainbow Color Map Problems</a:t>
            </a:r>
            <a:endParaRPr lang="en-US" dirty="0"/>
          </a:p>
        </p:txBody>
      </p:sp>
      <p:grpSp>
        <p:nvGrpSpPr>
          <p:cNvPr id="23" name="Group 22"/>
          <p:cNvGrpSpPr/>
          <p:nvPr/>
        </p:nvGrpSpPr>
        <p:grpSpPr>
          <a:xfrm>
            <a:off x="1752600" y="1905000"/>
            <a:ext cx="6629400" cy="685800"/>
            <a:chOff x="1752600" y="1905000"/>
            <a:chExt cx="6629400" cy="685800"/>
          </a:xfrm>
        </p:grpSpPr>
        <p:sp>
          <p:nvSpPr>
            <p:cNvPr id="5" name="Oval 4"/>
            <p:cNvSpPr>
              <a:spLocks noChangeAspect="1"/>
            </p:cNvSpPr>
            <p:nvPr/>
          </p:nvSpPr>
          <p:spPr bwMode="auto">
            <a:xfrm>
              <a:off x="1752600" y="1905000"/>
              <a:ext cx="685800" cy="685800"/>
            </a:xfrm>
            <a:prstGeom prst="ellipse">
              <a:avLst/>
            </a:prstGeom>
            <a:solidFill>
              <a:srgbClr val="E22717"/>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6" name="Oval 5"/>
            <p:cNvSpPr>
              <a:spLocks noChangeAspect="1"/>
            </p:cNvSpPr>
            <p:nvPr/>
          </p:nvSpPr>
          <p:spPr bwMode="auto">
            <a:xfrm>
              <a:off x="2941320" y="1905000"/>
              <a:ext cx="685800" cy="685800"/>
            </a:xfrm>
            <a:prstGeom prst="ellipse">
              <a:avLst/>
            </a:prstGeom>
            <a:solidFill>
              <a:srgbClr val="FF7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7" name="Oval 6"/>
            <p:cNvSpPr>
              <a:spLocks noChangeAspect="1"/>
            </p:cNvSpPr>
            <p:nvPr/>
          </p:nvSpPr>
          <p:spPr bwMode="auto">
            <a:xfrm>
              <a:off x="4130040" y="1905000"/>
              <a:ext cx="685800" cy="685800"/>
            </a:xfrm>
            <a:prstGeom prst="ellipse">
              <a:avLst/>
            </a:prstGeom>
            <a:solidFill>
              <a:srgbClr val="FFFD3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8" name="Oval 7"/>
            <p:cNvSpPr>
              <a:spLocks noChangeAspect="1"/>
            </p:cNvSpPr>
            <p:nvPr/>
          </p:nvSpPr>
          <p:spPr bwMode="auto">
            <a:xfrm>
              <a:off x="5318760" y="1905000"/>
              <a:ext cx="685800" cy="685800"/>
            </a:xfrm>
            <a:prstGeom prst="ellipse">
              <a:avLst/>
            </a:prstGeom>
            <a:solidFill>
              <a:srgbClr val="00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9" name="Oval 8"/>
            <p:cNvSpPr>
              <a:spLocks noChangeAspect="1"/>
            </p:cNvSpPr>
            <p:nvPr/>
          </p:nvSpPr>
          <p:spPr bwMode="auto">
            <a:xfrm>
              <a:off x="7696200" y="1905000"/>
              <a:ext cx="685800" cy="685800"/>
            </a:xfrm>
            <a:prstGeom prst="ellipse">
              <a:avLst/>
            </a:prstGeom>
            <a:solidFill>
              <a:srgbClr val="0000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0" name="Oval 9"/>
            <p:cNvSpPr>
              <a:spLocks noChangeAspect="1"/>
            </p:cNvSpPr>
            <p:nvPr/>
          </p:nvSpPr>
          <p:spPr bwMode="auto">
            <a:xfrm>
              <a:off x="6507480" y="1905000"/>
              <a:ext cx="685800" cy="685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grpSp>
      <p:grpSp>
        <p:nvGrpSpPr>
          <p:cNvPr id="24" name="Group 23"/>
          <p:cNvGrpSpPr/>
          <p:nvPr/>
        </p:nvGrpSpPr>
        <p:grpSpPr>
          <a:xfrm>
            <a:off x="1752600" y="2895600"/>
            <a:ext cx="6629400" cy="685800"/>
            <a:chOff x="1752600" y="2895600"/>
            <a:chExt cx="6629400" cy="685800"/>
          </a:xfrm>
        </p:grpSpPr>
        <p:sp>
          <p:nvSpPr>
            <p:cNvPr id="11" name="Oval 10"/>
            <p:cNvSpPr>
              <a:spLocks noChangeAspect="1"/>
            </p:cNvSpPr>
            <p:nvPr/>
          </p:nvSpPr>
          <p:spPr bwMode="auto">
            <a:xfrm>
              <a:off x="2941320" y="2895600"/>
              <a:ext cx="685800" cy="685800"/>
            </a:xfrm>
            <a:prstGeom prst="ellipse">
              <a:avLst/>
            </a:prstGeom>
            <a:solidFill>
              <a:srgbClr val="E22717"/>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2" name="Oval 11"/>
            <p:cNvSpPr>
              <a:spLocks noChangeAspect="1"/>
            </p:cNvSpPr>
            <p:nvPr/>
          </p:nvSpPr>
          <p:spPr bwMode="auto">
            <a:xfrm>
              <a:off x="5318760" y="2895600"/>
              <a:ext cx="685800" cy="685800"/>
            </a:xfrm>
            <a:prstGeom prst="ellipse">
              <a:avLst/>
            </a:prstGeom>
            <a:solidFill>
              <a:srgbClr val="FF7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3" name="Oval 12"/>
            <p:cNvSpPr>
              <a:spLocks noChangeAspect="1"/>
            </p:cNvSpPr>
            <p:nvPr/>
          </p:nvSpPr>
          <p:spPr bwMode="auto">
            <a:xfrm>
              <a:off x="7696200" y="2895600"/>
              <a:ext cx="685800" cy="685800"/>
            </a:xfrm>
            <a:prstGeom prst="ellipse">
              <a:avLst/>
            </a:prstGeom>
            <a:solidFill>
              <a:srgbClr val="FFFD3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4" name="Oval 13"/>
            <p:cNvSpPr>
              <a:spLocks noChangeAspect="1"/>
            </p:cNvSpPr>
            <p:nvPr/>
          </p:nvSpPr>
          <p:spPr bwMode="auto">
            <a:xfrm>
              <a:off x="4130040" y="2895600"/>
              <a:ext cx="685800" cy="685800"/>
            </a:xfrm>
            <a:prstGeom prst="ellipse">
              <a:avLst/>
            </a:prstGeom>
            <a:solidFill>
              <a:srgbClr val="00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5" name="Oval 14"/>
            <p:cNvSpPr>
              <a:spLocks noChangeAspect="1"/>
            </p:cNvSpPr>
            <p:nvPr/>
          </p:nvSpPr>
          <p:spPr bwMode="auto">
            <a:xfrm>
              <a:off x="1752600" y="2895600"/>
              <a:ext cx="685800" cy="685800"/>
            </a:xfrm>
            <a:prstGeom prst="ellipse">
              <a:avLst/>
            </a:prstGeom>
            <a:solidFill>
              <a:srgbClr val="0000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6" name="Oval 15"/>
            <p:cNvSpPr>
              <a:spLocks noChangeAspect="1"/>
            </p:cNvSpPr>
            <p:nvPr/>
          </p:nvSpPr>
          <p:spPr bwMode="auto">
            <a:xfrm>
              <a:off x="6507480" y="2895600"/>
              <a:ext cx="685800" cy="685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grpSp>
      <p:grpSp>
        <p:nvGrpSpPr>
          <p:cNvPr id="25" name="Group 24"/>
          <p:cNvGrpSpPr/>
          <p:nvPr/>
        </p:nvGrpSpPr>
        <p:grpSpPr>
          <a:xfrm>
            <a:off x="1752600" y="3886200"/>
            <a:ext cx="6629400" cy="685800"/>
            <a:chOff x="1752600" y="3962400"/>
            <a:chExt cx="6629400" cy="685800"/>
          </a:xfrm>
        </p:grpSpPr>
        <p:sp>
          <p:nvSpPr>
            <p:cNvPr id="17" name="Oval 16"/>
            <p:cNvSpPr>
              <a:spLocks noChangeAspect="1"/>
            </p:cNvSpPr>
            <p:nvPr/>
          </p:nvSpPr>
          <p:spPr bwMode="auto">
            <a:xfrm>
              <a:off x="6507480" y="3962400"/>
              <a:ext cx="685800" cy="685800"/>
            </a:xfrm>
            <a:prstGeom prst="ellipse">
              <a:avLst/>
            </a:prstGeom>
            <a:solidFill>
              <a:srgbClr val="E22717"/>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8" name="Oval 17"/>
            <p:cNvSpPr>
              <a:spLocks noChangeAspect="1"/>
            </p:cNvSpPr>
            <p:nvPr/>
          </p:nvSpPr>
          <p:spPr bwMode="auto">
            <a:xfrm>
              <a:off x="5318760" y="3962400"/>
              <a:ext cx="685800" cy="685800"/>
            </a:xfrm>
            <a:prstGeom prst="ellipse">
              <a:avLst/>
            </a:prstGeom>
            <a:solidFill>
              <a:srgbClr val="FF7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19" name="Oval 18"/>
            <p:cNvSpPr>
              <a:spLocks noChangeAspect="1"/>
            </p:cNvSpPr>
            <p:nvPr/>
          </p:nvSpPr>
          <p:spPr bwMode="auto">
            <a:xfrm>
              <a:off x="7696200" y="3962400"/>
              <a:ext cx="685800" cy="685800"/>
            </a:xfrm>
            <a:prstGeom prst="ellipse">
              <a:avLst/>
            </a:prstGeom>
            <a:solidFill>
              <a:srgbClr val="FFFD3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0" name="Oval 19"/>
            <p:cNvSpPr>
              <a:spLocks noChangeAspect="1"/>
            </p:cNvSpPr>
            <p:nvPr/>
          </p:nvSpPr>
          <p:spPr bwMode="auto">
            <a:xfrm>
              <a:off x="4130040" y="3962400"/>
              <a:ext cx="685800" cy="685800"/>
            </a:xfrm>
            <a:prstGeom prst="ellipse">
              <a:avLst/>
            </a:prstGeom>
            <a:solidFill>
              <a:srgbClr val="00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1" name="Oval 20"/>
            <p:cNvSpPr>
              <a:spLocks noChangeAspect="1"/>
            </p:cNvSpPr>
            <p:nvPr/>
          </p:nvSpPr>
          <p:spPr bwMode="auto">
            <a:xfrm>
              <a:off x="1752600" y="3962400"/>
              <a:ext cx="685800" cy="685800"/>
            </a:xfrm>
            <a:prstGeom prst="ellipse">
              <a:avLst/>
            </a:prstGeom>
            <a:solidFill>
              <a:srgbClr val="0000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2" name="Oval 21"/>
            <p:cNvSpPr>
              <a:spLocks noChangeAspect="1"/>
            </p:cNvSpPr>
            <p:nvPr/>
          </p:nvSpPr>
          <p:spPr bwMode="auto">
            <a:xfrm>
              <a:off x="2941320" y="3962400"/>
              <a:ext cx="685800" cy="685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grpSp>
      <p:sp>
        <p:nvSpPr>
          <p:cNvPr id="27" name="Oval 26"/>
          <p:cNvSpPr>
            <a:spLocks noChangeAspect="1"/>
          </p:cNvSpPr>
          <p:nvPr/>
        </p:nvSpPr>
        <p:spPr bwMode="auto">
          <a:xfrm>
            <a:off x="6507480" y="5181600"/>
            <a:ext cx="685800" cy="685800"/>
          </a:xfrm>
          <a:prstGeom prst="ellipse">
            <a:avLst/>
          </a:prstGeom>
          <a:solidFill>
            <a:srgbClr val="CCCC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8" name="Oval 27"/>
          <p:cNvSpPr>
            <a:spLocks noChangeAspect="1"/>
          </p:cNvSpPr>
          <p:nvPr/>
        </p:nvSpPr>
        <p:spPr bwMode="auto">
          <a:xfrm>
            <a:off x="5318760" y="5181600"/>
            <a:ext cx="685800" cy="685800"/>
          </a:xfrm>
          <a:prstGeom prst="ellipse">
            <a:avLst/>
          </a:prstGeom>
          <a:solidFill>
            <a:srgbClr val="999999"/>
          </a:solidFill>
          <a:ln w="12700" cap="flat" cmpd="sng" algn="ctr">
            <a:solidFill>
              <a:srgbClr val="01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29" name="Oval 28"/>
          <p:cNvSpPr>
            <a:spLocks noChangeAspect="1"/>
          </p:cNvSpPr>
          <p:nvPr/>
        </p:nvSpPr>
        <p:spPr bwMode="auto">
          <a:xfrm>
            <a:off x="7696200" y="5181600"/>
            <a:ext cx="685800" cy="685800"/>
          </a:xfrm>
          <a:prstGeom prst="ellipse">
            <a:avLst/>
          </a:prstGeom>
          <a:solidFill>
            <a:srgbClr val="FFFF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0" name="Oval 29"/>
          <p:cNvSpPr>
            <a:spLocks noChangeAspect="1"/>
          </p:cNvSpPr>
          <p:nvPr/>
        </p:nvSpPr>
        <p:spPr bwMode="auto">
          <a:xfrm>
            <a:off x="4130040" y="5181600"/>
            <a:ext cx="685800" cy="685800"/>
          </a:xfrm>
          <a:prstGeom prst="ellipse">
            <a:avLst/>
          </a:prstGeom>
          <a:solidFill>
            <a:srgbClr val="66666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1" name="Oval 30"/>
          <p:cNvSpPr>
            <a:spLocks noChangeAspect="1"/>
          </p:cNvSpPr>
          <p:nvPr/>
        </p:nvSpPr>
        <p:spPr bwMode="auto">
          <a:xfrm>
            <a:off x="1752600" y="5181600"/>
            <a:ext cx="685800" cy="685800"/>
          </a:xfrm>
          <a:prstGeom prst="ellipse">
            <a:avLst/>
          </a:prstGeom>
          <a:solidFill>
            <a:srgbClr val="01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2" name="Oval 31"/>
          <p:cNvSpPr>
            <a:spLocks noChangeAspect="1"/>
          </p:cNvSpPr>
          <p:nvPr/>
        </p:nvSpPr>
        <p:spPr bwMode="auto">
          <a:xfrm>
            <a:off x="2941320" y="5181600"/>
            <a:ext cx="685800" cy="685800"/>
          </a:xfrm>
          <a:prstGeom prst="ellipse">
            <a:avLst/>
          </a:prstGeom>
          <a:solidFill>
            <a:srgbClr val="33333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33" name="Rectangle 32"/>
          <p:cNvSpPr/>
          <p:nvPr/>
        </p:nvSpPr>
        <p:spPr>
          <a:xfrm>
            <a:off x="642328" y="4876800"/>
            <a:ext cx="881672" cy="1200329"/>
          </a:xfrm>
          <a:prstGeom prst="rect">
            <a:avLst/>
          </a:prstGeom>
        </p:spPr>
        <p:txBody>
          <a:bodyPr wrap="none">
            <a:spAutoFit/>
          </a:bodyPr>
          <a:lstStyle/>
          <a:p>
            <a:r>
              <a:rPr lang="en-US" sz="7200" dirty="0" smtClean="0">
                <a:latin typeface="Zapf Dingbats"/>
                <a:ea typeface="Zapf Dingbats"/>
                <a:cs typeface="Zapf Dingbats"/>
              </a:rPr>
              <a:t>✓</a:t>
            </a:r>
            <a:endParaRPr lang="en-US" sz="7200" dirty="0"/>
          </a:p>
        </p:txBody>
      </p:sp>
      <p:sp>
        <p:nvSpPr>
          <p:cNvPr id="34" name="TextBox 33"/>
          <p:cNvSpPr txBox="1"/>
          <p:nvPr/>
        </p:nvSpPr>
        <p:spPr>
          <a:xfrm>
            <a:off x="718528" y="2514600"/>
            <a:ext cx="640019" cy="1323439"/>
          </a:xfrm>
          <a:prstGeom prst="rect">
            <a:avLst/>
          </a:prstGeom>
          <a:noFill/>
        </p:spPr>
        <p:txBody>
          <a:bodyPr wrap="none" rtlCol="0">
            <a:spAutoFit/>
          </a:bodyPr>
          <a:lstStyle/>
          <a:p>
            <a:r>
              <a:rPr lang="en-US" sz="8000" dirty="0" smtClean="0"/>
              <a:t>?</a:t>
            </a:r>
            <a:endParaRPr lang="en-US" sz="8000" dirty="0"/>
          </a:p>
        </p:txBody>
      </p:sp>
      <p:sp>
        <p:nvSpPr>
          <p:cNvPr id="35" name="TextBox 34"/>
          <p:cNvSpPr txBox="1"/>
          <p:nvPr/>
        </p:nvSpPr>
        <p:spPr>
          <a:xfrm>
            <a:off x="228600" y="6396335"/>
            <a:ext cx="5936541" cy="369332"/>
          </a:xfrm>
          <a:prstGeom prst="rect">
            <a:avLst/>
          </a:prstGeom>
          <a:noFill/>
        </p:spPr>
        <p:txBody>
          <a:bodyPr wrap="none" rtlCol="0">
            <a:spAutoFit/>
          </a:bodyPr>
          <a:lstStyle/>
          <a:p>
            <a:r>
              <a:rPr lang="en-US" sz="1800" dirty="0" smtClean="0"/>
              <a:t>Ware, </a:t>
            </a:r>
            <a:r>
              <a:rPr lang="en-US" sz="1800" i="1" dirty="0" smtClean="0"/>
              <a:t>Information Visualization: Perception for Design</a:t>
            </a:r>
            <a:r>
              <a:rPr lang="en-US" sz="1800" dirty="0" smtClean="0"/>
              <a:t>, 2004.</a:t>
            </a:r>
            <a:endParaRPr lang="en-US" sz="18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Problems</a:t>
            </a:r>
            <a:endParaRPr lang="en-US" dirty="0"/>
          </a:p>
        </p:txBody>
      </p:sp>
      <p:pic>
        <p:nvPicPr>
          <p:cNvPr id="3" name="Picture 2" descr="RainbowBar.png"/>
          <p:cNvPicPr>
            <a:picLocks/>
          </p:cNvPicPr>
          <p:nvPr/>
        </p:nvPicPr>
        <p:blipFill>
          <a:blip r:embed="rId3"/>
          <a:stretch>
            <a:fillRect/>
          </a:stretch>
        </p:blipFill>
        <p:spPr>
          <a:xfrm>
            <a:off x="914400" y="2895600"/>
            <a:ext cx="7315200" cy="1828800"/>
          </a:xfrm>
          <a:prstGeom prst="rect">
            <a:avLst/>
          </a:prstGeom>
        </p:spPr>
      </p:pic>
      <p:sp>
        <p:nvSpPr>
          <p:cNvPr id="4" name="TextBox 3"/>
          <p:cNvSpPr txBox="1"/>
          <p:nvPr/>
        </p:nvSpPr>
        <p:spPr>
          <a:xfrm>
            <a:off x="1620862" y="1600200"/>
            <a:ext cx="5902277" cy="461665"/>
          </a:xfrm>
          <a:prstGeom prst="rect">
            <a:avLst/>
          </a:prstGeom>
          <a:noFill/>
        </p:spPr>
        <p:txBody>
          <a:bodyPr wrap="none" rtlCol="0">
            <a:spAutoFit/>
          </a:bodyPr>
          <a:lstStyle/>
          <a:p>
            <a:pPr algn="ctr"/>
            <a:r>
              <a:rPr lang="en-US" dirty="0" smtClean="0"/>
              <a:t>Sharp Changes: Introduce Mach band artifacts</a:t>
            </a:r>
            <a:endParaRPr lang="en-US" dirty="0"/>
          </a:p>
        </p:txBody>
      </p:sp>
      <p:cxnSp>
        <p:nvCxnSpPr>
          <p:cNvPr id="6" name="Straight Arrow Connector 5"/>
          <p:cNvCxnSpPr/>
          <p:nvPr/>
        </p:nvCxnSpPr>
        <p:spPr bwMode="auto">
          <a:xfrm rot="5400000">
            <a:off x="2438400" y="2286000"/>
            <a:ext cx="838200" cy="381000"/>
          </a:xfrm>
          <a:prstGeom prst="straightConnector1">
            <a:avLst/>
          </a:prstGeom>
          <a:solidFill>
            <a:schemeClr val="accent1"/>
          </a:solidFill>
          <a:ln w="3175" cap="flat" cmpd="sng" algn="ctr">
            <a:solidFill>
              <a:schemeClr val="tx1"/>
            </a:solidFill>
            <a:prstDash val="solid"/>
            <a:round/>
            <a:headEnd type="none" w="med" len="med"/>
            <a:tailEnd type="none" w="med" len="med"/>
          </a:ln>
          <a:effectLst/>
        </p:spPr>
      </p:cxnSp>
      <p:cxnSp>
        <p:nvCxnSpPr>
          <p:cNvPr id="7" name="Straight Arrow Connector 6"/>
          <p:cNvCxnSpPr/>
          <p:nvPr/>
        </p:nvCxnSpPr>
        <p:spPr bwMode="auto">
          <a:xfrm rot="16200000" flipH="1">
            <a:off x="5867400" y="2286000"/>
            <a:ext cx="838200" cy="381000"/>
          </a:xfrm>
          <a:prstGeom prst="straightConnector1">
            <a:avLst/>
          </a:prstGeom>
          <a:solidFill>
            <a:schemeClr val="accent1"/>
          </a:solidFill>
          <a:ln w="3175" cap="flat" cmpd="sng" algn="ctr">
            <a:solidFill>
              <a:schemeClr val="tx1"/>
            </a:solidFill>
            <a:prstDash val="solid"/>
            <a:round/>
            <a:headEnd type="none" w="med" len="med"/>
            <a:tailEnd type="none" w="med" len="med"/>
          </a:ln>
          <a:effectLst/>
        </p:spPr>
      </p:cxnSp>
      <p:grpSp>
        <p:nvGrpSpPr>
          <p:cNvPr id="16" name="Group 15"/>
          <p:cNvGrpSpPr/>
          <p:nvPr/>
        </p:nvGrpSpPr>
        <p:grpSpPr>
          <a:xfrm>
            <a:off x="4037409" y="4724400"/>
            <a:ext cx="1069182" cy="153988"/>
            <a:chOff x="3961606" y="4724400"/>
            <a:chExt cx="1069182" cy="153988"/>
          </a:xfrm>
        </p:grpSpPr>
        <p:cxnSp>
          <p:nvCxnSpPr>
            <p:cNvPr id="10" name="Straight Connector 9"/>
            <p:cNvCxnSpPr/>
            <p:nvPr/>
          </p:nvCxnSpPr>
          <p:spPr bwMode="auto">
            <a:xfrm rot="5400000">
              <a:off x="3886200" y="4800600"/>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rot="5400000">
              <a:off x="4953794" y="4799806"/>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3962400" y="4876800"/>
              <a:ext cx="10668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6" name="Group 25"/>
          <p:cNvGrpSpPr/>
          <p:nvPr/>
        </p:nvGrpSpPr>
        <p:grpSpPr>
          <a:xfrm>
            <a:off x="914400" y="4724400"/>
            <a:ext cx="535782" cy="153988"/>
            <a:chOff x="914400" y="4724400"/>
            <a:chExt cx="535782" cy="153988"/>
          </a:xfrm>
        </p:grpSpPr>
        <p:cxnSp>
          <p:nvCxnSpPr>
            <p:cNvPr id="18" name="Straight Connector 17"/>
            <p:cNvCxnSpPr/>
            <p:nvPr/>
          </p:nvCxnSpPr>
          <p:spPr bwMode="auto">
            <a:xfrm rot="5400000">
              <a:off x="838994" y="4799806"/>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rot="5400000">
              <a:off x="1373188" y="4799806"/>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914400" y="4876800"/>
              <a:ext cx="534194"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grpSp>
        <p:nvGrpSpPr>
          <p:cNvPr id="21" name="Group 20"/>
          <p:cNvGrpSpPr/>
          <p:nvPr/>
        </p:nvGrpSpPr>
        <p:grpSpPr>
          <a:xfrm>
            <a:off x="7696200" y="4724400"/>
            <a:ext cx="533400" cy="152400"/>
            <a:chOff x="3961606" y="4724400"/>
            <a:chExt cx="1069182" cy="153988"/>
          </a:xfrm>
        </p:grpSpPr>
        <p:cxnSp>
          <p:nvCxnSpPr>
            <p:cNvPr id="22" name="Straight Connector 21"/>
            <p:cNvCxnSpPr/>
            <p:nvPr/>
          </p:nvCxnSpPr>
          <p:spPr bwMode="auto">
            <a:xfrm rot="5400000">
              <a:off x="3886200" y="4800600"/>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5400000">
              <a:off x="4953794" y="4799806"/>
              <a:ext cx="1524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3962400" y="4876800"/>
              <a:ext cx="1066800" cy="1588"/>
            </a:xfrm>
            <a:prstGeom prst="line">
              <a:avLst/>
            </a:prstGeom>
            <a:solidFill>
              <a:schemeClr val="accent1"/>
            </a:solidFill>
            <a:ln w="12700" cap="flat" cmpd="sng" algn="ctr">
              <a:solidFill>
                <a:schemeClr val="tx1"/>
              </a:solidFill>
              <a:prstDash val="solid"/>
              <a:round/>
              <a:headEnd type="none" w="med" len="med"/>
              <a:tailEnd type="none" w="med" len="med"/>
            </a:ln>
            <a:effectLst/>
          </p:spPr>
        </p:cxnSp>
      </p:grpSp>
      <p:sp>
        <p:nvSpPr>
          <p:cNvPr id="27" name="TextBox 26"/>
          <p:cNvSpPr txBox="1"/>
          <p:nvPr/>
        </p:nvSpPr>
        <p:spPr>
          <a:xfrm>
            <a:off x="2908850" y="5638800"/>
            <a:ext cx="3326301" cy="461665"/>
          </a:xfrm>
          <a:prstGeom prst="rect">
            <a:avLst/>
          </a:prstGeom>
          <a:noFill/>
        </p:spPr>
        <p:txBody>
          <a:bodyPr wrap="none" rtlCol="0">
            <a:spAutoFit/>
          </a:bodyPr>
          <a:lstStyle/>
          <a:p>
            <a:pPr algn="ctr"/>
            <a:r>
              <a:rPr lang="en-US" dirty="0" smtClean="0"/>
              <a:t>Wide Bands: Hide details</a:t>
            </a:r>
            <a:endParaRPr lang="en-US" dirty="0"/>
          </a:p>
        </p:txBody>
      </p:sp>
      <p:cxnSp>
        <p:nvCxnSpPr>
          <p:cNvPr id="29" name="Straight Connector 28"/>
          <p:cNvCxnSpPr>
            <a:stCxn id="27" idx="0"/>
          </p:cNvCxnSpPr>
          <p:nvPr/>
        </p:nvCxnSpPr>
        <p:spPr bwMode="auto">
          <a:xfrm rot="16200000" flipV="1">
            <a:off x="4191001" y="5257799"/>
            <a:ext cx="762000" cy="1"/>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0800000">
            <a:off x="1219200" y="4876800"/>
            <a:ext cx="2286000" cy="762000"/>
          </a:xfrm>
          <a:prstGeom prst="line">
            <a:avLst/>
          </a:prstGeom>
          <a:solidFill>
            <a:schemeClr val="accent1"/>
          </a:solidFill>
          <a:ln w="317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10800000" flipH="1">
            <a:off x="5638800" y="4876800"/>
            <a:ext cx="2286000" cy="762000"/>
          </a:xfrm>
          <a:prstGeom prst="line">
            <a:avLst/>
          </a:prstGeom>
          <a:solidFill>
            <a:schemeClr val="accent1"/>
          </a:solidFill>
          <a:ln w="3175" cap="flat" cmpd="sng" algn="ctr">
            <a:solidFill>
              <a:schemeClr val="tx1"/>
            </a:solidFill>
            <a:prstDash val="solid"/>
            <a:round/>
            <a:headEnd type="none" w="med" len="med"/>
            <a:tailEnd type="none" w="med" len="med"/>
          </a:ln>
          <a:effectLst/>
        </p:spPr>
      </p:cxn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Problems</a:t>
            </a:r>
            <a:endParaRPr lang="en-US" dirty="0"/>
          </a:p>
        </p:txBody>
      </p:sp>
      <p:pic>
        <p:nvPicPr>
          <p:cNvPr id="3" name="Picture 2" descr="RainbowSpatialContrast.png"/>
          <p:cNvPicPr>
            <a:picLocks noChangeAspect="1"/>
          </p:cNvPicPr>
          <p:nvPr/>
        </p:nvPicPr>
        <p:blipFill>
          <a:blip r:embed="rId3"/>
          <a:stretch>
            <a:fillRect/>
          </a:stretch>
        </p:blipFill>
        <p:spPr>
          <a:xfrm>
            <a:off x="304800" y="1600200"/>
            <a:ext cx="4114800" cy="4114800"/>
          </a:xfrm>
          <a:prstGeom prst="rect">
            <a:avLst/>
          </a:prstGeom>
        </p:spPr>
      </p:pic>
      <p:pic>
        <p:nvPicPr>
          <p:cNvPr id="4" name="Picture 3" descr="GrayscaleSpatialContrast.png"/>
          <p:cNvPicPr>
            <a:picLocks noChangeAspect="1"/>
          </p:cNvPicPr>
          <p:nvPr/>
        </p:nvPicPr>
        <p:blipFill>
          <a:blip r:embed="rId4"/>
          <a:stretch>
            <a:fillRect/>
          </a:stretch>
        </p:blipFill>
        <p:spPr>
          <a:xfrm>
            <a:off x="4648200" y="1600200"/>
            <a:ext cx="4114800" cy="411480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Problems</a:t>
            </a:r>
            <a:endParaRPr lang="en-US" dirty="0"/>
          </a:p>
        </p:txBody>
      </p:sp>
      <p:pic>
        <p:nvPicPr>
          <p:cNvPr id="3" name="Picture 2" descr="PressureRainbow.png"/>
          <p:cNvPicPr>
            <a:picLocks noChangeAspect="1"/>
          </p:cNvPicPr>
          <p:nvPr/>
        </p:nvPicPr>
        <p:blipFill>
          <a:blip r:embed="rId3"/>
          <a:stretch>
            <a:fillRect/>
          </a:stretch>
        </p:blipFill>
        <p:spPr>
          <a:xfrm>
            <a:off x="1828800" y="1524000"/>
            <a:ext cx="2286000" cy="4572000"/>
          </a:xfrm>
          <a:prstGeom prst="rect">
            <a:avLst/>
          </a:prstGeom>
        </p:spPr>
      </p:pic>
      <p:pic>
        <p:nvPicPr>
          <p:cNvPr id="4" name="Picture 3" descr="PressureRainbowDeuteranope.png"/>
          <p:cNvPicPr>
            <a:picLocks noChangeAspect="1"/>
          </p:cNvPicPr>
          <p:nvPr/>
        </p:nvPicPr>
        <p:blipFill>
          <a:blip r:embed="rId4"/>
          <a:stretch>
            <a:fillRect/>
          </a:stretch>
        </p:blipFill>
        <p:spPr>
          <a:xfrm>
            <a:off x="5029200" y="1524000"/>
            <a:ext cx="2286000" cy="4572000"/>
          </a:xfrm>
          <a:prstGeom prst="rect">
            <a:avLst/>
          </a:prstGeom>
        </p:spPr>
      </p:pic>
      <p:sp>
        <p:nvSpPr>
          <p:cNvPr id="5" name="TextBox 4"/>
          <p:cNvSpPr txBox="1"/>
          <p:nvPr/>
        </p:nvSpPr>
        <p:spPr>
          <a:xfrm>
            <a:off x="2362200" y="5867400"/>
            <a:ext cx="1210337" cy="461665"/>
          </a:xfrm>
          <a:prstGeom prst="rect">
            <a:avLst/>
          </a:prstGeom>
          <a:noFill/>
        </p:spPr>
        <p:txBody>
          <a:bodyPr wrap="none" rtlCol="0">
            <a:spAutoFit/>
          </a:bodyPr>
          <a:lstStyle/>
          <a:p>
            <a:pPr algn="ctr"/>
            <a:r>
              <a:rPr lang="en-US" dirty="0" smtClean="0"/>
              <a:t>Original</a:t>
            </a:r>
            <a:endParaRPr lang="en-US" dirty="0"/>
          </a:p>
        </p:txBody>
      </p:sp>
      <p:sp>
        <p:nvSpPr>
          <p:cNvPr id="6" name="TextBox 5"/>
          <p:cNvSpPr txBox="1"/>
          <p:nvPr/>
        </p:nvSpPr>
        <p:spPr>
          <a:xfrm>
            <a:off x="4572000" y="5791200"/>
            <a:ext cx="3220503" cy="830997"/>
          </a:xfrm>
          <a:prstGeom prst="rect">
            <a:avLst/>
          </a:prstGeom>
          <a:noFill/>
        </p:spPr>
        <p:txBody>
          <a:bodyPr wrap="none" rtlCol="0">
            <a:spAutoFit/>
          </a:bodyPr>
          <a:lstStyle/>
          <a:p>
            <a:pPr algn="ctr"/>
            <a:r>
              <a:rPr lang="en-US" dirty="0" err="1" smtClean="0"/>
              <a:t>Deuteranope</a:t>
            </a:r>
            <a:r>
              <a:rPr lang="en-US" dirty="0" smtClean="0"/>
              <a:t> Vision</a:t>
            </a:r>
          </a:p>
          <a:p>
            <a:pPr algn="ctr"/>
            <a:r>
              <a:rPr lang="en-US" dirty="0" smtClean="0"/>
              <a:t>(Simulated by </a:t>
            </a:r>
            <a:r>
              <a:rPr lang="en-US" dirty="0" err="1" smtClean="0"/>
              <a:t>Vischeck</a:t>
            </a:r>
            <a:r>
              <a:rPr lang="en-US" dirty="0" smtClean="0"/>
              <a:t>)</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Features</a:t>
            </a:r>
            <a:endParaRPr lang="en-US" dirty="0"/>
          </a:p>
        </p:txBody>
      </p:sp>
      <p:pic>
        <p:nvPicPr>
          <p:cNvPr id="5" name="Picture 4" descr="RainbowHfNoise.png"/>
          <p:cNvPicPr>
            <a:picLocks noChangeAspect="1"/>
          </p:cNvPicPr>
          <p:nvPr/>
        </p:nvPicPr>
        <p:blipFill>
          <a:blip r:embed="rId3"/>
          <a:stretch>
            <a:fillRect/>
          </a:stretch>
        </p:blipFill>
        <p:spPr>
          <a:xfrm>
            <a:off x="4724400" y="2438400"/>
            <a:ext cx="4114800" cy="3086100"/>
          </a:xfrm>
          <a:prstGeom prst="rect">
            <a:avLst/>
          </a:prstGeom>
        </p:spPr>
      </p:pic>
      <p:pic>
        <p:nvPicPr>
          <p:cNvPr id="6" name="Picture 5" descr="RainbowBar.png"/>
          <p:cNvPicPr>
            <a:picLocks noChangeAspect="1"/>
          </p:cNvPicPr>
          <p:nvPr/>
        </p:nvPicPr>
        <p:blipFill>
          <a:blip r:embed="rId4"/>
          <a:stretch>
            <a:fillRect/>
          </a:stretch>
        </p:blipFill>
        <p:spPr>
          <a:xfrm>
            <a:off x="4724400" y="1752600"/>
            <a:ext cx="4114800" cy="457200"/>
          </a:xfrm>
          <a:prstGeom prst="rect">
            <a:avLst/>
          </a:prstGeom>
        </p:spPr>
      </p:pic>
      <p:pic>
        <p:nvPicPr>
          <p:cNvPr id="8" name="Picture 7" descr="Green2RedBar.png"/>
          <p:cNvPicPr>
            <a:picLocks/>
          </p:cNvPicPr>
          <p:nvPr/>
        </p:nvPicPr>
        <p:blipFill>
          <a:blip r:embed="rId5"/>
          <a:stretch>
            <a:fillRect/>
          </a:stretch>
        </p:blipFill>
        <p:spPr>
          <a:xfrm>
            <a:off x="304800" y="1752600"/>
            <a:ext cx="4114800" cy="457200"/>
          </a:xfrm>
          <a:prstGeom prst="rect">
            <a:avLst/>
          </a:prstGeom>
        </p:spPr>
      </p:pic>
      <p:pic>
        <p:nvPicPr>
          <p:cNvPr id="9" name="Picture 8" descr="Green2RedHfNoise.png"/>
          <p:cNvPicPr>
            <a:picLocks noChangeAspect="1"/>
          </p:cNvPicPr>
          <p:nvPr/>
        </p:nvPicPr>
        <p:blipFill>
          <a:blip r:embed="rId6"/>
          <a:stretch>
            <a:fillRect/>
          </a:stretch>
        </p:blipFill>
        <p:spPr>
          <a:xfrm>
            <a:off x="304800" y="2438400"/>
            <a:ext cx="4114800" cy="3086100"/>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Features</a:t>
            </a:r>
            <a:endParaRPr lang="en-US" dirty="0"/>
          </a:p>
        </p:txBody>
      </p:sp>
      <p:sp>
        <p:nvSpPr>
          <p:cNvPr id="3" name="Rectangle 2"/>
          <p:cNvSpPr/>
          <p:nvPr/>
        </p:nvSpPr>
        <p:spPr bwMode="auto">
          <a:xfrm>
            <a:off x="762000" y="2057400"/>
            <a:ext cx="7696200" cy="2057400"/>
          </a:xfrm>
          <a:prstGeom prst="rect">
            <a:avLst/>
          </a:prstGeom>
          <a:gradFill flip="none" rotWithShape="1">
            <a:gsLst>
              <a:gs pos="0">
                <a:srgbClr val="010000"/>
              </a:gs>
              <a:gs pos="100000">
                <a:srgbClr val="FFFFFF"/>
              </a:gs>
            </a:gsLst>
            <a:lin ang="0" scaled="1"/>
            <a:tileRect/>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Times New Roman" charset="0"/>
            </a:endParaRPr>
          </a:p>
        </p:txBody>
      </p:sp>
      <p:sp>
        <p:nvSpPr>
          <p:cNvPr id="4" name="Rectangle 3"/>
          <p:cNvSpPr/>
          <p:nvPr/>
        </p:nvSpPr>
        <p:spPr bwMode="auto">
          <a:xfrm>
            <a:off x="1219200" y="2514600"/>
            <a:ext cx="6781800" cy="1066800"/>
          </a:xfrm>
          <a:prstGeom prst="rect">
            <a:avLst/>
          </a:prstGeom>
          <a:solidFill>
            <a:srgbClr val="80808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Rainbow Color Map Features</a:t>
            </a:r>
            <a:endParaRPr lang="en-US" dirty="0"/>
          </a:p>
        </p:txBody>
      </p:sp>
      <p:sp>
        <p:nvSpPr>
          <p:cNvPr id="3" name="Rectangle 2"/>
          <p:cNvSpPr/>
          <p:nvPr/>
        </p:nvSpPr>
        <p:spPr bwMode="auto">
          <a:xfrm>
            <a:off x="762000" y="2057400"/>
            <a:ext cx="7696200" cy="2057400"/>
          </a:xfrm>
          <a:prstGeom prst="rect">
            <a:avLst/>
          </a:prstGeom>
          <a:gradFill flip="none" rotWithShape="1">
            <a:gsLst>
              <a:gs pos="0">
                <a:srgbClr val="010000"/>
              </a:gs>
              <a:gs pos="100000">
                <a:srgbClr val="FFFFFF"/>
              </a:gs>
            </a:gsLst>
            <a:lin ang="0" scaled="1"/>
            <a:tileRect/>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Times New Roman" charset="0"/>
            </a:endParaRPr>
          </a:p>
        </p:txBody>
      </p:sp>
      <p:sp>
        <p:nvSpPr>
          <p:cNvPr id="4" name="Rectangle 3"/>
          <p:cNvSpPr/>
          <p:nvPr/>
        </p:nvSpPr>
        <p:spPr bwMode="auto">
          <a:xfrm>
            <a:off x="1219200" y="2514600"/>
            <a:ext cx="6781800" cy="1066800"/>
          </a:xfrm>
          <a:prstGeom prst="rect">
            <a:avLst/>
          </a:prstGeom>
          <a:solidFill>
            <a:srgbClr val="80808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
        <p:nvSpPr>
          <p:cNvPr id="5" name="Rectangle 4"/>
          <p:cNvSpPr/>
          <p:nvPr/>
        </p:nvSpPr>
        <p:spPr bwMode="auto">
          <a:xfrm>
            <a:off x="762000" y="4191000"/>
            <a:ext cx="7696200" cy="2057400"/>
          </a:xfrm>
          <a:prstGeom prst="rect">
            <a:avLst/>
          </a:prstGeom>
          <a:gradFill flip="none" rotWithShape="1">
            <a:gsLst>
              <a:gs pos="0">
                <a:srgbClr val="0000FF"/>
              </a:gs>
              <a:gs pos="100000">
                <a:srgbClr val="FF0000"/>
              </a:gs>
              <a:gs pos="25000">
                <a:srgbClr val="00FFFF"/>
              </a:gs>
              <a:gs pos="50000">
                <a:srgbClr val="00FF00"/>
              </a:gs>
              <a:gs pos="75000">
                <a:srgbClr val="FFFF00"/>
              </a:gs>
            </a:gsLst>
            <a:lin ang="0" scaled="1"/>
            <a:tileRect/>
          </a:gra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Times New Roman" charset="0"/>
            </a:endParaRPr>
          </a:p>
        </p:txBody>
      </p:sp>
      <p:sp>
        <p:nvSpPr>
          <p:cNvPr id="6" name="Rectangle 5"/>
          <p:cNvSpPr/>
          <p:nvPr/>
        </p:nvSpPr>
        <p:spPr bwMode="auto">
          <a:xfrm>
            <a:off x="1219200" y="4648200"/>
            <a:ext cx="6781800" cy="1066800"/>
          </a:xfrm>
          <a:prstGeom prst="rect">
            <a:avLst/>
          </a:prstGeom>
          <a:solidFill>
            <a:srgbClr val="00FF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00"/>
                                        <p:tgtEl>
                                          <p:spTgt spid="5"/>
                                        </p:tgtEl>
                                      </p:cBhvr>
                                    </p:animEffect>
                                    <p:set>
                                      <p:cBhvr>
                                        <p:cTn id="12"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4237</TotalTime>
  <Words>1804</Words>
  <Application>Microsoft Macintosh PowerPoint</Application>
  <PresentationFormat>On-screen Show (4:3)</PresentationFormat>
  <Paragraphs>127</Paragraphs>
  <Slides>16</Slides>
  <Notes>15</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Default Design</vt:lpstr>
      <vt:lpstr>Diverging Color Maps for Scientific Visualization</vt:lpstr>
      <vt:lpstr>Motivation</vt:lpstr>
      <vt:lpstr>Rainbow Color Map Problems</vt:lpstr>
      <vt:lpstr>Rainbow Color Map Problems</vt:lpstr>
      <vt:lpstr>Rainbow Color Map Problems</vt:lpstr>
      <vt:lpstr>Rainbow Color Map Problems</vt:lpstr>
      <vt:lpstr>Rainbow Color Map Features</vt:lpstr>
      <vt:lpstr>Rainbow Color Map Features</vt:lpstr>
      <vt:lpstr>Rainbow Color Map Features</vt:lpstr>
      <vt:lpstr>Rainbow Map Features</vt:lpstr>
      <vt:lpstr>Rainbow Map Features (Anecdotal)</vt:lpstr>
      <vt:lpstr>Rainbow Map Features (Anecdotal)</vt:lpstr>
      <vt:lpstr>Rainbow Map Features (Anecdotal)</vt:lpstr>
      <vt:lpstr>Guidelines for Color Maps</vt:lpstr>
      <vt:lpstr>Suggested Color Maps</vt:lpstr>
      <vt:lpstr>Color Map Requirements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32pt</dc:title>
  <cp:lastModifiedBy>Kenneth Moreland</cp:lastModifiedBy>
  <cp:revision>55</cp:revision>
  <cp:lastPrinted>2009-10-08T21:27:33Z</cp:lastPrinted>
  <dcterms:created xsi:type="dcterms:W3CDTF">2009-10-20T21:22:33Z</dcterms:created>
  <dcterms:modified xsi:type="dcterms:W3CDTF">2009-10-20T23:53:41Z</dcterms:modified>
</cp:coreProperties>
</file>