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FFFF00"/>
    <a:srgbClr val="00FFFF"/>
    <a:srgbClr val="00FF00"/>
    <a:srgbClr val="808080"/>
    <a:srgbClr val="FFFFFF"/>
    <a:srgbClr val="CCCCCC"/>
    <a:srgbClr val="999999"/>
    <a:srgbClr val="010000"/>
    <a:srgbClr val="666666"/>
    <a:srgbClr val="333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9011" autoAdjust="0"/>
  </p:normalViewPr>
  <p:slideViewPr>
    <p:cSldViewPr>
      <p:cViewPr varScale="1">
        <p:scale>
          <a:sx n="84" d="100"/>
          <a:sy n="84" d="100"/>
        </p:scale>
        <p:origin x="-928" y="-96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43413"/>
            <a:ext cx="5100637" cy="4202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6" tIns="46912" rIns="92206" bIns="46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Another vital feature of a color map for many</a:t>
            </a:r>
            <a:r>
              <a:rPr lang="en-US" baseline="0" dirty="0" smtClean="0"/>
              <a:t> scientific visualization applications is the ability to apply the map to a 3D surface.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The rainbow map performs admirably here.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Shading is the most important cue to 3D shape.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Too large of variance in color map luminance can interfere with shading.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Too dark colors can hide shading.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faced with the question</a:t>
            </a:r>
            <a:r>
              <a:rPr lang="en-US" baseline="0" dirty="0" smtClean="0"/>
              <a:t> why use the rainbow color map, to most common response I get (assuming it was a conscious decision) is that it creates an attractive picture.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I make no effort to quantify this.  It is subjective anyway.  (Some users find the saturated colors garish).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In our experience, users will not accept color maps that make images they fell are ugly or dull.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In the past our group experimented with trying to deliver </a:t>
            </a:r>
            <a:r>
              <a:rPr lang="en-US" baseline="0" dirty="0" err="1" smtClean="0"/>
              <a:t>isoluminant</a:t>
            </a:r>
            <a:r>
              <a:rPr lang="en-US" baseline="0" dirty="0" smtClean="0"/>
              <a:t> color maps.  Aside from generally being a bad idea anyway, they just do not look very good.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This is an interesting observation.  The rainbow</a:t>
            </a:r>
            <a:r>
              <a:rPr lang="en-US" baseline="0" dirty="0" smtClean="0"/>
              <a:t> color map naturally breaks up the range of values into groups based on these bands that it inadvertently forms.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The rainbow colors naturally break up the range into quartiles that quickly identify the region of the range.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I’m eating my lunch reading the latest issue of CG&amp;A…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There are numerous well studied problems with the rainbow color map.  Let us review them before continuing.</a:t>
            </a:r>
          </a:p>
          <a:p>
            <a:pPr>
              <a:buFont typeface="Arial"/>
              <a:buChar char="•"/>
            </a:pPr>
            <a:r>
              <a:rPr lang="en-US" dirty="0" smtClean="0"/>
              <a:t>First problem, ordering.  There is no “natural” ordering of hues.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Ordering</a:t>
            </a:r>
            <a:r>
              <a:rPr lang="en-US" baseline="0" dirty="0" smtClean="0"/>
              <a:t> by wavelength (in the rainbow) has no perceptual meaning.  Users may never have learned the order or even be aware that an order exists.</a:t>
            </a:r>
          </a:p>
          <a:p>
            <a:pPr lvl="0">
              <a:buFont typeface="Arial"/>
              <a:buChar char="•"/>
            </a:pPr>
            <a:r>
              <a:rPr lang="en-US" baseline="0" dirty="0" smtClean="0"/>
              <a:t>In experiment by Ware, participants given paint chips and asked to put in order.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For saturated hues, there was no consistency in ordering.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Some ordered by rainbow, but no more than other schemes.  Some were ordered by brightness.  Some ordered alphabetically.  Some were random.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In contrast, grey shades were always ordered by brightness in either light to dark or dark to light.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Second problem: Non-uniform perception.</a:t>
            </a:r>
          </a:p>
          <a:p>
            <a:pPr>
              <a:buFont typeface="Arial"/>
              <a:buChar char="•"/>
            </a:pPr>
            <a:r>
              <a:rPr lang="en-US" dirty="0" smtClean="0"/>
              <a:t>Our vision sensitive to small wavelength changes around cyan and yellow/orange.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Hue wheel has abrupt changes at pure cyan and pure yellow.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Causes Mach bands to appear: an artificial line to appear at abrupt changes in color.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Mach bands</a:t>
            </a:r>
            <a:r>
              <a:rPr lang="en-US" baseline="0" dirty="0" smtClean="0"/>
              <a:t> can be helpful in detecting discontinuities or other sharp changes.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But introducing them arbitrarily is distracting and, worse, misleading.</a:t>
            </a:r>
          </a:p>
          <a:p>
            <a:pPr lvl="0">
              <a:buFont typeface="Arial"/>
              <a:buChar char="•"/>
            </a:pPr>
            <a:r>
              <a:rPr lang="en-US" baseline="0" dirty="0" smtClean="0"/>
              <a:t>At blue, green, and red, vision insensitive to changes.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Causes wide bands to form. Hides changes in those regions.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Incidentally, hiding happens at min, max, and median of range: often the most statistically interesting.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These problems are exemplified</a:t>
            </a:r>
            <a:r>
              <a:rPr lang="en-US" baseline="0" dirty="0" smtClean="0"/>
              <a:t> by mapping colors to this contrast sensitivity function.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On the horizontal is a sinusoid with increasing frequency to the right.  On the vertical decreasing amplitude at the top.</a:t>
            </a:r>
          </a:p>
          <a:p>
            <a:pPr>
              <a:buFont typeface="Arial"/>
              <a:buChar char="•"/>
            </a:pPr>
            <a:r>
              <a:rPr lang="en-US" dirty="0" smtClean="0"/>
              <a:t>At the top, our</a:t>
            </a:r>
            <a:r>
              <a:rPr lang="en-US" baseline="0" dirty="0" smtClean="0"/>
              <a:t> insensitivity to changes in green hide the sinusoid at the top, which is clearly visible in the grayscale map.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Those sharp changes in cyan and yellow add odd cone shapes to the image; the grayscale clearly shows that the transition is smooth.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Third problem:</a:t>
            </a:r>
            <a:r>
              <a:rPr lang="en-US" baseline="0" dirty="0" smtClean="0"/>
              <a:t> Sensitive to color deficiencies.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Map relies on all channels of </a:t>
            </a:r>
            <a:r>
              <a:rPr lang="en-US" baseline="0" dirty="0" err="1" smtClean="0"/>
              <a:t>trichromatic</a:t>
            </a:r>
            <a:r>
              <a:rPr lang="en-US" baseline="0" dirty="0" smtClean="0"/>
              <a:t> vision.  However, roughly 5% of the population has only dichromatic vision.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This portion of the population cannot resolve differences between significantly disparate portions of the rainbow spectrum (usually the greens and reds of the middle and high regions).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One of the good things that rainbow maps do well (although unintentionally) is combine changing</a:t>
            </a:r>
            <a:r>
              <a:rPr lang="en-US" baseline="0" dirty="0" smtClean="0"/>
              <a:t> hue and luminance together.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Perceptual studies show that changing luminance and color shade together is more effective than either alone.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Get around trappings of either alone.</a:t>
            </a:r>
          </a:p>
          <a:p>
            <a:pPr lvl="0">
              <a:buFont typeface="Arial"/>
              <a:buChar char="•"/>
            </a:pPr>
            <a:r>
              <a:rPr lang="en-US" baseline="0" dirty="0" smtClean="0"/>
              <a:t>For example, consider a color map that does not change luminance (an </a:t>
            </a:r>
            <a:r>
              <a:rPr lang="en-US" baseline="0" dirty="0" err="1" smtClean="0"/>
              <a:t>isoluminant</a:t>
            </a:r>
            <a:r>
              <a:rPr lang="en-US" baseline="0" dirty="0" smtClean="0"/>
              <a:t> map).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High frequency (abrupt) changes do not show up clearly.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Hue changes do not produce Mach bands.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 baseline="0" dirty="0" smtClean="0"/>
              <a:t>On the other hand, luminance, although most effective for low contrast and high frequency signals, has problems with low frequency signals.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Brightness is measured against adjacent nearby values.  Varying backgrounds can throw the perceived brightness off by as much as 20%.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Hue perception is (mostly) non relative.  The large hue swings of</a:t>
            </a:r>
            <a:r>
              <a:rPr lang="en-US" baseline="0" dirty="0" smtClean="0"/>
              <a:t> rainbow hide any problems with relative brightness.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In the bottom, there is no mistake that the bar is all green (middle value).</a:t>
            </a:r>
          </a:p>
          <a:p>
            <a:pPr lvl="1">
              <a:buFont typeface="Arial"/>
              <a:buChar char="•"/>
            </a:pPr>
            <a:r>
              <a:rPr lang="en-US" baseline="0" dirty="0" smtClean="0"/>
              <a:t>Side note: you can clearly see the large region where the bar melds into the foreground bar.  Compare that to gray bar, which has a similar equal value in the middle, but the like part is so small that you are probably connecting that Mach band across it.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Subtitle 24 pt</a:t>
            </a:r>
          </a:p>
          <a:p>
            <a:pPr lvl="1"/>
            <a:r>
              <a:rPr lang="en-US"/>
              <a:t>Second level 22 pt</a:t>
            </a:r>
          </a:p>
          <a:p>
            <a:pPr lvl="2"/>
            <a:r>
              <a:rPr lang="en-US"/>
              <a:t>Third level 20 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286000" cy="130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803275" y="1447800"/>
            <a:ext cx="7616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- 28 Point Helvetica Bold</a:t>
            </a: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24800" y="6324600"/>
            <a:ext cx="11049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-106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200" b="0">
          <a:solidFill>
            <a:srgbClr val="000000"/>
          </a:solidFill>
          <a:latin typeface="+mn-lt"/>
          <a:ea typeface="ＭＳ Ｐゴシック" charset="-128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0">
          <a:solidFill>
            <a:srgbClr val="000000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0">
          <a:solidFill>
            <a:srgbClr val="000000"/>
          </a:solidFill>
          <a:latin typeface="+mn-lt"/>
          <a:ea typeface="ＭＳ Ｐゴシック" charset="-128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0">
          <a:solidFill>
            <a:srgbClr val="000000"/>
          </a:solidFill>
          <a:latin typeface="+mn-lt"/>
          <a:ea typeface="ＭＳ Ｐゴシック" charset="-128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Relationship Id="rId5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86000" cy="130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838200"/>
          </a:xfrm>
          <a:noFill/>
        </p:spPr>
        <p:txBody>
          <a:bodyPr/>
          <a:lstStyle/>
          <a:p>
            <a:r>
              <a:rPr lang="en-US" sz="3200" dirty="0" smtClean="0">
                <a:ea typeface="ＭＳ Ｐゴシック" pitchFamily="-106" charset="-128"/>
                <a:cs typeface="ＭＳ Ｐゴシック" pitchFamily="-106" charset="-128"/>
              </a:rPr>
              <a:t>Diverging Color Maps for Scientific Visualization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6553200" cy="3200400"/>
          </a:xfrm>
        </p:spPr>
        <p:txBody>
          <a:bodyPr/>
          <a:lstStyle/>
          <a:p>
            <a:pPr marL="342900" indent="-171450"/>
            <a:endParaRPr lang="en-US" sz="20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marL="342900" indent="-171450"/>
            <a:r>
              <a:rPr lang="en-US" sz="2000" dirty="0" smtClean="0">
                <a:ea typeface="ＭＳ Ｐゴシック" pitchFamily="-106" charset="-128"/>
                <a:cs typeface="ＭＳ Ｐゴシック" pitchFamily="-106" charset="-128"/>
              </a:rPr>
              <a:t>5</a:t>
            </a:r>
            <a:r>
              <a:rPr lang="en-US" sz="2000" baseline="30000" dirty="0" smtClean="0">
                <a:ea typeface="ＭＳ Ｐゴシック" pitchFamily="-106" charset="-128"/>
                <a:cs typeface="ＭＳ Ｐゴシック" pitchFamily="-106" charset="-128"/>
              </a:rPr>
              <a:t>th</a:t>
            </a:r>
            <a:r>
              <a:rPr lang="en-US" sz="2000" dirty="0" smtClean="0">
                <a:ea typeface="ＭＳ Ｐゴシック" pitchFamily="-106" charset="-128"/>
                <a:cs typeface="ＭＳ Ｐゴシック" pitchFamily="-106" charset="-128"/>
              </a:rPr>
              <a:t> International Symposium on Visual Computing</a:t>
            </a:r>
          </a:p>
          <a:p>
            <a:pPr marL="342900" indent="-171450"/>
            <a:endParaRPr lang="en-US" sz="20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marL="342900" indent="-171450"/>
            <a:r>
              <a:rPr lang="en-US" sz="2000" dirty="0" smtClean="0">
                <a:ea typeface="ＭＳ Ｐゴシック" pitchFamily="-106" charset="-128"/>
                <a:cs typeface="ＭＳ Ｐゴシック" pitchFamily="-106" charset="-128"/>
              </a:rPr>
              <a:t>December 2, </a:t>
            </a:r>
            <a:r>
              <a:rPr lang="en-US" sz="2000" dirty="0" smtClean="0">
                <a:ea typeface="ＭＳ Ｐゴシック" pitchFamily="-106" charset="-128"/>
                <a:cs typeface="ＭＳ Ｐゴシック" pitchFamily="-106" charset="-128"/>
              </a:rPr>
              <a:t>2009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ea typeface="ＭＳ Ｐゴシック" pitchFamily="-106" charset="-128"/>
              <a:cs typeface="ＭＳ Ｐゴシック" pitchFamily="-106" charset="-128"/>
            </a:endParaRPr>
          </a:p>
          <a:p>
            <a:pPr marL="342900" indent="-171450"/>
            <a:endParaRPr lang="en-US" sz="2000" dirty="0" smtClean="0">
              <a:effectLst>
                <a:outerShdw blurRad="38100" dist="38100" dir="2700000" algn="tl">
                  <a:srgbClr val="DDDDDD"/>
                </a:outerShdw>
              </a:effectLst>
              <a:ea typeface="ＭＳ Ｐゴシック" pitchFamily="-106" charset="-128"/>
              <a:cs typeface="ＭＳ Ｐゴシック" pitchFamily="-106" charset="-128"/>
            </a:endParaRPr>
          </a:p>
          <a:p>
            <a:pPr marL="342900" indent="-171450">
              <a:lnSpc>
                <a:spcPts val="2000"/>
              </a:lnSpc>
              <a:tabLst>
                <a:tab pos="2057400" algn="ctr"/>
                <a:tab pos="4462463" algn="ctr"/>
              </a:tabLst>
            </a:pPr>
            <a:r>
              <a:rPr lang="en-US" sz="2000" dirty="0" smtClean="0">
                <a:ea typeface="ＭＳ Ｐゴシック" pitchFamily="-106" charset="-128"/>
                <a:cs typeface="ＭＳ Ｐゴシック" pitchFamily="-106" charset="-128"/>
              </a:rPr>
              <a:t>		Kenneth Moreland</a:t>
            </a:r>
          </a:p>
          <a:p>
            <a:pPr marL="342900" indent="-171450">
              <a:lnSpc>
                <a:spcPts val="2000"/>
              </a:lnSpc>
            </a:pPr>
            <a:r>
              <a:rPr lang="en-US" sz="1800" b="0" dirty="0" smtClean="0">
                <a:ea typeface="ＭＳ Ｐゴシック" pitchFamily="-106" charset="-128"/>
                <a:cs typeface="ＭＳ Ｐゴシック" pitchFamily="-106" charset="-128"/>
              </a:rPr>
              <a:t>Sandia National Laboratories</a:t>
            </a:r>
          </a:p>
          <a:p>
            <a:pPr marL="342900" indent="-171450">
              <a:lnSpc>
                <a:spcPts val="2000"/>
              </a:lnSpc>
            </a:pPr>
            <a:endParaRPr lang="en-US" sz="20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76438" y="6283325"/>
            <a:ext cx="5191125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Helvetica" pitchFamily="-106" charset="0"/>
              </a:rPr>
              <a:t>Sandia is a multiprogram laboratory operated by Sandia Corporation, a Lockheed Martin Company,</a:t>
            </a:r>
            <a:br>
              <a:rPr lang="en-US" sz="900">
                <a:solidFill>
                  <a:srgbClr val="000000"/>
                </a:solidFill>
                <a:latin typeface="Helvetica" pitchFamily="-106" charset="0"/>
              </a:rPr>
            </a:br>
            <a:r>
              <a:rPr lang="en-US" sz="900">
                <a:solidFill>
                  <a:srgbClr val="000000"/>
                </a:solidFill>
                <a:latin typeface="Helvetica" pitchFamily="-106" charset="0"/>
              </a:rPr>
              <a:t>for the United States Department of Energy’s National Nuclear Security Administration</a:t>
            </a:r>
            <a:br>
              <a:rPr lang="en-US" sz="900">
                <a:solidFill>
                  <a:srgbClr val="000000"/>
                </a:solidFill>
                <a:latin typeface="Helvetica" pitchFamily="-106" charset="0"/>
              </a:rPr>
            </a:br>
            <a:r>
              <a:rPr lang="en-US" sz="900">
                <a:solidFill>
                  <a:srgbClr val="000000"/>
                </a:solidFill>
                <a:latin typeface="Helvetica" pitchFamily="-106" charset="0"/>
              </a:rPr>
              <a:t> under contract DE-AC04-94AL85000.</a:t>
            </a:r>
          </a:p>
        </p:txBody>
      </p:sp>
      <p:pic>
        <p:nvPicPr>
          <p:cNvPr id="15366" name="Picture 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6324600"/>
            <a:ext cx="11049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67" name="Picture 11" descr="C:\_Alldata\DEB WORK\Templates &amp; Logos\Other Labs.NNSA\NNSAlogo04100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6343650"/>
            <a:ext cx="914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Map Features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9100" y="2286000"/>
            <a:ext cx="8305800" cy="2938939"/>
            <a:chOff x="533400" y="2286000"/>
            <a:chExt cx="8305800" cy="2938939"/>
          </a:xfrm>
        </p:grpSpPr>
        <p:pic>
          <p:nvPicPr>
            <p:cNvPr id="3" name="Picture 2" descr="GrayscaleShading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2286000"/>
              <a:ext cx="4114800" cy="2938939"/>
            </a:xfrm>
            <a:prstGeom prst="rect">
              <a:avLst/>
            </a:prstGeom>
          </p:spPr>
        </p:pic>
        <p:pic>
          <p:nvPicPr>
            <p:cNvPr id="4" name="Picture 3" descr="RainbowShading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286000"/>
              <a:ext cx="4114800" cy="293893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Map Features (Anecdotal)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7545" y="2895600"/>
            <a:ext cx="28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 smtClean="0"/>
              <a:t>It looks good.</a:t>
            </a:r>
            <a:endParaRPr lang="en-US" sz="3600" i="1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Map Features (Anecdotal)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7545" y="2895600"/>
            <a:ext cx="247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 smtClean="0"/>
              <a:t>Separation.</a:t>
            </a:r>
            <a:endParaRPr lang="en-US" sz="3600" i="1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Map Features (Anecdotal)</a:t>
            </a:r>
            <a:endParaRPr lang="en-US" dirty="0"/>
          </a:p>
        </p:txBody>
      </p:sp>
      <p:pic>
        <p:nvPicPr>
          <p:cNvPr id="3" name="Picture 2" descr="RainbowBar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95600"/>
            <a:ext cx="7315200" cy="18288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 bwMode="auto">
          <a:xfrm rot="5400000">
            <a:off x="1600200" y="1828800"/>
            <a:ext cx="381000" cy="1752600"/>
          </a:xfrm>
          <a:prstGeom prst="leftBrace">
            <a:avLst>
              <a:gd name="adj1" fmla="val 3425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" name="Left Brace 5"/>
          <p:cNvSpPr/>
          <p:nvPr/>
        </p:nvSpPr>
        <p:spPr bwMode="auto">
          <a:xfrm rot="5400000">
            <a:off x="4381500" y="800100"/>
            <a:ext cx="381000" cy="3810000"/>
          </a:xfrm>
          <a:prstGeom prst="leftBrace">
            <a:avLst>
              <a:gd name="adj1" fmla="val 3425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" name="Left Brace 6"/>
          <p:cNvSpPr/>
          <p:nvPr/>
        </p:nvSpPr>
        <p:spPr bwMode="auto">
          <a:xfrm rot="5400000">
            <a:off x="7162800" y="1828800"/>
            <a:ext cx="381000" cy="1752600"/>
          </a:xfrm>
          <a:prstGeom prst="leftBrace">
            <a:avLst>
              <a:gd name="adj1" fmla="val 3425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" name="TextBox 7"/>
          <p:cNvSpPr txBox="1"/>
          <p:nvPr/>
        </p:nvSpPr>
        <p:spPr>
          <a:xfrm>
            <a:off x="914400" y="2052935"/>
            <a:ext cx="174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Bottom 25%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48923" y="2052935"/>
            <a:ext cx="164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Center 50%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3273" y="2052935"/>
            <a:ext cx="1300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Top 25%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5135" y="5105400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0"/>
            <a:endCxn id="3" idx="2"/>
          </p:cNvCxnSpPr>
          <p:nvPr/>
        </p:nvCxnSpPr>
        <p:spPr bwMode="auto">
          <a:xfrm rot="16200000" flipV="1">
            <a:off x="4381501" y="4914899"/>
            <a:ext cx="38100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Map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map yields images that are aesthetically pleasing.</a:t>
            </a:r>
          </a:p>
          <a:p>
            <a:r>
              <a:rPr lang="en-US" smtClean="0"/>
              <a:t>The map has a maximal perceptual resolution.</a:t>
            </a:r>
          </a:p>
          <a:p>
            <a:r>
              <a:rPr lang="en-US" smtClean="0"/>
              <a:t>Interference with the shading of 3D surfaces is minimal.</a:t>
            </a:r>
          </a:p>
          <a:p>
            <a:r>
              <a:rPr lang="en-US" smtClean="0"/>
              <a:t>The map is not sensitive to vision deficiencies.</a:t>
            </a:r>
          </a:p>
          <a:p>
            <a:r>
              <a:rPr lang="en-US" smtClean="0"/>
              <a:t>The order of the colors should be intuitively the same for all people.</a:t>
            </a:r>
          </a:p>
          <a:p>
            <a:r>
              <a:rPr lang="en-US" smtClean="0"/>
              <a:t>The perceptual interpolation matches the underlying scalars of the map.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Color Map Problems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52600" y="1905000"/>
            <a:ext cx="6629400" cy="685800"/>
            <a:chOff x="1752600" y="1905000"/>
            <a:chExt cx="6629400" cy="68580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1752600" y="1905000"/>
              <a:ext cx="685800" cy="685800"/>
            </a:xfrm>
            <a:prstGeom prst="ellipse">
              <a:avLst/>
            </a:prstGeom>
            <a:solidFill>
              <a:srgbClr val="E2271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2941320" y="1905000"/>
              <a:ext cx="685800" cy="685800"/>
            </a:xfrm>
            <a:prstGeom prst="ellipse">
              <a:avLst/>
            </a:prstGeom>
            <a:solidFill>
              <a:srgbClr val="FF7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4130040" y="1905000"/>
              <a:ext cx="685800" cy="685800"/>
            </a:xfrm>
            <a:prstGeom prst="ellipse">
              <a:avLst/>
            </a:prstGeom>
            <a:solidFill>
              <a:srgbClr val="FFFD3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5318760" y="1905000"/>
              <a:ext cx="685800" cy="685800"/>
            </a:xfrm>
            <a:prstGeom prst="ellipse">
              <a:avLst/>
            </a:prstGeom>
            <a:solidFill>
              <a:srgbClr val="00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7696200" y="1905000"/>
              <a:ext cx="685800" cy="685800"/>
            </a:xfrm>
            <a:prstGeom prst="ellipse">
              <a:avLst/>
            </a:prstGeom>
            <a:solidFill>
              <a:srgbClr val="00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6507480" y="1905000"/>
              <a:ext cx="685800" cy="685800"/>
            </a:xfrm>
            <a:prstGeom prst="ellipse">
              <a:avLst/>
            </a:prstGeom>
            <a:solidFill>
              <a:srgbClr val="00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52600" y="2895600"/>
            <a:ext cx="6629400" cy="685800"/>
            <a:chOff x="1752600" y="2895600"/>
            <a:chExt cx="6629400" cy="685800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2941320" y="2895600"/>
              <a:ext cx="685800" cy="685800"/>
            </a:xfrm>
            <a:prstGeom prst="ellipse">
              <a:avLst/>
            </a:prstGeom>
            <a:solidFill>
              <a:srgbClr val="E2271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 bwMode="auto">
            <a:xfrm>
              <a:off x="5318760" y="2895600"/>
              <a:ext cx="685800" cy="685800"/>
            </a:xfrm>
            <a:prstGeom prst="ellipse">
              <a:avLst/>
            </a:prstGeom>
            <a:solidFill>
              <a:srgbClr val="FF7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7696200" y="2895600"/>
              <a:ext cx="685800" cy="685800"/>
            </a:xfrm>
            <a:prstGeom prst="ellipse">
              <a:avLst/>
            </a:prstGeom>
            <a:solidFill>
              <a:srgbClr val="FFFD3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 bwMode="auto">
            <a:xfrm>
              <a:off x="4130040" y="2895600"/>
              <a:ext cx="685800" cy="685800"/>
            </a:xfrm>
            <a:prstGeom prst="ellipse">
              <a:avLst/>
            </a:prstGeom>
            <a:solidFill>
              <a:srgbClr val="00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 bwMode="auto">
            <a:xfrm>
              <a:off x="1752600" y="2895600"/>
              <a:ext cx="685800" cy="685800"/>
            </a:xfrm>
            <a:prstGeom prst="ellipse">
              <a:avLst/>
            </a:prstGeom>
            <a:solidFill>
              <a:srgbClr val="00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6507480" y="2895600"/>
              <a:ext cx="685800" cy="685800"/>
            </a:xfrm>
            <a:prstGeom prst="ellipse">
              <a:avLst/>
            </a:prstGeom>
            <a:solidFill>
              <a:srgbClr val="00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52600" y="3886200"/>
            <a:ext cx="6629400" cy="685800"/>
            <a:chOff x="1752600" y="3962400"/>
            <a:chExt cx="6629400" cy="685800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 bwMode="auto">
            <a:xfrm>
              <a:off x="6507480" y="3962400"/>
              <a:ext cx="685800" cy="685800"/>
            </a:xfrm>
            <a:prstGeom prst="ellipse">
              <a:avLst/>
            </a:prstGeom>
            <a:solidFill>
              <a:srgbClr val="E2271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 bwMode="auto">
            <a:xfrm>
              <a:off x="5318760" y="3962400"/>
              <a:ext cx="685800" cy="685800"/>
            </a:xfrm>
            <a:prstGeom prst="ellipse">
              <a:avLst/>
            </a:prstGeom>
            <a:solidFill>
              <a:srgbClr val="FF7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7696200" y="3962400"/>
              <a:ext cx="685800" cy="685800"/>
            </a:xfrm>
            <a:prstGeom prst="ellipse">
              <a:avLst/>
            </a:prstGeom>
            <a:solidFill>
              <a:srgbClr val="FFFD3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 bwMode="auto">
            <a:xfrm>
              <a:off x="4130040" y="3962400"/>
              <a:ext cx="685800" cy="685800"/>
            </a:xfrm>
            <a:prstGeom prst="ellipse">
              <a:avLst/>
            </a:prstGeom>
            <a:solidFill>
              <a:srgbClr val="00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 bwMode="auto">
            <a:xfrm>
              <a:off x="1752600" y="3962400"/>
              <a:ext cx="685800" cy="685800"/>
            </a:xfrm>
            <a:prstGeom prst="ellipse">
              <a:avLst/>
            </a:prstGeom>
            <a:solidFill>
              <a:srgbClr val="00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2941320" y="3962400"/>
              <a:ext cx="685800" cy="685800"/>
            </a:xfrm>
            <a:prstGeom prst="ellipse">
              <a:avLst/>
            </a:prstGeom>
            <a:solidFill>
              <a:srgbClr val="00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6507480" y="5181600"/>
            <a:ext cx="685800" cy="685800"/>
          </a:xfrm>
          <a:prstGeom prst="ellipse">
            <a:avLst/>
          </a:prstGeom>
          <a:solidFill>
            <a:srgbClr val="CC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5318760" y="5181600"/>
            <a:ext cx="685800" cy="685800"/>
          </a:xfrm>
          <a:prstGeom prst="ellipse">
            <a:avLst/>
          </a:prstGeom>
          <a:solidFill>
            <a:srgbClr val="999999"/>
          </a:solidFill>
          <a:ln w="12700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7696200" y="5181600"/>
            <a:ext cx="685800" cy="685800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4130040" y="5181600"/>
            <a:ext cx="685800" cy="685800"/>
          </a:xfrm>
          <a:prstGeom prst="ellipse">
            <a:avLst/>
          </a:prstGeom>
          <a:solidFill>
            <a:srgbClr val="6666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1752600" y="5181600"/>
            <a:ext cx="685800" cy="685800"/>
          </a:xfrm>
          <a:prstGeom prst="ellipse">
            <a:avLst/>
          </a:prstGeom>
          <a:solidFill>
            <a:srgbClr val="01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>
            <a:off x="2941320" y="5181600"/>
            <a:ext cx="685800" cy="685800"/>
          </a:xfrm>
          <a:prstGeom prst="ellipse">
            <a:avLst/>
          </a:prstGeom>
          <a:solidFill>
            <a:srgbClr val="33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2328" y="4876800"/>
            <a:ext cx="8816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latin typeface="Zapf Dingbats"/>
                <a:ea typeface="Zapf Dingbats"/>
                <a:cs typeface="Zapf Dingbats"/>
              </a:rPr>
              <a:t>✓</a:t>
            </a:r>
            <a:endParaRPr lang="en-US" sz="7200" dirty="0"/>
          </a:p>
        </p:txBody>
      </p:sp>
      <p:sp>
        <p:nvSpPr>
          <p:cNvPr id="34" name="TextBox 33"/>
          <p:cNvSpPr txBox="1"/>
          <p:nvPr/>
        </p:nvSpPr>
        <p:spPr>
          <a:xfrm>
            <a:off x="718528" y="2514600"/>
            <a:ext cx="640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6396335"/>
            <a:ext cx="593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Ware, </a:t>
            </a:r>
            <a:r>
              <a:rPr lang="en-US" sz="1800" i="1" dirty="0" smtClean="0"/>
              <a:t>Information Visualization: Perception for Design</a:t>
            </a:r>
            <a:r>
              <a:rPr lang="en-US" sz="1800" dirty="0" smtClean="0"/>
              <a:t>, 2004.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Color Map Problems</a:t>
            </a:r>
            <a:endParaRPr lang="en-US" dirty="0"/>
          </a:p>
        </p:txBody>
      </p:sp>
      <p:pic>
        <p:nvPicPr>
          <p:cNvPr id="3" name="Picture 2" descr="RainbowBar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95600"/>
            <a:ext cx="73152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0862" y="1600200"/>
            <a:ext cx="590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Sharp Changes: Introduce Mach band artifacts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>
            <a:off x="2438400" y="2286000"/>
            <a:ext cx="838200" cy="381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16200000" flipH="1">
            <a:off x="5867400" y="2286000"/>
            <a:ext cx="838200" cy="381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037409" y="4724400"/>
            <a:ext cx="1069182" cy="153988"/>
            <a:chOff x="3961606" y="4724400"/>
            <a:chExt cx="1069182" cy="153988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3886200" y="4800600"/>
              <a:ext cx="152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4953794" y="4799806"/>
              <a:ext cx="152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3962400" y="4876800"/>
              <a:ext cx="10668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14400" y="4724400"/>
            <a:ext cx="535782" cy="153988"/>
            <a:chOff x="914400" y="4724400"/>
            <a:chExt cx="535782" cy="153988"/>
          </a:xfrm>
        </p:grpSpPr>
        <p:cxnSp>
          <p:nvCxnSpPr>
            <p:cNvPr id="18" name="Straight Connector 17"/>
            <p:cNvCxnSpPr/>
            <p:nvPr/>
          </p:nvCxnSpPr>
          <p:spPr bwMode="auto">
            <a:xfrm rot="5400000">
              <a:off x="838994" y="4799806"/>
              <a:ext cx="152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1373188" y="4799806"/>
              <a:ext cx="152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914400" y="4876800"/>
              <a:ext cx="534194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7696200" y="4724400"/>
            <a:ext cx="533400" cy="152400"/>
            <a:chOff x="3961606" y="4724400"/>
            <a:chExt cx="1069182" cy="153988"/>
          </a:xfrm>
        </p:grpSpPr>
        <p:cxnSp>
          <p:nvCxnSpPr>
            <p:cNvPr id="22" name="Straight Connector 21"/>
            <p:cNvCxnSpPr/>
            <p:nvPr/>
          </p:nvCxnSpPr>
          <p:spPr bwMode="auto">
            <a:xfrm rot="5400000">
              <a:off x="3886200" y="4800600"/>
              <a:ext cx="152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4953794" y="4799806"/>
              <a:ext cx="1524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962400" y="4876800"/>
              <a:ext cx="10668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908850" y="5638800"/>
            <a:ext cx="332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Wide Bands: Hide details</a:t>
            </a:r>
            <a:endParaRPr lang="en-US" dirty="0"/>
          </a:p>
        </p:txBody>
      </p:sp>
      <p:cxnSp>
        <p:nvCxnSpPr>
          <p:cNvPr id="29" name="Straight Connector 28"/>
          <p:cNvCxnSpPr>
            <a:stCxn id="27" idx="0"/>
          </p:cNvCxnSpPr>
          <p:nvPr/>
        </p:nvCxnSpPr>
        <p:spPr bwMode="auto">
          <a:xfrm rot="16200000" flipV="1">
            <a:off x="4191001" y="5257799"/>
            <a:ext cx="762000" cy="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0800000">
            <a:off x="1219200" y="4876800"/>
            <a:ext cx="2286000" cy="76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10800000" flipH="1">
            <a:off x="5638800" y="4876800"/>
            <a:ext cx="2286000" cy="76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Color Map Problems</a:t>
            </a:r>
            <a:endParaRPr lang="en-US" dirty="0"/>
          </a:p>
        </p:txBody>
      </p:sp>
      <p:pic>
        <p:nvPicPr>
          <p:cNvPr id="3" name="Picture 2" descr="RainbowSpatialContr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4114800" cy="4114800"/>
          </a:xfrm>
          <a:prstGeom prst="rect">
            <a:avLst/>
          </a:prstGeom>
        </p:spPr>
      </p:pic>
      <p:pic>
        <p:nvPicPr>
          <p:cNvPr id="4" name="Picture 3" descr="GrayscaleSpatialContra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00200"/>
            <a:ext cx="4114800" cy="411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Color Map Problems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Color Map Features</a:t>
            </a:r>
            <a:endParaRPr lang="en-US" dirty="0"/>
          </a:p>
        </p:txBody>
      </p:sp>
      <p:pic>
        <p:nvPicPr>
          <p:cNvPr id="5" name="Picture 4" descr="RainbowHfNoi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38400"/>
            <a:ext cx="4114800" cy="3086100"/>
          </a:xfrm>
          <a:prstGeom prst="rect">
            <a:avLst/>
          </a:prstGeom>
        </p:spPr>
      </p:pic>
      <p:pic>
        <p:nvPicPr>
          <p:cNvPr id="6" name="Picture 5" descr="RainbowB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752600"/>
            <a:ext cx="4114800" cy="457200"/>
          </a:xfrm>
          <a:prstGeom prst="rect">
            <a:avLst/>
          </a:prstGeom>
        </p:spPr>
      </p:pic>
      <p:pic>
        <p:nvPicPr>
          <p:cNvPr id="8" name="Picture 7" descr="Green2RedBar.p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752600"/>
            <a:ext cx="4114800" cy="457200"/>
          </a:xfrm>
          <a:prstGeom prst="rect">
            <a:avLst/>
          </a:prstGeom>
        </p:spPr>
      </p:pic>
      <p:pic>
        <p:nvPicPr>
          <p:cNvPr id="9" name="Picture 8" descr="Green2RedHfNoi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438400"/>
            <a:ext cx="4114800" cy="30861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Color Map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2057400"/>
            <a:ext cx="7696200" cy="2057400"/>
          </a:xfrm>
          <a:prstGeom prst="rect">
            <a:avLst/>
          </a:prstGeom>
          <a:gradFill flip="none" rotWithShape="1">
            <a:gsLst>
              <a:gs pos="0">
                <a:srgbClr val="010000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2514600"/>
            <a:ext cx="6781800" cy="1066800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Color Map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2057400"/>
            <a:ext cx="7696200" cy="2057400"/>
          </a:xfrm>
          <a:prstGeom prst="rect">
            <a:avLst/>
          </a:prstGeom>
          <a:gradFill flip="none" rotWithShape="1">
            <a:gsLst>
              <a:gs pos="0">
                <a:srgbClr val="010000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2514600"/>
            <a:ext cx="6781800" cy="1066800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4191000"/>
            <a:ext cx="7696200" cy="2057400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FF0000"/>
              </a:gs>
              <a:gs pos="25000">
                <a:srgbClr val="00FFFF"/>
              </a:gs>
              <a:gs pos="50000">
                <a:srgbClr val="00FF00"/>
              </a:gs>
              <a:gs pos="75000">
                <a:srgbClr val="FFFF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4648200"/>
            <a:ext cx="6781800" cy="106680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1074</Words>
  <Application>Microsoft Macintosh PowerPoint</Application>
  <PresentationFormat>On-screen Show (4:3)</PresentationFormat>
  <Paragraphs>85</Paragraphs>
  <Slides>14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Diverging Color Maps for Scientific Visualization</vt:lpstr>
      <vt:lpstr>Motivation</vt:lpstr>
      <vt:lpstr>Rainbow Color Map Problems</vt:lpstr>
      <vt:lpstr>Rainbow Color Map Problems</vt:lpstr>
      <vt:lpstr>Rainbow Color Map Problems</vt:lpstr>
      <vt:lpstr>Rainbow Color Map Problems</vt:lpstr>
      <vt:lpstr>Rainbow Color Map Features</vt:lpstr>
      <vt:lpstr>Rainbow Color Map Features</vt:lpstr>
      <vt:lpstr>Rainbow Color Map Features</vt:lpstr>
      <vt:lpstr>Rainbow Map Features</vt:lpstr>
      <vt:lpstr>Rainbow Map Features (Anecdotal)</vt:lpstr>
      <vt:lpstr>Rainbow Map Features (Anecdotal)</vt:lpstr>
      <vt:lpstr>Rainbow Map Features (Anecdotal)</vt:lpstr>
      <vt:lpstr>Color Map Requirements</vt:lpstr>
    </vt:vector>
  </TitlesOfParts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cp:lastModifiedBy>Kenneth Moreland</cp:lastModifiedBy>
  <cp:revision>52</cp:revision>
  <cp:lastPrinted>2009-10-08T21:27:33Z</cp:lastPrinted>
  <dcterms:created xsi:type="dcterms:W3CDTF">2009-10-19T17:18:32Z</dcterms:created>
  <dcterms:modified xsi:type="dcterms:W3CDTF">2009-10-19T17:27:05Z</dcterms:modified>
</cp:coreProperties>
</file>