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38"/>
  </p:notesMasterIdLst>
  <p:handoutMasterIdLst>
    <p:handoutMasterId r:id="rId39"/>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1" r:id="rId16"/>
    <p:sldId id="257" r:id="rId17"/>
    <p:sldId id="297" r:id="rId18"/>
    <p:sldId id="303" r:id="rId19"/>
    <p:sldId id="304" r:id="rId20"/>
    <p:sldId id="305" r:id="rId21"/>
    <p:sldId id="262" r:id="rId22"/>
    <p:sldId id="263" r:id="rId23"/>
    <p:sldId id="264" r:id="rId24"/>
    <p:sldId id="265" r:id="rId25"/>
    <p:sldId id="266" r:id="rId26"/>
    <p:sldId id="267" r:id="rId27"/>
    <p:sldId id="268" r:id="rId28"/>
    <p:sldId id="270" r:id="rId29"/>
    <p:sldId id="271" r:id="rId30"/>
    <p:sldId id="272" r:id="rId31"/>
    <p:sldId id="302" r:id="rId32"/>
    <p:sldId id="279" r:id="rId33"/>
    <p:sldId id="280" r:id="rId34"/>
    <p:sldId id="281" r:id="rId35"/>
    <p:sldId id="282"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157" d="100"/>
          <a:sy n="157" d="100"/>
        </p:scale>
        <p:origin x="-127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2/13/13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2/13/13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2/13/13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2/13/13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2/13/13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2/13/13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2/13/13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2/13/13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2/13/13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2/13/13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2/13/13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2/13/13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2/13/13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2/13/13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2/13/13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
        <p:nvSpPr>
          <p:cNvPr id="5" name="TextBox 4"/>
          <p:cNvSpPr txBox="1"/>
          <p:nvPr userDrawn="1"/>
        </p:nvSpPr>
        <p:spPr>
          <a:xfrm>
            <a:off x="7467202" y="10454"/>
            <a:ext cx="1677195" cy="707886"/>
          </a:xfrm>
          <a:prstGeom prst="rect">
            <a:avLst/>
          </a:prstGeom>
          <a:noFill/>
        </p:spPr>
        <p:txBody>
          <a:bodyPr wrap="square" rtlCol="0">
            <a:spAutoFit/>
          </a:bodyPr>
          <a:lstStyle/>
          <a:p>
            <a:r>
              <a:rPr lang="en-US" sz="4000" dirty="0" smtClean="0">
                <a:solidFill>
                  <a:schemeClr val="accent1">
                    <a:lumMod val="40000"/>
                    <a:lumOff val="60000"/>
                  </a:schemeClr>
                </a:solidFill>
              </a:rPr>
              <a:t>DRAFT</a:t>
            </a:r>
            <a:endParaRPr lang="en-US" sz="4000" dirty="0">
              <a:solidFill>
                <a:schemeClr val="accent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11.xml"/><Relationship Id="rId2" Type="http://schemas.openxmlformats.org/officeDocument/2006/relationships/image" Target="../media/image43.emf"/></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slideLayout" Target="../slideLayouts/slideLayout11.xml"/><Relationship Id="rId2" Type="http://schemas.openxmlformats.org/officeDocument/2006/relationships/image" Target="../media/image4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emf"/><Relationship Id="rId3" Type="http://schemas.openxmlformats.org/officeDocument/2006/relationships/image" Target="../media/image5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with no analysis</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a:t>1,840 node Cray XE6</a:t>
            </a:r>
          </a:p>
          <a:p>
            <a:pPr lvl="1"/>
            <a:r>
              <a:rPr lang="en-US" dirty="0"/>
              <a:t>Node: 2 AMD Opteron 6100 (</a:t>
            </a:r>
            <a:r>
              <a:rPr lang="en-US" dirty="0" err="1"/>
              <a:t>Magny-Cours</a:t>
            </a:r>
            <a:r>
              <a:rPr lang="en-US" dirty="0"/>
              <a:t>) 8-way processor chips</a:t>
            </a:r>
          </a:p>
          <a:p>
            <a:pPr lvl="2"/>
            <a:r>
              <a:rPr lang="en-US" dirty="0"/>
              <a:t>Total of 16 cores/node</a:t>
            </a:r>
          </a:p>
          <a:p>
            <a:pPr lvl="2"/>
            <a:r>
              <a:rPr lang="en-US" dirty="0"/>
              <a:t>2.6 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spTree>
    <p:extLst>
      <p:ext uri="{BB962C8B-B14F-4D97-AF65-F5344CB8AC3E}">
        <p14:creationId xmlns:p14="http://schemas.microsoft.com/office/powerpoint/2010/main" val="383590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16</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6" name="Picture 15" descr="in-transit-extra-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17" name="Picture 16" descr="in-transit-inclusive-rat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14" name="Rectangle 13"/>
          <p:cNvSpPr/>
          <p:nvPr/>
        </p:nvSpPr>
        <p:spPr>
          <a:xfrm>
            <a:off x="6248400" y="914400"/>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i="1" dirty="0"/>
              <a:t>In transit </a:t>
            </a:r>
            <a:r>
              <a:rPr lang="en-US" dirty="0"/>
              <a:t>can get “effective” rates faster than direct </a:t>
            </a:r>
            <a:r>
              <a:rPr lang="en-US" i="1" dirty="0"/>
              <a:t>in situ </a:t>
            </a:r>
            <a:r>
              <a:rPr lang="en-US" dirty="0"/>
              <a:t>by overlapping computation with simulation computation.</a:t>
            </a:r>
          </a:p>
          <a:p>
            <a:pPr algn="just"/>
            <a:endParaRPr lang="en-US" dirty="0"/>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31</a:t>
            </a:fld>
            <a:endParaRPr lang="en-US"/>
          </a:p>
        </p:txBody>
      </p:sp>
    </p:spTree>
    <p:extLst>
      <p:ext uri="{BB962C8B-B14F-4D97-AF65-F5344CB8AC3E}">
        <p14:creationId xmlns:p14="http://schemas.microsoft.com/office/powerpoint/2010/main" val="245436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err="1"/>
              <a:t>circum</a:t>
            </a:r>
            <a:r>
              <a:rPr lang="en-US" sz="1800" b="1" dirty="0"/>
              <a:t>- stances,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a:t>
            </a:r>
            <a:r>
              <a:rPr lang="en-US" sz="1800" dirty="0"/>
              <a:t>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a:t>
            </a:r>
            <a:r>
              <a:rPr lang="en-US" sz="1800" dirty="0" smtClean="0"/>
              <a:t>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32</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33</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34</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35</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(half the machine).  Partial experiments done at 64k cores on </a:t>
            </a:r>
            <a:r>
              <a:rPr lang="en-US" sz="1800" dirty="0" err="1" smtClean="0"/>
              <a:t>Cielo</a:t>
            </a:r>
            <a:r>
              <a:rPr lang="en-US" sz="1800" dirty="0" smtClean="0"/>
              <a:t> (the entire machine).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16244E-6 6.06061E-7 L -0.15759 -0.09415 " pathEditMode="relative" rAng="0" ptsTypes="AA">
                                      <p:cBhvr>
                                        <p:cTn id="6" dur="2000" fill="hold"/>
                                        <p:tgtEl>
                                          <p:spTgt spid="8"/>
                                        </p:tgtEl>
                                        <p:attrNameLst>
                                          <p:attrName>ppt_x</p:attrName>
                                          <p:attrName>ppt_y</p:attrName>
                                        </p:attrNameLst>
                                      </p:cBhvr>
                                      <p:rCtr x="-7879" y="-4719"/>
                                    </p:animMotion>
                                  </p:childTnLst>
                                </p:cTn>
                              </p:par>
                              <p:par>
                                <p:cTn id="7" presetID="0" presetClass="path" presetSubtype="0" accel="50000" decel="50000" fill="hold" nodeType="withEffect">
                                  <p:stCondLst>
                                    <p:cond delay="0"/>
                                  </p:stCondLst>
                                  <p:childTnLst>
                                    <p:animMotion origin="layout" path="M 3.34606E-6 6.06061E-7 L 0.07566 -0.19408 " pathEditMode="relative" rAng="0" ptsTypes="AA">
                                      <p:cBhvr>
                                        <p:cTn id="8" dur="2000" fill="hold"/>
                                        <p:tgtEl>
                                          <p:spTgt spid="9"/>
                                        </p:tgtEl>
                                        <p:attrNameLst>
                                          <p:attrName>ppt_x</p:attrName>
                                          <p:attrName>ppt_y</p:attrName>
                                        </p:attrNameLst>
                                      </p:cBhvr>
                                      <p:rCtr x="3783" y="-9715"/>
                                    </p:animMotion>
                                  </p:childTnLst>
                                </p:cTn>
                              </p:par>
                              <p:par>
                                <p:cTn id="9" presetID="0" presetClass="path" presetSubtype="0" accel="50000" decel="50000" fill="hold" nodeType="withEffect">
                                  <p:stCondLst>
                                    <p:cond delay="0"/>
                                  </p:stCondLst>
                                  <p:childTnLst>
                                    <p:animMotion origin="layout" path="M 2.16244E-6 -4.00185E-6 L -0.08261 0.19454 " pathEditMode="relative" rAng="0" ptsTypes="AA">
                                      <p:cBhvr>
                                        <p:cTn id="10" dur="2000" fill="hold"/>
                                        <p:tgtEl>
                                          <p:spTgt spid="10"/>
                                        </p:tgtEl>
                                        <p:attrNameLst>
                                          <p:attrName>ppt_x</p:attrName>
                                          <p:attrName>ppt_y</p:attrName>
                                        </p:attrNameLst>
                                      </p:cBhvr>
                                      <p:rCtr x="-4131" y="9715"/>
                                    </p:animMotion>
                                  </p:childTnLst>
                                </p:cTn>
                              </p:par>
                              <p:par>
                                <p:cTn id="11" presetID="0" presetClass="path" presetSubtype="0" accel="50000" decel="50000" fill="hold" nodeType="withEffect">
                                  <p:stCondLst>
                                    <p:cond delay="0"/>
                                  </p:stCondLst>
                                  <p:childTnLst>
                                    <p:animMotion origin="layout" path="M 3.34606E-6 -4.00185E-6 L 0.15897 0.08351 " pathEditMode="relative" rAng="0" ptsTypes="AA">
                                      <p:cBhvr>
                                        <p:cTn id="12" dur="2000" fill="hold"/>
                                        <p:tgtEl>
                                          <p:spTgt spid="11"/>
                                        </p:tgtEl>
                                        <p:attrNameLst>
                                          <p:attrName>ppt_x</p:attrName>
                                          <p:attrName>ppt_y</p:attrName>
                                        </p:attrNameLst>
                                      </p:cBhvr>
                                      <p:rCtr x="7949" y="41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1997</TotalTime>
  <Words>2579</Words>
  <Application>Microsoft Macintosh PowerPoint</Application>
  <PresentationFormat>On-screen Show (4:3)</PresentationFormat>
  <Paragraphs>250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Results</vt:lpstr>
      <vt:lpstr>Basic Timing</vt:lpstr>
      <vt:lpstr>Pipeline Summary Timing</vt:lpstr>
      <vt:lpstr>Pipeline Summary Timing</vt:lpstr>
      <vt:lpstr>Pipeline Summary Timing</vt:lpstr>
      <vt:lpstr>Pipeline Summary Timing</vt:lpstr>
      <vt:lpstr>Timing Per Task</vt:lpstr>
      <vt:lpstr>Timing Per Task</vt:lpstr>
      <vt:lpstr>Time-Series Analysis</vt:lpstr>
      <vt:lpstr>Runtime Variance (average and standard deviation over 5 trials)</vt:lpstr>
      <vt:lpstr>Runtime Variance</vt:lpstr>
      <vt:lpstr>Block Processing Rate</vt:lpstr>
      <vt:lpstr>In Transit Node Scaling</vt:lpstr>
      <vt:lpstr>Memory Footprint</vt:lpstr>
      <vt:lpstr>Memory Footprint</vt:lpstr>
      <vt:lpstr>Memory Footprint</vt:lpstr>
      <vt:lpstr>Conclusions</vt:lpstr>
      <vt:lpstr>Conclusions</vt:lpstr>
      <vt:lpstr>Conclusions</vt:lpstr>
      <vt:lpstr>Conclusions</vt:lpstr>
      <vt:lpstr>Conclusions</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84</cp:revision>
  <dcterms:created xsi:type="dcterms:W3CDTF">2011-10-03T16:15:05Z</dcterms:created>
  <dcterms:modified xsi:type="dcterms:W3CDTF">2013-02-13T23:39:59Z</dcterms:modified>
</cp:coreProperties>
</file>