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315"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6450" autoAdjust="0"/>
  </p:normalViewPr>
  <p:slideViewPr>
    <p:cSldViewPr snapToObjects="1">
      <p:cViewPr varScale="1">
        <p:scale>
          <a:sx n="96" d="100"/>
          <a:sy n="96" d="100"/>
        </p:scale>
        <p:origin x="-632" y="-104"/>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2E8FA7-2F4C-5D49-9BA4-AF921E49AE74}" type="datetime1">
              <a:rPr lang="en-US" smtClean="0"/>
              <a:pPr/>
              <a:t>3/4/13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337E74-6FDC-BA4C-B798-CEB3174D958C}" type="slidenum">
              <a:rPr lang="en-US" smtClean="0"/>
              <a:pPr/>
              <a:t>‹#›</a:t>
            </a:fld>
            <a:endParaRPr lang="en-US" dirty="0"/>
          </a:p>
        </p:txBody>
      </p:sp>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26B0FB-EA67-3A40-825F-8F252A860502}" type="datetime1">
              <a:rPr lang="en-US" smtClean="0"/>
              <a:pPr/>
              <a:t>3/4/13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E3A661A9-AB95-644B-88B2-9DDC7A23F4F4}" type="datetime1">
              <a:rPr lang="en-US" smtClean="0"/>
              <a:pPr/>
              <a:t>3/4/13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D31639C-5EF8-8C48-833F-078F90087180}" type="datetime1">
              <a:rPr lang="en-US" smtClean="0"/>
              <a:pPr/>
              <a:t>3/4/13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B535C3D4-B14E-194D-A22F-ABBD9D7BE7F7}" type="datetime1">
              <a:rPr lang="en-US" smtClean="0"/>
              <a:pPr/>
              <a:t>3/4/13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1CFF6A9-F7ED-464D-9ECE-18CDAAFFF013}" type="datetime1">
              <a:rPr lang="en-US" smtClean="0"/>
              <a:pPr/>
              <a:t>3/4/13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865AE2-28C7-4947-8319-D60EEB07BE79}"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6782EBC-51D7-AB40-8702-393A26BF0924}"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99A187D-6C3F-6D41-880E-F6B6C4095670}"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A07F8E1-8F00-1645-9B46-B2F7ACC8F53A}"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8138B7F0-25BC-B045-8049-7CADA7B3A1D1}" type="datetime1">
              <a:rPr lang="en-US" smtClean="0"/>
              <a:pPr/>
              <a:t>3/4/13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1B799630-9E30-DE4D-BE8D-4E9CA304B925}" type="datetime1">
              <a:rPr lang="en-US" smtClean="0"/>
              <a:pPr/>
              <a:t>3/4/13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504244A8-8889-154D-9568-D8C635C53E9B}" type="datetime1">
              <a:rPr lang="en-US" smtClean="0"/>
              <a:pPr/>
              <a:t>3/4/13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9522E0D4-989F-3A4B-AA2E-486ADFE0E698}" type="datetime1">
              <a:rPr lang="en-US" smtClean="0"/>
              <a:pPr/>
              <a:t>3/4/13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5B35050C-AFC0-D74A-963F-148736DC45A4}" type="datetime1">
              <a:rPr lang="en-US" smtClean="0"/>
              <a:pPr/>
              <a:t>3/4/13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7D098A99-26EF-B34F-91F8-30EA53688AF7}" type="datetime1">
              <a:rPr lang="en-US" smtClean="0"/>
              <a:pPr/>
              <a:t>3/4/13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C9CA6C2B-6061-6F46-BF6B-C0454CDDAB35}" type="datetime1">
              <a:rPr lang="en-US" smtClean="0"/>
              <a:pPr/>
              <a:t>3/4/13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DADE15B5-4D50-754D-8585-236811896E05}" type="datetime1">
              <a:rPr lang="en-US" smtClean="0"/>
              <a:pPr/>
              <a:t>3/4/13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14F66A0-55BE-484A-9667-5C4C7A46FB26}" type="datetime1">
              <a:rPr lang="en-US" smtClean="0"/>
              <a:pPr/>
              <a:t>3/4/13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30B37176-1C50-7042-8162-64D2C2671FE5}" type="datetime1">
              <a:rPr lang="en-US" smtClean="0"/>
              <a:pPr/>
              <a:t>3/4/13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7.emf"/><Relationship Id="rId1" Type="http://schemas.openxmlformats.org/officeDocument/2006/relationships/slideLayout" Target="../slideLayouts/slideLayout11.xml"/><Relationship Id="rId2" Type="http://schemas.openxmlformats.org/officeDocument/2006/relationships/image" Target="../media/image44.emf"/></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1" Type="http://schemas.openxmlformats.org/officeDocument/2006/relationships/slideLayout" Target="../slideLayouts/slideLayout11.xml"/><Relationship Id="rId2" Type="http://schemas.openxmlformats.org/officeDocument/2006/relationships/image" Target="../media/image5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emf"/><Relationship Id="rId3" Type="http://schemas.openxmlformats.org/officeDocument/2006/relationships/image" Target="../media/image5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February 8,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a:t>
            </a:fld>
            <a:endParaRPr lang="en-US"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less nodes that are assigned to VDA service so that together both jobs use the same nodes as other runs</a:t>
            </a:r>
          </a:p>
          <a:p>
            <a:r>
              <a:rPr lang="en-US" b="1" dirty="0" smtClean="0"/>
              <a:t>Spyplot file</a:t>
            </a:r>
            <a:r>
              <a:rPr lang="en-US" dirty="0" smtClean="0"/>
              <a:t>: Write </a:t>
            </a:r>
            <a:r>
              <a:rPr lang="en-US" dirty="0"/>
              <a:t>S</a:t>
            </a:r>
            <a:r>
              <a:rPr lang="en-US" dirty="0" smtClean="0"/>
              <a:t>pyplot files from CTH, then post process analysis by reading back in and batch processing in ParaView.</a:t>
            </a:r>
            <a:endParaRPr lang="en-US" b="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10</a:t>
            </a:fld>
            <a:endParaRPr lang="en-US"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40000"/>
                <a:lumOff val="6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memory/core</a:t>
            </a:r>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applications</a:t>
            </a:r>
          </a:p>
          <a:p>
            <a:pPr lvl="1"/>
            <a:r>
              <a:rPr lang="en-US" dirty="0" smtClean="0"/>
              <a:t>Total number of analysis operations is the same</a:t>
            </a:r>
          </a:p>
          <a:p>
            <a:r>
              <a:rPr lang="en-US" dirty="0" smtClean="0"/>
              <a:t>Data captured was from instrumented code and HPCToolkit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13</a:t>
            </a:fld>
            <a:endParaRPr lang="en-US" dirty="0"/>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14</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2660997" y="3337352"/>
            <a:ext cx="4190946" cy="2468564"/>
          </a:xfrm>
          <a:prstGeom prst="rect">
            <a:avLst/>
          </a:prstGeom>
          <a:noFill/>
          <a:ln w="9525">
            <a:noFill/>
            <a:miter lim="800000"/>
            <a:headEnd/>
            <a:tailEnd/>
          </a:ln>
        </p:spPr>
      </p:pic>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b computation and scales very well.</a:t>
            </a:r>
          </a:p>
          <a:p>
            <a:endParaRPr lang="en-US" dirty="0"/>
          </a:p>
        </p:txBody>
      </p:sp>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E55A7B-7854-E145-92D9-B491DF4BAE2D}" type="slidenum">
              <a:rPr lang="en-US" smtClean="0"/>
              <a:pPr/>
              <a:t>15</a:t>
            </a:fld>
            <a:endParaRPr lang="en-US" dirty="0"/>
          </a:p>
        </p:txBody>
      </p:sp>
      <p:pic>
        <p:nvPicPr>
          <p:cNvPr id="5" name="Content Placeholder 6"/>
          <p:cNvPicPr>
            <a:picLocks noChangeAspect="1"/>
          </p:cNvPicPr>
          <p:nvPr/>
        </p:nvPicPr>
        <p:blipFill>
          <a:blip r:embed="rId2"/>
          <a:srcRect l="-11191" r="-11191"/>
          <a:stretch>
            <a:fillRect/>
          </a:stretch>
        </p:blipFill>
        <p:spPr bwMode="auto">
          <a:xfrm>
            <a:off x="352211" y="990600"/>
            <a:ext cx="8563189" cy="5043916"/>
          </a:xfrm>
          <a:prstGeom prst="rect">
            <a:avLst/>
          </a:prstGeom>
          <a:noFill/>
          <a:ln w="9525">
            <a:noFill/>
            <a:miter lim="800000"/>
            <a:headEnd/>
            <a:tailEnd/>
          </a:ln>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16</a:t>
            </a:fld>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17</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smtClean="0"/>
              <a:t>Spyplot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18</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19</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4014367"/>
            <a:ext cx="3429000" cy="1624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dirty="0" smtClean="0"/>
              <a:t>10.5</a:t>
            </a:r>
            <a:r>
              <a:rPr lang="en-US" sz="2400" dirty="0" smtClean="0">
                <a:solidFill>
                  <a:schemeClr val="tx1"/>
                </a:solidFill>
                <a:effectLst/>
                <a:latin typeface="Calibri"/>
                <a:ea typeface="ＭＳ Ｐゴシック" charset="-128"/>
                <a:cs typeface="Calibri"/>
              </a:rPr>
              <a:t> million </a:t>
            </a:r>
            <a:r>
              <a:rPr lang="en-US" sz="2400" dirty="0" err="1" smtClean="0">
                <a:solidFill>
                  <a:schemeClr val="tx1"/>
                </a:solidFill>
                <a:effectLst/>
                <a:latin typeface="Calibri"/>
                <a:ea typeface="ＭＳ Ｐゴシック" charset="-128"/>
                <a:cs typeface="Calibri"/>
              </a:rPr>
              <a:t>cpu</a:t>
            </a:r>
            <a:r>
              <a:rPr lang="en-US" sz="2400" dirty="0" smtClean="0">
                <a:solidFill>
                  <a:schemeClr val="tx1"/>
                </a:solidFill>
                <a:effectLst/>
                <a:latin typeface="Calibri"/>
                <a:ea typeface="ＭＳ Ｐゴシック" charset="-128"/>
                <a:cs typeface="Calibri"/>
              </a:rPr>
              <a:t> hours </a:t>
            </a:r>
            <a:r>
              <a:rPr lang="en-US" sz="2400" dirty="0" smtClean="0">
                <a:solidFill>
                  <a:schemeClr val="tx1"/>
                </a:solidFill>
                <a:effectLst/>
                <a:latin typeface="Calibri"/>
                <a:ea typeface="ＭＳ Ｐゴシック" charset="-128"/>
                <a:cs typeface="Calibri"/>
              </a:rPr>
              <a:t>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2</a:t>
            </a:fld>
            <a:endParaRPr lang="en-US" dirty="0"/>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20</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3" name="Slide Number Placeholder 2"/>
          <p:cNvSpPr>
            <a:spLocks noGrp="1"/>
          </p:cNvSpPr>
          <p:nvPr>
            <p:ph type="sldNum" sz="quarter" idx="12"/>
          </p:nvPr>
        </p:nvSpPr>
        <p:spPr/>
        <p:txBody>
          <a:bodyPr/>
          <a:lstStyle/>
          <a:p>
            <a:fld id="{A5E55A7B-7854-E145-92D9-B491DF4BAE2D}" type="slidenum">
              <a:rPr lang="en-US" smtClean="0"/>
              <a:pPr/>
              <a:t>21</a:t>
            </a:fld>
            <a:endParaRPr lang="en-US"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a:t>
            </a:r>
            <a:r>
              <a:rPr lang="en-US" dirty="0" smtClean="0"/>
              <a:t>equal to</a:t>
            </a:r>
            <a:r>
              <a:rPr lang="en-US" dirty="0" smtClean="0"/>
              <a:t> </a:t>
            </a:r>
            <a:r>
              <a:rPr lang="en-US" i="1" dirty="0" smtClean="0"/>
              <a:t>in </a:t>
            </a:r>
            <a:r>
              <a:rPr lang="en-US" i="1" dirty="0" smtClean="0"/>
              <a:t>situ</a:t>
            </a:r>
            <a:r>
              <a:rPr lang="en-US" dirty="0" smtClean="0"/>
              <a:t> </a:t>
            </a:r>
            <a:r>
              <a:rPr lang="en-US" dirty="0" smtClean="0"/>
              <a:t>with </a:t>
            </a:r>
            <a:r>
              <a:rPr lang="en-US" dirty="0" smtClean="0"/>
              <a:t>refined </a:t>
            </a:r>
            <a:r>
              <a:rPr lang="en-US" dirty="0" smtClean="0"/>
              <a:t>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22</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Baseline </a:t>
            </a:r>
            <a:r>
              <a:rPr lang="en-US" dirty="0" smtClean="0"/>
              <a:t>algorithm does not scale</a:t>
            </a:r>
          </a:p>
          <a:p>
            <a:pPr marL="285750" indent="-285750" algn="just">
              <a:buFont typeface="Arial"/>
              <a:buChar char="•"/>
            </a:pPr>
            <a:r>
              <a:rPr lang="en-US" dirty="0" err="1" smtClean="0"/>
              <a:t>Spyplot</a:t>
            </a:r>
            <a:r>
              <a:rPr lang="en-US" dirty="0" smtClean="0"/>
              <a:t> I/O not bad</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23</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2" y="2438400"/>
            <a:ext cx="502459"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24</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a:t>
            </a:r>
            <a:r>
              <a:rPr lang="en-US" dirty="0" smtClean="0"/>
              <a:t>(100 </a:t>
            </a:r>
            <a:r>
              <a:rPr lang="en-US" dirty="0" smtClean="0"/>
              <a:t>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25</a:t>
            </a:fld>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26</a:t>
            </a:fld>
            <a:endParaRPr lang="en-US" dirty="0"/>
          </a:p>
        </p:txBody>
      </p:sp>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xfer+wait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
        <p:nvSpPr>
          <p:cNvPr id="2" name="Title 1"/>
          <p:cNvSpPr>
            <a:spLocks noGrp="1"/>
          </p:cNvSpPr>
          <p:nvPr>
            <p:ph type="title"/>
          </p:nvPr>
        </p:nvSpPr>
        <p:spPr/>
        <p:txBody>
          <a:bodyPr/>
          <a:lstStyle/>
          <a:p>
            <a:r>
              <a:rPr lang="en-US" dirty="0" smtClean="0"/>
              <a:t>Time-Series Analysis (8k cores</a:t>
            </a:r>
            <a:r>
              <a:rPr lang="en-US" dirty="0" smtClean="0"/>
              <a:t>)</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a:t>
            </a:r>
            <a:r>
              <a:rPr lang="en-US" dirty="0" smtClean="0"/>
              <a:t>Variance</a:t>
            </a:r>
            <a:br>
              <a:rPr lang="en-US" dirty="0" smtClean="0"/>
            </a:br>
            <a:r>
              <a:rPr lang="en-US" sz="2400" dirty="0"/>
              <a:t>10-cycle increments</a:t>
            </a:r>
            <a:endParaRPr lang="en-US" sz="24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27</a:t>
            </a:fld>
            <a:endParaRPr lang="en-US" dirty="0"/>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(mean+std)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367482" cy="338554"/>
          </a:xfrm>
          <a:prstGeom prst="rect">
            <a:avLst/>
          </a:prstGeom>
          <a:noFill/>
        </p:spPr>
        <p:txBody>
          <a:bodyPr wrap="none" rtlCol="0">
            <a:spAutoFit/>
          </a:bodyPr>
          <a:lstStyle/>
          <a:p>
            <a:r>
              <a:rPr lang="en-US" sz="1600" dirty="0" smtClean="0"/>
              <a:t>CTH </a:t>
            </a:r>
            <a:r>
              <a:rPr lang="en-US" sz="1600" dirty="0" smtClean="0"/>
              <a:t>(overlaid)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a:t>
            </a:r>
            <a:r>
              <a:rPr lang="en-US" dirty="0" smtClean="0"/>
              <a:t>Variance</a:t>
            </a:r>
            <a:br>
              <a:rPr lang="en-US" dirty="0" smtClean="0"/>
            </a:br>
            <a:r>
              <a:rPr lang="en-US" sz="2400" dirty="0" smtClean="0"/>
              <a:t>10-cycle increments</a:t>
            </a:r>
            <a:endParaRPr lang="en-US" sz="2400"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28</a:t>
            </a:fld>
            <a:endParaRPr lang="en-US"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29</a:t>
            </a:fld>
            <a:endParaRPr lang="en-US" dirty="0"/>
          </a:p>
        </p:txBody>
      </p:sp>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
        <p:nvSpPr>
          <p:cNvPr id="2" name="Title 1"/>
          <p:cNvSpPr>
            <a:spLocks noGrp="1"/>
          </p:cNvSpPr>
          <p:nvPr>
            <p:ph type="title"/>
          </p:nvPr>
        </p:nvSpPr>
        <p:spPr/>
        <p:txBody>
          <a:bodyPr/>
          <a:lstStyle/>
          <a:p>
            <a:r>
              <a:rPr lang="en-US" dirty="0" smtClean="0"/>
              <a:t>Time-Series Analysis: </a:t>
            </a:r>
            <a:r>
              <a:rPr lang="en-US" dirty="0" smtClean="0"/>
              <a:t>Variance</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a:t>
            </a:fld>
            <a:endParaRPr lang="en-US" dirty="0"/>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30</a:t>
            </a:fld>
            <a:endParaRPr lang="en-US" dirty="0"/>
          </a:p>
        </p:txBody>
      </p:sp>
      <p:sp>
        <p:nvSpPr>
          <p:cNvPr id="8" name="TextBox 7"/>
          <p:cNvSpPr txBox="1"/>
          <p:nvPr/>
        </p:nvSpPr>
        <p:spPr>
          <a:xfrm>
            <a:off x="1143000" y="32428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4267200"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6462256" y="1219200"/>
            <a:ext cx="2590800" cy="4933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dirty="0" smtClean="0"/>
              <a:t>In-transit plots show “effective” processing rate.   Since </a:t>
            </a:r>
            <a:r>
              <a:rPr lang="en-US" dirty="0" err="1" smtClean="0"/>
              <a:t>viz</a:t>
            </a:r>
            <a:r>
              <a:rPr lang="en-US" dirty="0" smtClean="0"/>
              <a:t> time is flat, we expect the effective rate to decrease. </a:t>
            </a:r>
          </a:p>
          <a:p>
            <a:pPr algn="just"/>
            <a:endParaRPr lang="en-US" dirty="0"/>
          </a:p>
          <a:p>
            <a:pPr algn="just"/>
            <a:r>
              <a:rPr lang="en-US" dirty="0" smtClean="0"/>
              <a:t>At 4k and 8k, effective processing rate of </a:t>
            </a:r>
            <a:r>
              <a:rPr lang="en-US" dirty="0" smtClean="0"/>
              <a:t>in transit outperforms in situ. </a:t>
            </a:r>
            <a:endParaRPr lang="en-US" dirty="0" smtClean="0"/>
          </a:p>
        </p:txBody>
      </p:sp>
      <p:pic>
        <p:nvPicPr>
          <p:cNvPr id="4" name="Picture 3"/>
          <p:cNvPicPr>
            <a:picLocks noChangeAspect="1"/>
          </p:cNvPicPr>
          <p:nvPr/>
        </p:nvPicPr>
        <p:blipFill>
          <a:blip r:embed="rId2"/>
          <a:stretch>
            <a:fillRect/>
          </a:stretch>
        </p:blipFill>
        <p:spPr>
          <a:xfrm>
            <a:off x="3187399" y="835152"/>
            <a:ext cx="3051810" cy="2441448"/>
          </a:xfrm>
          <a:prstGeom prst="rect">
            <a:avLst/>
          </a:prstGeom>
        </p:spPr>
      </p:pic>
      <p:pic>
        <p:nvPicPr>
          <p:cNvPr id="6" name="Picture 5"/>
          <p:cNvPicPr>
            <a:picLocks noChangeAspect="1"/>
          </p:cNvPicPr>
          <p:nvPr/>
        </p:nvPicPr>
        <p:blipFill>
          <a:blip r:embed="rId3"/>
          <a:stretch>
            <a:fillRect/>
          </a:stretch>
        </p:blipFill>
        <p:spPr>
          <a:xfrm>
            <a:off x="135589" y="835152"/>
            <a:ext cx="3051810" cy="2441448"/>
          </a:xfrm>
          <a:prstGeom prst="rect">
            <a:avLst/>
          </a:prstGeom>
        </p:spPr>
      </p:pic>
      <p:pic>
        <p:nvPicPr>
          <p:cNvPr id="7" name="Picture 6"/>
          <p:cNvPicPr>
            <a:picLocks noChangeAspect="1"/>
          </p:cNvPicPr>
          <p:nvPr/>
        </p:nvPicPr>
        <p:blipFill>
          <a:blip r:embed="rId4"/>
          <a:stretch>
            <a:fillRect/>
          </a:stretch>
        </p:blipFill>
        <p:spPr>
          <a:xfrm>
            <a:off x="135589" y="3581400"/>
            <a:ext cx="3051810" cy="2441448"/>
          </a:xfrm>
          <a:prstGeom prst="rect">
            <a:avLst/>
          </a:prstGeom>
        </p:spPr>
      </p:pic>
      <p:pic>
        <p:nvPicPr>
          <p:cNvPr id="11" name="Picture 10"/>
          <p:cNvPicPr>
            <a:picLocks noChangeAspect="1"/>
          </p:cNvPicPr>
          <p:nvPr/>
        </p:nvPicPr>
        <p:blipFill>
          <a:blip r:embed="rId5"/>
          <a:stretch>
            <a:fillRect/>
          </a:stretch>
        </p:blipFill>
        <p:spPr>
          <a:xfrm>
            <a:off x="3187399" y="3581400"/>
            <a:ext cx="3051810" cy="2441448"/>
          </a:xfrm>
          <a:prstGeom prst="rect">
            <a:avLst/>
          </a:prstGeom>
        </p:spPr>
      </p:pic>
      <p:sp>
        <p:nvSpPr>
          <p:cNvPr id="13" name="TextBox 12"/>
          <p:cNvSpPr txBox="1"/>
          <p:nvPr/>
        </p:nvSpPr>
        <p:spPr>
          <a:xfrm>
            <a:off x="661101" y="5983873"/>
            <a:ext cx="2310699" cy="338554"/>
          </a:xfrm>
          <a:prstGeom prst="rect">
            <a:avLst/>
          </a:prstGeom>
          <a:noFill/>
        </p:spPr>
        <p:txBody>
          <a:bodyPr wrap="none" rtlCol="0">
            <a:spAutoFit/>
          </a:bodyPr>
          <a:lstStyle/>
          <a:p>
            <a:r>
              <a:rPr lang="en-US" sz="1600" i="1" dirty="0" smtClean="0"/>
              <a:t>In </a:t>
            </a:r>
            <a:r>
              <a:rPr lang="en-US" sz="1600" i="1" dirty="0" smtClean="0"/>
              <a:t>transit </a:t>
            </a:r>
            <a:r>
              <a:rPr lang="en-US" sz="1600" dirty="0" smtClean="0"/>
              <a:t>extra (effective)</a:t>
            </a:r>
            <a:endParaRPr lang="en-US" sz="1600" dirty="0"/>
          </a:p>
        </p:txBody>
      </p:sp>
      <p:sp>
        <p:nvSpPr>
          <p:cNvPr id="15" name="TextBox 14"/>
          <p:cNvSpPr txBox="1"/>
          <p:nvPr/>
        </p:nvSpPr>
        <p:spPr>
          <a:xfrm>
            <a:off x="3505200" y="5983873"/>
            <a:ext cx="2355282" cy="338554"/>
          </a:xfrm>
          <a:prstGeom prst="rect">
            <a:avLst/>
          </a:prstGeom>
          <a:noFill/>
        </p:spPr>
        <p:txBody>
          <a:bodyPr wrap="none" rtlCol="0">
            <a:spAutoFit/>
          </a:bodyPr>
          <a:lstStyle/>
          <a:p>
            <a:r>
              <a:rPr lang="en-US" sz="1600" i="1" dirty="0" smtClean="0"/>
              <a:t>In situ </a:t>
            </a:r>
            <a:r>
              <a:rPr lang="en-US" sz="1600" dirty="0" smtClean="0"/>
              <a:t>inclusive (effective)</a:t>
            </a:r>
            <a:endParaRPr lang="en-US" sz="1600" dirty="0"/>
          </a:p>
        </p:txBody>
      </p:sp>
    </p:spTree>
    <p:extLst>
      <p:ext uri="{BB962C8B-B14F-4D97-AF65-F5344CB8AC3E}">
        <p14:creationId xmlns:p14="http://schemas.microsoft.com/office/powerpoint/2010/main" val="3290948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31</a:t>
            </a:fld>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E55A7B-7854-E145-92D9-B491DF4BAE2D}" type="slidenum">
              <a:rPr lang="en-US" smtClean="0"/>
              <a:pPr/>
              <a:t>32</a:t>
            </a:fld>
            <a:endParaRPr lang="en-US" dirty="0"/>
          </a:p>
        </p:txBody>
      </p:sp>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33</a:t>
            </a:fld>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34</a:t>
            </a:fld>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sp>
        <p:nvSpPr>
          <p:cNvPr id="3" name="Slide Number Placeholder 2"/>
          <p:cNvSpPr>
            <a:spLocks noGrp="1"/>
          </p:cNvSpPr>
          <p:nvPr>
            <p:ph type="sldNum" sz="quarter" idx="12"/>
          </p:nvPr>
        </p:nvSpPr>
        <p:spPr/>
        <p:txBody>
          <a:bodyPr/>
          <a:lstStyle/>
          <a:p>
            <a:fld id="{A5E55A7B-7854-E145-92D9-B491DF4BAE2D}" type="slidenum">
              <a:rPr lang="en-US" smtClean="0"/>
              <a:pPr/>
              <a:t>35</a:t>
            </a:fld>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36</a:t>
            </a:fld>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smtClean="0"/>
              <a:t>In transit</a:t>
            </a:r>
            <a:r>
              <a:rPr lang="en-US" sz="1800" dirty="0" smtClean="0"/>
              <a:t> analysis has an added overhead above embedded </a:t>
            </a:r>
            <a:r>
              <a:rPr lang="en-US" sz="1800" i="1" dirty="0" smtClean="0"/>
              <a:t>in situ</a:t>
            </a:r>
            <a:r>
              <a:rPr lang="en-US" sz="1800" dirty="0" smtClean="0"/>
              <a:t> analysis involving transferring data between parallel jobs. Given an analysis with perfect linear scalability, we suspect </a:t>
            </a:r>
            <a:r>
              <a:rPr lang="en-US" sz="1800" i="1" dirty="0" smtClean="0"/>
              <a:t>in transit</a:t>
            </a:r>
            <a:r>
              <a:rPr lang="en-US" sz="1800" dirty="0" smtClean="0"/>
              <a:t> workflows will always have an added cost, and our results support this. With an analysis that does not scale perfectly, possibly due to communication overhead, it is theoretically possible for </a:t>
            </a:r>
            <a:r>
              <a:rPr lang="en-US" sz="1800" i="1" dirty="0" smtClean="0"/>
              <a:t>in transit</a:t>
            </a:r>
            <a:r>
              <a:rPr lang="en-US" sz="1800" dirty="0" smtClean="0"/>
              <a:t> to be faster by reducing the size of the analysis job. This is one of the motivations for choosing an analysis task that requires significant communication. In our results, we do find instances where </a:t>
            </a:r>
            <a:r>
              <a:rPr lang="en-US" sz="1800" i="1" dirty="0" smtClean="0"/>
              <a:t>in transit</a:t>
            </a:r>
            <a:r>
              <a:rPr lang="en-US" sz="1800" dirty="0" smtClean="0"/>
              <a:t> is faster, but by a smaller margin and for fewer configurations than we initially anticipated. So although </a:t>
            </a:r>
            <a:r>
              <a:rPr lang="en-US" sz="1800" i="1" dirty="0" smtClean="0"/>
              <a:t>in transit</a:t>
            </a:r>
            <a:r>
              <a:rPr lang="en-US" sz="1800" dirty="0" smtClean="0"/>
              <a:t> has several other positive features, we do not anticipate performance to be the main motivations for using it.</a:t>
            </a:r>
          </a:p>
        </p:txBody>
      </p:sp>
      <p:sp>
        <p:nvSpPr>
          <p:cNvPr id="4" name="Slide Number Placeholder 3"/>
          <p:cNvSpPr>
            <a:spLocks noGrp="1"/>
          </p:cNvSpPr>
          <p:nvPr>
            <p:ph type="sldNum" sz="quarter" idx="12"/>
          </p:nvPr>
        </p:nvSpPr>
        <p:spPr/>
        <p:txBody>
          <a:bodyPr/>
          <a:lstStyle/>
          <a:p>
            <a:fld id="{A5E55A7B-7854-E145-92D9-B491DF4BAE2D}" type="slidenum">
              <a:rPr lang="en-US" smtClean="0"/>
              <a:pPr/>
              <a:t>37</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analysis.</a:t>
            </a:r>
            <a:endParaRPr lang="en-US" sz="1800" dirty="0" smtClean="0"/>
          </a:p>
          <a:p>
            <a:pPr marL="0" indent="0" algn="just">
              <a:buNone/>
            </a:pPr>
            <a:r>
              <a:rPr lang="en-US" sz="1800" dirty="0"/>
              <a:t>The significant overhead cost, apart from data transfer, in the </a:t>
            </a:r>
            <a:r>
              <a:rPr lang="en-US" sz="1800" i="1" dirty="0"/>
              <a:t>in transit </a:t>
            </a:r>
            <a:r>
              <a:rPr lang="en-US" sz="1800" dirty="0"/>
              <a:t>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analysis spend the same amount of wall clock time between transfers. Although not demonstrated in this work, it is possible to “auto-balance” the work between simulation and analysis by, at every iteration of the simulation, transfer data to the analysis if and only if the analysis service is ready to accept more work. The disadvantage of such an approach is that the idle process time could be replaced with unnecessary extra analysis or less analysis than necessary. However, we suspect that controlling the amount of visualization and data analysis performed through job allocation sizes fits well with users’ rules of thumb about resource allocation.</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38</a:t>
            </a:fld>
            <a:endParaRPr lang="en-US" dirty="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39</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a:t>
            </a:fld>
            <a:endParaRPr lang="en-US" dirty="0"/>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analysis.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40</a:t>
            </a:fld>
            <a:endParaRPr lang="en-US" dirty="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41</a:t>
            </a:fld>
            <a:endParaRPr lang="en-US" dirty="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behaviors</a:t>
            </a:r>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i="1" dirty="0" smtClean="0"/>
              <a:t>in transit</a:t>
            </a:r>
            <a:r>
              <a:rPr lang="en-US" dirty="0" smtClean="0"/>
              <a:t>)</a:t>
            </a:r>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
        <p:nvSpPr>
          <p:cNvPr id="4" name="Slide Number Placeholder 3"/>
          <p:cNvSpPr>
            <a:spLocks noGrp="1"/>
          </p:cNvSpPr>
          <p:nvPr>
            <p:ph type="sldNum" sz="quarter" idx="12"/>
          </p:nvPr>
        </p:nvSpPr>
        <p:spPr/>
        <p:txBody>
          <a:bodyPr/>
          <a:lstStyle/>
          <a:p>
            <a:fld id="{A5E55A7B-7854-E145-92D9-B491DF4BAE2D}" type="slidenum">
              <a:rPr lang="en-US" smtClean="0"/>
              <a:pPr/>
              <a:t>42</a:t>
            </a:fld>
            <a:endParaRPr lang="en-US" dirty="0"/>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43</a:t>
            </a:fld>
            <a:endParaRPr lang="en-US" dirty="0"/>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5</a:t>
            </a:fld>
            <a:endParaRPr lang="en-US"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sp>
        <p:nvSpPr>
          <p:cNvPr id="4" name="Slide Number Placeholder 3"/>
          <p:cNvSpPr>
            <a:spLocks noGrp="1"/>
          </p:cNvSpPr>
          <p:nvPr>
            <p:ph type="sldNum" sz="quarter" idx="12"/>
          </p:nvPr>
        </p:nvSpPr>
        <p:spPr/>
        <p:txBody>
          <a:bodyPr/>
          <a:lstStyle/>
          <a:p>
            <a:fld id="{A5E55A7B-7854-E145-92D9-B491DF4BAE2D}" type="slidenum">
              <a:rPr lang="en-US" smtClean="0"/>
              <a:pPr/>
              <a:t>6</a:t>
            </a:fld>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
        <p:nvSpPr>
          <p:cNvPr id="4" name="Slide Number Placeholder 3"/>
          <p:cNvSpPr>
            <a:spLocks noGrp="1"/>
          </p:cNvSpPr>
          <p:nvPr>
            <p:ph type="sldNum" sz="quarter" idx="12"/>
          </p:nvPr>
        </p:nvSpPr>
        <p:spPr/>
        <p:txBody>
          <a:bodyPr/>
          <a:lstStyle/>
          <a:p>
            <a:fld id="{A5E55A7B-7854-E145-92D9-B491DF4BAE2D}" type="slidenum">
              <a:rPr lang="en-US" smtClean="0"/>
              <a:pPr/>
              <a:t>7</a:t>
            </a:fld>
            <a:endParaRPr lang="en-US" dirty="0"/>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Retain relevant data</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5E55A7B-7854-E145-92D9-B491DF4BAE2D}" type="slidenum">
              <a:rPr lang="en-US" smtClean="0"/>
              <a:pPr/>
              <a:t>8</a:t>
            </a:fld>
            <a:endParaRPr lang="en-US" dirty="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Fix AMR boundaries by inserting degenerate cells</a:t>
            </a:r>
          </a:p>
          <a:p>
            <a:pPr marL="914400" lvl="1" indent="-457200">
              <a:buFont typeface="+mj-lt"/>
              <a:buAutoNum type="arabicPeriod"/>
            </a:pPr>
            <a:r>
              <a:rPr lang="en-US" dirty="0" smtClean="0"/>
              <a:t>Create surfaces</a:t>
            </a:r>
          </a:p>
          <a:p>
            <a:pPr marL="914400" lvl="1" indent="-457200">
              <a:buFont typeface="+mj-lt"/>
              <a:buAutoNum type="arabicPeriod"/>
            </a:pPr>
            <a:r>
              <a:rPr lang="en-US" dirty="0" smtClean="0"/>
              <a:t>Find components across neighbors</a:t>
            </a:r>
          </a:p>
        </p:txBody>
      </p:sp>
      <p:sp>
        <p:nvSpPr>
          <p:cNvPr id="4" name="Slide Number Placeholder 3"/>
          <p:cNvSpPr>
            <a:spLocks noGrp="1"/>
          </p:cNvSpPr>
          <p:nvPr>
            <p:ph type="sldNum" sz="quarter" idx="12"/>
          </p:nvPr>
        </p:nvSpPr>
        <p:spPr/>
        <p:txBody>
          <a:bodyPr/>
          <a:lstStyle/>
          <a:p>
            <a:fld id="{A5E55A7B-7854-E145-92D9-B491DF4BAE2D}" type="slidenum">
              <a:rPr lang="en-US" smtClean="0"/>
              <a:pPr/>
              <a:t>9</a:t>
            </a:fld>
            <a:endParaRPr lang="en-US" dirty="0"/>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5949</TotalTime>
  <Words>3310</Words>
  <Application>Microsoft Macintosh PowerPoint</Application>
  <PresentationFormat>On-screen Show (4:3)</PresentationFormat>
  <Paragraphs>333</Paragraphs>
  <Slides>43</Slides>
  <Notes>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 10-cycle increments</vt:lpstr>
      <vt:lpstr>Time-Series Analysis: Variance 10-cycle increments</vt:lpstr>
      <vt:lpstr>Time-Series Analysis: Variance 10-cycle increments</vt:lpstr>
      <vt:lpstr>Time-Series Analysis: Variance 10-cycle increments</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Ron Oldfield</cp:lastModifiedBy>
  <cp:revision>135</cp:revision>
  <dcterms:created xsi:type="dcterms:W3CDTF">2011-10-03T16:15:05Z</dcterms:created>
  <dcterms:modified xsi:type="dcterms:W3CDTF">2013-03-05T16:06:33Z</dcterms:modified>
</cp:coreProperties>
</file>