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notesMasterIdLst>
    <p:notesMasterId r:id="rId38"/>
  </p:notesMasterIdLst>
  <p:handoutMasterIdLst>
    <p:handoutMasterId r:id="rId39"/>
  </p:handoutMasterIdLst>
  <p:sldIdLst>
    <p:sldId id="273" r:id="rId2"/>
    <p:sldId id="274" r:id="rId3"/>
    <p:sldId id="289" r:id="rId4"/>
    <p:sldId id="275" r:id="rId5"/>
    <p:sldId id="285" r:id="rId6"/>
    <p:sldId id="288" r:id="rId7"/>
    <p:sldId id="283" r:id="rId8"/>
    <p:sldId id="276" r:id="rId9"/>
    <p:sldId id="298" r:id="rId10"/>
    <p:sldId id="258" r:id="rId11"/>
    <p:sldId id="290" r:id="rId12"/>
    <p:sldId id="256" r:id="rId13"/>
    <p:sldId id="299" r:id="rId14"/>
    <p:sldId id="300" r:id="rId15"/>
    <p:sldId id="301" r:id="rId16"/>
    <p:sldId id="257" r:id="rId17"/>
    <p:sldId id="297" r:id="rId18"/>
    <p:sldId id="303" r:id="rId19"/>
    <p:sldId id="304" r:id="rId20"/>
    <p:sldId id="305" r:id="rId21"/>
    <p:sldId id="262" r:id="rId22"/>
    <p:sldId id="263" r:id="rId23"/>
    <p:sldId id="264" r:id="rId24"/>
    <p:sldId id="265" r:id="rId25"/>
    <p:sldId id="266" r:id="rId26"/>
    <p:sldId id="267" r:id="rId27"/>
    <p:sldId id="268" r:id="rId28"/>
    <p:sldId id="270" r:id="rId29"/>
    <p:sldId id="271" r:id="rId30"/>
    <p:sldId id="272" r:id="rId31"/>
    <p:sldId id="302" r:id="rId32"/>
    <p:sldId id="279" r:id="rId33"/>
    <p:sldId id="280" r:id="rId34"/>
    <p:sldId id="281" r:id="rId35"/>
    <p:sldId id="282" r:id="rId36"/>
    <p:sldId id="284"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6CD"/>
    <a:srgbClr val="9D8C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7" autoAdjust="0"/>
    <p:restoredTop sz="86450" autoAdjust="0"/>
  </p:normalViewPr>
  <p:slideViewPr>
    <p:cSldViewPr snapToObjects="1">
      <p:cViewPr varScale="1">
        <p:scale>
          <a:sx n="170" d="100"/>
          <a:sy n="170" d="100"/>
        </p:scale>
        <p:origin x="-352" y="-112"/>
      </p:cViewPr>
      <p:guideLst>
        <p:guide orient="horz" pos="560"/>
        <p:guide pos="2880"/>
      </p:guideLst>
    </p:cSldViewPr>
  </p:slideViewPr>
  <p:outlineViewPr>
    <p:cViewPr>
      <p:scale>
        <a:sx n="33" d="100"/>
        <a:sy n="33" d="100"/>
      </p:scale>
      <p:origin x="85744" y="1944"/>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2E8FA7-2F4C-5D49-9BA4-AF921E49AE74}" type="datetime1">
              <a:rPr lang="en-US" smtClean="0"/>
              <a:pPr/>
              <a:t>2/20/13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337E74-6FDC-BA4C-B798-CEB3174D958C}" type="slidenum">
              <a:rPr lang="en-US" smtClean="0"/>
              <a:pPr/>
              <a:t>‹#›</a:t>
            </a:fld>
            <a:endParaRPr lang="en-US"/>
          </a:p>
        </p:txBody>
      </p:sp>
    </p:spTree>
    <p:extLst>
      <p:ext uri="{BB962C8B-B14F-4D97-AF65-F5344CB8AC3E}">
        <p14:creationId xmlns:p14="http://schemas.microsoft.com/office/powerpoint/2010/main" val="4224349898"/>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26B0FB-EA67-3A40-825F-8F252A860502}" type="datetime1">
              <a:rPr lang="en-US" smtClean="0"/>
              <a:pPr/>
              <a:t>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C66A3-1D14-8C46-8C0C-97773EFB716B}" type="slidenum">
              <a:rPr lang="en-US" smtClean="0"/>
              <a:pPr/>
              <a:t>‹#›</a:t>
            </a:fld>
            <a:endParaRPr lang="en-US"/>
          </a:p>
        </p:txBody>
      </p:sp>
    </p:spTree>
    <p:extLst>
      <p:ext uri="{BB962C8B-B14F-4D97-AF65-F5344CB8AC3E}">
        <p14:creationId xmlns:p14="http://schemas.microsoft.com/office/powerpoint/2010/main" val="210733337"/>
      </p:ext>
    </p:extLst>
  </p:cSld>
  <p:clrMap bg1="lt1" tx1="dk1" bg2="lt2" tx2="dk2" accent1="accent1" accent2="accent2" accent3="accent3" accent4="accent4" accent5="accent5" accent6="accent6" hlink="hlink" folHlink="folHlink"/>
  <p:hf sldNum="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was lazy</a:t>
            </a:r>
            <a:r>
              <a:rPr lang="en-US" baseline="0" dirty="0" smtClean="0"/>
              <a:t> and just took a screenshot from the paper rather than try to recreate the table.</a:t>
            </a:r>
          </a:p>
          <a:p>
            <a:endParaRPr lang="en-US" dirty="0"/>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0585648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251460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 name="Picture 6" descr="SNL_Stacked_White.png"/>
          <p:cNvPicPr>
            <a:picLocks noChangeAspect="1"/>
          </p:cNvPicPr>
          <p:nvPr/>
        </p:nvPicPr>
        <p:blipFill>
          <a:blip r:embed="rId2"/>
          <a:srcRect/>
          <a:stretch>
            <a:fillRect/>
          </a:stretch>
        </p:blipFill>
        <p:spPr bwMode="auto">
          <a:xfrm>
            <a:off x="6934200" y="1008063"/>
            <a:ext cx="1524000" cy="585787"/>
          </a:xfrm>
          <a:prstGeom prst="rect">
            <a:avLst/>
          </a:prstGeom>
          <a:noFill/>
          <a:ln w="9525">
            <a:noFill/>
            <a:miter lim="800000"/>
            <a:headEnd/>
            <a:tailEnd/>
          </a:ln>
        </p:spPr>
      </p:pic>
      <p:pic>
        <p:nvPicPr>
          <p:cNvPr id="11" name="Picture 7" descr="SNL_Motto.png"/>
          <p:cNvPicPr>
            <a:picLocks noChangeAspect="1"/>
          </p:cNvPicPr>
          <p:nvPr/>
        </p:nvPicPr>
        <p:blipFill>
          <a:blip r:embed="rId3"/>
          <a:srcRect/>
          <a:stretch>
            <a:fillRect/>
          </a:stretch>
        </p:blipFill>
        <p:spPr bwMode="auto">
          <a:xfrm>
            <a:off x="1227138" y="1185863"/>
            <a:ext cx="5394325" cy="304800"/>
          </a:xfrm>
          <a:prstGeom prst="rect">
            <a:avLst/>
          </a:prstGeom>
          <a:noFill/>
          <a:ln w="9525">
            <a:noFill/>
            <a:miter lim="800000"/>
            <a:headEnd/>
            <a:tailEnd/>
          </a:ln>
        </p:spPr>
      </p:pic>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6" name="Picture 13" descr="NNSAlogo_Black.jpg"/>
          <p:cNvPicPr>
            <a:picLocks noChangeAspect="1"/>
          </p:cNvPicPr>
          <p:nvPr userDrawn="1"/>
        </p:nvPicPr>
        <p:blipFill>
          <a:blip r:embed="rId4"/>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2590800"/>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2590800"/>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2590800"/>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4260258"/>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5173652"/>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31" name="Rectangle 4"/>
          <p:cNvSpPr>
            <a:spLocks noGrp="1" noChangeArrowheads="1"/>
          </p:cNvSpPr>
          <p:nvPr>
            <p:ph type="dt" sz="half" idx="2"/>
          </p:nvPr>
        </p:nvSpPr>
        <p:spPr bwMode="auto">
          <a:xfrm>
            <a:off x="109536" y="4197659"/>
            <a:ext cx="931864" cy="2812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E3A661A9-AB95-644B-88B2-9DDC7A23F4F4}" type="datetime1">
              <a:rPr lang="en-US" smtClean="0"/>
              <a:pPr/>
              <a:t>2/20/13</a:t>
            </a:fld>
            <a:endParaRPr lang="en-US" dirty="0"/>
          </a:p>
        </p:txBody>
      </p:sp>
      <p:pic>
        <p:nvPicPr>
          <p:cNvPr id="32"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3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2D31639C-5EF8-8C48-833F-078F90087180}" type="datetime1">
              <a:rPr lang="en-US" smtClean="0"/>
              <a:pPr/>
              <a:t>2/20/13</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B535C3D4-B14E-194D-A22F-ABBD9D7BE7F7}" type="datetime1">
              <a:rPr lang="en-US" smtClean="0"/>
              <a:pPr/>
              <a:t>2/20/13</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91CFF6A9-F7ED-464D-9ECE-18CDAAFFF013}" type="datetime1">
              <a:rPr lang="en-US" smtClean="0"/>
              <a:pPr/>
              <a:t>2/20/13</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C7865AE2-28C7-4947-8319-D60EEB07BE79}" type="datetime1">
              <a:rPr lang="en-US" smtClean="0"/>
              <a:pPr/>
              <a:t>2/20/13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DB0E4600-0381-4CF3-88F2-7ED7D2E3F9C8}"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D6782EBC-51D7-AB40-8702-393A26BF0924}" type="datetime1">
              <a:rPr lang="en-US" smtClean="0"/>
              <a:pPr/>
              <a:t>2/20/13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99A187D-6C3F-6D41-880E-F6B6C4095670}" type="datetime1">
              <a:rPr lang="en-US" smtClean="0"/>
              <a:pPr/>
              <a:t>2/20/13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AA07F8E1-8F00-1645-9B46-B2F7ACC8F53A}" type="datetime1">
              <a:rPr lang="en-US" smtClean="0"/>
              <a:pPr/>
              <a:t>2/20/13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fld id="{8138B7F0-25BC-B045-8049-7CADA7B3A1D1}" type="datetime1">
              <a:rPr lang="en-US" smtClean="0"/>
              <a:pPr/>
              <a:t>2/20/13</a:t>
            </a:fld>
            <a:endParaRPr lang="en-US"/>
          </a:p>
        </p:txBody>
      </p:sp>
      <p:sp>
        <p:nvSpPr>
          <p:cNvPr id="7" name="Footer Placeholder 6"/>
          <p:cNvSpPr>
            <a:spLocks noGrp="1"/>
          </p:cNvSpPr>
          <p:nvPr>
            <p:ph type="ftr" sz="quarter" idx="11"/>
          </p:nvPr>
        </p:nvSpPr>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159385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676633"/>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676633"/>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1676633"/>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3517300"/>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430694"/>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rcRect/>
          <a:stretch>
            <a:fillRect/>
          </a:stretch>
        </p:blipFill>
        <p:spPr bwMode="auto">
          <a:xfrm>
            <a:off x="1227138" y="711359"/>
            <a:ext cx="5394325"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1B799630-9E30-DE4D-BE8D-4E9CA304B925}" type="datetime1">
              <a:rPr lang="en-US" smtClean="0"/>
              <a:pPr/>
              <a:t>2/20/13</a:t>
            </a:fld>
            <a:endParaRPr lang="en-US"/>
          </a:p>
        </p:txBody>
      </p:sp>
      <p:pic>
        <p:nvPicPr>
          <p:cNvPr id="20"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25"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3" name="TextBox 22"/>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3678173"/>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504244A8-8889-154D-9568-D8C635C53E9B}" type="datetime1">
              <a:rPr lang="en-US" smtClean="0"/>
              <a:pPr/>
              <a:t>2/20/13</a:t>
            </a:fld>
            <a:endParaRPr lang="en-US"/>
          </a:p>
        </p:txBody>
      </p:sp>
      <p:pic>
        <p:nvPicPr>
          <p:cNvPr id="33" name="Picture 8" descr="SNL_color_stack.png"/>
          <p:cNvPicPr>
            <a:picLocks noChangeAspect="1"/>
          </p:cNvPicPr>
          <p:nvPr userDrawn="1"/>
        </p:nvPicPr>
        <p:blipFill>
          <a:blip r:embed="rId5"/>
          <a:srcRect/>
          <a:stretch>
            <a:fillRect/>
          </a:stretch>
        </p:blipFill>
        <p:spPr bwMode="auto">
          <a:xfrm>
            <a:off x="6934201" y="408000"/>
            <a:ext cx="1524000" cy="669011"/>
          </a:xfrm>
          <a:prstGeom prst="rect">
            <a:avLst/>
          </a:prstGeom>
          <a:noFill/>
          <a:ln w="9525">
            <a:noFill/>
            <a:miter lim="800000"/>
            <a:headEnd/>
            <a:tailEnd/>
          </a:ln>
        </p:spPr>
      </p:pic>
      <p:sp>
        <p:nvSpPr>
          <p:cNvPr id="36" name="Rectangle 35"/>
          <p:cNvSpPr/>
          <p:nvPr userDrawn="1"/>
        </p:nvSpPr>
        <p:spPr>
          <a:xfrm>
            <a:off x="0" y="3369731"/>
            <a:ext cx="9144000" cy="397933"/>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37" name="Picture 12" descr="NNSAlogo_Black.jpg"/>
          <p:cNvPicPr>
            <a:picLocks noChangeAspect="1"/>
          </p:cNvPicPr>
          <p:nvPr userDrawn="1"/>
        </p:nvPicPr>
        <p:blipFill>
          <a:blip r:embed="rId6"/>
          <a:stretch>
            <a:fillRect/>
          </a:stretch>
        </p:blipFill>
        <p:spPr bwMode="auto">
          <a:xfrm>
            <a:off x="1380066" y="6115572"/>
            <a:ext cx="850737" cy="276233"/>
          </a:xfrm>
          <a:prstGeom prst="rect">
            <a:avLst/>
          </a:prstGeom>
          <a:noFill/>
          <a:ln w="9525">
            <a:noFill/>
            <a:miter lim="800000"/>
            <a:headEnd/>
            <a:tailEnd/>
          </a:ln>
        </p:spPr>
      </p:pic>
      <p:sp>
        <p:nvSpPr>
          <p:cNvPr id="38"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3369731"/>
            <a:ext cx="9144000" cy="3089807"/>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p:nvSpPr>
        <p:spPr>
          <a:xfrm>
            <a:off x="0" y="6553200"/>
            <a:ext cx="9144000" cy="304800"/>
          </a:xfrm>
          <a:prstGeom prst="rect">
            <a:avLst/>
          </a:prstGeom>
          <a:solidFill>
            <a:srgbClr val="30A6C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5" name="Picture 12" descr="NNSAlogo_Black.jpg"/>
          <p:cNvPicPr>
            <a:picLocks noChangeAspect="1"/>
          </p:cNvPicPr>
          <p:nvPr/>
        </p:nvPicPr>
        <p:blipFill>
          <a:blip r:embed="rId2"/>
          <a:stretch>
            <a:fillRect/>
          </a:stretch>
        </p:blipFill>
        <p:spPr bwMode="auto">
          <a:xfrm>
            <a:off x="1380066" y="6115572"/>
            <a:ext cx="850737" cy="276233"/>
          </a:xfrm>
          <a:prstGeom prst="rect">
            <a:avLst/>
          </a:prstGeom>
          <a:noFill/>
          <a:ln w="9525">
            <a:noFill/>
            <a:miter lim="800000"/>
            <a:headEnd/>
            <a:tailEnd/>
          </a:ln>
        </p:spPr>
      </p:pic>
      <p:pic>
        <p:nvPicPr>
          <p:cNvPr id="16" name="Picture 13" descr="NNSAlogo_Black.jpg"/>
          <p:cNvPicPr>
            <a:picLocks noChangeAspect="1"/>
          </p:cNvPicPr>
          <p:nvPr/>
        </p:nvPicPr>
        <p:blipFill>
          <a:blip r:embed="rId3"/>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3678173"/>
            <a:ext cx="7772400" cy="898198"/>
          </a:xfrm>
        </p:spPr>
        <p:txBody>
          <a:bodyPr/>
          <a:lstStyle>
            <a:lvl1pPr algn="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4"/>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5"/>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9522E0D4-989F-3A4B-AA2E-486ADFE0E698}" type="datetime1">
              <a:rPr lang="en-US" smtClean="0"/>
              <a:pPr/>
              <a:t>2/20/13</a:t>
            </a:fld>
            <a:endParaRPr lang="en-US"/>
          </a:p>
        </p:txBody>
      </p:sp>
      <p:pic>
        <p:nvPicPr>
          <p:cNvPr id="33" name="Picture 8" descr="SNL_color_stack.png"/>
          <p:cNvPicPr>
            <a:picLocks noChangeAspect="1"/>
          </p:cNvPicPr>
          <p:nvPr userDrawn="1"/>
        </p:nvPicPr>
        <p:blipFill>
          <a:blip r:embed="rId6"/>
          <a:srcRect/>
          <a:stretch>
            <a:fillRect/>
          </a:stretch>
        </p:blipFill>
        <p:spPr bwMode="auto">
          <a:xfrm>
            <a:off x="6934201" y="408000"/>
            <a:ext cx="1524000" cy="669011"/>
          </a:xfrm>
          <a:prstGeom prst="rect">
            <a:avLst/>
          </a:prstGeom>
          <a:noFill/>
          <a:ln w="9525">
            <a:noFill/>
            <a:miter lim="800000"/>
            <a:headEnd/>
            <a:tailEnd/>
          </a:ln>
        </p:spPr>
      </p:pic>
      <p:sp>
        <p:nvSpPr>
          <p:cNvPr id="20"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4" name="TextBox 23"/>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1" y="4040484"/>
            <a:ext cx="2484223"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6"/>
          <p:cNvSpPr/>
          <p:nvPr/>
        </p:nvSpPr>
        <p:spPr>
          <a:xfrm>
            <a:off x="-1" y="0"/>
            <a:ext cx="2484223"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8806432"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7" name="Rectangle 16"/>
          <p:cNvSpPr/>
          <p:nvPr/>
        </p:nvSpPr>
        <p:spPr>
          <a:xfrm>
            <a:off x="1" y="989095"/>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sp>
        <p:nvSpPr>
          <p:cNvPr id="2" name="Title 1"/>
          <p:cNvSpPr>
            <a:spLocks noGrp="1"/>
          </p:cNvSpPr>
          <p:nvPr>
            <p:ph type="ctrTitle"/>
          </p:nvPr>
        </p:nvSpPr>
        <p:spPr>
          <a:xfrm>
            <a:off x="2714502" y="1250965"/>
            <a:ext cx="5971187"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14502" y="2588978"/>
            <a:ext cx="5641337" cy="593737"/>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1" name="Picture 6" descr="SNL_Stacked_White.png"/>
          <p:cNvPicPr>
            <a:picLocks noChangeAspect="1"/>
          </p:cNvPicPr>
          <p:nvPr userDrawn="1"/>
        </p:nvPicPr>
        <p:blipFill>
          <a:blip r:embed="rId2"/>
          <a:srcRect/>
          <a:stretch>
            <a:fillRect/>
          </a:stretch>
        </p:blipFill>
        <p:spPr bwMode="auto">
          <a:xfrm>
            <a:off x="357199" y="4339006"/>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3"/>
          <a:stretch>
            <a:fillRect/>
          </a:stretch>
        </p:blipFill>
        <p:spPr bwMode="auto">
          <a:xfrm>
            <a:off x="298048" y="5157318"/>
            <a:ext cx="970718" cy="1453660"/>
          </a:xfrm>
          <a:prstGeom prst="rect">
            <a:avLst/>
          </a:prstGeom>
          <a:noFill/>
          <a:ln w="9525">
            <a:noFill/>
            <a:miter lim="800000"/>
            <a:headEnd/>
            <a:tailEnd/>
          </a:ln>
        </p:spPr>
      </p:pic>
      <p:pic>
        <p:nvPicPr>
          <p:cNvPr id="27" name="Picture 13" descr="NNSAlogo_Black.jpg"/>
          <p:cNvPicPr>
            <a:picLocks noChangeAspect="1"/>
          </p:cNvPicPr>
          <p:nvPr userDrawn="1"/>
        </p:nvPicPr>
        <p:blipFill>
          <a:blip r:embed="rId4"/>
          <a:srcRect/>
          <a:stretch>
            <a:fillRect/>
          </a:stretch>
        </p:blipFill>
        <p:spPr bwMode="auto">
          <a:xfrm>
            <a:off x="2763683" y="5932869"/>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2714502" y="26517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5B35050C-AFC0-D74A-963F-148736DC45A4}" type="datetime1">
              <a:rPr lang="en-US" smtClean="0"/>
              <a:pPr/>
              <a:t>2/20/13</a:t>
            </a:fld>
            <a:endParaRPr lang="en-US" dirty="0"/>
          </a:p>
        </p:txBody>
      </p:sp>
      <p:sp>
        <p:nvSpPr>
          <p:cNvPr id="20" name="Rectangle 19"/>
          <p:cNvSpPr/>
          <p:nvPr userDrawn="1"/>
        </p:nvSpPr>
        <p:spPr>
          <a:xfrm>
            <a:off x="0" y="2484303"/>
            <a:ext cx="2484222"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1472391" y="989095"/>
            <a:ext cx="1011831"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31" name="Rectangle 30"/>
          <p:cNvSpPr/>
          <p:nvPr userDrawn="1"/>
        </p:nvSpPr>
        <p:spPr>
          <a:xfrm>
            <a:off x="8693778"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5"/>
          <a:stretch>
            <a:fillRect/>
          </a:stretch>
        </p:blipFill>
        <p:spPr bwMode="auto">
          <a:xfrm>
            <a:off x="4039700" y="5921220"/>
            <a:ext cx="850737" cy="276233"/>
          </a:xfrm>
          <a:prstGeom prst="rect">
            <a:avLst/>
          </a:prstGeom>
          <a:noFill/>
          <a:ln w="9525">
            <a:noFill/>
            <a:miter lim="800000"/>
            <a:headEnd/>
            <a:tailEnd/>
          </a:ln>
        </p:spPr>
      </p:pic>
      <p:sp>
        <p:nvSpPr>
          <p:cNvPr id="34" name="Rectangle 5"/>
          <p:cNvSpPr>
            <a:spLocks noGrp="1" noChangeArrowheads="1"/>
          </p:cNvSpPr>
          <p:nvPr>
            <p:ph type="ftr" sz="quarter" idx="3"/>
          </p:nvPr>
        </p:nvSpPr>
        <p:spPr bwMode="auto">
          <a:xfrm>
            <a:off x="2708522"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chemeClr val="tx1"/>
                </a:solidFill>
                <a:latin typeface="Calibri"/>
                <a:cs typeface="Calibri"/>
              </a:defRPr>
            </a:lvl1pPr>
          </a:lstStyle>
          <a:p>
            <a:endParaRPr lang="en-US" dirty="0"/>
          </a:p>
        </p:txBody>
      </p:sp>
      <p:sp>
        <p:nvSpPr>
          <p:cNvPr id="19" name="TextBox 18"/>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5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4571999" y="0"/>
            <a:ext cx="4572001"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6"/>
          <p:cNvSpPr/>
          <p:nvPr/>
        </p:nvSpPr>
        <p:spPr>
          <a:xfrm>
            <a:off x="4571999" y="5964768"/>
            <a:ext cx="4572001"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Rectangle 16"/>
          <p:cNvSpPr/>
          <p:nvPr/>
        </p:nvSpPr>
        <p:spPr>
          <a:xfrm>
            <a:off x="4572001" y="2908379"/>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pic>
        <p:nvPicPr>
          <p:cNvPr id="21" name="Picture 6" descr="SNL_Stacked_White.png"/>
          <p:cNvPicPr>
            <a:picLocks noChangeAspect="1"/>
          </p:cNvPicPr>
          <p:nvPr userDrawn="1"/>
        </p:nvPicPr>
        <p:blipFill>
          <a:blip r:embed="rId2"/>
          <a:srcRect/>
          <a:stretch>
            <a:fillRect/>
          </a:stretch>
        </p:blipFill>
        <p:spPr bwMode="auto">
          <a:xfrm>
            <a:off x="7193248" y="1488545"/>
            <a:ext cx="1524000" cy="585787"/>
          </a:xfrm>
          <a:prstGeom prst="rect">
            <a:avLst/>
          </a:prstGeom>
          <a:noFill/>
          <a:ln w="9525">
            <a:noFill/>
            <a:miter lim="800000"/>
            <a:headEnd/>
            <a:tailEnd/>
          </a:ln>
        </p:spPr>
      </p:pic>
      <p:sp>
        <p:nvSpPr>
          <p:cNvPr id="20" name="Rectangle 19"/>
          <p:cNvSpPr/>
          <p:nvPr userDrawn="1"/>
        </p:nvSpPr>
        <p:spPr>
          <a:xfrm>
            <a:off x="4572000" y="4403587"/>
            <a:ext cx="4572000"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6044391" y="2908379"/>
            <a:ext cx="3099609"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13" name="Rectangle 12"/>
          <p:cNvSpPr/>
          <p:nvPr/>
        </p:nvSpPr>
        <p:spPr>
          <a:xfrm rot="10800000">
            <a:off x="112655"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 name="TextBox 13"/>
          <p:cNvSpPr txBox="1"/>
          <p:nvPr userDrawn="1"/>
        </p:nvSpPr>
        <p:spPr>
          <a:xfrm>
            <a:off x="700353" y="6375406"/>
            <a:ext cx="3761580" cy="579645"/>
          </a:xfrm>
          <a:prstGeom prst="rect">
            <a:avLst/>
          </a:prstGeom>
          <a:noFill/>
        </p:spPr>
        <p:txBody>
          <a:bodyPr wrap="square">
            <a:spAutoFit/>
          </a:bodyPr>
          <a:lstStyle/>
          <a:p>
            <a:pPr algn="l">
              <a:defRPr/>
            </a:pPr>
            <a:r>
              <a:rPr lang="en-US" sz="950" baseline="30000" dirty="0">
                <a:latin typeface="Arial" pitchFamily="-112" charset="0"/>
              </a:rPr>
              <a:t>Sandia National Laboratories is a multi-program laboratory managed and operated by Sandia Corporation, a wholly owned subsidiary of Lockheed Martin Corporation, for the U.S. Department of Energy’s National Nuclear Security Administration under contract DE-AC04-94AL85000. </a:t>
            </a:r>
            <a:r>
              <a:rPr lang="en-US" sz="950" baseline="30000" dirty="0" smtClean="0">
                <a:latin typeface="Arial" pitchFamily="-112" charset="0"/>
              </a:rPr>
              <a:t/>
            </a:r>
            <a:br>
              <a:rPr lang="en-US" sz="950" baseline="30000" dirty="0" smtClean="0">
                <a:latin typeface="Arial" pitchFamily="-112" charset="0"/>
              </a:rPr>
            </a:br>
            <a:r>
              <a:rPr lang="en-US" sz="950" baseline="30000" dirty="0" smtClean="0">
                <a:latin typeface="Arial" pitchFamily="-112" charset="0"/>
              </a:rPr>
              <a:t>SAND No. 2011–XXXXP.</a:t>
            </a:r>
          </a:p>
          <a:p>
            <a:pPr algn="l">
              <a:defRPr/>
            </a:pPr>
            <a:endParaRPr lang="en-US" sz="950" baseline="30000" dirty="0">
              <a:latin typeface="Arial" pitchFamily="-112" charset="0"/>
            </a:endParaRPr>
          </a:p>
        </p:txBody>
      </p:sp>
      <p:sp>
        <p:nvSpPr>
          <p:cNvPr id="2" name="Title 1"/>
          <p:cNvSpPr>
            <a:spLocks noGrp="1"/>
          </p:cNvSpPr>
          <p:nvPr>
            <p:ph type="ctrTitle"/>
          </p:nvPr>
        </p:nvSpPr>
        <p:spPr>
          <a:xfrm>
            <a:off x="672418" y="1250965"/>
            <a:ext cx="3789515"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2418" y="2588978"/>
            <a:ext cx="3586315" cy="1085555"/>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7" name="Picture 13" descr="NNSAlogo_Black.jpg"/>
          <p:cNvPicPr>
            <a:picLocks noChangeAspect="1"/>
          </p:cNvPicPr>
          <p:nvPr userDrawn="1"/>
        </p:nvPicPr>
        <p:blipFill>
          <a:blip r:embed="rId3"/>
          <a:srcRect/>
          <a:stretch>
            <a:fillRect/>
          </a:stretch>
        </p:blipFill>
        <p:spPr bwMode="auto">
          <a:xfrm>
            <a:off x="801957" y="6051407"/>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72418" y="265178"/>
            <a:ext cx="1029382" cy="2851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7D098A99-26EF-B34F-91F8-30EA53688AF7}" type="datetime1">
              <a:rPr lang="en-US" smtClean="0"/>
              <a:pPr/>
              <a:t>2/20/13</a:t>
            </a:fld>
            <a:endParaRPr lang="en-US" dirty="0"/>
          </a:p>
        </p:txBody>
      </p:sp>
      <p:sp>
        <p:nvSpPr>
          <p:cNvPr id="31" name="Rectangle 30"/>
          <p:cNvSpPr/>
          <p:nvPr userDrawn="1"/>
        </p:nvSpPr>
        <p:spPr>
          <a:xfrm rot="10800000">
            <a:off x="1"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4"/>
          <a:stretch>
            <a:fillRect/>
          </a:stretch>
        </p:blipFill>
        <p:spPr bwMode="auto">
          <a:xfrm>
            <a:off x="2077974" y="6039758"/>
            <a:ext cx="850737" cy="276233"/>
          </a:xfrm>
          <a:prstGeom prst="rect">
            <a:avLst/>
          </a:prstGeom>
          <a:noFill/>
          <a:ln w="9525">
            <a:noFill/>
            <a:miter lim="800000"/>
            <a:headEnd/>
            <a:tailEnd/>
          </a:ln>
        </p:spPr>
      </p:pic>
      <p:pic>
        <p:nvPicPr>
          <p:cNvPr id="18" name="Picture 17" descr="SNL_motto_2 lines.png"/>
          <p:cNvPicPr>
            <a:picLocks noChangeAspect="1"/>
          </p:cNvPicPr>
          <p:nvPr userDrawn="1"/>
        </p:nvPicPr>
        <p:blipFill>
          <a:blip r:embed="rId5"/>
          <a:stretch>
            <a:fillRect/>
          </a:stretch>
        </p:blipFill>
        <p:spPr>
          <a:xfrm>
            <a:off x="4995332" y="1586652"/>
            <a:ext cx="1935484" cy="394494"/>
          </a:xfrm>
          <a:prstGeom prst="rect">
            <a:avLst/>
          </a:prstGeom>
        </p:spPr>
      </p:pic>
      <p:sp>
        <p:nvSpPr>
          <p:cNvPr id="19" name="Rectangle 5"/>
          <p:cNvSpPr>
            <a:spLocks noGrp="1" noChangeArrowheads="1"/>
          </p:cNvSpPr>
          <p:nvPr>
            <p:ph type="ftr" sz="quarter" idx="3"/>
          </p:nvPr>
        </p:nvSpPr>
        <p:spPr bwMode="auto">
          <a:xfrm>
            <a:off x="4613597"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FFFFFF"/>
                </a:solidFill>
                <a:latin typeface="Calibri"/>
                <a:cs typeface="Calibri"/>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22300" y="6166934"/>
            <a:ext cx="2133600" cy="476250"/>
          </a:xfrm>
          <a:ln/>
        </p:spPr>
        <p:txBody>
          <a:bodyPr/>
          <a:lstStyle>
            <a:lvl1pPr>
              <a:defRPr>
                <a:latin typeface="Calibri"/>
                <a:cs typeface="Calibri"/>
              </a:defRPr>
            </a:lvl1pPr>
          </a:lstStyle>
          <a:p>
            <a:fld id="{C9CA6C2B-6061-6F46-BF6B-C0454CDDAB35}" type="datetime1">
              <a:rPr lang="en-US" smtClean="0"/>
              <a:pPr/>
              <a:t>2/20/13</a:t>
            </a:fld>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
        <p:nvSpPr>
          <p:cNvPr id="7"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DADE15B5-4D50-754D-8585-236811896E05}" type="datetime1">
              <a:rPr lang="en-US" smtClean="0"/>
              <a:pPr/>
              <a:t>2/20/13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14F66A0-55BE-484A-9667-5C4C7A46FB26}" type="datetime1">
              <a:rPr lang="en-US" smtClean="0"/>
              <a:pPr/>
              <a:t>2/20/13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ectangle 7"/>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28" name="Picture 8" descr="SNL_color_stack.png"/>
          <p:cNvPicPr>
            <a:picLocks noChangeAspect="1"/>
          </p:cNvPicPr>
          <p:nvPr/>
        </p:nvPicPr>
        <p:blipFill>
          <a:blip r:embed="rId19"/>
          <a:srcRect/>
          <a:stretch>
            <a:fillRect/>
          </a:stretch>
        </p:blipFill>
        <p:spPr bwMode="auto">
          <a:xfrm>
            <a:off x="8001000" y="228600"/>
            <a:ext cx="936625" cy="411163"/>
          </a:xfrm>
          <a:prstGeom prst="rect">
            <a:avLst/>
          </a:prstGeom>
          <a:noFill/>
          <a:ln w="9525">
            <a:noFill/>
            <a:miter lim="800000"/>
            <a:headEnd/>
            <a:tailEnd/>
          </a:ln>
        </p:spPr>
      </p:pic>
      <p:sp>
        <p:nvSpPr>
          <p:cNvPr id="1029" name="Rectangle 2"/>
          <p:cNvSpPr>
            <a:spLocks noGrp="1" noChangeArrowheads="1"/>
          </p:cNvSpPr>
          <p:nvPr>
            <p:ph type="title"/>
          </p:nvPr>
        </p:nvSpPr>
        <p:spPr bwMode="auto">
          <a:xfrm>
            <a:off x="457200" y="0"/>
            <a:ext cx="8229600" cy="991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
        <p:nvSpPr>
          <p:cNvPr id="1030" name="Rectangle 3"/>
          <p:cNvSpPr>
            <a:spLocks noGrp="1" noChangeArrowheads="1"/>
          </p:cNvSpPr>
          <p:nvPr>
            <p:ph type="body" idx="1"/>
          </p:nvPr>
        </p:nvSpPr>
        <p:spPr bwMode="auto">
          <a:xfrm>
            <a:off x="457200" y="1278740"/>
            <a:ext cx="8229600" cy="4847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Rectangle 4"/>
          <p:cNvSpPr>
            <a:spLocks noGrp="1" noChangeArrowheads="1"/>
          </p:cNvSpPr>
          <p:nvPr>
            <p:ph type="dt" sz="half" idx="2"/>
          </p:nvPr>
        </p:nvSpPr>
        <p:spPr bwMode="auto">
          <a:xfrm>
            <a:off x="109274" y="6166934"/>
            <a:ext cx="1490926"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Calibri"/>
                <a:cs typeface="Calibri"/>
              </a:defRPr>
            </a:lvl1pPr>
          </a:lstStyle>
          <a:p>
            <a:fld id="{30B37176-1C50-7042-8162-64D2C2671FE5}" type="datetime1">
              <a:rPr lang="en-US" smtClean="0"/>
              <a:pPr/>
              <a:t>2/20/13</a:t>
            </a:fld>
            <a:endParaRPr lang="en-US" dirty="0"/>
          </a:p>
        </p:txBody>
      </p:sp>
      <p:sp>
        <p:nvSpPr>
          <p:cNvPr id="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4" name="Rectangle 6"/>
          <p:cNvSpPr>
            <a:spLocks noGrp="1" noChangeArrowheads="1"/>
          </p:cNvSpPr>
          <p:nvPr>
            <p:ph type="sldNum" sz="quarter" idx="4"/>
          </p:nvPr>
        </p:nvSpPr>
        <p:spPr bwMode="auto">
          <a:xfrm>
            <a:off x="8305800" y="6153150"/>
            <a:ext cx="609600" cy="37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a:cs typeface="Calibri"/>
              </a:defRPr>
            </a:lvl1pPr>
          </a:lstStyle>
          <a:p>
            <a:fld id="{A5E55A7B-7854-E145-92D9-B491DF4BAE2D}" type="slidenum">
              <a:rPr lang="en-US" smtClean="0"/>
              <a:pPr/>
              <a:t>‹#›</a:t>
            </a:fld>
            <a:endParaRPr lang="en-US" dirty="0"/>
          </a:p>
        </p:txBody>
      </p:sp>
      <p:sp>
        <p:nvSpPr>
          <p:cNvPr id="5" name="TextBox 4"/>
          <p:cNvSpPr txBox="1"/>
          <p:nvPr userDrawn="1"/>
        </p:nvSpPr>
        <p:spPr>
          <a:xfrm>
            <a:off x="7467202" y="10454"/>
            <a:ext cx="1677195" cy="707886"/>
          </a:xfrm>
          <a:prstGeom prst="rect">
            <a:avLst/>
          </a:prstGeom>
          <a:noFill/>
        </p:spPr>
        <p:txBody>
          <a:bodyPr wrap="square" rtlCol="0">
            <a:spAutoFit/>
          </a:bodyPr>
          <a:lstStyle/>
          <a:p>
            <a:r>
              <a:rPr lang="en-US" sz="4000" dirty="0" smtClean="0">
                <a:solidFill>
                  <a:schemeClr val="accent1">
                    <a:lumMod val="40000"/>
                    <a:lumOff val="60000"/>
                  </a:schemeClr>
                </a:solidFill>
              </a:rPr>
              <a:t>DRAFT</a:t>
            </a:r>
            <a:endParaRPr lang="en-US" sz="4000" dirty="0">
              <a:solidFill>
                <a:schemeClr val="accent1">
                  <a:lumMod val="40000"/>
                  <a:lumOff val="60000"/>
                </a:schemeClr>
              </a:solidFill>
            </a:endParaRPr>
          </a:p>
        </p:txBody>
      </p:sp>
    </p:spTree>
  </p:cSld>
  <p:clrMap bg1="lt1" tx1="dk1" bg2="lt2" tx2="dk2" accent1="accent1" accent2="accent2" accent3="accent3" accent4="accent4" accent5="accent5" accent6="accent6" hlink="hlink" folHlink="folHlink"/>
  <p:sldLayoutIdLst>
    <p:sldLayoutId id="2147483784" r:id="rId1"/>
    <p:sldLayoutId id="2147483798" r:id="rId2"/>
    <p:sldLayoutId id="2147483796" r:id="rId3"/>
    <p:sldLayoutId id="2147483799" r:id="rId4"/>
    <p:sldLayoutId id="2147483797" r:id="rId5"/>
    <p:sldLayoutId id="2147483800"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hdr="0" ftr="0" dt="0"/>
  <p:txStyles>
    <p:titleStyle>
      <a:lvl1pPr algn="l" rtl="0" eaLnBrk="1" fontAlgn="base" hangingPunct="1">
        <a:spcBef>
          <a:spcPct val="0"/>
        </a:spcBef>
        <a:spcAft>
          <a:spcPct val="0"/>
        </a:spcAft>
        <a:defRPr sz="4000">
          <a:solidFill>
            <a:srgbClr val="102E54"/>
          </a:solidFill>
          <a:latin typeface="Calibri"/>
          <a:ea typeface="ＭＳ Ｐゴシック" charset="-128"/>
          <a:cs typeface="Calibri"/>
        </a:defRPr>
      </a:lvl1pPr>
      <a:lvl2pPr algn="l" rtl="0" eaLnBrk="1" fontAlgn="base" hangingPunct="1">
        <a:spcBef>
          <a:spcPct val="0"/>
        </a:spcBef>
        <a:spcAft>
          <a:spcPct val="0"/>
        </a:spcAft>
        <a:defRPr sz="4000">
          <a:solidFill>
            <a:srgbClr val="102E54"/>
          </a:solidFill>
          <a:latin typeface="Calibri" charset="0"/>
          <a:ea typeface="ＭＳ Ｐゴシック" charset="-128"/>
        </a:defRPr>
      </a:lvl2pPr>
      <a:lvl3pPr algn="l" rtl="0" eaLnBrk="1" fontAlgn="base" hangingPunct="1">
        <a:spcBef>
          <a:spcPct val="0"/>
        </a:spcBef>
        <a:spcAft>
          <a:spcPct val="0"/>
        </a:spcAft>
        <a:defRPr sz="4000">
          <a:solidFill>
            <a:srgbClr val="102E54"/>
          </a:solidFill>
          <a:latin typeface="Calibri" charset="0"/>
          <a:ea typeface="ＭＳ Ｐゴシック" charset="-128"/>
        </a:defRPr>
      </a:lvl3pPr>
      <a:lvl4pPr algn="l" rtl="0" eaLnBrk="1" fontAlgn="base" hangingPunct="1">
        <a:spcBef>
          <a:spcPct val="0"/>
        </a:spcBef>
        <a:spcAft>
          <a:spcPct val="0"/>
        </a:spcAft>
        <a:defRPr sz="4000">
          <a:solidFill>
            <a:srgbClr val="102E54"/>
          </a:solidFill>
          <a:latin typeface="Calibri" charset="0"/>
          <a:ea typeface="ＭＳ Ｐゴシック" charset="-128"/>
        </a:defRPr>
      </a:lvl4pPr>
      <a:lvl5pPr algn="l" rtl="0" eaLnBrk="1" fontAlgn="base" hangingPunct="1">
        <a:spcBef>
          <a:spcPct val="0"/>
        </a:spcBef>
        <a:spcAft>
          <a:spcPct val="0"/>
        </a:spcAft>
        <a:defRPr sz="4000">
          <a:solidFill>
            <a:srgbClr val="102E54"/>
          </a:solidFill>
          <a:latin typeface="Calibri"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112" charset="0"/>
        </a:defRPr>
      </a:lvl6pPr>
      <a:lvl7pPr marL="914400" algn="ctr" rtl="0" eaLnBrk="1" fontAlgn="base" hangingPunct="1">
        <a:spcBef>
          <a:spcPct val="0"/>
        </a:spcBef>
        <a:spcAft>
          <a:spcPct val="0"/>
        </a:spcAft>
        <a:defRPr sz="4400">
          <a:solidFill>
            <a:schemeClr val="tx2"/>
          </a:solidFill>
          <a:latin typeface="Arial" pitchFamily="-112" charset="0"/>
        </a:defRPr>
      </a:lvl7pPr>
      <a:lvl8pPr marL="1371600" algn="ctr" rtl="0" eaLnBrk="1" fontAlgn="base" hangingPunct="1">
        <a:spcBef>
          <a:spcPct val="0"/>
        </a:spcBef>
        <a:spcAft>
          <a:spcPct val="0"/>
        </a:spcAft>
        <a:defRPr sz="4400">
          <a:solidFill>
            <a:schemeClr val="tx2"/>
          </a:solidFill>
          <a:latin typeface="Arial" pitchFamily="-112" charset="0"/>
        </a:defRPr>
      </a:lvl8pPr>
      <a:lvl9pPr marL="1828800" algn="ctr" rtl="0" eaLnBrk="1" fontAlgn="base" hangingPunct="1">
        <a:spcBef>
          <a:spcPct val="0"/>
        </a:spcBef>
        <a:spcAft>
          <a:spcPct val="0"/>
        </a:spcAft>
        <a:defRPr sz="4400">
          <a:solidFill>
            <a:schemeClr val="tx2"/>
          </a:solidFill>
          <a:latin typeface="Arial" pitchFamily="-112" charset="0"/>
        </a:defRPr>
      </a:lvl9pPr>
    </p:titleStyle>
    <p:body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5" Type="http://schemas.openxmlformats.org/officeDocument/2006/relationships/image" Target="../media/image19.emf"/><Relationship Id="rId6" Type="http://schemas.openxmlformats.org/officeDocument/2006/relationships/image" Target="../media/image20.emf"/><Relationship Id="rId1" Type="http://schemas.openxmlformats.org/officeDocument/2006/relationships/slideLayout" Target="../slideLayouts/slideLayout11.xml"/><Relationship Id="rId2" Type="http://schemas.openxmlformats.org/officeDocument/2006/relationships/image" Target="../media/image1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1.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5" Type="http://schemas.openxmlformats.org/officeDocument/2006/relationships/image" Target="../media/image25.emf"/><Relationship Id="rId6" Type="http://schemas.openxmlformats.org/officeDocument/2006/relationships/image" Target="../media/image26.emf"/><Relationship Id="rId1" Type="http://schemas.openxmlformats.org/officeDocument/2006/relationships/slideLayout" Target="../slideLayouts/slideLayout11.xml"/><Relationship Id="rId2" Type="http://schemas.openxmlformats.org/officeDocument/2006/relationships/image" Target="../media/image22.emf"/></Relationships>
</file>

<file path=ppt/slides/_rels/slide22.x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29.emf"/><Relationship Id="rId5" Type="http://schemas.openxmlformats.org/officeDocument/2006/relationships/image" Target="../media/image30.emf"/><Relationship Id="rId6"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image" Target="../media/image27.emf"/></Relationships>
</file>

<file path=ppt/slides/_rels/slide23.xml.rels><?xml version="1.0" encoding="UTF-8" standalone="yes"?>
<Relationships xmlns="http://schemas.openxmlformats.org/package/2006/relationships"><Relationship Id="rId3" Type="http://schemas.openxmlformats.org/officeDocument/2006/relationships/image" Target="../media/image33.emf"/><Relationship Id="rId4" Type="http://schemas.openxmlformats.org/officeDocument/2006/relationships/image" Target="../media/image34.emf"/><Relationship Id="rId5" Type="http://schemas.openxmlformats.org/officeDocument/2006/relationships/image" Target="../media/image35.emf"/><Relationship Id="rId1" Type="http://schemas.openxmlformats.org/officeDocument/2006/relationships/slideLayout" Target="../slideLayouts/slideLayout11.xml"/><Relationship Id="rId2" Type="http://schemas.openxmlformats.org/officeDocument/2006/relationships/image" Target="../media/image32.emf"/></Relationships>
</file>

<file path=ppt/slides/_rels/slide24.xml.rels><?xml version="1.0" encoding="UTF-8" standalone="yes"?>
<Relationships xmlns="http://schemas.openxmlformats.org/package/2006/relationships"><Relationship Id="rId3" Type="http://schemas.openxmlformats.org/officeDocument/2006/relationships/image" Target="../media/image37.emf"/><Relationship Id="rId4" Type="http://schemas.openxmlformats.org/officeDocument/2006/relationships/image" Target="../media/image38.emf"/><Relationship Id="rId1" Type="http://schemas.openxmlformats.org/officeDocument/2006/relationships/slideLayout" Target="../slideLayouts/slideLayout11.xml"/><Relationship Id="rId2" Type="http://schemas.openxmlformats.org/officeDocument/2006/relationships/image" Target="../media/image36.emf"/></Relationships>
</file>

<file path=ppt/slides/_rels/slide25.xml.rels><?xml version="1.0" encoding="UTF-8" standalone="yes"?>
<Relationships xmlns="http://schemas.openxmlformats.org/package/2006/relationships"><Relationship Id="rId3" Type="http://schemas.openxmlformats.org/officeDocument/2006/relationships/image" Target="../media/image40.emf"/><Relationship Id="rId4" Type="http://schemas.openxmlformats.org/officeDocument/2006/relationships/image" Target="../media/image41.emf"/><Relationship Id="rId5" Type="http://schemas.openxmlformats.org/officeDocument/2006/relationships/image" Target="../media/image42.emf"/><Relationship Id="rId1" Type="http://schemas.openxmlformats.org/officeDocument/2006/relationships/slideLayout" Target="../slideLayouts/slideLayout11.xml"/><Relationship Id="rId2" Type="http://schemas.openxmlformats.org/officeDocument/2006/relationships/image" Target="../media/image39.emf"/></Relationships>
</file>

<file path=ppt/slides/_rels/slide26.xml.rels><?xml version="1.0" encoding="UTF-8" standalone="yes"?>
<Relationships xmlns="http://schemas.openxmlformats.org/package/2006/relationships"><Relationship Id="rId3" Type="http://schemas.openxmlformats.org/officeDocument/2006/relationships/image" Target="../media/image44.emf"/><Relationship Id="rId4" Type="http://schemas.openxmlformats.org/officeDocument/2006/relationships/image" Target="../media/image45.emf"/><Relationship Id="rId5" Type="http://schemas.openxmlformats.org/officeDocument/2006/relationships/image" Target="../media/image46.emf"/><Relationship Id="rId1" Type="http://schemas.openxmlformats.org/officeDocument/2006/relationships/slideLayout" Target="../slideLayouts/slideLayout11.xml"/><Relationship Id="rId2" Type="http://schemas.openxmlformats.org/officeDocument/2006/relationships/image" Target="../media/image43.emf"/></Relationships>
</file>

<file path=ppt/slides/_rels/slide27.xml.rels><?xml version="1.0" encoding="UTF-8" standalone="yes"?>
<Relationships xmlns="http://schemas.openxmlformats.org/package/2006/relationships"><Relationship Id="rId3" Type="http://schemas.openxmlformats.org/officeDocument/2006/relationships/image" Target="../media/image48.emf"/><Relationship Id="rId4" Type="http://schemas.openxmlformats.org/officeDocument/2006/relationships/image" Target="../media/image49.emf"/><Relationship Id="rId1" Type="http://schemas.openxmlformats.org/officeDocument/2006/relationships/slideLayout" Target="../slideLayouts/slideLayout11.xml"/><Relationship Id="rId2" Type="http://schemas.openxmlformats.org/officeDocument/2006/relationships/image" Target="../media/image4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0.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1.emf"/><Relationship Id="rId3" Type="http://schemas.openxmlformats.org/officeDocument/2006/relationships/image" Target="../media/image5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3.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emf"/><Relationship Id="rId3" Type="http://schemas.openxmlformats.org/officeDocument/2006/relationships/image" Target="../media/image1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7.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847424"/>
          </a:xfrm>
        </p:spPr>
        <p:txBody>
          <a:bodyPr/>
          <a:lstStyle/>
          <a:p>
            <a:pPr marL="0" indent="0">
              <a:buNone/>
            </a:pPr>
            <a:r>
              <a:rPr lang="en-US" dirty="0" smtClean="0"/>
              <a:t>Milestone 4547</a:t>
            </a:r>
            <a:endParaRPr lang="en-US" dirty="0"/>
          </a:p>
          <a:p>
            <a:pPr marL="0" indent="0">
              <a:buNone/>
            </a:pPr>
            <a:r>
              <a:rPr lang="en-US" sz="3200" dirty="0" smtClean="0"/>
              <a:t>Data Co-Processing for Extreme Scale Analysis</a:t>
            </a:r>
          </a:p>
          <a:p>
            <a:pPr marL="0" indent="0">
              <a:buNone/>
            </a:pPr>
            <a:r>
              <a:rPr lang="en-US" sz="1600" dirty="0"/>
              <a:t>SAND# 2013-1427 P </a:t>
            </a:r>
          </a:p>
          <a:p>
            <a:pPr marL="0" indent="0">
              <a:buNone/>
            </a:pPr>
            <a:endParaRPr lang="en-US" sz="1600" dirty="0"/>
          </a:p>
          <a:p>
            <a:pPr marL="0" indent="0">
              <a:buNone/>
            </a:pPr>
            <a:endParaRPr lang="en-US" sz="1600" dirty="0" smtClean="0"/>
          </a:p>
          <a:p>
            <a:pPr marL="0" indent="0">
              <a:buNone/>
            </a:pPr>
            <a:r>
              <a:rPr lang="en-US" sz="1600" dirty="0" smtClean="0"/>
              <a:t>Preliminary Executive Summary of Milestone </a:t>
            </a:r>
            <a:r>
              <a:rPr lang="en-US" sz="1600" dirty="0" smtClean="0"/>
              <a:t>Report</a:t>
            </a:r>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February 8, 2013</a:t>
            </a:r>
          </a:p>
          <a:p>
            <a:pPr marL="0" indent="0">
              <a:buNone/>
            </a:pPr>
            <a:endParaRPr lang="en-US" sz="1600" dirty="0"/>
          </a:p>
          <a:p>
            <a:pPr marL="0" indent="0">
              <a:buNone/>
            </a:pPr>
            <a:r>
              <a:rPr lang="en-US" sz="1600" dirty="0" smtClean="0"/>
              <a:t>David Rogers, Ron Oldfield, Kenneth Moreland and Nathan Fabian</a:t>
            </a:r>
          </a:p>
          <a:p>
            <a:pPr marL="0" indent="0">
              <a:buNone/>
            </a:pPr>
            <a:endParaRPr lang="en-US" sz="1600" dirty="0"/>
          </a:p>
          <a:p>
            <a:pPr marL="0" indent="0">
              <a:buNone/>
            </a:pPr>
            <a:r>
              <a:rPr lang="en-US" sz="1600" dirty="0" smtClean="0"/>
              <a:t>Sandia National Laboratories</a:t>
            </a:r>
            <a:endParaRPr lang="en-US" sz="1600"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a:t>
            </a:fld>
            <a:endParaRPr lang="en-US"/>
          </a:p>
        </p:txBody>
      </p:sp>
      <p:sp>
        <p:nvSpPr>
          <p:cNvPr id="6" name="Rectangle 7"/>
          <p:cNvSpPr>
            <a:spLocks noChangeArrowheads="1"/>
          </p:cNvSpPr>
          <p:nvPr/>
        </p:nvSpPr>
        <p:spPr bwMode="auto">
          <a:xfrm>
            <a:off x="963613" y="5867400"/>
            <a:ext cx="6934200" cy="366767"/>
          </a:xfrm>
          <a:prstGeom prst="rect">
            <a:avLst/>
          </a:prstGeom>
          <a:noFill/>
          <a:ln w="12700">
            <a:noFill/>
            <a:miter lim="800000"/>
            <a:headEnd/>
            <a:tailEnd/>
          </a:ln>
        </p:spPr>
        <p:txBody>
          <a:bodyPr lIns="90487" tIns="44450" rIns="90487" bIns="44450">
            <a:spAutoFit/>
          </a:bodyPr>
          <a:lstStyle/>
          <a:p>
            <a:pPr algn="ctr">
              <a:spcBef>
                <a:spcPct val="0"/>
              </a:spcBef>
              <a:buSzTx/>
            </a:pPr>
            <a:r>
              <a:rPr lang="en-US" sz="900" b="0" i="1" dirty="0">
                <a:latin typeface="Helvetica" pitchFamily="34" charset="0"/>
              </a:rPr>
              <a:t>Sandia National Laboratories is a multi-program laboratory operated by Sandia Corporation, a wholly owned subsidiary of Lockheed Martin company, for the U.S. Department of Energy</a:t>
            </a:r>
            <a:r>
              <a:rPr lang="ja-JP" altLang="en-US" sz="900" b="0" i="1" dirty="0">
                <a:latin typeface="Helvetica" pitchFamily="34" charset="0"/>
              </a:rPr>
              <a:t>’</a:t>
            </a:r>
            <a:r>
              <a:rPr lang="en-US" altLang="ja-JP" sz="900" b="0" i="1" dirty="0">
                <a:latin typeface="Helvetica" pitchFamily="34" charset="0"/>
              </a:rPr>
              <a:t>s National Nuclear Security Administration under contract DE-AC04-94AL85000.</a:t>
            </a:r>
            <a:r>
              <a:rPr lang="en-US" altLang="ja-JP" sz="900" i="1" dirty="0">
                <a:latin typeface="Helvetica" pitchFamily="34" charset="0"/>
              </a:rPr>
              <a:t> </a:t>
            </a:r>
            <a:endParaRPr lang="en-US" sz="900" i="1" dirty="0">
              <a:latin typeface="Helvetica" pitchFamily="34" charset="0"/>
            </a:endParaRPr>
          </a:p>
        </p:txBody>
      </p:sp>
    </p:spTree>
    <p:extLst>
      <p:ext uri="{BB962C8B-B14F-4D97-AF65-F5344CB8AC3E}">
        <p14:creationId xmlns:p14="http://schemas.microsoft.com/office/powerpoint/2010/main" val="29213721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Implemented Workflows</a:t>
            </a:r>
            <a:endParaRPr lang="en-US" dirty="0"/>
          </a:p>
        </p:txBody>
      </p:sp>
      <p:sp>
        <p:nvSpPr>
          <p:cNvPr id="3" name="Content Placeholder 2"/>
          <p:cNvSpPr>
            <a:spLocks noGrp="1"/>
          </p:cNvSpPr>
          <p:nvPr>
            <p:ph idx="1"/>
          </p:nvPr>
        </p:nvSpPr>
        <p:spPr/>
        <p:txBody>
          <a:bodyPr/>
          <a:lstStyle/>
          <a:p>
            <a:r>
              <a:rPr lang="en-US" b="1" i="1" dirty="0" smtClean="0"/>
              <a:t>In situ</a:t>
            </a:r>
            <a:r>
              <a:rPr lang="en-US" dirty="0" smtClean="0"/>
              <a:t>: A CTH job that directly runs </a:t>
            </a:r>
            <a:r>
              <a:rPr lang="en-US" i="1" dirty="0" smtClean="0"/>
              <a:t>in situ</a:t>
            </a:r>
            <a:r>
              <a:rPr lang="en-US" dirty="0" smtClean="0"/>
              <a:t> analysis</a:t>
            </a:r>
          </a:p>
          <a:p>
            <a:pPr lvl="1"/>
            <a:r>
              <a:rPr lang="en-US" b="1" dirty="0" smtClean="0"/>
              <a:t>Baseline</a:t>
            </a:r>
            <a:r>
              <a:rPr lang="en-US" dirty="0" smtClean="0"/>
              <a:t>: Basic algorithm with somewhat redundant step of global communication to find AMR block neighbors</a:t>
            </a:r>
          </a:p>
          <a:p>
            <a:pPr lvl="1"/>
            <a:r>
              <a:rPr lang="en-US" b="1" dirty="0" smtClean="0"/>
              <a:t>Refined</a:t>
            </a:r>
            <a:r>
              <a:rPr lang="en-US" dirty="0" smtClean="0"/>
              <a:t>: Improved algorithm that gets AMR block neighbors from CTH</a:t>
            </a:r>
          </a:p>
          <a:p>
            <a:r>
              <a:rPr lang="en-US" b="1" i="1" dirty="0" smtClean="0"/>
              <a:t>In transit</a:t>
            </a:r>
            <a:r>
              <a:rPr lang="en-US" dirty="0" smtClean="0"/>
              <a:t>: CTH transfers data to separate server job</a:t>
            </a:r>
          </a:p>
          <a:p>
            <a:pPr lvl="1"/>
            <a:r>
              <a:rPr lang="en-US" b="1" dirty="0" smtClean="0"/>
              <a:t>Extra nodes</a:t>
            </a:r>
            <a:r>
              <a:rPr lang="en-US" dirty="0" smtClean="0"/>
              <a:t>: CTH job size same as other runs, extra nodes are used to allocate the VDA service</a:t>
            </a:r>
          </a:p>
          <a:p>
            <a:pPr lvl="1"/>
            <a:r>
              <a:rPr lang="en-US" b="1" dirty="0" smtClean="0"/>
              <a:t>Internal nodes</a:t>
            </a:r>
            <a:r>
              <a:rPr lang="en-US" dirty="0" smtClean="0"/>
              <a:t>: CTH job given less nodes that are assigned to VDA service so that together both jobs use the same nodes as other runs</a:t>
            </a:r>
          </a:p>
          <a:p>
            <a:r>
              <a:rPr lang="en-US" b="1" dirty="0" err="1" smtClean="0"/>
              <a:t>Spyplot</a:t>
            </a:r>
            <a:r>
              <a:rPr lang="en-US" b="1" dirty="0" smtClean="0"/>
              <a:t> file</a:t>
            </a:r>
            <a:r>
              <a:rPr lang="en-US" dirty="0" smtClean="0"/>
              <a:t>: Write </a:t>
            </a:r>
            <a:r>
              <a:rPr lang="en-US" dirty="0" err="1"/>
              <a:t>S</a:t>
            </a:r>
            <a:r>
              <a:rPr lang="en-US" dirty="0" err="1" smtClean="0"/>
              <a:t>pyplot</a:t>
            </a:r>
            <a:r>
              <a:rPr lang="en-US" dirty="0" smtClean="0"/>
              <a:t> files from CTH with no analysis</a:t>
            </a:r>
            <a:endParaRPr lang="en-US" b="1"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10</a:t>
            </a:fld>
            <a:endParaRPr lang="en-US"/>
          </a:p>
        </p:txBody>
      </p:sp>
    </p:spTree>
    <p:extLst>
      <p:ext uri="{BB962C8B-B14F-4D97-AF65-F5344CB8AC3E}">
        <p14:creationId xmlns:p14="http://schemas.microsoft.com/office/powerpoint/2010/main" val="7439550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Right Arrow 299"/>
          <p:cNvSpPr/>
          <p:nvPr/>
        </p:nvSpPr>
        <p:spPr>
          <a:xfrm>
            <a:off x="6019800" y="2362200"/>
            <a:ext cx="1189192" cy="594886"/>
          </a:xfrm>
          <a:prstGeom prst="rightArrow">
            <a:avLst/>
          </a:prstGeom>
          <a:solidFill>
            <a:schemeClr val="accent3">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 name="Title 3"/>
          <p:cNvSpPr>
            <a:spLocks noGrp="1"/>
          </p:cNvSpPr>
          <p:nvPr>
            <p:ph type="title"/>
          </p:nvPr>
        </p:nvSpPr>
        <p:spPr/>
        <p:txBody>
          <a:bodyPr/>
          <a:lstStyle/>
          <a:p>
            <a:r>
              <a:rPr lang="en-US" i="1" dirty="0" smtClean="0"/>
              <a:t>In Transit </a:t>
            </a:r>
            <a:r>
              <a:rPr lang="en-US" dirty="0" smtClean="0"/>
              <a:t>Allocations</a:t>
            </a:r>
            <a:endParaRPr lang="en-US" dirty="0"/>
          </a:p>
        </p:txBody>
      </p:sp>
      <p:grpSp>
        <p:nvGrpSpPr>
          <p:cNvPr id="298" name="Group 297"/>
          <p:cNvGrpSpPr/>
          <p:nvPr/>
        </p:nvGrpSpPr>
        <p:grpSpPr>
          <a:xfrm>
            <a:off x="1143000" y="1749623"/>
            <a:ext cx="5181600" cy="1679377"/>
            <a:chOff x="685800" y="1521023"/>
            <a:chExt cx="5181600" cy="1679377"/>
          </a:xfrm>
        </p:grpSpPr>
        <p:grpSp>
          <p:nvGrpSpPr>
            <p:cNvPr id="289" name="Group 288"/>
            <p:cNvGrpSpPr/>
            <p:nvPr/>
          </p:nvGrpSpPr>
          <p:grpSpPr>
            <a:xfrm>
              <a:off x="838200" y="1825185"/>
              <a:ext cx="4876800" cy="1224501"/>
              <a:chOff x="304800" y="1827113"/>
              <a:chExt cx="4876800" cy="1224501"/>
            </a:xfrm>
          </p:grpSpPr>
          <p:sp>
            <p:nvSpPr>
              <p:cNvPr id="6" name="Rectangle 5"/>
              <p:cNvSpPr/>
              <p:nvPr/>
            </p:nvSpPr>
            <p:spPr>
              <a:xfrm>
                <a:off x="3048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3048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3048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3048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p:cNvSpPr/>
              <p:nvPr/>
            </p:nvSpPr>
            <p:spPr>
              <a:xfrm>
                <a:off x="3048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3048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p:cNvSpPr/>
              <p:nvPr/>
            </p:nvSpPr>
            <p:spPr>
              <a:xfrm>
                <a:off x="3048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p:cNvSpPr/>
              <p:nvPr/>
            </p:nvSpPr>
            <p:spPr>
              <a:xfrm>
                <a:off x="3048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Rectangle 22"/>
              <p:cNvSpPr/>
              <p:nvPr/>
            </p:nvSpPr>
            <p:spPr>
              <a:xfrm>
                <a:off x="4572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p:cNvSpPr/>
              <p:nvPr/>
            </p:nvSpPr>
            <p:spPr>
              <a:xfrm>
                <a:off x="4572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Rectangle 24"/>
              <p:cNvSpPr/>
              <p:nvPr/>
            </p:nvSpPr>
            <p:spPr>
              <a:xfrm>
                <a:off x="4572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 name="Rectangle 25"/>
              <p:cNvSpPr/>
              <p:nvPr/>
            </p:nvSpPr>
            <p:spPr>
              <a:xfrm>
                <a:off x="4572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Rectangle 26"/>
              <p:cNvSpPr/>
              <p:nvPr/>
            </p:nvSpPr>
            <p:spPr>
              <a:xfrm>
                <a:off x="4572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Rectangle 27"/>
              <p:cNvSpPr/>
              <p:nvPr/>
            </p:nvSpPr>
            <p:spPr>
              <a:xfrm>
                <a:off x="4572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Rectangle 28"/>
              <p:cNvSpPr/>
              <p:nvPr/>
            </p:nvSpPr>
            <p:spPr>
              <a:xfrm>
                <a:off x="4572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p:cNvSpPr/>
              <p:nvPr/>
            </p:nvSpPr>
            <p:spPr>
              <a:xfrm>
                <a:off x="4572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Rectangle 30"/>
              <p:cNvSpPr/>
              <p:nvPr/>
            </p:nvSpPr>
            <p:spPr>
              <a:xfrm>
                <a:off x="6096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ectangle 31"/>
              <p:cNvSpPr/>
              <p:nvPr/>
            </p:nvSpPr>
            <p:spPr>
              <a:xfrm>
                <a:off x="6096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Rectangle 32"/>
              <p:cNvSpPr/>
              <p:nvPr/>
            </p:nvSpPr>
            <p:spPr>
              <a:xfrm>
                <a:off x="6096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Rectangle 33"/>
              <p:cNvSpPr/>
              <p:nvPr/>
            </p:nvSpPr>
            <p:spPr>
              <a:xfrm>
                <a:off x="6096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Rectangle 34"/>
              <p:cNvSpPr/>
              <p:nvPr/>
            </p:nvSpPr>
            <p:spPr>
              <a:xfrm>
                <a:off x="6096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Rectangle 35"/>
              <p:cNvSpPr/>
              <p:nvPr/>
            </p:nvSpPr>
            <p:spPr>
              <a:xfrm>
                <a:off x="6096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 name="Rectangle 36"/>
              <p:cNvSpPr/>
              <p:nvPr/>
            </p:nvSpPr>
            <p:spPr>
              <a:xfrm>
                <a:off x="6096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 name="Rectangle 37"/>
              <p:cNvSpPr/>
              <p:nvPr/>
            </p:nvSpPr>
            <p:spPr>
              <a:xfrm>
                <a:off x="6096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 name="Rectangle 38"/>
              <p:cNvSpPr/>
              <p:nvPr/>
            </p:nvSpPr>
            <p:spPr>
              <a:xfrm>
                <a:off x="7620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ectangle 39"/>
              <p:cNvSpPr/>
              <p:nvPr/>
            </p:nvSpPr>
            <p:spPr>
              <a:xfrm>
                <a:off x="7620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 name="Rectangle 40"/>
              <p:cNvSpPr/>
              <p:nvPr/>
            </p:nvSpPr>
            <p:spPr>
              <a:xfrm>
                <a:off x="7620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 name="Rectangle 41"/>
              <p:cNvSpPr/>
              <p:nvPr/>
            </p:nvSpPr>
            <p:spPr>
              <a:xfrm>
                <a:off x="7620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 name="Rectangle 42"/>
              <p:cNvSpPr/>
              <p:nvPr/>
            </p:nvSpPr>
            <p:spPr>
              <a:xfrm>
                <a:off x="7620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 name="Rectangle 43"/>
              <p:cNvSpPr/>
              <p:nvPr/>
            </p:nvSpPr>
            <p:spPr>
              <a:xfrm>
                <a:off x="7620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 name="Rectangle 44"/>
              <p:cNvSpPr/>
              <p:nvPr/>
            </p:nvSpPr>
            <p:spPr>
              <a:xfrm>
                <a:off x="7620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 name="Rectangle 45"/>
              <p:cNvSpPr/>
              <p:nvPr/>
            </p:nvSpPr>
            <p:spPr>
              <a:xfrm>
                <a:off x="7620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Rectangle 46"/>
              <p:cNvSpPr/>
              <p:nvPr/>
            </p:nvSpPr>
            <p:spPr>
              <a:xfrm>
                <a:off x="914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 name="Rectangle 47"/>
              <p:cNvSpPr/>
              <p:nvPr/>
            </p:nvSpPr>
            <p:spPr>
              <a:xfrm>
                <a:off x="914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Rectangle 48"/>
              <p:cNvSpPr/>
              <p:nvPr/>
            </p:nvSpPr>
            <p:spPr>
              <a:xfrm>
                <a:off x="914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 name="Rectangle 49"/>
              <p:cNvSpPr/>
              <p:nvPr/>
            </p:nvSpPr>
            <p:spPr>
              <a:xfrm>
                <a:off x="914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 name="Rectangle 50"/>
              <p:cNvSpPr/>
              <p:nvPr/>
            </p:nvSpPr>
            <p:spPr>
              <a:xfrm>
                <a:off x="914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Rectangle 51"/>
              <p:cNvSpPr/>
              <p:nvPr/>
            </p:nvSpPr>
            <p:spPr>
              <a:xfrm>
                <a:off x="914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Rectangle 52"/>
              <p:cNvSpPr/>
              <p:nvPr/>
            </p:nvSpPr>
            <p:spPr>
              <a:xfrm>
                <a:off x="914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 name="Rectangle 53"/>
              <p:cNvSpPr/>
              <p:nvPr/>
            </p:nvSpPr>
            <p:spPr>
              <a:xfrm>
                <a:off x="914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p:cNvSpPr/>
              <p:nvPr/>
            </p:nvSpPr>
            <p:spPr>
              <a:xfrm>
                <a:off x="1066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 name="Rectangle 55"/>
              <p:cNvSpPr/>
              <p:nvPr/>
            </p:nvSpPr>
            <p:spPr>
              <a:xfrm>
                <a:off x="1066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7" name="Rectangle 56"/>
              <p:cNvSpPr/>
              <p:nvPr/>
            </p:nvSpPr>
            <p:spPr>
              <a:xfrm>
                <a:off x="1066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Rectangle 57"/>
              <p:cNvSpPr/>
              <p:nvPr/>
            </p:nvSpPr>
            <p:spPr>
              <a:xfrm>
                <a:off x="1066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9" name="Rectangle 58"/>
              <p:cNvSpPr/>
              <p:nvPr/>
            </p:nvSpPr>
            <p:spPr>
              <a:xfrm>
                <a:off x="1066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Rectangle 59"/>
              <p:cNvSpPr/>
              <p:nvPr/>
            </p:nvSpPr>
            <p:spPr>
              <a:xfrm>
                <a:off x="1066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1" name="Rectangle 60"/>
              <p:cNvSpPr/>
              <p:nvPr/>
            </p:nvSpPr>
            <p:spPr>
              <a:xfrm>
                <a:off x="1066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2" name="Rectangle 61"/>
              <p:cNvSpPr/>
              <p:nvPr/>
            </p:nvSpPr>
            <p:spPr>
              <a:xfrm>
                <a:off x="1066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Rectangle 62"/>
              <p:cNvSpPr/>
              <p:nvPr/>
            </p:nvSpPr>
            <p:spPr>
              <a:xfrm>
                <a:off x="1219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4" name="Rectangle 63"/>
              <p:cNvSpPr/>
              <p:nvPr/>
            </p:nvSpPr>
            <p:spPr>
              <a:xfrm>
                <a:off x="1219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5" name="Rectangle 64"/>
              <p:cNvSpPr/>
              <p:nvPr/>
            </p:nvSpPr>
            <p:spPr>
              <a:xfrm>
                <a:off x="1219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6" name="Rectangle 65"/>
              <p:cNvSpPr/>
              <p:nvPr/>
            </p:nvSpPr>
            <p:spPr>
              <a:xfrm>
                <a:off x="1219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7" name="Rectangle 66"/>
              <p:cNvSpPr/>
              <p:nvPr/>
            </p:nvSpPr>
            <p:spPr>
              <a:xfrm>
                <a:off x="1219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8" name="Rectangle 67"/>
              <p:cNvSpPr/>
              <p:nvPr/>
            </p:nvSpPr>
            <p:spPr>
              <a:xfrm>
                <a:off x="1219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9" name="Rectangle 68"/>
              <p:cNvSpPr/>
              <p:nvPr/>
            </p:nvSpPr>
            <p:spPr>
              <a:xfrm>
                <a:off x="1219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0" name="Rectangle 69"/>
              <p:cNvSpPr/>
              <p:nvPr/>
            </p:nvSpPr>
            <p:spPr>
              <a:xfrm>
                <a:off x="1219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1" name="Rectangle 70"/>
              <p:cNvSpPr/>
              <p:nvPr/>
            </p:nvSpPr>
            <p:spPr>
              <a:xfrm>
                <a:off x="13716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2" name="Rectangle 71"/>
              <p:cNvSpPr/>
              <p:nvPr/>
            </p:nvSpPr>
            <p:spPr>
              <a:xfrm>
                <a:off x="13716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3" name="Rectangle 72"/>
              <p:cNvSpPr/>
              <p:nvPr/>
            </p:nvSpPr>
            <p:spPr>
              <a:xfrm>
                <a:off x="13716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4" name="Rectangle 73"/>
              <p:cNvSpPr/>
              <p:nvPr/>
            </p:nvSpPr>
            <p:spPr>
              <a:xfrm>
                <a:off x="13716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5" name="Rectangle 74"/>
              <p:cNvSpPr/>
              <p:nvPr/>
            </p:nvSpPr>
            <p:spPr>
              <a:xfrm>
                <a:off x="13716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6" name="Rectangle 75"/>
              <p:cNvSpPr/>
              <p:nvPr/>
            </p:nvSpPr>
            <p:spPr>
              <a:xfrm>
                <a:off x="13716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7" name="Rectangle 76"/>
              <p:cNvSpPr/>
              <p:nvPr/>
            </p:nvSpPr>
            <p:spPr>
              <a:xfrm>
                <a:off x="13716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Rectangle 77"/>
              <p:cNvSpPr/>
              <p:nvPr/>
            </p:nvSpPr>
            <p:spPr>
              <a:xfrm>
                <a:off x="13716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9" name="Rectangle 78"/>
              <p:cNvSpPr/>
              <p:nvPr/>
            </p:nvSpPr>
            <p:spPr>
              <a:xfrm>
                <a:off x="15240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0" name="Rectangle 79"/>
              <p:cNvSpPr/>
              <p:nvPr/>
            </p:nvSpPr>
            <p:spPr>
              <a:xfrm>
                <a:off x="15240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1" name="Rectangle 80"/>
              <p:cNvSpPr/>
              <p:nvPr/>
            </p:nvSpPr>
            <p:spPr>
              <a:xfrm>
                <a:off x="15240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2" name="Rectangle 81"/>
              <p:cNvSpPr/>
              <p:nvPr/>
            </p:nvSpPr>
            <p:spPr>
              <a:xfrm>
                <a:off x="15240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3" name="Rectangle 82"/>
              <p:cNvSpPr/>
              <p:nvPr/>
            </p:nvSpPr>
            <p:spPr>
              <a:xfrm>
                <a:off x="15240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4" name="Rectangle 83"/>
              <p:cNvSpPr/>
              <p:nvPr/>
            </p:nvSpPr>
            <p:spPr>
              <a:xfrm>
                <a:off x="15240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5" name="Rectangle 84"/>
              <p:cNvSpPr/>
              <p:nvPr/>
            </p:nvSpPr>
            <p:spPr>
              <a:xfrm>
                <a:off x="15240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6" name="Rectangle 85"/>
              <p:cNvSpPr/>
              <p:nvPr/>
            </p:nvSpPr>
            <p:spPr>
              <a:xfrm>
                <a:off x="15240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7" name="Rectangle 86"/>
              <p:cNvSpPr/>
              <p:nvPr/>
            </p:nvSpPr>
            <p:spPr>
              <a:xfrm>
                <a:off x="1676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8" name="Rectangle 87"/>
              <p:cNvSpPr/>
              <p:nvPr/>
            </p:nvSpPr>
            <p:spPr>
              <a:xfrm>
                <a:off x="1676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9" name="Rectangle 88"/>
              <p:cNvSpPr/>
              <p:nvPr/>
            </p:nvSpPr>
            <p:spPr>
              <a:xfrm>
                <a:off x="1676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0" name="Rectangle 89"/>
              <p:cNvSpPr/>
              <p:nvPr/>
            </p:nvSpPr>
            <p:spPr>
              <a:xfrm>
                <a:off x="1676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1" name="Rectangle 90"/>
              <p:cNvSpPr/>
              <p:nvPr/>
            </p:nvSpPr>
            <p:spPr>
              <a:xfrm>
                <a:off x="1676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2" name="Rectangle 91"/>
              <p:cNvSpPr/>
              <p:nvPr/>
            </p:nvSpPr>
            <p:spPr>
              <a:xfrm>
                <a:off x="1676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3" name="Rectangle 92"/>
              <p:cNvSpPr/>
              <p:nvPr/>
            </p:nvSpPr>
            <p:spPr>
              <a:xfrm>
                <a:off x="1676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4" name="Rectangle 93"/>
              <p:cNvSpPr/>
              <p:nvPr/>
            </p:nvSpPr>
            <p:spPr>
              <a:xfrm>
                <a:off x="1676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5" name="Rectangle 94"/>
              <p:cNvSpPr/>
              <p:nvPr/>
            </p:nvSpPr>
            <p:spPr>
              <a:xfrm>
                <a:off x="1828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6" name="Rectangle 95"/>
              <p:cNvSpPr/>
              <p:nvPr/>
            </p:nvSpPr>
            <p:spPr>
              <a:xfrm>
                <a:off x="1828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7" name="Rectangle 96"/>
              <p:cNvSpPr/>
              <p:nvPr/>
            </p:nvSpPr>
            <p:spPr>
              <a:xfrm>
                <a:off x="1828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8" name="Rectangle 97"/>
              <p:cNvSpPr/>
              <p:nvPr/>
            </p:nvSpPr>
            <p:spPr>
              <a:xfrm>
                <a:off x="1828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9" name="Rectangle 98"/>
              <p:cNvSpPr/>
              <p:nvPr/>
            </p:nvSpPr>
            <p:spPr>
              <a:xfrm>
                <a:off x="1828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0" name="Rectangle 99"/>
              <p:cNvSpPr/>
              <p:nvPr/>
            </p:nvSpPr>
            <p:spPr>
              <a:xfrm>
                <a:off x="1828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1" name="Rectangle 100"/>
              <p:cNvSpPr/>
              <p:nvPr/>
            </p:nvSpPr>
            <p:spPr>
              <a:xfrm>
                <a:off x="1828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2" name="Rectangle 101"/>
              <p:cNvSpPr/>
              <p:nvPr/>
            </p:nvSpPr>
            <p:spPr>
              <a:xfrm>
                <a:off x="1828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3" name="Rectangle 102"/>
              <p:cNvSpPr/>
              <p:nvPr/>
            </p:nvSpPr>
            <p:spPr>
              <a:xfrm>
                <a:off x="1981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4" name="Rectangle 103"/>
              <p:cNvSpPr/>
              <p:nvPr/>
            </p:nvSpPr>
            <p:spPr>
              <a:xfrm>
                <a:off x="1981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5" name="Rectangle 104"/>
              <p:cNvSpPr/>
              <p:nvPr/>
            </p:nvSpPr>
            <p:spPr>
              <a:xfrm>
                <a:off x="1981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6" name="Rectangle 105"/>
              <p:cNvSpPr/>
              <p:nvPr/>
            </p:nvSpPr>
            <p:spPr>
              <a:xfrm>
                <a:off x="1981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7" name="Rectangle 106"/>
              <p:cNvSpPr/>
              <p:nvPr/>
            </p:nvSpPr>
            <p:spPr>
              <a:xfrm>
                <a:off x="1981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8" name="Rectangle 107"/>
              <p:cNvSpPr/>
              <p:nvPr/>
            </p:nvSpPr>
            <p:spPr>
              <a:xfrm>
                <a:off x="1981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9" name="Rectangle 108"/>
              <p:cNvSpPr/>
              <p:nvPr/>
            </p:nvSpPr>
            <p:spPr>
              <a:xfrm>
                <a:off x="1981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0" name="Rectangle 109"/>
              <p:cNvSpPr/>
              <p:nvPr/>
            </p:nvSpPr>
            <p:spPr>
              <a:xfrm>
                <a:off x="1981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1" name="Rectangle 110"/>
              <p:cNvSpPr/>
              <p:nvPr/>
            </p:nvSpPr>
            <p:spPr>
              <a:xfrm>
                <a:off x="2133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2" name="Rectangle 111"/>
              <p:cNvSpPr/>
              <p:nvPr/>
            </p:nvSpPr>
            <p:spPr>
              <a:xfrm>
                <a:off x="2133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3" name="Rectangle 112"/>
              <p:cNvSpPr/>
              <p:nvPr/>
            </p:nvSpPr>
            <p:spPr>
              <a:xfrm>
                <a:off x="2133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4" name="Rectangle 113"/>
              <p:cNvSpPr/>
              <p:nvPr/>
            </p:nvSpPr>
            <p:spPr>
              <a:xfrm>
                <a:off x="2133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5" name="Rectangle 114"/>
              <p:cNvSpPr/>
              <p:nvPr/>
            </p:nvSpPr>
            <p:spPr>
              <a:xfrm>
                <a:off x="2133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6" name="Rectangle 115"/>
              <p:cNvSpPr/>
              <p:nvPr/>
            </p:nvSpPr>
            <p:spPr>
              <a:xfrm>
                <a:off x="2133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7" name="Rectangle 116"/>
              <p:cNvSpPr/>
              <p:nvPr/>
            </p:nvSpPr>
            <p:spPr>
              <a:xfrm>
                <a:off x="2133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8" name="Rectangle 117"/>
              <p:cNvSpPr/>
              <p:nvPr/>
            </p:nvSpPr>
            <p:spPr>
              <a:xfrm>
                <a:off x="2133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9" name="Rectangle 118"/>
              <p:cNvSpPr/>
              <p:nvPr/>
            </p:nvSpPr>
            <p:spPr>
              <a:xfrm>
                <a:off x="2286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0" name="Rectangle 119"/>
              <p:cNvSpPr/>
              <p:nvPr/>
            </p:nvSpPr>
            <p:spPr>
              <a:xfrm>
                <a:off x="2286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1" name="Rectangle 120"/>
              <p:cNvSpPr/>
              <p:nvPr/>
            </p:nvSpPr>
            <p:spPr>
              <a:xfrm>
                <a:off x="2286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2" name="Rectangle 121"/>
              <p:cNvSpPr/>
              <p:nvPr/>
            </p:nvSpPr>
            <p:spPr>
              <a:xfrm>
                <a:off x="2286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3" name="Rectangle 122"/>
              <p:cNvSpPr/>
              <p:nvPr/>
            </p:nvSpPr>
            <p:spPr>
              <a:xfrm>
                <a:off x="2286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4" name="Rectangle 123"/>
              <p:cNvSpPr/>
              <p:nvPr/>
            </p:nvSpPr>
            <p:spPr>
              <a:xfrm>
                <a:off x="2286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5" name="Rectangle 124"/>
              <p:cNvSpPr/>
              <p:nvPr/>
            </p:nvSpPr>
            <p:spPr>
              <a:xfrm>
                <a:off x="2286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6" name="Rectangle 125"/>
              <p:cNvSpPr/>
              <p:nvPr/>
            </p:nvSpPr>
            <p:spPr>
              <a:xfrm>
                <a:off x="2286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7" name="Rectangle 126"/>
              <p:cNvSpPr/>
              <p:nvPr/>
            </p:nvSpPr>
            <p:spPr>
              <a:xfrm>
                <a:off x="2438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8" name="Rectangle 127"/>
              <p:cNvSpPr/>
              <p:nvPr/>
            </p:nvSpPr>
            <p:spPr>
              <a:xfrm>
                <a:off x="2438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9" name="Rectangle 128"/>
              <p:cNvSpPr/>
              <p:nvPr/>
            </p:nvSpPr>
            <p:spPr>
              <a:xfrm>
                <a:off x="2438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0" name="Rectangle 129"/>
              <p:cNvSpPr/>
              <p:nvPr/>
            </p:nvSpPr>
            <p:spPr>
              <a:xfrm>
                <a:off x="2438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1" name="Rectangle 130"/>
              <p:cNvSpPr/>
              <p:nvPr/>
            </p:nvSpPr>
            <p:spPr>
              <a:xfrm>
                <a:off x="2438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2" name="Rectangle 131"/>
              <p:cNvSpPr/>
              <p:nvPr/>
            </p:nvSpPr>
            <p:spPr>
              <a:xfrm>
                <a:off x="2438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3" name="Rectangle 132"/>
              <p:cNvSpPr/>
              <p:nvPr/>
            </p:nvSpPr>
            <p:spPr>
              <a:xfrm>
                <a:off x="2438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4" name="Rectangle 133"/>
              <p:cNvSpPr/>
              <p:nvPr/>
            </p:nvSpPr>
            <p:spPr>
              <a:xfrm>
                <a:off x="2438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5" name="Rectangle 134"/>
              <p:cNvSpPr/>
              <p:nvPr/>
            </p:nvSpPr>
            <p:spPr>
              <a:xfrm>
                <a:off x="25908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6" name="Rectangle 135"/>
              <p:cNvSpPr/>
              <p:nvPr/>
            </p:nvSpPr>
            <p:spPr>
              <a:xfrm>
                <a:off x="25908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7" name="Rectangle 136"/>
              <p:cNvSpPr/>
              <p:nvPr/>
            </p:nvSpPr>
            <p:spPr>
              <a:xfrm>
                <a:off x="25908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8" name="Rectangle 137"/>
              <p:cNvSpPr/>
              <p:nvPr/>
            </p:nvSpPr>
            <p:spPr>
              <a:xfrm>
                <a:off x="25908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9" name="Rectangle 138"/>
              <p:cNvSpPr/>
              <p:nvPr/>
            </p:nvSpPr>
            <p:spPr>
              <a:xfrm>
                <a:off x="25908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0" name="Rectangle 139"/>
              <p:cNvSpPr/>
              <p:nvPr/>
            </p:nvSpPr>
            <p:spPr>
              <a:xfrm>
                <a:off x="25908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1" name="Rectangle 140"/>
              <p:cNvSpPr/>
              <p:nvPr/>
            </p:nvSpPr>
            <p:spPr>
              <a:xfrm>
                <a:off x="25908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2" name="Rectangle 141"/>
              <p:cNvSpPr/>
              <p:nvPr/>
            </p:nvSpPr>
            <p:spPr>
              <a:xfrm>
                <a:off x="25908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3" name="Rectangle 142"/>
              <p:cNvSpPr/>
              <p:nvPr/>
            </p:nvSpPr>
            <p:spPr>
              <a:xfrm>
                <a:off x="27432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4" name="Rectangle 143"/>
              <p:cNvSpPr/>
              <p:nvPr/>
            </p:nvSpPr>
            <p:spPr>
              <a:xfrm>
                <a:off x="27432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5" name="Rectangle 144"/>
              <p:cNvSpPr/>
              <p:nvPr/>
            </p:nvSpPr>
            <p:spPr>
              <a:xfrm>
                <a:off x="27432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6" name="Rectangle 145"/>
              <p:cNvSpPr/>
              <p:nvPr/>
            </p:nvSpPr>
            <p:spPr>
              <a:xfrm>
                <a:off x="27432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7" name="Rectangle 146"/>
              <p:cNvSpPr/>
              <p:nvPr/>
            </p:nvSpPr>
            <p:spPr>
              <a:xfrm>
                <a:off x="27432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8" name="Rectangle 147"/>
              <p:cNvSpPr/>
              <p:nvPr/>
            </p:nvSpPr>
            <p:spPr>
              <a:xfrm>
                <a:off x="27432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9" name="Rectangle 148"/>
              <p:cNvSpPr/>
              <p:nvPr/>
            </p:nvSpPr>
            <p:spPr>
              <a:xfrm>
                <a:off x="27432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0" name="Rectangle 149"/>
              <p:cNvSpPr/>
              <p:nvPr/>
            </p:nvSpPr>
            <p:spPr>
              <a:xfrm>
                <a:off x="27432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1" name="Rectangle 150"/>
              <p:cNvSpPr/>
              <p:nvPr/>
            </p:nvSpPr>
            <p:spPr>
              <a:xfrm>
                <a:off x="2895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2" name="Rectangle 151"/>
              <p:cNvSpPr/>
              <p:nvPr/>
            </p:nvSpPr>
            <p:spPr>
              <a:xfrm>
                <a:off x="2895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3" name="Rectangle 152"/>
              <p:cNvSpPr/>
              <p:nvPr/>
            </p:nvSpPr>
            <p:spPr>
              <a:xfrm>
                <a:off x="2895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4" name="Rectangle 153"/>
              <p:cNvSpPr/>
              <p:nvPr/>
            </p:nvSpPr>
            <p:spPr>
              <a:xfrm>
                <a:off x="2895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5" name="Rectangle 154"/>
              <p:cNvSpPr/>
              <p:nvPr/>
            </p:nvSpPr>
            <p:spPr>
              <a:xfrm>
                <a:off x="2895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6" name="Rectangle 155"/>
              <p:cNvSpPr/>
              <p:nvPr/>
            </p:nvSpPr>
            <p:spPr>
              <a:xfrm>
                <a:off x="2895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7" name="Rectangle 156"/>
              <p:cNvSpPr/>
              <p:nvPr/>
            </p:nvSpPr>
            <p:spPr>
              <a:xfrm>
                <a:off x="2895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8" name="Rectangle 157"/>
              <p:cNvSpPr/>
              <p:nvPr/>
            </p:nvSpPr>
            <p:spPr>
              <a:xfrm>
                <a:off x="2895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9" name="Rectangle 158"/>
              <p:cNvSpPr/>
              <p:nvPr/>
            </p:nvSpPr>
            <p:spPr>
              <a:xfrm>
                <a:off x="3048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0" name="Rectangle 159"/>
              <p:cNvSpPr/>
              <p:nvPr/>
            </p:nvSpPr>
            <p:spPr>
              <a:xfrm>
                <a:off x="3048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1" name="Rectangle 160"/>
              <p:cNvSpPr/>
              <p:nvPr/>
            </p:nvSpPr>
            <p:spPr>
              <a:xfrm>
                <a:off x="3048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2" name="Rectangle 161"/>
              <p:cNvSpPr/>
              <p:nvPr/>
            </p:nvSpPr>
            <p:spPr>
              <a:xfrm>
                <a:off x="3048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3" name="Rectangle 162"/>
              <p:cNvSpPr/>
              <p:nvPr/>
            </p:nvSpPr>
            <p:spPr>
              <a:xfrm>
                <a:off x="3048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4" name="Rectangle 163"/>
              <p:cNvSpPr/>
              <p:nvPr/>
            </p:nvSpPr>
            <p:spPr>
              <a:xfrm>
                <a:off x="3048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5" name="Rectangle 164"/>
              <p:cNvSpPr/>
              <p:nvPr/>
            </p:nvSpPr>
            <p:spPr>
              <a:xfrm>
                <a:off x="3048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6" name="Rectangle 165"/>
              <p:cNvSpPr/>
              <p:nvPr/>
            </p:nvSpPr>
            <p:spPr>
              <a:xfrm>
                <a:off x="3048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7" name="Rectangle 166"/>
              <p:cNvSpPr/>
              <p:nvPr/>
            </p:nvSpPr>
            <p:spPr>
              <a:xfrm>
                <a:off x="3200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8" name="Rectangle 167"/>
              <p:cNvSpPr/>
              <p:nvPr/>
            </p:nvSpPr>
            <p:spPr>
              <a:xfrm>
                <a:off x="3200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9" name="Rectangle 168"/>
              <p:cNvSpPr/>
              <p:nvPr/>
            </p:nvSpPr>
            <p:spPr>
              <a:xfrm>
                <a:off x="3200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0" name="Rectangle 169"/>
              <p:cNvSpPr/>
              <p:nvPr/>
            </p:nvSpPr>
            <p:spPr>
              <a:xfrm>
                <a:off x="3200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1" name="Rectangle 170"/>
              <p:cNvSpPr/>
              <p:nvPr/>
            </p:nvSpPr>
            <p:spPr>
              <a:xfrm>
                <a:off x="3200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2" name="Rectangle 171"/>
              <p:cNvSpPr/>
              <p:nvPr/>
            </p:nvSpPr>
            <p:spPr>
              <a:xfrm>
                <a:off x="3200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3" name="Rectangle 172"/>
              <p:cNvSpPr/>
              <p:nvPr/>
            </p:nvSpPr>
            <p:spPr>
              <a:xfrm>
                <a:off x="3200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4" name="Rectangle 173"/>
              <p:cNvSpPr/>
              <p:nvPr/>
            </p:nvSpPr>
            <p:spPr>
              <a:xfrm>
                <a:off x="3200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5" name="Rectangle 174"/>
              <p:cNvSpPr/>
              <p:nvPr/>
            </p:nvSpPr>
            <p:spPr>
              <a:xfrm>
                <a:off x="3352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6" name="Rectangle 175"/>
              <p:cNvSpPr/>
              <p:nvPr/>
            </p:nvSpPr>
            <p:spPr>
              <a:xfrm>
                <a:off x="3352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7" name="Rectangle 176"/>
              <p:cNvSpPr/>
              <p:nvPr/>
            </p:nvSpPr>
            <p:spPr>
              <a:xfrm>
                <a:off x="3352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8" name="Rectangle 177"/>
              <p:cNvSpPr/>
              <p:nvPr/>
            </p:nvSpPr>
            <p:spPr>
              <a:xfrm>
                <a:off x="3352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9" name="Rectangle 178"/>
              <p:cNvSpPr/>
              <p:nvPr/>
            </p:nvSpPr>
            <p:spPr>
              <a:xfrm>
                <a:off x="3352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0" name="Rectangle 179"/>
              <p:cNvSpPr/>
              <p:nvPr/>
            </p:nvSpPr>
            <p:spPr>
              <a:xfrm>
                <a:off x="3352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1" name="Rectangle 180"/>
              <p:cNvSpPr/>
              <p:nvPr/>
            </p:nvSpPr>
            <p:spPr>
              <a:xfrm>
                <a:off x="3352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2" name="Rectangle 181"/>
              <p:cNvSpPr/>
              <p:nvPr/>
            </p:nvSpPr>
            <p:spPr>
              <a:xfrm>
                <a:off x="3352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3" name="Rectangle 182"/>
              <p:cNvSpPr/>
              <p:nvPr/>
            </p:nvSpPr>
            <p:spPr>
              <a:xfrm>
                <a:off x="3505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4" name="Rectangle 183"/>
              <p:cNvSpPr/>
              <p:nvPr/>
            </p:nvSpPr>
            <p:spPr>
              <a:xfrm>
                <a:off x="3505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5" name="Rectangle 184"/>
              <p:cNvSpPr/>
              <p:nvPr/>
            </p:nvSpPr>
            <p:spPr>
              <a:xfrm>
                <a:off x="3505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6" name="Rectangle 185"/>
              <p:cNvSpPr/>
              <p:nvPr/>
            </p:nvSpPr>
            <p:spPr>
              <a:xfrm>
                <a:off x="3505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7" name="Rectangle 186"/>
              <p:cNvSpPr/>
              <p:nvPr/>
            </p:nvSpPr>
            <p:spPr>
              <a:xfrm>
                <a:off x="3505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8" name="Rectangle 187"/>
              <p:cNvSpPr/>
              <p:nvPr/>
            </p:nvSpPr>
            <p:spPr>
              <a:xfrm>
                <a:off x="3505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9" name="Rectangle 188"/>
              <p:cNvSpPr/>
              <p:nvPr/>
            </p:nvSpPr>
            <p:spPr>
              <a:xfrm>
                <a:off x="3505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0" name="Rectangle 189"/>
              <p:cNvSpPr/>
              <p:nvPr/>
            </p:nvSpPr>
            <p:spPr>
              <a:xfrm>
                <a:off x="3505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1" name="Rectangle 190"/>
              <p:cNvSpPr/>
              <p:nvPr/>
            </p:nvSpPr>
            <p:spPr>
              <a:xfrm>
                <a:off x="3657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2" name="Rectangle 191"/>
              <p:cNvSpPr/>
              <p:nvPr/>
            </p:nvSpPr>
            <p:spPr>
              <a:xfrm>
                <a:off x="3657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3" name="Rectangle 192"/>
              <p:cNvSpPr/>
              <p:nvPr/>
            </p:nvSpPr>
            <p:spPr>
              <a:xfrm>
                <a:off x="3657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4" name="Rectangle 193"/>
              <p:cNvSpPr/>
              <p:nvPr/>
            </p:nvSpPr>
            <p:spPr>
              <a:xfrm>
                <a:off x="3657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5" name="Rectangle 194"/>
              <p:cNvSpPr/>
              <p:nvPr/>
            </p:nvSpPr>
            <p:spPr>
              <a:xfrm>
                <a:off x="3657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6" name="Rectangle 195"/>
              <p:cNvSpPr/>
              <p:nvPr/>
            </p:nvSpPr>
            <p:spPr>
              <a:xfrm>
                <a:off x="3657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7" name="Rectangle 196"/>
              <p:cNvSpPr/>
              <p:nvPr/>
            </p:nvSpPr>
            <p:spPr>
              <a:xfrm>
                <a:off x="3657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8" name="Rectangle 197"/>
              <p:cNvSpPr/>
              <p:nvPr/>
            </p:nvSpPr>
            <p:spPr>
              <a:xfrm>
                <a:off x="3657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9" name="Rectangle 198"/>
              <p:cNvSpPr/>
              <p:nvPr/>
            </p:nvSpPr>
            <p:spPr>
              <a:xfrm>
                <a:off x="38100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0" name="Rectangle 199"/>
              <p:cNvSpPr/>
              <p:nvPr/>
            </p:nvSpPr>
            <p:spPr>
              <a:xfrm>
                <a:off x="38100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1" name="Rectangle 200"/>
              <p:cNvSpPr/>
              <p:nvPr/>
            </p:nvSpPr>
            <p:spPr>
              <a:xfrm>
                <a:off x="38100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2" name="Rectangle 201"/>
              <p:cNvSpPr/>
              <p:nvPr/>
            </p:nvSpPr>
            <p:spPr>
              <a:xfrm>
                <a:off x="38100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3" name="Rectangle 202"/>
              <p:cNvSpPr/>
              <p:nvPr/>
            </p:nvSpPr>
            <p:spPr>
              <a:xfrm>
                <a:off x="38100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4" name="Rectangle 203"/>
              <p:cNvSpPr/>
              <p:nvPr/>
            </p:nvSpPr>
            <p:spPr>
              <a:xfrm>
                <a:off x="38100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5" name="Rectangle 204"/>
              <p:cNvSpPr/>
              <p:nvPr/>
            </p:nvSpPr>
            <p:spPr>
              <a:xfrm>
                <a:off x="38100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6" name="Rectangle 205"/>
              <p:cNvSpPr/>
              <p:nvPr/>
            </p:nvSpPr>
            <p:spPr>
              <a:xfrm>
                <a:off x="38100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7" name="Rectangle 206"/>
              <p:cNvSpPr/>
              <p:nvPr/>
            </p:nvSpPr>
            <p:spPr>
              <a:xfrm>
                <a:off x="39624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8" name="Rectangle 207"/>
              <p:cNvSpPr/>
              <p:nvPr/>
            </p:nvSpPr>
            <p:spPr>
              <a:xfrm>
                <a:off x="39624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9" name="Rectangle 208"/>
              <p:cNvSpPr/>
              <p:nvPr/>
            </p:nvSpPr>
            <p:spPr>
              <a:xfrm>
                <a:off x="39624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0" name="Rectangle 209"/>
              <p:cNvSpPr/>
              <p:nvPr/>
            </p:nvSpPr>
            <p:spPr>
              <a:xfrm>
                <a:off x="39624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1" name="Rectangle 210"/>
              <p:cNvSpPr/>
              <p:nvPr/>
            </p:nvSpPr>
            <p:spPr>
              <a:xfrm>
                <a:off x="39624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2" name="Rectangle 211"/>
              <p:cNvSpPr/>
              <p:nvPr/>
            </p:nvSpPr>
            <p:spPr>
              <a:xfrm>
                <a:off x="39624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3" name="Rectangle 212"/>
              <p:cNvSpPr/>
              <p:nvPr/>
            </p:nvSpPr>
            <p:spPr>
              <a:xfrm>
                <a:off x="39624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4" name="Rectangle 213"/>
              <p:cNvSpPr/>
              <p:nvPr/>
            </p:nvSpPr>
            <p:spPr>
              <a:xfrm>
                <a:off x="39624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5" name="Rectangle 214"/>
              <p:cNvSpPr/>
              <p:nvPr/>
            </p:nvSpPr>
            <p:spPr>
              <a:xfrm>
                <a:off x="4114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6" name="Rectangle 215"/>
              <p:cNvSpPr/>
              <p:nvPr/>
            </p:nvSpPr>
            <p:spPr>
              <a:xfrm>
                <a:off x="4114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7" name="Rectangle 216"/>
              <p:cNvSpPr/>
              <p:nvPr/>
            </p:nvSpPr>
            <p:spPr>
              <a:xfrm>
                <a:off x="4114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8" name="Rectangle 217"/>
              <p:cNvSpPr/>
              <p:nvPr/>
            </p:nvSpPr>
            <p:spPr>
              <a:xfrm>
                <a:off x="4114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9" name="Rectangle 218"/>
              <p:cNvSpPr/>
              <p:nvPr/>
            </p:nvSpPr>
            <p:spPr>
              <a:xfrm>
                <a:off x="4114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0" name="Rectangle 219"/>
              <p:cNvSpPr/>
              <p:nvPr/>
            </p:nvSpPr>
            <p:spPr>
              <a:xfrm>
                <a:off x="4114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1" name="Rectangle 220"/>
              <p:cNvSpPr/>
              <p:nvPr/>
            </p:nvSpPr>
            <p:spPr>
              <a:xfrm>
                <a:off x="4114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2" name="Rectangle 221"/>
              <p:cNvSpPr/>
              <p:nvPr/>
            </p:nvSpPr>
            <p:spPr>
              <a:xfrm>
                <a:off x="4114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3" name="Rectangle 222"/>
              <p:cNvSpPr/>
              <p:nvPr/>
            </p:nvSpPr>
            <p:spPr>
              <a:xfrm>
                <a:off x="4267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4" name="Rectangle 223"/>
              <p:cNvSpPr/>
              <p:nvPr/>
            </p:nvSpPr>
            <p:spPr>
              <a:xfrm>
                <a:off x="4267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5" name="Rectangle 224"/>
              <p:cNvSpPr/>
              <p:nvPr/>
            </p:nvSpPr>
            <p:spPr>
              <a:xfrm>
                <a:off x="4267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6" name="Rectangle 225"/>
              <p:cNvSpPr/>
              <p:nvPr/>
            </p:nvSpPr>
            <p:spPr>
              <a:xfrm>
                <a:off x="4267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7" name="Rectangle 226"/>
              <p:cNvSpPr/>
              <p:nvPr/>
            </p:nvSpPr>
            <p:spPr>
              <a:xfrm>
                <a:off x="4267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8" name="Rectangle 227"/>
              <p:cNvSpPr/>
              <p:nvPr/>
            </p:nvSpPr>
            <p:spPr>
              <a:xfrm>
                <a:off x="4267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9" name="Rectangle 228"/>
              <p:cNvSpPr/>
              <p:nvPr/>
            </p:nvSpPr>
            <p:spPr>
              <a:xfrm>
                <a:off x="4267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0" name="Rectangle 229"/>
              <p:cNvSpPr/>
              <p:nvPr/>
            </p:nvSpPr>
            <p:spPr>
              <a:xfrm>
                <a:off x="4267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1" name="Rectangle 230"/>
              <p:cNvSpPr/>
              <p:nvPr/>
            </p:nvSpPr>
            <p:spPr>
              <a:xfrm>
                <a:off x="4419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2" name="Rectangle 231"/>
              <p:cNvSpPr/>
              <p:nvPr/>
            </p:nvSpPr>
            <p:spPr>
              <a:xfrm>
                <a:off x="4419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3" name="Rectangle 232"/>
              <p:cNvSpPr/>
              <p:nvPr/>
            </p:nvSpPr>
            <p:spPr>
              <a:xfrm>
                <a:off x="4419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4" name="Rectangle 233"/>
              <p:cNvSpPr/>
              <p:nvPr/>
            </p:nvSpPr>
            <p:spPr>
              <a:xfrm>
                <a:off x="4419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5" name="Rectangle 234"/>
              <p:cNvSpPr/>
              <p:nvPr/>
            </p:nvSpPr>
            <p:spPr>
              <a:xfrm>
                <a:off x="4419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6" name="Rectangle 235"/>
              <p:cNvSpPr/>
              <p:nvPr/>
            </p:nvSpPr>
            <p:spPr>
              <a:xfrm>
                <a:off x="4419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7" name="Rectangle 236"/>
              <p:cNvSpPr/>
              <p:nvPr/>
            </p:nvSpPr>
            <p:spPr>
              <a:xfrm>
                <a:off x="4419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8" name="Rectangle 237"/>
              <p:cNvSpPr/>
              <p:nvPr/>
            </p:nvSpPr>
            <p:spPr>
              <a:xfrm>
                <a:off x="4419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9" name="Rectangle 238"/>
              <p:cNvSpPr/>
              <p:nvPr/>
            </p:nvSpPr>
            <p:spPr>
              <a:xfrm>
                <a:off x="45720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0" name="Rectangle 239"/>
              <p:cNvSpPr/>
              <p:nvPr/>
            </p:nvSpPr>
            <p:spPr>
              <a:xfrm>
                <a:off x="45720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1" name="Rectangle 240"/>
              <p:cNvSpPr/>
              <p:nvPr/>
            </p:nvSpPr>
            <p:spPr>
              <a:xfrm>
                <a:off x="45720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2" name="Rectangle 241"/>
              <p:cNvSpPr/>
              <p:nvPr/>
            </p:nvSpPr>
            <p:spPr>
              <a:xfrm>
                <a:off x="45720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3" name="Rectangle 242"/>
              <p:cNvSpPr/>
              <p:nvPr/>
            </p:nvSpPr>
            <p:spPr>
              <a:xfrm>
                <a:off x="45720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4" name="Rectangle 243"/>
              <p:cNvSpPr/>
              <p:nvPr/>
            </p:nvSpPr>
            <p:spPr>
              <a:xfrm>
                <a:off x="45720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5" name="Rectangle 244"/>
              <p:cNvSpPr/>
              <p:nvPr/>
            </p:nvSpPr>
            <p:spPr>
              <a:xfrm>
                <a:off x="45720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6" name="Rectangle 245"/>
              <p:cNvSpPr/>
              <p:nvPr/>
            </p:nvSpPr>
            <p:spPr>
              <a:xfrm>
                <a:off x="45720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7" name="Rectangle 246"/>
              <p:cNvSpPr/>
              <p:nvPr/>
            </p:nvSpPr>
            <p:spPr>
              <a:xfrm>
                <a:off x="47244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8" name="Rectangle 247"/>
              <p:cNvSpPr/>
              <p:nvPr/>
            </p:nvSpPr>
            <p:spPr>
              <a:xfrm>
                <a:off x="47244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9" name="Rectangle 248"/>
              <p:cNvSpPr/>
              <p:nvPr/>
            </p:nvSpPr>
            <p:spPr>
              <a:xfrm>
                <a:off x="47244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0" name="Rectangle 249"/>
              <p:cNvSpPr/>
              <p:nvPr/>
            </p:nvSpPr>
            <p:spPr>
              <a:xfrm>
                <a:off x="47244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1" name="Rectangle 250"/>
              <p:cNvSpPr/>
              <p:nvPr/>
            </p:nvSpPr>
            <p:spPr>
              <a:xfrm>
                <a:off x="47244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2" name="Rectangle 251"/>
              <p:cNvSpPr/>
              <p:nvPr/>
            </p:nvSpPr>
            <p:spPr>
              <a:xfrm>
                <a:off x="47244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3" name="Rectangle 252"/>
              <p:cNvSpPr/>
              <p:nvPr/>
            </p:nvSpPr>
            <p:spPr>
              <a:xfrm>
                <a:off x="47244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4" name="Rectangle 253"/>
              <p:cNvSpPr/>
              <p:nvPr/>
            </p:nvSpPr>
            <p:spPr>
              <a:xfrm>
                <a:off x="47244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5" name="Rectangle 254"/>
              <p:cNvSpPr/>
              <p:nvPr/>
            </p:nvSpPr>
            <p:spPr>
              <a:xfrm>
                <a:off x="48768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6" name="Rectangle 255"/>
              <p:cNvSpPr/>
              <p:nvPr/>
            </p:nvSpPr>
            <p:spPr>
              <a:xfrm>
                <a:off x="48768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7" name="Rectangle 256"/>
              <p:cNvSpPr/>
              <p:nvPr/>
            </p:nvSpPr>
            <p:spPr>
              <a:xfrm>
                <a:off x="48768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8" name="Rectangle 257"/>
              <p:cNvSpPr/>
              <p:nvPr/>
            </p:nvSpPr>
            <p:spPr>
              <a:xfrm>
                <a:off x="48768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9" name="Rectangle 258"/>
              <p:cNvSpPr/>
              <p:nvPr/>
            </p:nvSpPr>
            <p:spPr>
              <a:xfrm>
                <a:off x="48768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0" name="Rectangle 259"/>
              <p:cNvSpPr/>
              <p:nvPr/>
            </p:nvSpPr>
            <p:spPr>
              <a:xfrm>
                <a:off x="48768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1" name="Rectangle 260"/>
              <p:cNvSpPr/>
              <p:nvPr/>
            </p:nvSpPr>
            <p:spPr>
              <a:xfrm>
                <a:off x="48768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2" name="Rectangle 261"/>
              <p:cNvSpPr/>
              <p:nvPr/>
            </p:nvSpPr>
            <p:spPr>
              <a:xfrm>
                <a:off x="48768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3" name="Rectangle 262"/>
              <p:cNvSpPr/>
              <p:nvPr/>
            </p:nvSpPr>
            <p:spPr>
              <a:xfrm>
                <a:off x="50292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4" name="Rectangle 263"/>
              <p:cNvSpPr/>
              <p:nvPr/>
            </p:nvSpPr>
            <p:spPr>
              <a:xfrm>
                <a:off x="50292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5" name="Rectangle 264"/>
              <p:cNvSpPr/>
              <p:nvPr/>
            </p:nvSpPr>
            <p:spPr>
              <a:xfrm>
                <a:off x="50292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6" name="Rectangle 265"/>
              <p:cNvSpPr/>
              <p:nvPr/>
            </p:nvSpPr>
            <p:spPr>
              <a:xfrm>
                <a:off x="50292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7" name="Rectangle 266"/>
              <p:cNvSpPr/>
              <p:nvPr/>
            </p:nvSpPr>
            <p:spPr>
              <a:xfrm>
                <a:off x="50292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8" name="Rectangle 267"/>
              <p:cNvSpPr/>
              <p:nvPr/>
            </p:nvSpPr>
            <p:spPr>
              <a:xfrm>
                <a:off x="50292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9" name="Rectangle 268"/>
              <p:cNvSpPr/>
              <p:nvPr/>
            </p:nvSpPr>
            <p:spPr>
              <a:xfrm>
                <a:off x="50292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0" name="Rectangle 269"/>
              <p:cNvSpPr/>
              <p:nvPr/>
            </p:nvSpPr>
            <p:spPr>
              <a:xfrm>
                <a:off x="50292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90" name="Rectangle 289"/>
            <p:cNvSpPr/>
            <p:nvPr/>
          </p:nvSpPr>
          <p:spPr>
            <a:xfrm>
              <a:off x="685800" y="1676400"/>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1" name="TextBox 290"/>
            <p:cNvSpPr txBox="1"/>
            <p:nvPr/>
          </p:nvSpPr>
          <p:spPr>
            <a:xfrm>
              <a:off x="2887590" y="1521023"/>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296" name="TextBox 295"/>
            <p:cNvSpPr txBox="1"/>
            <p:nvPr/>
          </p:nvSpPr>
          <p:spPr>
            <a:xfrm>
              <a:off x="2682008" y="2251565"/>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grpSp>
      <p:grpSp>
        <p:nvGrpSpPr>
          <p:cNvPr id="299" name="Group 298"/>
          <p:cNvGrpSpPr/>
          <p:nvPr/>
        </p:nvGrpSpPr>
        <p:grpSpPr>
          <a:xfrm>
            <a:off x="7086600" y="2054423"/>
            <a:ext cx="931808" cy="1069054"/>
            <a:chOff x="7010400" y="1825823"/>
            <a:chExt cx="931808" cy="1069054"/>
          </a:xfrm>
        </p:grpSpPr>
        <p:grpSp>
          <p:nvGrpSpPr>
            <p:cNvPr id="295" name="Group 294"/>
            <p:cNvGrpSpPr/>
            <p:nvPr/>
          </p:nvGrpSpPr>
          <p:grpSpPr>
            <a:xfrm>
              <a:off x="7010400" y="1825823"/>
              <a:ext cx="931808" cy="1069054"/>
              <a:chOff x="7010400" y="1825823"/>
              <a:chExt cx="931808" cy="1069054"/>
            </a:xfrm>
          </p:grpSpPr>
          <p:grpSp>
            <p:nvGrpSpPr>
              <p:cNvPr id="288" name="Group 287"/>
              <p:cNvGrpSpPr/>
              <p:nvPr/>
            </p:nvGrpSpPr>
            <p:grpSpPr>
              <a:xfrm>
                <a:off x="7171504" y="2117441"/>
                <a:ext cx="609600" cy="611045"/>
                <a:chOff x="6705600" y="2132395"/>
                <a:chExt cx="609600" cy="611045"/>
              </a:xfrm>
            </p:grpSpPr>
            <p:sp>
              <p:nvSpPr>
                <p:cNvPr id="272" name="Rectangle 271"/>
                <p:cNvSpPr/>
                <p:nvPr/>
              </p:nvSpPr>
              <p:spPr>
                <a:xfrm>
                  <a:off x="67056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3" name="Rectangle 272"/>
                <p:cNvSpPr/>
                <p:nvPr/>
              </p:nvSpPr>
              <p:spPr>
                <a:xfrm>
                  <a:off x="67056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4" name="Rectangle 273"/>
                <p:cNvSpPr/>
                <p:nvPr/>
              </p:nvSpPr>
              <p:spPr>
                <a:xfrm>
                  <a:off x="67056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5" name="Rectangle 274"/>
                <p:cNvSpPr/>
                <p:nvPr/>
              </p:nvSpPr>
              <p:spPr>
                <a:xfrm>
                  <a:off x="67056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6" name="Rectangle 275"/>
                <p:cNvSpPr/>
                <p:nvPr/>
              </p:nvSpPr>
              <p:spPr>
                <a:xfrm>
                  <a:off x="68580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7" name="Rectangle 276"/>
                <p:cNvSpPr/>
                <p:nvPr/>
              </p:nvSpPr>
              <p:spPr>
                <a:xfrm>
                  <a:off x="68580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8" name="Rectangle 277"/>
                <p:cNvSpPr/>
                <p:nvPr/>
              </p:nvSpPr>
              <p:spPr>
                <a:xfrm>
                  <a:off x="68580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9" name="Rectangle 278"/>
                <p:cNvSpPr/>
                <p:nvPr/>
              </p:nvSpPr>
              <p:spPr>
                <a:xfrm>
                  <a:off x="68580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0" name="Rectangle 279"/>
                <p:cNvSpPr/>
                <p:nvPr/>
              </p:nvSpPr>
              <p:spPr>
                <a:xfrm>
                  <a:off x="70104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1" name="Rectangle 280"/>
                <p:cNvSpPr/>
                <p:nvPr/>
              </p:nvSpPr>
              <p:spPr>
                <a:xfrm>
                  <a:off x="70104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2" name="Rectangle 281"/>
                <p:cNvSpPr/>
                <p:nvPr/>
              </p:nvSpPr>
              <p:spPr>
                <a:xfrm>
                  <a:off x="70104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3" name="Rectangle 282"/>
                <p:cNvSpPr/>
                <p:nvPr/>
              </p:nvSpPr>
              <p:spPr>
                <a:xfrm>
                  <a:off x="70104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4" name="Rectangle 283"/>
                <p:cNvSpPr/>
                <p:nvPr/>
              </p:nvSpPr>
              <p:spPr>
                <a:xfrm>
                  <a:off x="71628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5" name="Rectangle 284"/>
                <p:cNvSpPr/>
                <p:nvPr/>
              </p:nvSpPr>
              <p:spPr>
                <a:xfrm>
                  <a:off x="71628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6" name="Rectangle 285"/>
                <p:cNvSpPr/>
                <p:nvPr/>
              </p:nvSpPr>
              <p:spPr>
                <a:xfrm>
                  <a:off x="71628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7" name="Rectangle 286"/>
                <p:cNvSpPr/>
                <p:nvPr/>
              </p:nvSpPr>
              <p:spPr>
                <a:xfrm>
                  <a:off x="71628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92" name="Rectangle 291"/>
              <p:cNvSpPr/>
              <p:nvPr/>
            </p:nvSpPr>
            <p:spPr>
              <a:xfrm>
                <a:off x="7010400" y="1981200"/>
                <a:ext cx="931808" cy="913677"/>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3" name="TextBox 292"/>
              <p:cNvSpPr txBox="1"/>
              <p:nvPr/>
            </p:nvSpPr>
            <p:spPr>
              <a:xfrm>
                <a:off x="7132792" y="1825823"/>
                <a:ext cx="687025" cy="307777"/>
              </a:xfrm>
              <a:prstGeom prst="rect">
                <a:avLst/>
              </a:prstGeom>
              <a:solidFill>
                <a:schemeClr val="bg1"/>
              </a:solidFill>
            </p:spPr>
            <p:txBody>
              <a:bodyPr wrap="none" lIns="0" rIns="0" rtlCol="0">
                <a:spAutoFit/>
              </a:bodyPr>
              <a:lstStyle/>
              <a:p>
                <a:r>
                  <a:rPr lang="en-US" sz="1400" dirty="0" smtClean="0"/>
                  <a:t>16 Nodes</a:t>
                </a:r>
                <a:endParaRPr lang="en-US" sz="1400" dirty="0"/>
              </a:p>
            </p:txBody>
          </p:sp>
        </p:grpSp>
        <p:sp>
          <p:nvSpPr>
            <p:cNvPr id="297" name="TextBox 296"/>
            <p:cNvSpPr txBox="1"/>
            <p:nvPr/>
          </p:nvSpPr>
          <p:spPr>
            <a:xfrm>
              <a:off x="7246858" y="225301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grpSp>
      <p:grpSp>
        <p:nvGrpSpPr>
          <p:cNvPr id="571" name="Group 570"/>
          <p:cNvGrpSpPr/>
          <p:nvPr/>
        </p:nvGrpSpPr>
        <p:grpSpPr>
          <a:xfrm>
            <a:off x="1143000" y="4264223"/>
            <a:ext cx="5181600" cy="1679377"/>
            <a:chOff x="685800" y="4038600"/>
            <a:chExt cx="5181600" cy="1679377"/>
          </a:xfrm>
        </p:grpSpPr>
        <p:grpSp>
          <p:nvGrpSpPr>
            <p:cNvPr id="570" name="Group 569"/>
            <p:cNvGrpSpPr/>
            <p:nvPr/>
          </p:nvGrpSpPr>
          <p:grpSpPr>
            <a:xfrm>
              <a:off x="838200" y="4342762"/>
              <a:ext cx="4876800" cy="1224501"/>
              <a:chOff x="838200" y="4342762"/>
              <a:chExt cx="4876800" cy="1224501"/>
            </a:xfrm>
          </p:grpSpPr>
          <p:sp>
            <p:nvSpPr>
              <p:cNvPr id="306" name="Rectangle 305"/>
              <p:cNvSpPr/>
              <p:nvPr/>
            </p:nvSpPr>
            <p:spPr>
              <a:xfrm>
                <a:off x="8382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7" name="Rectangle 306"/>
              <p:cNvSpPr/>
              <p:nvPr/>
            </p:nvSpPr>
            <p:spPr>
              <a:xfrm>
                <a:off x="8382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8" name="Rectangle 307"/>
              <p:cNvSpPr/>
              <p:nvPr/>
            </p:nvSpPr>
            <p:spPr>
              <a:xfrm>
                <a:off x="8382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9" name="Rectangle 308"/>
              <p:cNvSpPr/>
              <p:nvPr/>
            </p:nvSpPr>
            <p:spPr>
              <a:xfrm>
                <a:off x="8382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0" name="Rectangle 309"/>
              <p:cNvSpPr/>
              <p:nvPr/>
            </p:nvSpPr>
            <p:spPr>
              <a:xfrm>
                <a:off x="8382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1" name="Rectangle 310"/>
              <p:cNvSpPr/>
              <p:nvPr/>
            </p:nvSpPr>
            <p:spPr>
              <a:xfrm>
                <a:off x="8382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2" name="Rectangle 311"/>
              <p:cNvSpPr/>
              <p:nvPr/>
            </p:nvSpPr>
            <p:spPr>
              <a:xfrm>
                <a:off x="8382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3" name="Rectangle 312"/>
              <p:cNvSpPr/>
              <p:nvPr/>
            </p:nvSpPr>
            <p:spPr>
              <a:xfrm>
                <a:off x="8382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4" name="Rectangle 313"/>
              <p:cNvSpPr/>
              <p:nvPr/>
            </p:nvSpPr>
            <p:spPr>
              <a:xfrm>
                <a:off x="9906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5" name="Rectangle 314"/>
              <p:cNvSpPr/>
              <p:nvPr/>
            </p:nvSpPr>
            <p:spPr>
              <a:xfrm>
                <a:off x="9906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6" name="Rectangle 315"/>
              <p:cNvSpPr/>
              <p:nvPr/>
            </p:nvSpPr>
            <p:spPr>
              <a:xfrm>
                <a:off x="9906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7" name="Rectangle 316"/>
              <p:cNvSpPr/>
              <p:nvPr/>
            </p:nvSpPr>
            <p:spPr>
              <a:xfrm>
                <a:off x="9906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8" name="Rectangle 317"/>
              <p:cNvSpPr/>
              <p:nvPr/>
            </p:nvSpPr>
            <p:spPr>
              <a:xfrm>
                <a:off x="9906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9" name="Rectangle 318"/>
              <p:cNvSpPr/>
              <p:nvPr/>
            </p:nvSpPr>
            <p:spPr>
              <a:xfrm>
                <a:off x="9906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0" name="Rectangle 319"/>
              <p:cNvSpPr/>
              <p:nvPr/>
            </p:nvSpPr>
            <p:spPr>
              <a:xfrm>
                <a:off x="9906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1" name="Rectangle 320"/>
              <p:cNvSpPr/>
              <p:nvPr/>
            </p:nvSpPr>
            <p:spPr>
              <a:xfrm>
                <a:off x="9906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2" name="Rectangle 321"/>
              <p:cNvSpPr/>
              <p:nvPr/>
            </p:nvSpPr>
            <p:spPr>
              <a:xfrm>
                <a:off x="11430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3" name="Rectangle 322"/>
              <p:cNvSpPr/>
              <p:nvPr/>
            </p:nvSpPr>
            <p:spPr>
              <a:xfrm>
                <a:off x="11430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4" name="Rectangle 323"/>
              <p:cNvSpPr/>
              <p:nvPr/>
            </p:nvSpPr>
            <p:spPr>
              <a:xfrm>
                <a:off x="11430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5" name="Rectangle 324"/>
              <p:cNvSpPr/>
              <p:nvPr/>
            </p:nvSpPr>
            <p:spPr>
              <a:xfrm>
                <a:off x="11430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6" name="Rectangle 325"/>
              <p:cNvSpPr/>
              <p:nvPr/>
            </p:nvSpPr>
            <p:spPr>
              <a:xfrm>
                <a:off x="11430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7" name="Rectangle 326"/>
              <p:cNvSpPr/>
              <p:nvPr/>
            </p:nvSpPr>
            <p:spPr>
              <a:xfrm>
                <a:off x="11430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8" name="Rectangle 327"/>
              <p:cNvSpPr/>
              <p:nvPr/>
            </p:nvSpPr>
            <p:spPr>
              <a:xfrm>
                <a:off x="11430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9" name="Rectangle 328"/>
              <p:cNvSpPr/>
              <p:nvPr/>
            </p:nvSpPr>
            <p:spPr>
              <a:xfrm>
                <a:off x="11430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0" name="Rectangle 329"/>
              <p:cNvSpPr/>
              <p:nvPr/>
            </p:nvSpPr>
            <p:spPr>
              <a:xfrm>
                <a:off x="12954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1" name="Rectangle 330"/>
              <p:cNvSpPr/>
              <p:nvPr/>
            </p:nvSpPr>
            <p:spPr>
              <a:xfrm>
                <a:off x="12954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2" name="Rectangle 331"/>
              <p:cNvSpPr/>
              <p:nvPr/>
            </p:nvSpPr>
            <p:spPr>
              <a:xfrm>
                <a:off x="12954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3" name="Rectangle 332"/>
              <p:cNvSpPr/>
              <p:nvPr/>
            </p:nvSpPr>
            <p:spPr>
              <a:xfrm>
                <a:off x="12954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4" name="Rectangle 333"/>
              <p:cNvSpPr/>
              <p:nvPr/>
            </p:nvSpPr>
            <p:spPr>
              <a:xfrm>
                <a:off x="12954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5" name="Rectangle 334"/>
              <p:cNvSpPr/>
              <p:nvPr/>
            </p:nvSpPr>
            <p:spPr>
              <a:xfrm>
                <a:off x="12954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6" name="Rectangle 335"/>
              <p:cNvSpPr/>
              <p:nvPr/>
            </p:nvSpPr>
            <p:spPr>
              <a:xfrm>
                <a:off x="12954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7" name="Rectangle 336"/>
              <p:cNvSpPr/>
              <p:nvPr/>
            </p:nvSpPr>
            <p:spPr>
              <a:xfrm>
                <a:off x="12954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8" name="Rectangle 337"/>
              <p:cNvSpPr/>
              <p:nvPr/>
            </p:nvSpPr>
            <p:spPr>
              <a:xfrm>
                <a:off x="1447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9" name="Rectangle 338"/>
              <p:cNvSpPr/>
              <p:nvPr/>
            </p:nvSpPr>
            <p:spPr>
              <a:xfrm>
                <a:off x="1447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0" name="Rectangle 339"/>
              <p:cNvSpPr/>
              <p:nvPr/>
            </p:nvSpPr>
            <p:spPr>
              <a:xfrm>
                <a:off x="1447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1" name="Rectangle 340"/>
              <p:cNvSpPr/>
              <p:nvPr/>
            </p:nvSpPr>
            <p:spPr>
              <a:xfrm>
                <a:off x="1447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2" name="Rectangle 341"/>
              <p:cNvSpPr/>
              <p:nvPr/>
            </p:nvSpPr>
            <p:spPr>
              <a:xfrm>
                <a:off x="1447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3" name="Rectangle 342"/>
              <p:cNvSpPr/>
              <p:nvPr/>
            </p:nvSpPr>
            <p:spPr>
              <a:xfrm>
                <a:off x="1447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4" name="Rectangle 343"/>
              <p:cNvSpPr/>
              <p:nvPr/>
            </p:nvSpPr>
            <p:spPr>
              <a:xfrm>
                <a:off x="1447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5" name="Rectangle 344"/>
              <p:cNvSpPr/>
              <p:nvPr/>
            </p:nvSpPr>
            <p:spPr>
              <a:xfrm>
                <a:off x="1447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6" name="Rectangle 345"/>
              <p:cNvSpPr/>
              <p:nvPr/>
            </p:nvSpPr>
            <p:spPr>
              <a:xfrm>
                <a:off x="1600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7" name="Rectangle 346"/>
              <p:cNvSpPr/>
              <p:nvPr/>
            </p:nvSpPr>
            <p:spPr>
              <a:xfrm>
                <a:off x="1600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8" name="Rectangle 347"/>
              <p:cNvSpPr/>
              <p:nvPr/>
            </p:nvSpPr>
            <p:spPr>
              <a:xfrm>
                <a:off x="1600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9" name="Rectangle 348"/>
              <p:cNvSpPr/>
              <p:nvPr/>
            </p:nvSpPr>
            <p:spPr>
              <a:xfrm>
                <a:off x="1600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0" name="Rectangle 349"/>
              <p:cNvSpPr/>
              <p:nvPr/>
            </p:nvSpPr>
            <p:spPr>
              <a:xfrm>
                <a:off x="1600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1" name="Rectangle 350"/>
              <p:cNvSpPr/>
              <p:nvPr/>
            </p:nvSpPr>
            <p:spPr>
              <a:xfrm>
                <a:off x="1600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2" name="Rectangle 351"/>
              <p:cNvSpPr/>
              <p:nvPr/>
            </p:nvSpPr>
            <p:spPr>
              <a:xfrm>
                <a:off x="1600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3" name="Rectangle 352"/>
              <p:cNvSpPr/>
              <p:nvPr/>
            </p:nvSpPr>
            <p:spPr>
              <a:xfrm>
                <a:off x="1600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4" name="Rectangle 353"/>
              <p:cNvSpPr/>
              <p:nvPr/>
            </p:nvSpPr>
            <p:spPr>
              <a:xfrm>
                <a:off x="1752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5" name="Rectangle 354"/>
              <p:cNvSpPr/>
              <p:nvPr/>
            </p:nvSpPr>
            <p:spPr>
              <a:xfrm>
                <a:off x="1752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6" name="Rectangle 355"/>
              <p:cNvSpPr/>
              <p:nvPr/>
            </p:nvSpPr>
            <p:spPr>
              <a:xfrm>
                <a:off x="1752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7" name="Rectangle 356"/>
              <p:cNvSpPr/>
              <p:nvPr/>
            </p:nvSpPr>
            <p:spPr>
              <a:xfrm>
                <a:off x="1752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8" name="Rectangle 357"/>
              <p:cNvSpPr/>
              <p:nvPr/>
            </p:nvSpPr>
            <p:spPr>
              <a:xfrm>
                <a:off x="1752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9" name="Rectangle 358"/>
              <p:cNvSpPr/>
              <p:nvPr/>
            </p:nvSpPr>
            <p:spPr>
              <a:xfrm>
                <a:off x="1752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0" name="Rectangle 359"/>
              <p:cNvSpPr/>
              <p:nvPr/>
            </p:nvSpPr>
            <p:spPr>
              <a:xfrm>
                <a:off x="1752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1" name="Rectangle 360"/>
              <p:cNvSpPr/>
              <p:nvPr/>
            </p:nvSpPr>
            <p:spPr>
              <a:xfrm>
                <a:off x="1752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2" name="Rectangle 361"/>
              <p:cNvSpPr/>
              <p:nvPr/>
            </p:nvSpPr>
            <p:spPr>
              <a:xfrm>
                <a:off x="19050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3" name="Rectangle 362"/>
              <p:cNvSpPr/>
              <p:nvPr/>
            </p:nvSpPr>
            <p:spPr>
              <a:xfrm>
                <a:off x="19050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4" name="Rectangle 363"/>
              <p:cNvSpPr/>
              <p:nvPr/>
            </p:nvSpPr>
            <p:spPr>
              <a:xfrm>
                <a:off x="19050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5" name="Rectangle 364"/>
              <p:cNvSpPr/>
              <p:nvPr/>
            </p:nvSpPr>
            <p:spPr>
              <a:xfrm>
                <a:off x="19050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6" name="Rectangle 365"/>
              <p:cNvSpPr/>
              <p:nvPr/>
            </p:nvSpPr>
            <p:spPr>
              <a:xfrm>
                <a:off x="19050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7" name="Rectangle 366"/>
              <p:cNvSpPr/>
              <p:nvPr/>
            </p:nvSpPr>
            <p:spPr>
              <a:xfrm>
                <a:off x="19050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8" name="Rectangle 367"/>
              <p:cNvSpPr/>
              <p:nvPr/>
            </p:nvSpPr>
            <p:spPr>
              <a:xfrm>
                <a:off x="19050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9" name="Rectangle 368"/>
              <p:cNvSpPr/>
              <p:nvPr/>
            </p:nvSpPr>
            <p:spPr>
              <a:xfrm>
                <a:off x="19050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0" name="Rectangle 369"/>
              <p:cNvSpPr/>
              <p:nvPr/>
            </p:nvSpPr>
            <p:spPr>
              <a:xfrm>
                <a:off x="20574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1" name="Rectangle 370"/>
              <p:cNvSpPr/>
              <p:nvPr/>
            </p:nvSpPr>
            <p:spPr>
              <a:xfrm>
                <a:off x="20574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2" name="Rectangle 371"/>
              <p:cNvSpPr/>
              <p:nvPr/>
            </p:nvSpPr>
            <p:spPr>
              <a:xfrm>
                <a:off x="20574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3" name="Rectangle 372"/>
              <p:cNvSpPr/>
              <p:nvPr/>
            </p:nvSpPr>
            <p:spPr>
              <a:xfrm>
                <a:off x="20574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4" name="Rectangle 373"/>
              <p:cNvSpPr/>
              <p:nvPr/>
            </p:nvSpPr>
            <p:spPr>
              <a:xfrm>
                <a:off x="20574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5" name="Rectangle 374"/>
              <p:cNvSpPr/>
              <p:nvPr/>
            </p:nvSpPr>
            <p:spPr>
              <a:xfrm>
                <a:off x="20574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6" name="Rectangle 375"/>
              <p:cNvSpPr/>
              <p:nvPr/>
            </p:nvSpPr>
            <p:spPr>
              <a:xfrm>
                <a:off x="20574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7" name="Rectangle 376"/>
              <p:cNvSpPr/>
              <p:nvPr/>
            </p:nvSpPr>
            <p:spPr>
              <a:xfrm>
                <a:off x="20574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8" name="Rectangle 377"/>
              <p:cNvSpPr/>
              <p:nvPr/>
            </p:nvSpPr>
            <p:spPr>
              <a:xfrm>
                <a:off x="2209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9" name="Rectangle 378"/>
              <p:cNvSpPr/>
              <p:nvPr/>
            </p:nvSpPr>
            <p:spPr>
              <a:xfrm>
                <a:off x="2209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0" name="Rectangle 379"/>
              <p:cNvSpPr/>
              <p:nvPr/>
            </p:nvSpPr>
            <p:spPr>
              <a:xfrm>
                <a:off x="2209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1" name="Rectangle 380"/>
              <p:cNvSpPr/>
              <p:nvPr/>
            </p:nvSpPr>
            <p:spPr>
              <a:xfrm>
                <a:off x="2209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2" name="Rectangle 381"/>
              <p:cNvSpPr/>
              <p:nvPr/>
            </p:nvSpPr>
            <p:spPr>
              <a:xfrm>
                <a:off x="2209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3" name="Rectangle 382"/>
              <p:cNvSpPr/>
              <p:nvPr/>
            </p:nvSpPr>
            <p:spPr>
              <a:xfrm>
                <a:off x="2209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4" name="Rectangle 383"/>
              <p:cNvSpPr/>
              <p:nvPr/>
            </p:nvSpPr>
            <p:spPr>
              <a:xfrm>
                <a:off x="2209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5" name="Rectangle 384"/>
              <p:cNvSpPr/>
              <p:nvPr/>
            </p:nvSpPr>
            <p:spPr>
              <a:xfrm>
                <a:off x="2209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6" name="Rectangle 385"/>
              <p:cNvSpPr/>
              <p:nvPr/>
            </p:nvSpPr>
            <p:spPr>
              <a:xfrm>
                <a:off x="2362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7" name="Rectangle 386"/>
              <p:cNvSpPr/>
              <p:nvPr/>
            </p:nvSpPr>
            <p:spPr>
              <a:xfrm>
                <a:off x="2362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8" name="Rectangle 387"/>
              <p:cNvSpPr/>
              <p:nvPr/>
            </p:nvSpPr>
            <p:spPr>
              <a:xfrm>
                <a:off x="2362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9" name="Rectangle 388"/>
              <p:cNvSpPr/>
              <p:nvPr/>
            </p:nvSpPr>
            <p:spPr>
              <a:xfrm>
                <a:off x="2362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0" name="Rectangle 389"/>
              <p:cNvSpPr/>
              <p:nvPr/>
            </p:nvSpPr>
            <p:spPr>
              <a:xfrm>
                <a:off x="2362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1" name="Rectangle 390"/>
              <p:cNvSpPr/>
              <p:nvPr/>
            </p:nvSpPr>
            <p:spPr>
              <a:xfrm>
                <a:off x="2362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2" name="Rectangle 391"/>
              <p:cNvSpPr/>
              <p:nvPr/>
            </p:nvSpPr>
            <p:spPr>
              <a:xfrm>
                <a:off x="2362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3" name="Rectangle 392"/>
              <p:cNvSpPr/>
              <p:nvPr/>
            </p:nvSpPr>
            <p:spPr>
              <a:xfrm>
                <a:off x="2362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4" name="Rectangle 393"/>
              <p:cNvSpPr/>
              <p:nvPr/>
            </p:nvSpPr>
            <p:spPr>
              <a:xfrm>
                <a:off x="2514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5" name="Rectangle 394"/>
              <p:cNvSpPr/>
              <p:nvPr/>
            </p:nvSpPr>
            <p:spPr>
              <a:xfrm>
                <a:off x="2514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6" name="Rectangle 395"/>
              <p:cNvSpPr/>
              <p:nvPr/>
            </p:nvSpPr>
            <p:spPr>
              <a:xfrm>
                <a:off x="2514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7" name="Rectangle 396"/>
              <p:cNvSpPr/>
              <p:nvPr/>
            </p:nvSpPr>
            <p:spPr>
              <a:xfrm>
                <a:off x="2514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8" name="Rectangle 397"/>
              <p:cNvSpPr/>
              <p:nvPr/>
            </p:nvSpPr>
            <p:spPr>
              <a:xfrm>
                <a:off x="2514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9" name="Rectangle 398"/>
              <p:cNvSpPr/>
              <p:nvPr/>
            </p:nvSpPr>
            <p:spPr>
              <a:xfrm>
                <a:off x="2514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0" name="Rectangle 399"/>
              <p:cNvSpPr/>
              <p:nvPr/>
            </p:nvSpPr>
            <p:spPr>
              <a:xfrm>
                <a:off x="2514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1" name="Rectangle 400"/>
              <p:cNvSpPr/>
              <p:nvPr/>
            </p:nvSpPr>
            <p:spPr>
              <a:xfrm>
                <a:off x="2514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2" name="Rectangle 401"/>
              <p:cNvSpPr/>
              <p:nvPr/>
            </p:nvSpPr>
            <p:spPr>
              <a:xfrm>
                <a:off x="2667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3" name="Rectangle 402"/>
              <p:cNvSpPr/>
              <p:nvPr/>
            </p:nvSpPr>
            <p:spPr>
              <a:xfrm>
                <a:off x="2667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4" name="Rectangle 403"/>
              <p:cNvSpPr/>
              <p:nvPr/>
            </p:nvSpPr>
            <p:spPr>
              <a:xfrm>
                <a:off x="2667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5" name="Rectangle 404"/>
              <p:cNvSpPr/>
              <p:nvPr/>
            </p:nvSpPr>
            <p:spPr>
              <a:xfrm>
                <a:off x="2667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6" name="Rectangle 405"/>
              <p:cNvSpPr/>
              <p:nvPr/>
            </p:nvSpPr>
            <p:spPr>
              <a:xfrm>
                <a:off x="2667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7" name="Rectangle 406"/>
              <p:cNvSpPr/>
              <p:nvPr/>
            </p:nvSpPr>
            <p:spPr>
              <a:xfrm>
                <a:off x="2667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8" name="Rectangle 407"/>
              <p:cNvSpPr/>
              <p:nvPr/>
            </p:nvSpPr>
            <p:spPr>
              <a:xfrm>
                <a:off x="2667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9" name="Rectangle 408"/>
              <p:cNvSpPr/>
              <p:nvPr/>
            </p:nvSpPr>
            <p:spPr>
              <a:xfrm>
                <a:off x="2667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0" name="Rectangle 409"/>
              <p:cNvSpPr/>
              <p:nvPr/>
            </p:nvSpPr>
            <p:spPr>
              <a:xfrm>
                <a:off x="2819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1" name="Rectangle 410"/>
              <p:cNvSpPr/>
              <p:nvPr/>
            </p:nvSpPr>
            <p:spPr>
              <a:xfrm>
                <a:off x="2819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2" name="Rectangle 411"/>
              <p:cNvSpPr/>
              <p:nvPr/>
            </p:nvSpPr>
            <p:spPr>
              <a:xfrm>
                <a:off x="2819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3" name="Rectangle 412"/>
              <p:cNvSpPr/>
              <p:nvPr/>
            </p:nvSpPr>
            <p:spPr>
              <a:xfrm>
                <a:off x="2819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4" name="Rectangle 413"/>
              <p:cNvSpPr/>
              <p:nvPr/>
            </p:nvSpPr>
            <p:spPr>
              <a:xfrm>
                <a:off x="2819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5" name="Rectangle 414"/>
              <p:cNvSpPr/>
              <p:nvPr/>
            </p:nvSpPr>
            <p:spPr>
              <a:xfrm>
                <a:off x="2819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6" name="Rectangle 415"/>
              <p:cNvSpPr/>
              <p:nvPr/>
            </p:nvSpPr>
            <p:spPr>
              <a:xfrm>
                <a:off x="2819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7" name="Rectangle 416"/>
              <p:cNvSpPr/>
              <p:nvPr/>
            </p:nvSpPr>
            <p:spPr>
              <a:xfrm>
                <a:off x="2819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8" name="Rectangle 417"/>
              <p:cNvSpPr/>
              <p:nvPr/>
            </p:nvSpPr>
            <p:spPr>
              <a:xfrm>
                <a:off x="2971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9" name="Rectangle 418"/>
              <p:cNvSpPr/>
              <p:nvPr/>
            </p:nvSpPr>
            <p:spPr>
              <a:xfrm>
                <a:off x="2971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0" name="Rectangle 419"/>
              <p:cNvSpPr/>
              <p:nvPr/>
            </p:nvSpPr>
            <p:spPr>
              <a:xfrm>
                <a:off x="2971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1" name="Rectangle 420"/>
              <p:cNvSpPr/>
              <p:nvPr/>
            </p:nvSpPr>
            <p:spPr>
              <a:xfrm>
                <a:off x="2971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2" name="Rectangle 421"/>
              <p:cNvSpPr/>
              <p:nvPr/>
            </p:nvSpPr>
            <p:spPr>
              <a:xfrm>
                <a:off x="2971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3" name="Rectangle 422"/>
              <p:cNvSpPr/>
              <p:nvPr/>
            </p:nvSpPr>
            <p:spPr>
              <a:xfrm>
                <a:off x="2971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4" name="Rectangle 423"/>
              <p:cNvSpPr/>
              <p:nvPr/>
            </p:nvSpPr>
            <p:spPr>
              <a:xfrm>
                <a:off x="2971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5" name="Rectangle 424"/>
              <p:cNvSpPr/>
              <p:nvPr/>
            </p:nvSpPr>
            <p:spPr>
              <a:xfrm>
                <a:off x="2971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6" name="Rectangle 425"/>
              <p:cNvSpPr/>
              <p:nvPr/>
            </p:nvSpPr>
            <p:spPr>
              <a:xfrm>
                <a:off x="31242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7" name="Rectangle 426"/>
              <p:cNvSpPr/>
              <p:nvPr/>
            </p:nvSpPr>
            <p:spPr>
              <a:xfrm>
                <a:off x="31242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8" name="Rectangle 427"/>
              <p:cNvSpPr/>
              <p:nvPr/>
            </p:nvSpPr>
            <p:spPr>
              <a:xfrm>
                <a:off x="31242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9" name="Rectangle 428"/>
              <p:cNvSpPr/>
              <p:nvPr/>
            </p:nvSpPr>
            <p:spPr>
              <a:xfrm>
                <a:off x="31242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0" name="Rectangle 429"/>
              <p:cNvSpPr/>
              <p:nvPr/>
            </p:nvSpPr>
            <p:spPr>
              <a:xfrm>
                <a:off x="31242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1" name="Rectangle 430"/>
              <p:cNvSpPr/>
              <p:nvPr/>
            </p:nvSpPr>
            <p:spPr>
              <a:xfrm>
                <a:off x="31242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2" name="Rectangle 431"/>
              <p:cNvSpPr/>
              <p:nvPr/>
            </p:nvSpPr>
            <p:spPr>
              <a:xfrm>
                <a:off x="31242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3" name="Rectangle 432"/>
              <p:cNvSpPr/>
              <p:nvPr/>
            </p:nvSpPr>
            <p:spPr>
              <a:xfrm>
                <a:off x="31242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4" name="Rectangle 433"/>
              <p:cNvSpPr/>
              <p:nvPr/>
            </p:nvSpPr>
            <p:spPr>
              <a:xfrm>
                <a:off x="32766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5" name="Rectangle 434"/>
              <p:cNvSpPr/>
              <p:nvPr/>
            </p:nvSpPr>
            <p:spPr>
              <a:xfrm>
                <a:off x="32766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6" name="Rectangle 435"/>
              <p:cNvSpPr/>
              <p:nvPr/>
            </p:nvSpPr>
            <p:spPr>
              <a:xfrm>
                <a:off x="32766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7" name="Rectangle 436"/>
              <p:cNvSpPr/>
              <p:nvPr/>
            </p:nvSpPr>
            <p:spPr>
              <a:xfrm>
                <a:off x="32766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8" name="Rectangle 437"/>
              <p:cNvSpPr/>
              <p:nvPr/>
            </p:nvSpPr>
            <p:spPr>
              <a:xfrm>
                <a:off x="32766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9" name="Rectangle 438"/>
              <p:cNvSpPr/>
              <p:nvPr/>
            </p:nvSpPr>
            <p:spPr>
              <a:xfrm>
                <a:off x="32766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0" name="Rectangle 439"/>
              <p:cNvSpPr/>
              <p:nvPr/>
            </p:nvSpPr>
            <p:spPr>
              <a:xfrm>
                <a:off x="32766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1" name="Rectangle 440"/>
              <p:cNvSpPr/>
              <p:nvPr/>
            </p:nvSpPr>
            <p:spPr>
              <a:xfrm>
                <a:off x="32766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2" name="Rectangle 441"/>
              <p:cNvSpPr/>
              <p:nvPr/>
            </p:nvSpPr>
            <p:spPr>
              <a:xfrm>
                <a:off x="3429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3" name="Rectangle 442"/>
              <p:cNvSpPr/>
              <p:nvPr/>
            </p:nvSpPr>
            <p:spPr>
              <a:xfrm>
                <a:off x="3429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4" name="Rectangle 443"/>
              <p:cNvSpPr/>
              <p:nvPr/>
            </p:nvSpPr>
            <p:spPr>
              <a:xfrm>
                <a:off x="3429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5" name="Rectangle 444"/>
              <p:cNvSpPr/>
              <p:nvPr/>
            </p:nvSpPr>
            <p:spPr>
              <a:xfrm>
                <a:off x="3429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6" name="Rectangle 445"/>
              <p:cNvSpPr/>
              <p:nvPr/>
            </p:nvSpPr>
            <p:spPr>
              <a:xfrm>
                <a:off x="3429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7" name="Rectangle 446"/>
              <p:cNvSpPr/>
              <p:nvPr/>
            </p:nvSpPr>
            <p:spPr>
              <a:xfrm>
                <a:off x="3429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8" name="Rectangle 447"/>
              <p:cNvSpPr/>
              <p:nvPr/>
            </p:nvSpPr>
            <p:spPr>
              <a:xfrm>
                <a:off x="3429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9" name="Rectangle 448"/>
              <p:cNvSpPr/>
              <p:nvPr/>
            </p:nvSpPr>
            <p:spPr>
              <a:xfrm>
                <a:off x="3429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0" name="Rectangle 449"/>
              <p:cNvSpPr/>
              <p:nvPr/>
            </p:nvSpPr>
            <p:spPr>
              <a:xfrm>
                <a:off x="3581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1" name="Rectangle 450"/>
              <p:cNvSpPr/>
              <p:nvPr/>
            </p:nvSpPr>
            <p:spPr>
              <a:xfrm>
                <a:off x="3581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2" name="Rectangle 451"/>
              <p:cNvSpPr/>
              <p:nvPr/>
            </p:nvSpPr>
            <p:spPr>
              <a:xfrm>
                <a:off x="3581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3" name="Rectangle 452"/>
              <p:cNvSpPr/>
              <p:nvPr/>
            </p:nvSpPr>
            <p:spPr>
              <a:xfrm>
                <a:off x="3581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4" name="Rectangle 453"/>
              <p:cNvSpPr/>
              <p:nvPr/>
            </p:nvSpPr>
            <p:spPr>
              <a:xfrm>
                <a:off x="3581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5" name="Rectangle 454"/>
              <p:cNvSpPr/>
              <p:nvPr/>
            </p:nvSpPr>
            <p:spPr>
              <a:xfrm>
                <a:off x="3581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6" name="Rectangle 455"/>
              <p:cNvSpPr/>
              <p:nvPr/>
            </p:nvSpPr>
            <p:spPr>
              <a:xfrm>
                <a:off x="3581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7" name="Rectangle 456"/>
              <p:cNvSpPr/>
              <p:nvPr/>
            </p:nvSpPr>
            <p:spPr>
              <a:xfrm>
                <a:off x="3581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8" name="Rectangle 457"/>
              <p:cNvSpPr/>
              <p:nvPr/>
            </p:nvSpPr>
            <p:spPr>
              <a:xfrm>
                <a:off x="3733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9" name="Rectangle 458"/>
              <p:cNvSpPr/>
              <p:nvPr/>
            </p:nvSpPr>
            <p:spPr>
              <a:xfrm>
                <a:off x="3733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0" name="Rectangle 459"/>
              <p:cNvSpPr/>
              <p:nvPr/>
            </p:nvSpPr>
            <p:spPr>
              <a:xfrm>
                <a:off x="3733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1" name="Rectangle 460"/>
              <p:cNvSpPr/>
              <p:nvPr/>
            </p:nvSpPr>
            <p:spPr>
              <a:xfrm>
                <a:off x="3733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2" name="Rectangle 461"/>
              <p:cNvSpPr/>
              <p:nvPr/>
            </p:nvSpPr>
            <p:spPr>
              <a:xfrm>
                <a:off x="3733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3" name="Rectangle 462"/>
              <p:cNvSpPr/>
              <p:nvPr/>
            </p:nvSpPr>
            <p:spPr>
              <a:xfrm>
                <a:off x="3733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4" name="Rectangle 463"/>
              <p:cNvSpPr/>
              <p:nvPr/>
            </p:nvSpPr>
            <p:spPr>
              <a:xfrm>
                <a:off x="3733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5" name="Rectangle 464"/>
              <p:cNvSpPr/>
              <p:nvPr/>
            </p:nvSpPr>
            <p:spPr>
              <a:xfrm>
                <a:off x="3733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6" name="Rectangle 465"/>
              <p:cNvSpPr/>
              <p:nvPr/>
            </p:nvSpPr>
            <p:spPr>
              <a:xfrm>
                <a:off x="3886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7" name="Rectangle 466"/>
              <p:cNvSpPr/>
              <p:nvPr/>
            </p:nvSpPr>
            <p:spPr>
              <a:xfrm>
                <a:off x="3886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8" name="Rectangle 467"/>
              <p:cNvSpPr/>
              <p:nvPr/>
            </p:nvSpPr>
            <p:spPr>
              <a:xfrm>
                <a:off x="3886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9" name="Rectangle 468"/>
              <p:cNvSpPr/>
              <p:nvPr/>
            </p:nvSpPr>
            <p:spPr>
              <a:xfrm>
                <a:off x="3886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0" name="Rectangle 469"/>
              <p:cNvSpPr/>
              <p:nvPr/>
            </p:nvSpPr>
            <p:spPr>
              <a:xfrm>
                <a:off x="3886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1" name="Rectangle 470"/>
              <p:cNvSpPr/>
              <p:nvPr/>
            </p:nvSpPr>
            <p:spPr>
              <a:xfrm>
                <a:off x="3886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2" name="Rectangle 471"/>
              <p:cNvSpPr/>
              <p:nvPr/>
            </p:nvSpPr>
            <p:spPr>
              <a:xfrm>
                <a:off x="3886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3" name="Rectangle 472"/>
              <p:cNvSpPr/>
              <p:nvPr/>
            </p:nvSpPr>
            <p:spPr>
              <a:xfrm>
                <a:off x="3886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4" name="Rectangle 473"/>
              <p:cNvSpPr/>
              <p:nvPr/>
            </p:nvSpPr>
            <p:spPr>
              <a:xfrm>
                <a:off x="4038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5" name="Rectangle 474"/>
              <p:cNvSpPr/>
              <p:nvPr/>
            </p:nvSpPr>
            <p:spPr>
              <a:xfrm>
                <a:off x="4038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6" name="Rectangle 475"/>
              <p:cNvSpPr/>
              <p:nvPr/>
            </p:nvSpPr>
            <p:spPr>
              <a:xfrm>
                <a:off x="4038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7" name="Rectangle 476"/>
              <p:cNvSpPr/>
              <p:nvPr/>
            </p:nvSpPr>
            <p:spPr>
              <a:xfrm>
                <a:off x="4038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8" name="Rectangle 477"/>
              <p:cNvSpPr/>
              <p:nvPr/>
            </p:nvSpPr>
            <p:spPr>
              <a:xfrm>
                <a:off x="4038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9" name="Rectangle 478"/>
              <p:cNvSpPr/>
              <p:nvPr/>
            </p:nvSpPr>
            <p:spPr>
              <a:xfrm>
                <a:off x="4038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0" name="Rectangle 479"/>
              <p:cNvSpPr/>
              <p:nvPr/>
            </p:nvSpPr>
            <p:spPr>
              <a:xfrm>
                <a:off x="4038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1" name="Rectangle 480"/>
              <p:cNvSpPr/>
              <p:nvPr/>
            </p:nvSpPr>
            <p:spPr>
              <a:xfrm>
                <a:off x="4038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2" name="Rectangle 481"/>
              <p:cNvSpPr/>
              <p:nvPr/>
            </p:nvSpPr>
            <p:spPr>
              <a:xfrm>
                <a:off x="4191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3" name="Rectangle 482"/>
              <p:cNvSpPr/>
              <p:nvPr/>
            </p:nvSpPr>
            <p:spPr>
              <a:xfrm>
                <a:off x="4191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4" name="Rectangle 483"/>
              <p:cNvSpPr/>
              <p:nvPr/>
            </p:nvSpPr>
            <p:spPr>
              <a:xfrm>
                <a:off x="4191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5" name="Rectangle 484"/>
              <p:cNvSpPr/>
              <p:nvPr/>
            </p:nvSpPr>
            <p:spPr>
              <a:xfrm>
                <a:off x="4191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6" name="Rectangle 485"/>
              <p:cNvSpPr/>
              <p:nvPr/>
            </p:nvSpPr>
            <p:spPr>
              <a:xfrm>
                <a:off x="4191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7" name="Rectangle 486"/>
              <p:cNvSpPr/>
              <p:nvPr/>
            </p:nvSpPr>
            <p:spPr>
              <a:xfrm>
                <a:off x="4191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8" name="Rectangle 487"/>
              <p:cNvSpPr/>
              <p:nvPr/>
            </p:nvSpPr>
            <p:spPr>
              <a:xfrm>
                <a:off x="4191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9" name="Rectangle 488"/>
              <p:cNvSpPr/>
              <p:nvPr/>
            </p:nvSpPr>
            <p:spPr>
              <a:xfrm>
                <a:off x="4191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0" name="Rectangle 489"/>
              <p:cNvSpPr/>
              <p:nvPr/>
            </p:nvSpPr>
            <p:spPr>
              <a:xfrm>
                <a:off x="43434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1" name="Rectangle 490"/>
              <p:cNvSpPr/>
              <p:nvPr/>
            </p:nvSpPr>
            <p:spPr>
              <a:xfrm>
                <a:off x="43434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2" name="Rectangle 491"/>
              <p:cNvSpPr/>
              <p:nvPr/>
            </p:nvSpPr>
            <p:spPr>
              <a:xfrm>
                <a:off x="43434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3" name="Rectangle 492"/>
              <p:cNvSpPr/>
              <p:nvPr/>
            </p:nvSpPr>
            <p:spPr>
              <a:xfrm>
                <a:off x="43434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4" name="Rectangle 493"/>
              <p:cNvSpPr/>
              <p:nvPr/>
            </p:nvSpPr>
            <p:spPr>
              <a:xfrm>
                <a:off x="43434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5" name="Rectangle 494"/>
              <p:cNvSpPr/>
              <p:nvPr/>
            </p:nvSpPr>
            <p:spPr>
              <a:xfrm>
                <a:off x="43434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6" name="Rectangle 495"/>
              <p:cNvSpPr/>
              <p:nvPr/>
            </p:nvSpPr>
            <p:spPr>
              <a:xfrm>
                <a:off x="43434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7" name="Rectangle 496"/>
              <p:cNvSpPr/>
              <p:nvPr/>
            </p:nvSpPr>
            <p:spPr>
              <a:xfrm>
                <a:off x="43434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8" name="Rectangle 497"/>
              <p:cNvSpPr/>
              <p:nvPr/>
            </p:nvSpPr>
            <p:spPr>
              <a:xfrm>
                <a:off x="44958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9" name="Rectangle 498"/>
              <p:cNvSpPr/>
              <p:nvPr/>
            </p:nvSpPr>
            <p:spPr>
              <a:xfrm>
                <a:off x="44958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0" name="Rectangle 499"/>
              <p:cNvSpPr/>
              <p:nvPr/>
            </p:nvSpPr>
            <p:spPr>
              <a:xfrm>
                <a:off x="44958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1" name="Rectangle 500"/>
              <p:cNvSpPr/>
              <p:nvPr/>
            </p:nvSpPr>
            <p:spPr>
              <a:xfrm>
                <a:off x="44958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2" name="Rectangle 501"/>
              <p:cNvSpPr/>
              <p:nvPr/>
            </p:nvSpPr>
            <p:spPr>
              <a:xfrm>
                <a:off x="44958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3" name="Rectangle 502"/>
              <p:cNvSpPr/>
              <p:nvPr/>
            </p:nvSpPr>
            <p:spPr>
              <a:xfrm>
                <a:off x="44958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4" name="Rectangle 503"/>
              <p:cNvSpPr/>
              <p:nvPr/>
            </p:nvSpPr>
            <p:spPr>
              <a:xfrm>
                <a:off x="44958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5" name="Rectangle 504"/>
              <p:cNvSpPr/>
              <p:nvPr/>
            </p:nvSpPr>
            <p:spPr>
              <a:xfrm>
                <a:off x="44958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6" name="Rectangle 505"/>
              <p:cNvSpPr/>
              <p:nvPr/>
            </p:nvSpPr>
            <p:spPr>
              <a:xfrm>
                <a:off x="4648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7" name="Rectangle 506"/>
              <p:cNvSpPr/>
              <p:nvPr/>
            </p:nvSpPr>
            <p:spPr>
              <a:xfrm>
                <a:off x="4648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8" name="Rectangle 507"/>
              <p:cNvSpPr/>
              <p:nvPr/>
            </p:nvSpPr>
            <p:spPr>
              <a:xfrm>
                <a:off x="4648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9" name="Rectangle 508"/>
              <p:cNvSpPr/>
              <p:nvPr/>
            </p:nvSpPr>
            <p:spPr>
              <a:xfrm>
                <a:off x="4648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0" name="Rectangle 509"/>
              <p:cNvSpPr/>
              <p:nvPr/>
            </p:nvSpPr>
            <p:spPr>
              <a:xfrm>
                <a:off x="4648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1" name="Rectangle 510"/>
              <p:cNvSpPr/>
              <p:nvPr/>
            </p:nvSpPr>
            <p:spPr>
              <a:xfrm>
                <a:off x="4648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2" name="Rectangle 511"/>
              <p:cNvSpPr/>
              <p:nvPr/>
            </p:nvSpPr>
            <p:spPr>
              <a:xfrm>
                <a:off x="4648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3" name="Rectangle 512"/>
              <p:cNvSpPr/>
              <p:nvPr/>
            </p:nvSpPr>
            <p:spPr>
              <a:xfrm>
                <a:off x="4648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4" name="Rectangle 513"/>
              <p:cNvSpPr/>
              <p:nvPr/>
            </p:nvSpPr>
            <p:spPr>
              <a:xfrm>
                <a:off x="4800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5" name="Rectangle 514"/>
              <p:cNvSpPr/>
              <p:nvPr/>
            </p:nvSpPr>
            <p:spPr>
              <a:xfrm>
                <a:off x="4800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6" name="Rectangle 515"/>
              <p:cNvSpPr/>
              <p:nvPr/>
            </p:nvSpPr>
            <p:spPr>
              <a:xfrm>
                <a:off x="4800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7" name="Rectangle 516"/>
              <p:cNvSpPr/>
              <p:nvPr/>
            </p:nvSpPr>
            <p:spPr>
              <a:xfrm>
                <a:off x="4800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8" name="Rectangle 517"/>
              <p:cNvSpPr/>
              <p:nvPr/>
            </p:nvSpPr>
            <p:spPr>
              <a:xfrm>
                <a:off x="4800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9" name="Rectangle 518"/>
              <p:cNvSpPr/>
              <p:nvPr/>
            </p:nvSpPr>
            <p:spPr>
              <a:xfrm>
                <a:off x="4800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0" name="Rectangle 519"/>
              <p:cNvSpPr/>
              <p:nvPr/>
            </p:nvSpPr>
            <p:spPr>
              <a:xfrm>
                <a:off x="4800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1" name="Rectangle 520"/>
              <p:cNvSpPr/>
              <p:nvPr/>
            </p:nvSpPr>
            <p:spPr>
              <a:xfrm>
                <a:off x="4800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2" name="Rectangle 521"/>
              <p:cNvSpPr/>
              <p:nvPr/>
            </p:nvSpPr>
            <p:spPr>
              <a:xfrm>
                <a:off x="4953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3" name="Rectangle 522"/>
              <p:cNvSpPr/>
              <p:nvPr/>
            </p:nvSpPr>
            <p:spPr>
              <a:xfrm>
                <a:off x="4953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4" name="Rectangle 523"/>
              <p:cNvSpPr/>
              <p:nvPr/>
            </p:nvSpPr>
            <p:spPr>
              <a:xfrm>
                <a:off x="4953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5" name="Rectangle 524"/>
              <p:cNvSpPr/>
              <p:nvPr/>
            </p:nvSpPr>
            <p:spPr>
              <a:xfrm>
                <a:off x="4953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6" name="Rectangle 525"/>
              <p:cNvSpPr/>
              <p:nvPr/>
            </p:nvSpPr>
            <p:spPr>
              <a:xfrm>
                <a:off x="4953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7" name="Rectangle 526"/>
              <p:cNvSpPr/>
              <p:nvPr/>
            </p:nvSpPr>
            <p:spPr>
              <a:xfrm>
                <a:off x="4953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8" name="Rectangle 527"/>
              <p:cNvSpPr/>
              <p:nvPr/>
            </p:nvSpPr>
            <p:spPr>
              <a:xfrm>
                <a:off x="4953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9" name="Rectangle 528"/>
              <p:cNvSpPr/>
              <p:nvPr/>
            </p:nvSpPr>
            <p:spPr>
              <a:xfrm>
                <a:off x="4953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0" name="Rectangle 529"/>
              <p:cNvSpPr/>
              <p:nvPr/>
            </p:nvSpPr>
            <p:spPr>
              <a:xfrm>
                <a:off x="51054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1" name="Rectangle 530"/>
              <p:cNvSpPr/>
              <p:nvPr/>
            </p:nvSpPr>
            <p:spPr>
              <a:xfrm>
                <a:off x="51054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2" name="Rectangle 531"/>
              <p:cNvSpPr/>
              <p:nvPr/>
            </p:nvSpPr>
            <p:spPr>
              <a:xfrm>
                <a:off x="51054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3" name="Rectangle 532"/>
              <p:cNvSpPr/>
              <p:nvPr/>
            </p:nvSpPr>
            <p:spPr>
              <a:xfrm>
                <a:off x="51054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4" name="Rectangle 533"/>
              <p:cNvSpPr/>
              <p:nvPr/>
            </p:nvSpPr>
            <p:spPr>
              <a:xfrm>
                <a:off x="51054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5" name="Rectangle 534"/>
              <p:cNvSpPr/>
              <p:nvPr/>
            </p:nvSpPr>
            <p:spPr>
              <a:xfrm>
                <a:off x="51054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6" name="Rectangle 535"/>
              <p:cNvSpPr/>
              <p:nvPr/>
            </p:nvSpPr>
            <p:spPr>
              <a:xfrm>
                <a:off x="51054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7" name="Rectangle 536"/>
              <p:cNvSpPr/>
              <p:nvPr/>
            </p:nvSpPr>
            <p:spPr>
              <a:xfrm>
                <a:off x="51054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8" name="Rectangle 537"/>
              <p:cNvSpPr/>
              <p:nvPr/>
            </p:nvSpPr>
            <p:spPr>
              <a:xfrm>
                <a:off x="52578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9" name="Rectangle 538"/>
              <p:cNvSpPr/>
              <p:nvPr/>
            </p:nvSpPr>
            <p:spPr>
              <a:xfrm>
                <a:off x="52578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0" name="Rectangle 539"/>
              <p:cNvSpPr/>
              <p:nvPr/>
            </p:nvSpPr>
            <p:spPr>
              <a:xfrm>
                <a:off x="52578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1" name="Rectangle 540"/>
              <p:cNvSpPr/>
              <p:nvPr/>
            </p:nvSpPr>
            <p:spPr>
              <a:xfrm>
                <a:off x="52578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2" name="Rectangle 541"/>
              <p:cNvSpPr/>
              <p:nvPr/>
            </p:nvSpPr>
            <p:spPr>
              <a:xfrm>
                <a:off x="52578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3" name="Rectangle 542"/>
              <p:cNvSpPr/>
              <p:nvPr/>
            </p:nvSpPr>
            <p:spPr>
              <a:xfrm>
                <a:off x="52578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4" name="Rectangle 543"/>
              <p:cNvSpPr/>
              <p:nvPr/>
            </p:nvSpPr>
            <p:spPr>
              <a:xfrm>
                <a:off x="52578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5" name="Rectangle 544"/>
              <p:cNvSpPr/>
              <p:nvPr/>
            </p:nvSpPr>
            <p:spPr>
              <a:xfrm>
                <a:off x="52578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6" name="Rectangle 545"/>
              <p:cNvSpPr/>
              <p:nvPr/>
            </p:nvSpPr>
            <p:spPr>
              <a:xfrm>
                <a:off x="54102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7" name="Rectangle 546"/>
              <p:cNvSpPr/>
              <p:nvPr/>
            </p:nvSpPr>
            <p:spPr>
              <a:xfrm>
                <a:off x="54102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8" name="Rectangle 547"/>
              <p:cNvSpPr/>
              <p:nvPr/>
            </p:nvSpPr>
            <p:spPr>
              <a:xfrm>
                <a:off x="54102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9" name="Rectangle 548"/>
              <p:cNvSpPr/>
              <p:nvPr/>
            </p:nvSpPr>
            <p:spPr>
              <a:xfrm>
                <a:off x="54102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0" name="Rectangle 549"/>
              <p:cNvSpPr/>
              <p:nvPr/>
            </p:nvSpPr>
            <p:spPr>
              <a:xfrm>
                <a:off x="54102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1" name="Rectangle 550"/>
              <p:cNvSpPr/>
              <p:nvPr/>
            </p:nvSpPr>
            <p:spPr>
              <a:xfrm>
                <a:off x="54102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2" name="Rectangle 551"/>
              <p:cNvSpPr/>
              <p:nvPr/>
            </p:nvSpPr>
            <p:spPr>
              <a:xfrm>
                <a:off x="54102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3" name="Rectangle 552"/>
              <p:cNvSpPr/>
              <p:nvPr/>
            </p:nvSpPr>
            <p:spPr>
              <a:xfrm>
                <a:off x="54102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4" name="Rectangle 553"/>
              <p:cNvSpPr/>
              <p:nvPr/>
            </p:nvSpPr>
            <p:spPr>
              <a:xfrm>
                <a:off x="55626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5" name="Rectangle 554"/>
              <p:cNvSpPr/>
              <p:nvPr/>
            </p:nvSpPr>
            <p:spPr>
              <a:xfrm>
                <a:off x="55626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6" name="Rectangle 555"/>
              <p:cNvSpPr/>
              <p:nvPr/>
            </p:nvSpPr>
            <p:spPr>
              <a:xfrm>
                <a:off x="55626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7" name="Rectangle 556"/>
              <p:cNvSpPr/>
              <p:nvPr/>
            </p:nvSpPr>
            <p:spPr>
              <a:xfrm>
                <a:off x="55626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8" name="Rectangle 557"/>
              <p:cNvSpPr/>
              <p:nvPr/>
            </p:nvSpPr>
            <p:spPr>
              <a:xfrm>
                <a:off x="55626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9" name="Rectangle 558"/>
              <p:cNvSpPr/>
              <p:nvPr/>
            </p:nvSpPr>
            <p:spPr>
              <a:xfrm>
                <a:off x="55626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0" name="Rectangle 559"/>
              <p:cNvSpPr/>
              <p:nvPr/>
            </p:nvSpPr>
            <p:spPr>
              <a:xfrm>
                <a:off x="55626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1" name="Rectangle 560"/>
              <p:cNvSpPr/>
              <p:nvPr/>
            </p:nvSpPr>
            <p:spPr>
              <a:xfrm>
                <a:off x="55626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03" name="Rectangle 302"/>
            <p:cNvSpPr/>
            <p:nvPr/>
          </p:nvSpPr>
          <p:spPr>
            <a:xfrm>
              <a:off x="685800" y="4193977"/>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4" name="TextBox 303"/>
            <p:cNvSpPr txBox="1"/>
            <p:nvPr/>
          </p:nvSpPr>
          <p:spPr>
            <a:xfrm>
              <a:off x="2887590" y="4038600"/>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305" name="TextBox 304"/>
            <p:cNvSpPr txBox="1"/>
            <p:nvPr/>
          </p:nvSpPr>
          <p:spPr>
            <a:xfrm>
              <a:off x="2682008" y="4769142"/>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sp>
          <p:nvSpPr>
            <p:cNvPr id="562" name="TextBox 561"/>
            <p:cNvSpPr txBox="1"/>
            <p:nvPr/>
          </p:nvSpPr>
          <p:spPr>
            <a:xfrm>
              <a:off x="5180754" y="507013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cxnSp>
          <p:nvCxnSpPr>
            <p:cNvPr id="564" name="Straight Connector 563"/>
            <p:cNvCxnSpPr/>
            <p:nvPr/>
          </p:nvCxnSpPr>
          <p:spPr>
            <a:xfrm flipV="1">
              <a:off x="5105400" y="4953000"/>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p:nvCxnSpPr>
          <p:spPr>
            <a:xfrm rot="5400000" flipV="1">
              <a:off x="5448300" y="4606968"/>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sp>
          <p:nvSpPr>
            <p:cNvPr id="569" name="Right Arrow 568"/>
            <p:cNvSpPr/>
            <p:nvPr/>
          </p:nvSpPr>
          <p:spPr>
            <a:xfrm rot="2365430">
              <a:off x="4748618" y="4661284"/>
              <a:ext cx="705332" cy="594886"/>
            </a:xfrm>
            <a:prstGeom prst="rightArrow">
              <a:avLst/>
            </a:prstGeom>
            <a:solidFill>
              <a:schemeClr val="accent3">
                <a:lumMod val="40000"/>
                <a:lumOff val="60000"/>
                <a:alpha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572" name="TextBox 571"/>
          <p:cNvSpPr txBox="1"/>
          <p:nvPr/>
        </p:nvSpPr>
        <p:spPr>
          <a:xfrm>
            <a:off x="373748" y="1380291"/>
            <a:ext cx="4006225" cy="369332"/>
          </a:xfrm>
          <a:prstGeom prst="rect">
            <a:avLst/>
          </a:prstGeom>
          <a:noFill/>
        </p:spPr>
        <p:txBody>
          <a:bodyPr wrap="none" rtlCol="0">
            <a:spAutoFit/>
          </a:bodyPr>
          <a:lstStyle/>
          <a:p>
            <a:pPr algn="ctr"/>
            <a:r>
              <a:rPr lang="en-US" dirty="0" smtClean="0"/>
              <a:t>“Extra Nodes” allocated for VDA services</a:t>
            </a:r>
            <a:endParaRPr lang="en-US" dirty="0"/>
          </a:p>
        </p:txBody>
      </p:sp>
      <p:sp>
        <p:nvSpPr>
          <p:cNvPr id="573" name="TextBox 572"/>
          <p:cNvSpPr txBox="1"/>
          <p:nvPr/>
        </p:nvSpPr>
        <p:spPr>
          <a:xfrm>
            <a:off x="373748" y="3889096"/>
            <a:ext cx="4166863" cy="369332"/>
          </a:xfrm>
          <a:prstGeom prst="rect">
            <a:avLst/>
          </a:prstGeom>
          <a:noFill/>
        </p:spPr>
        <p:txBody>
          <a:bodyPr wrap="none" rtlCol="0">
            <a:spAutoFit/>
          </a:bodyPr>
          <a:lstStyle/>
          <a:p>
            <a:r>
              <a:rPr lang="en-US" dirty="0" smtClean="0"/>
              <a:t>“Internal Nodes” included in job allocation</a:t>
            </a:r>
            <a:endParaRPr lang="en-US" dirty="0"/>
          </a:p>
        </p:txBody>
      </p:sp>
    </p:spTree>
    <p:extLst>
      <p:ext uri="{BB962C8B-B14F-4D97-AF65-F5344CB8AC3E}">
        <p14:creationId xmlns:p14="http://schemas.microsoft.com/office/powerpoint/2010/main" val="322420652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Experiment Configurations</a:t>
            </a:r>
            <a:endParaRPr lang="en-US" dirty="0"/>
          </a:p>
        </p:txBody>
      </p:sp>
      <p:sp>
        <p:nvSpPr>
          <p:cNvPr id="6" name="Content Placeholder 5"/>
          <p:cNvSpPr>
            <a:spLocks noGrp="1"/>
          </p:cNvSpPr>
          <p:nvPr>
            <p:ph idx="1"/>
          </p:nvPr>
        </p:nvSpPr>
        <p:spPr/>
        <p:txBody>
          <a:bodyPr/>
          <a:lstStyle/>
          <a:p>
            <a:r>
              <a:rPr lang="en-US" dirty="0"/>
              <a:t>All experiments performed on </a:t>
            </a:r>
            <a:r>
              <a:rPr lang="en-US" dirty="0" err="1"/>
              <a:t>Cielo</a:t>
            </a:r>
            <a:r>
              <a:rPr lang="en-US" dirty="0"/>
              <a:t> supercomputer at LANL, jointly managed by Los Alamos National Laboratory and Sandia National Laboratories</a:t>
            </a:r>
          </a:p>
          <a:p>
            <a:pPr lvl="1"/>
            <a:r>
              <a:rPr lang="en-US" dirty="0"/>
              <a:t>1,840 node Cray XE6</a:t>
            </a:r>
          </a:p>
          <a:p>
            <a:pPr lvl="1"/>
            <a:r>
              <a:rPr lang="en-US" dirty="0"/>
              <a:t>Node: 2 AMD Opteron 6100 (</a:t>
            </a:r>
            <a:r>
              <a:rPr lang="en-US" dirty="0" err="1"/>
              <a:t>Magny-Cours</a:t>
            </a:r>
            <a:r>
              <a:rPr lang="en-US" dirty="0"/>
              <a:t>) 8-way processor chips</a:t>
            </a:r>
          </a:p>
          <a:p>
            <a:pPr lvl="2"/>
            <a:r>
              <a:rPr lang="en-US" dirty="0"/>
              <a:t>Total of 16 cores/node</a:t>
            </a:r>
          </a:p>
          <a:p>
            <a:pPr lvl="2"/>
            <a:r>
              <a:rPr lang="en-US" dirty="0"/>
              <a:t>2.6 GHz peak computation speed per core</a:t>
            </a:r>
          </a:p>
          <a:p>
            <a:pPr lvl="1"/>
            <a:r>
              <a:rPr lang="en-US" dirty="0"/>
              <a:t>Peak of 1.37 </a:t>
            </a:r>
            <a:r>
              <a:rPr lang="en-US" dirty="0" err="1"/>
              <a:t>Petaflops</a:t>
            </a:r>
            <a:endParaRPr lang="en-US" dirty="0"/>
          </a:p>
          <a:p>
            <a:pPr lvl="1"/>
            <a:r>
              <a:rPr lang="en-US" dirty="0"/>
              <a:t>32 GB memory/core</a:t>
            </a:r>
          </a:p>
          <a:p>
            <a:endParaRPr lang="en-US" dirty="0"/>
          </a:p>
        </p:txBody>
      </p:sp>
    </p:spTree>
    <p:extLst>
      <p:ext uri="{BB962C8B-B14F-4D97-AF65-F5344CB8AC3E}">
        <p14:creationId xmlns:p14="http://schemas.microsoft.com/office/powerpoint/2010/main" val="313693129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p:txBody>
          <a:bodyPr/>
          <a:lstStyle/>
          <a:p>
            <a:r>
              <a:rPr lang="en-US" dirty="0"/>
              <a:t>All applications complete 500 cycles (i.e., </a:t>
            </a:r>
            <a:r>
              <a:rPr lang="en-US" dirty="0" err="1"/>
              <a:t>timestep</a:t>
            </a:r>
            <a:r>
              <a:rPr lang="en-US" dirty="0"/>
              <a:t> calculations) of the CTH code. </a:t>
            </a:r>
            <a:endParaRPr lang="en-US" dirty="0" smtClean="0"/>
          </a:p>
          <a:p>
            <a:r>
              <a:rPr lang="en-US" dirty="0" smtClean="0"/>
              <a:t>The </a:t>
            </a:r>
            <a:r>
              <a:rPr lang="en-US" dirty="0"/>
              <a:t>first four applications execute an analysis operation once every 10 </a:t>
            </a:r>
            <a:r>
              <a:rPr lang="en-US" dirty="0" smtClean="0"/>
              <a:t>cycles</a:t>
            </a:r>
          </a:p>
          <a:p>
            <a:r>
              <a:rPr lang="en-US" dirty="0" err="1" smtClean="0"/>
              <a:t>Spyplot</a:t>
            </a:r>
            <a:r>
              <a:rPr lang="en-US" dirty="0" smtClean="0"/>
              <a:t> </a:t>
            </a:r>
            <a:r>
              <a:rPr lang="en-US" dirty="0"/>
              <a:t>file </a:t>
            </a:r>
            <a:r>
              <a:rPr lang="en-US" dirty="0" smtClean="0"/>
              <a:t>application outputs </a:t>
            </a:r>
            <a:r>
              <a:rPr lang="en-US" dirty="0" err="1"/>
              <a:t>spyplot</a:t>
            </a:r>
            <a:r>
              <a:rPr lang="en-US" dirty="0"/>
              <a:t> data at a fixed interval in simulated time, calculated so that the application executed </a:t>
            </a:r>
            <a:r>
              <a:rPr lang="en-US" dirty="0" smtClean="0"/>
              <a:t>the same number </a:t>
            </a:r>
            <a:r>
              <a:rPr lang="en-US" dirty="0"/>
              <a:t>of analysis operations performed by the </a:t>
            </a:r>
            <a:r>
              <a:rPr lang="en-US" dirty="0" smtClean="0"/>
              <a:t>in-situ </a:t>
            </a:r>
            <a:r>
              <a:rPr lang="en-US" dirty="0"/>
              <a:t>and </a:t>
            </a:r>
            <a:r>
              <a:rPr lang="en-US" dirty="0" smtClean="0"/>
              <a:t>in-transit applications</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13</a:t>
            </a:fld>
            <a:endParaRPr lang="en-US"/>
          </a:p>
        </p:txBody>
      </p:sp>
    </p:spTree>
    <p:extLst>
      <p:ext uri="{BB962C8B-B14F-4D97-AF65-F5344CB8AC3E}">
        <p14:creationId xmlns:p14="http://schemas.microsoft.com/office/powerpoint/2010/main" val="26566645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a:xfrm>
            <a:off x="457200" y="991675"/>
            <a:ext cx="8229600" cy="5134489"/>
          </a:xfrm>
        </p:spPr>
        <p:txBody>
          <a:bodyPr/>
          <a:lstStyle/>
          <a:p>
            <a:r>
              <a:rPr lang="en-US" dirty="0"/>
              <a:t>For each application, we ran strong scaling experiments for three </a:t>
            </a:r>
            <a:r>
              <a:rPr lang="en-US" dirty="0" smtClean="0"/>
              <a:t>different datasets</a:t>
            </a:r>
            <a:r>
              <a:rPr lang="en-US" dirty="0"/>
              <a:t>.  </a:t>
            </a:r>
            <a:endParaRPr lang="en-US" dirty="0" smtClean="0"/>
          </a:p>
          <a:p>
            <a:pPr lvl="1"/>
            <a:r>
              <a:rPr lang="en-US" dirty="0" smtClean="0"/>
              <a:t>Each </a:t>
            </a:r>
            <a:r>
              <a:rPr lang="en-US" dirty="0"/>
              <a:t>data set comes from the same initial conditions but with </a:t>
            </a:r>
            <a:r>
              <a:rPr lang="en-US" dirty="0" smtClean="0"/>
              <a:t>a different </a:t>
            </a:r>
            <a:r>
              <a:rPr lang="en-US" dirty="0"/>
              <a:t>maximum level of </a:t>
            </a:r>
            <a:r>
              <a:rPr lang="en-US" dirty="0" smtClean="0"/>
              <a:t>refinement</a:t>
            </a:r>
          </a:p>
          <a:p>
            <a:pPr lvl="1"/>
            <a:r>
              <a:rPr lang="en-US" dirty="0"/>
              <a:t>M</a:t>
            </a:r>
            <a:r>
              <a:rPr lang="en-US" dirty="0" smtClean="0"/>
              <a:t>easurements </a:t>
            </a:r>
            <a:r>
              <a:rPr lang="en-US" dirty="0"/>
              <a:t>of different </a:t>
            </a:r>
            <a:r>
              <a:rPr lang="en-US" dirty="0" smtClean="0"/>
              <a:t>job sizes </a:t>
            </a:r>
            <a:r>
              <a:rPr lang="en-US" dirty="0"/>
              <a:t>with different data set sizes provides a weak scaling overview</a:t>
            </a:r>
            <a:r>
              <a:rPr lang="en-US" dirty="0" smtClean="0"/>
              <a:t>.</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14</a:t>
            </a:fld>
            <a:endParaRPr lang="en-US"/>
          </a:p>
        </p:txBody>
      </p:sp>
      <p:pic>
        <p:nvPicPr>
          <p:cNvPr id="5" name="Content Placeholder 6"/>
          <p:cNvPicPr>
            <a:picLocks noChangeAspect="1"/>
          </p:cNvPicPr>
          <p:nvPr/>
        </p:nvPicPr>
        <p:blipFill>
          <a:blip r:embed="rId2"/>
          <a:srcRect l="-11191" r="-11191"/>
          <a:stretch>
            <a:fillRect/>
          </a:stretch>
        </p:blipFill>
        <p:spPr bwMode="auto">
          <a:xfrm>
            <a:off x="2660997" y="3337352"/>
            <a:ext cx="4190946" cy="2468564"/>
          </a:xfrm>
          <a:prstGeom prst="rect">
            <a:avLst/>
          </a:prstGeom>
          <a:noFill/>
          <a:ln w="9525">
            <a:noFill/>
            <a:miter lim="800000"/>
            <a:headEnd/>
            <a:tailEnd/>
          </a:ln>
        </p:spPr>
      </p:pic>
      <p:sp>
        <p:nvSpPr>
          <p:cNvPr id="6" name="TextBox 5"/>
          <p:cNvSpPr txBox="1"/>
          <p:nvPr/>
        </p:nvSpPr>
        <p:spPr>
          <a:xfrm>
            <a:off x="2660996" y="5874603"/>
            <a:ext cx="4190947" cy="830997"/>
          </a:xfrm>
          <a:prstGeom prst="rect">
            <a:avLst/>
          </a:prstGeom>
          <a:noFill/>
        </p:spPr>
        <p:txBody>
          <a:bodyPr wrap="square" rtlCol="0">
            <a:spAutoFit/>
          </a:bodyPr>
          <a:lstStyle/>
          <a:p>
            <a:r>
              <a:rPr lang="en-US" sz="1000" dirty="0"/>
              <a:t>Table shows the range of core sizes used for the various experiments.  For every application we used the maximum 16 cores-per-node for the CTH client, since CTH is primarily bound b computation and scales very well.</a:t>
            </a:r>
          </a:p>
          <a:p>
            <a:endParaRPr lang="en-US" dirty="0"/>
          </a:p>
        </p:txBody>
      </p:sp>
    </p:spTree>
    <p:extLst>
      <p:ext uri="{BB962C8B-B14F-4D97-AF65-F5344CB8AC3E}">
        <p14:creationId xmlns:p14="http://schemas.microsoft.com/office/powerpoint/2010/main" val="191470613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Results</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15</a:t>
            </a:fld>
            <a:endParaRPr lang="en-US"/>
          </a:p>
        </p:txBody>
      </p:sp>
    </p:spTree>
    <p:extLst>
      <p:ext uri="{BB962C8B-B14F-4D97-AF65-F5344CB8AC3E}">
        <p14:creationId xmlns:p14="http://schemas.microsoft.com/office/powerpoint/2010/main" val="3835905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Timing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16</a:t>
            </a:fld>
            <a:endParaRPr lang="en-US"/>
          </a:p>
        </p:txBody>
      </p:sp>
      <p:pic>
        <p:nvPicPr>
          <p:cNvPr id="4" name="Picture 3" descr="in-situ-unopt-lin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situ-opt-lin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8668" y="910742"/>
            <a:ext cx="3044952" cy="2435962"/>
          </a:xfrm>
          <a:prstGeom prst="rect">
            <a:avLst/>
          </a:prstGeom>
        </p:spPr>
      </p:pic>
      <p:pic>
        <p:nvPicPr>
          <p:cNvPr id="7" name="Picture 6" descr="in-transit-extra-lin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8" name="Picture 7" descr="in-transit-inclusive-lin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4952" y="3581400"/>
            <a:ext cx="3044952" cy="2435962"/>
          </a:xfrm>
          <a:prstGeom prst="rect">
            <a:avLst/>
          </a:prstGeom>
        </p:spPr>
      </p:pic>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pic>
        <p:nvPicPr>
          <p:cNvPr id="6" name="Picture 5" descr="spyplot-file-line.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14" name="TextBox 13"/>
          <p:cNvSpPr txBox="1"/>
          <p:nvPr/>
        </p:nvSpPr>
        <p:spPr>
          <a:xfrm>
            <a:off x="6469062" y="3257275"/>
            <a:ext cx="2598738"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
        <p:nvSpPr>
          <p:cNvPr id="9" name="Rectangle 8"/>
          <p:cNvSpPr/>
          <p:nvPr/>
        </p:nvSpPr>
        <p:spPr>
          <a:xfrm>
            <a:off x="6553200" y="4038600"/>
            <a:ext cx="2362200" cy="21145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smtClean="0"/>
              <a:t>Analysis</a:t>
            </a:r>
          </a:p>
          <a:p>
            <a:pPr algn="ctr"/>
            <a:endParaRPr lang="en-US" dirty="0" smtClean="0"/>
          </a:p>
          <a:p>
            <a:pPr algn="just"/>
            <a:r>
              <a:rPr lang="en-US" dirty="0" smtClean="0"/>
              <a:t>Generally </a:t>
            </a:r>
            <a:r>
              <a:rPr lang="en-US" dirty="0"/>
              <a:t>good scaling </a:t>
            </a:r>
            <a:r>
              <a:rPr lang="en-US" dirty="0" smtClean="0"/>
              <a:t>performance, with the  exception of the </a:t>
            </a:r>
            <a:r>
              <a:rPr lang="en-US" dirty="0"/>
              <a:t>baseline </a:t>
            </a:r>
            <a:r>
              <a:rPr lang="en-US" dirty="0" smtClean="0"/>
              <a:t>algorithm.</a:t>
            </a:r>
            <a:endParaRPr lang="en-US" dirty="0"/>
          </a:p>
        </p:txBody>
      </p:sp>
    </p:spTree>
    <p:extLst>
      <p:ext uri="{BB962C8B-B14F-4D97-AF65-F5344CB8AC3E}">
        <p14:creationId xmlns:p14="http://schemas.microsoft.com/office/powerpoint/2010/main" val="325475838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Pipeline Summary Timing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17</a:t>
            </a:fld>
            <a:endParaRPr lang="en-US"/>
          </a:p>
        </p:txBody>
      </p:sp>
      <p:pic>
        <p:nvPicPr>
          <p:cNvPr id="7" name="Picture 6" descr="total-runtim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Generally </a:t>
            </a:r>
            <a:r>
              <a:rPr lang="en-US" dirty="0"/>
              <a:t>good scaling </a:t>
            </a:r>
            <a:r>
              <a:rPr lang="en-US" dirty="0" smtClean="0"/>
              <a:t>performance, with the  exception of the </a:t>
            </a:r>
            <a:r>
              <a:rPr lang="en-US" dirty="0"/>
              <a:t>baseline </a:t>
            </a:r>
            <a:r>
              <a:rPr lang="en-US" dirty="0" smtClean="0"/>
              <a:t>algorithm.</a:t>
            </a:r>
            <a:endParaRPr lang="en-US" dirty="0"/>
          </a:p>
        </p:txBody>
      </p:sp>
    </p:spTree>
    <p:extLst>
      <p:ext uri="{BB962C8B-B14F-4D97-AF65-F5344CB8AC3E}">
        <p14:creationId xmlns:p14="http://schemas.microsoft.com/office/powerpoint/2010/main" val="414243501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Pipeline Summary Timing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18</a:t>
            </a:fld>
            <a:endParaRPr lang="en-US"/>
          </a:p>
        </p:txBody>
      </p:sp>
      <p:pic>
        <p:nvPicPr>
          <p:cNvPr id="7" name="Picture 6" descr="total-runtim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at 8K cores: </a:t>
            </a:r>
            <a:r>
              <a:rPr lang="en-US" i="1" dirty="0" smtClean="0"/>
              <a:t>in transit</a:t>
            </a:r>
            <a:r>
              <a:rPr lang="en-US" dirty="0" smtClean="0"/>
              <a:t> with unrefined algorithm beats </a:t>
            </a:r>
            <a:r>
              <a:rPr lang="en-US" i="1" dirty="0" smtClean="0"/>
              <a:t>in situ</a:t>
            </a:r>
            <a:r>
              <a:rPr lang="en-US" dirty="0" smtClean="0"/>
              <a:t> with refined algorithm.</a:t>
            </a:r>
            <a:endParaRPr lang="en-US" dirty="0"/>
          </a:p>
        </p:txBody>
      </p:sp>
      <p:cxnSp>
        <p:nvCxnSpPr>
          <p:cNvPr id="6" name="Straight Arrow Connector 5"/>
          <p:cNvCxnSpPr/>
          <p:nvPr/>
        </p:nvCxnSpPr>
        <p:spPr>
          <a:xfrm flipV="1">
            <a:off x="2209800" y="3352800"/>
            <a:ext cx="1752600" cy="2286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18288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Pipeline Summary Timing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19</a:t>
            </a:fld>
            <a:endParaRPr lang="en-US"/>
          </a:p>
        </p:txBody>
      </p:sp>
      <p:pic>
        <p:nvPicPr>
          <p:cNvPr id="7" name="Picture 6" descr="total-runtim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No significant improvement at 32K cores.  Probably insufficient work for analysis (only 45 blocks per process).</a:t>
            </a:r>
            <a:endParaRPr lang="en-US" dirty="0"/>
          </a:p>
        </p:txBody>
      </p:sp>
      <p:cxnSp>
        <p:nvCxnSpPr>
          <p:cNvPr id="6" name="Straight Arrow Connector 5"/>
          <p:cNvCxnSpPr/>
          <p:nvPr/>
        </p:nvCxnSpPr>
        <p:spPr>
          <a:xfrm flipV="1">
            <a:off x="3657600" y="3962400"/>
            <a:ext cx="3505200" cy="167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7575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9 million node hours of </a:t>
            </a:r>
            <a:r>
              <a:rPr lang="en-US" sz="2400" dirty="0" err="1" smtClean="0">
                <a:solidFill>
                  <a:schemeClr val="tx1"/>
                </a:solidFill>
                <a:effectLst/>
                <a:latin typeface="Calibri"/>
                <a:ea typeface="ＭＳ Ｐゴシック" charset="-128"/>
                <a:cs typeface="Calibri"/>
              </a:rPr>
              <a:t>Cielo</a:t>
            </a:r>
            <a:r>
              <a:rPr lang="en-US" sz="2400" dirty="0" smtClean="0">
                <a:solidFill>
                  <a:schemeClr val="tx1"/>
                </a:solidFill>
                <a:effectLst/>
                <a:latin typeface="Calibri"/>
                <a:ea typeface="ＭＳ Ｐゴシック" charset="-128"/>
                <a:cs typeface="Calibri"/>
              </a:rPr>
              <a:t> tests on both </a:t>
            </a:r>
            <a:r>
              <a:rPr lang="en-US" sz="2400" i="1" dirty="0" smtClean="0">
                <a:solidFill>
                  <a:schemeClr val="tx1"/>
                </a:solidFill>
                <a:effectLst/>
                <a:latin typeface="Calibri"/>
                <a:ea typeface="ＭＳ Ｐゴシック" charset="-128"/>
                <a:cs typeface="Calibri"/>
              </a:rPr>
              <a:t>in-situ</a:t>
            </a:r>
            <a:r>
              <a:rPr lang="en-US" sz="2400" dirty="0" smtClean="0">
                <a:solidFill>
                  <a:schemeClr val="tx1"/>
                </a:solidFill>
                <a:effectLst/>
                <a:latin typeface="Calibri"/>
                <a:ea typeface="ＭＳ Ｐゴシック" charset="-128"/>
                <a:cs typeface="Calibri"/>
              </a:rPr>
              <a:t> and </a:t>
            </a:r>
            <a:r>
              <a:rPr lang="en-US" sz="2400" i="1" dirty="0" smtClean="0">
                <a:solidFill>
                  <a:schemeClr val="tx1"/>
                </a:solidFill>
                <a:effectLst/>
                <a:latin typeface="Calibri"/>
                <a:ea typeface="ＭＳ Ｐゴシック" charset="-128"/>
                <a:cs typeface="Calibri"/>
              </a:rPr>
              <a:t>in-transit</a:t>
            </a:r>
            <a:r>
              <a:rPr lang="en-US" sz="2400" dirty="0" smtClean="0">
                <a:solidFill>
                  <a:schemeClr val="tx1"/>
                </a:solidFill>
                <a:effectLst/>
                <a:latin typeface="Calibri"/>
                <a:ea typeface="ＭＳ Ｐゴシック" charset="-128"/>
                <a:cs typeface="Calibri"/>
              </a:rPr>
              <a:t> 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a:t>
            </a:r>
            <a:r>
              <a:rPr lang="en-US" sz="2400" dirty="0" err="1" smtClean="0">
                <a:solidFill>
                  <a:schemeClr val="tx1"/>
                </a:solidFill>
                <a:effectLst/>
                <a:latin typeface="Calibri"/>
                <a:ea typeface="ＭＳ Ｐゴシック" charset="-128"/>
                <a:cs typeface="Calibri"/>
              </a:rPr>
              <a:t>sim</a:t>
            </a:r>
            <a:r>
              <a:rPr lang="en-US" sz="2400" dirty="0" smtClean="0">
                <a:solidFill>
                  <a:schemeClr val="tx1"/>
                </a:solidFill>
                <a:effectLst/>
                <a:latin typeface="Calibri"/>
                <a:ea typeface="ＭＳ Ｐゴシック" charset="-128"/>
                <a:cs typeface="Calibri"/>
              </a:rPr>
              <a:t> community</a:t>
            </a:r>
            <a:endParaRPr lang="en-US"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2</a:t>
            </a:fld>
            <a:endParaRPr lang="en-US"/>
          </a:p>
        </p:txBody>
      </p:sp>
    </p:spTree>
    <p:extLst>
      <p:ext uri="{BB962C8B-B14F-4D97-AF65-F5344CB8AC3E}">
        <p14:creationId xmlns:p14="http://schemas.microsoft.com/office/powerpoint/2010/main" val="218916134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Pipeline Summary Timing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20</a:t>
            </a:fld>
            <a:endParaRPr lang="en-US"/>
          </a:p>
        </p:txBody>
      </p:sp>
      <p:pic>
        <p:nvPicPr>
          <p:cNvPr id="7" name="Picture 6" descr="total-runtim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Writing files surprisingly fast.  Although slower than most alternatives, still a viable option.</a:t>
            </a:r>
            <a:endParaRPr lang="en-US" dirty="0"/>
          </a:p>
        </p:txBody>
      </p:sp>
      <p:cxnSp>
        <p:nvCxnSpPr>
          <p:cNvPr id="6" name="Straight Arrow Connector 5"/>
          <p:cNvCxnSpPr/>
          <p:nvPr/>
        </p:nvCxnSpPr>
        <p:spPr>
          <a:xfrm flipV="1">
            <a:off x="1981200" y="2895600"/>
            <a:ext cx="1981200" cy="2743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140092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5020970" y="4014552"/>
            <a:ext cx="762000" cy="1865868"/>
          </a:xfrm>
          <a:prstGeom prst="roundRect">
            <a:avLst/>
          </a:prstGeom>
          <a:gradFill flip="none" rotWithShape="1">
            <a:gsLst>
              <a:gs pos="0">
                <a:schemeClr val="bg1">
                  <a:lumMod val="50000"/>
                </a:schemeClr>
              </a:gs>
              <a:gs pos="100000">
                <a:srgbClr val="FFFFFF"/>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a:off x="1981200" y="4014552"/>
            <a:ext cx="762000" cy="1865868"/>
          </a:xfrm>
          <a:prstGeom prst="roundRect">
            <a:avLst/>
          </a:prstGeom>
          <a:gradFill flip="none" rotWithShape="1">
            <a:gsLst>
              <a:gs pos="0">
                <a:schemeClr val="bg1">
                  <a:lumMod val="50000"/>
                </a:schemeClr>
              </a:gs>
              <a:gs pos="100000">
                <a:srgbClr val="FFFFFF"/>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5029200" y="1371600"/>
            <a:ext cx="762000" cy="1865868"/>
          </a:xfrm>
          <a:prstGeom prst="roundRect">
            <a:avLst/>
          </a:prstGeom>
          <a:gradFill flip="none" rotWithShape="1">
            <a:gsLst>
              <a:gs pos="0">
                <a:schemeClr val="bg1">
                  <a:lumMod val="50000"/>
                </a:schemeClr>
              </a:gs>
              <a:gs pos="100000">
                <a:srgbClr val="FFFFFF"/>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in-situ-opt-ba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10" name="Picture 9" descr="in-situ-un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21</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sp>
        <p:nvSpPr>
          <p:cNvPr id="16" name="Rectangle 15"/>
          <p:cNvSpPr/>
          <p:nvPr/>
        </p:nvSpPr>
        <p:spPr>
          <a:xfrm>
            <a:off x="6638144" y="4267200"/>
            <a:ext cx="2362200"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lgn="just">
              <a:buFont typeface="Arial"/>
              <a:buChar char="•"/>
            </a:pPr>
            <a:r>
              <a:rPr lang="en-US" dirty="0" smtClean="0"/>
              <a:t>Refined algorithm scales well.</a:t>
            </a:r>
          </a:p>
          <a:p>
            <a:pPr marL="285750" indent="-285750" algn="just">
              <a:buFont typeface="Arial"/>
              <a:buChar char="•"/>
            </a:pPr>
            <a:r>
              <a:rPr lang="en-US" dirty="0" err="1" smtClean="0"/>
              <a:t>Spyplot</a:t>
            </a:r>
            <a:r>
              <a:rPr lang="en-US" dirty="0" smtClean="0"/>
              <a:t> I/O scales</a:t>
            </a:r>
          </a:p>
          <a:p>
            <a:pPr marL="285750" indent="-285750" algn="just">
              <a:buFont typeface="Arial"/>
              <a:buChar char="•"/>
            </a:pPr>
            <a:r>
              <a:rPr lang="en-US" dirty="0" smtClean="0"/>
              <a:t>Baseline algorithm does not scale</a:t>
            </a:r>
          </a:p>
          <a:p>
            <a:pPr algn="just"/>
            <a:endParaRPr lang="en-US" dirty="0"/>
          </a:p>
        </p:txBody>
      </p:sp>
      <p:pic>
        <p:nvPicPr>
          <p:cNvPr id="4" name="Picture 3" descr="spyplot-file-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cxnSp>
        <p:nvCxnSpPr>
          <p:cNvPr id="27" name="Straight Arrow Connector 26"/>
          <p:cNvCxnSpPr/>
          <p:nvPr/>
        </p:nvCxnSpPr>
        <p:spPr>
          <a:xfrm>
            <a:off x="2362200" y="3657600"/>
            <a:ext cx="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5261834" y="3657600"/>
            <a:ext cx="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5562600" y="3237468"/>
            <a:ext cx="8230" cy="4201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2362200" y="3657600"/>
            <a:ext cx="373227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6094476" y="3657600"/>
            <a:ext cx="611124" cy="7620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96042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22</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p:nvPr/>
        </p:nvCxnSpPr>
        <p:spPr>
          <a:xfrm flipH="1" flipV="1">
            <a:off x="5669743" y="2658534"/>
            <a:ext cx="502457" cy="1608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Initialization of visualization grows with job </a:t>
            </a:r>
            <a:r>
              <a:rPr lang="en-US" dirty="0" smtClean="0"/>
              <a:t>size.  Reason unclear; slated for follow-on investigation.</a:t>
            </a:r>
            <a:endParaRPr lang="en-US" dirty="0"/>
          </a:p>
          <a:p>
            <a:pPr algn="just"/>
            <a:endParaRPr lang="en-US" dirty="0"/>
          </a:p>
        </p:txBody>
      </p:sp>
      <p:pic>
        <p:nvPicPr>
          <p:cNvPr id="16" name="Picture 15" descr="spyplot-file-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Tree>
    <p:extLst>
      <p:ext uri="{BB962C8B-B14F-4D97-AF65-F5344CB8AC3E}">
        <p14:creationId xmlns:p14="http://schemas.microsoft.com/office/powerpoint/2010/main" val="350734451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23</a:t>
            </a:fld>
            <a:endParaRPr lang="en-US"/>
          </a:p>
        </p:txBody>
      </p:sp>
      <p:pic>
        <p:nvPicPr>
          <p:cNvPr id="4" name="Picture 3" descr="in-situ-unopt-serie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situ-opt-seri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extra-seri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92065"/>
            <a:ext cx="3044952" cy="2435962"/>
          </a:xfrm>
          <a:prstGeom prst="rect">
            <a:avLst/>
          </a:prstGeom>
        </p:spPr>
      </p:pic>
      <p:pic>
        <p:nvPicPr>
          <p:cNvPr id="7" name="Picture 6" descr="in-transit-inclusive-serie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0" name="TextBox 9"/>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11" name="TextBox 10"/>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4" name="Straight Arrow Connector 13"/>
          <p:cNvCxnSpPr/>
          <p:nvPr/>
        </p:nvCxnSpPr>
        <p:spPr>
          <a:xfrm flipH="1">
            <a:off x="5669742" y="2209800"/>
            <a:ext cx="883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57200" y="4495800"/>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474259" y="4486965"/>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5912659" y="4486965"/>
            <a:ext cx="64054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6248400" y="914400"/>
            <a:ext cx="2751944" cy="48768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Although number of blocks do not grow, CTH runtime gets longer as simulation progresses.</a:t>
            </a:r>
          </a:p>
          <a:p>
            <a:pPr algn="just"/>
            <a:endParaRPr lang="en-US" dirty="0" smtClean="0"/>
          </a:p>
          <a:p>
            <a:pPr algn="just"/>
            <a:r>
              <a:rPr lang="en-US" dirty="0" smtClean="0"/>
              <a:t>Vis </a:t>
            </a:r>
            <a:r>
              <a:rPr lang="en-US" dirty="0"/>
              <a:t>time is roughly constant.</a:t>
            </a:r>
          </a:p>
          <a:p>
            <a:pPr algn="just"/>
            <a:endParaRPr lang="en-US" dirty="0" smtClean="0"/>
          </a:p>
          <a:p>
            <a:pPr algn="just"/>
            <a:endParaRPr lang="en-US" dirty="0"/>
          </a:p>
          <a:p>
            <a:pPr algn="just"/>
            <a:endParaRPr lang="en-US" dirty="0" smtClean="0"/>
          </a:p>
          <a:p>
            <a:pPr algn="just"/>
            <a:endParaRPr lang="en-US" dirty="0" smtClean="0"/>
          </a:p>
          <a:p>
            <a:pPr algn="just"/>
            <a:r>
              <a:rPr lang="en-US" dirty="0" smtClean="0"/>
              <a:t>In </a:t>
            </a:r>
            <a:r>
              <a:rPr lang="en-US" dirty="0"/>
              <a:t>transit can flatten the runtime as long as extra simulation time consumes only wait time.</a:t>
            </a:r>
          </a:p>
          <a:p>
            <a:pPr algn="just"/>
            <a:endParaRPr lang="en-US" dirty="0"/>
          </a:p>
        </p:txBody>
      </p:sp>
    </p:spTree>
    <p:extLst>
      <p:ext uri="{BB962C8B-B14F-4D97-AF65-F5344CB8AC3E}">
        <p14:creationId xmlns:p14="http://schemas.microsoft.com/office/powerpoint/2010/main" val="198998094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Variance </a:t>
            </a:r>
            <a:r>
              <a:rPr lang="en-US" sz="1600" dirty="0" smtClean="0"/>
              <a:t>(average and standard deviation over 5 trials)</a:t>
            </a:r>
            <a:endParaRPr lang="en-US" sz="1600"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24</a:t>
            </a:fld>
            <a:endParaRPr lang="en-US"/>
          </a:p>
        </p:txBody>
      </p:sp>
      <p:pic>
        <p:nvPicPr>
          <p:cNvPr id="4" name="Picture 3" descr="in-situ-unopt-viz-varian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3499" y="1219200"/>
            <a:ext cx="3044952" cy="2435962"/>
          </a:xfrm>
          <a:prstGeom prst="rect">
            <a:avLst/>
          </a:prstGeom>
        </p:spPr>
      </p:pic>
      <p:pic>
        <p:nvPicPr>
          <p:cNvPr id="5" name="Picture 4" descr="in-situ-opt-viz-varian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3023" y="1219200"/>
            <a:ext cx="3044952" cy="2435962"/>
          </a:xfrm>
          <a:prstGeom prst="rect">
            <a:avLst/>
          </a:prstGeom>
        </p:spPr>
      </p:pic>
      <p:pic>
        <p:nvPicPr>
          <p:cNvPr id="6" name="Picture 5" descr="in-situ-opt-cth-varian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1219200"/>
            <a:ext cx="3044952" cy="2435962"/>
          </a:xfrm>
          <a:prstGeom prst="rect">
            <a:avLst/>
          </a:prstGeom>
        </p:spPr>
      </p:pic>
      <p:sp>
        <p:nvSpPr>
          <p:cNvPr id="7" name="TextBox 6"/>
          <p:cNvSpPr txBox="1"/>
          <p:nvPr/>
        </p:nvSpPr>
        <p:spPr>
          <a:xfrm>
            <a:off x="1337727" y="3485885"/>
            <a:ext cx="521898" cy="338554"/>
          </a:xfrm>
          <a:prstGeom prst="rect">
            <a:avLst/>
          </a:prstGeom>
          <a:noFill/>
        </p:spPr>
        <p:txBody>
          <a:bodyPr wrap="none" rtlCol="0">
            <a:spAutoFit/>
          </a:bodyPr>
          <a:lstStyle/>
          <a:p>
            <a:r>
              <a:rPr lang="en-US" sz="1600" dirty="0" smtClean="0"/>
              <a:t>CTH</a:t>
            </a:r>
            <a:endParaRPr lang="en-US" sz="1600" dirty="0"/>
          </a:p>
        </p:txBody>
      </p:sp>
      <p:sp>
        <p:nvSpPr>
          <p:cNvPr id="8" name="TextBox 7"/>
          <p:cNvSpPr txBox="1"/>
          <p:nvPr/>
        </p:nvSpPr>
        <p:spPr>
          <a:xfrm>
            <a:off x="3816693" y="3545208"/>
            <a:ext cx="143856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6912504" y="3545208"/>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1" name="Rectangle 10"/>
          <p:cNvSpPr/>
          <p:nvPr/>
        </p:nvSpPr>
        <p:spPr>
          <a:xfrm>
            <a:off x="339301" y="4572000"/>
            <a:ext cx="8576099" cy="63557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Outliers due to single large example.  Likely another event on </a:t>
            </a:r>
            <a:r>
              <a:rPr lang="en-US" dirty="0" err="1" smtClean="0"/>
              <a:t>Cielo</a:t>
            </a:r>
            <a:r>
              <a:rPr lang="en-US" dirty="0" smtClean="0"/>
              <a:t> causing contention.</a:t>
            </a:r>
            <a:endParaRPr lang="en-US" dirty="0"/>
          </a:p>
          <a:p>
            <a:pPr algn="just"/>
            <a:endParaRPr lang="en-US" dirty="0"/>
          </a:p>
        </p:txBody>
      </p:sp>
    </p:spTree>
    <p:extLst>
      <p:ext uri="{BB962C8B-B14F-4D97-AF65-F5344CB8AC3E}">
        <p14:creationId xmlns:p14="http://schemas.microsoft.com/office/powerpoint/2010/main" val="268696930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Variance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25</a:t>
            </a:fld>
            <a:endParaRPr lang="en-US"/>
          </a:p>
        </p:txBody>
      </p:sp>
      <p:pic>
        <p:nvPicPr>
          <p:cNvPr id="4" name="Picture 3" descr="in-transit-extra-xfer-varian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transit-extra-wait-varian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inclusive-xfer-varian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93874"/>
            <a:ext cx="3044952" cy="2435962"/>
          </a:xfrm>
          <a:prstGeom prst="rect">
            <a:avLst/>
          </a:prstGeom>
        </p:spPr>
      </p:pic>
      <p:pic>
        <p:nvPicPr>
          <p:cNvPr id="7" name="Picture 6" descr="in-transit-inclusive-wait-varianc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181529" y="3237468"/>
            <a:ext cx="2681894" cy="338554"/>
          </a:xfrm>
          <a:prstGeom prst="rect">
            <a:avLst/>
          </a:prstGeom>
          <a:noFill/>
        </p:spPr>
        <p:txBody>
          <a:bodyPr wrap="none" rtlCol="0">
            <a:spAutoFit/>
          </a:bodyPr>
          <a:lstStyle/>
          <a:p>
            <a:r>
              <a:rPr lang="en-US" sz="1600" i="1" dirty="0"/>
              <a:t>In transit </a:t>
            </a:r>
            <a:r>
              <a:rPr lang="en-US" sz="1600" dirty="0"/>
              <a:t>extra </a:t>
            </a:r>
            <a:r>
              <a:rPr lang="en-US" sz="1600" dirty="0" smtClean="0"/>
              <a:t>nodes transfer</a:t>
            </a:r>
            <a:endParaRPr lang="en-US" sz="1600" dirty="0"/>
          </a:p>
        </p:txBody>
      </p:sp>
      <p:sp>
        <p:nvSpPr>
          <p:cNvPr id="9" name="TextBox 8"/>
          <p:cNvSpPr txBox="1"/>
          <p:nvPr/>
        </p:nvSpPr>
        <p:spPr>
          <a:xfrm>
            <a:off x="3382086" y="3242846"/>
            <a:ext cx="2379828" cy="338554"/>
          </a:xfrm>
          <a:prstGeom prst="rect">
            <a:avLst/>
          </a:prstGeom>
          <a:noFill/>
        </p:spPr>
        <p:txBody>
          <a:bodyPr wrap="none" rtlCol="0">
            <a:spAutoFit/>
          </a:bodyPr>
          <a:lstStyle/>
          <a:p>
            <a:r>
              <a:rPr lang="en-US" sz="1600" i="1" dirty="0"/>
              <a:t>In transit </a:t>
            </a:r>
            <a:r>
              <a:rPr lang="en-US" sz="1600" dirty="0"/>
              <a:t>extra nodes </a:t>
            </a:r>
            <a:r>
              <a:rPr lang="en-US" sz="1600" dirty="0" smtClean="0"/>
              <a:t>wait</a:t>
            </a:r>
            <a:endParaRPr lang="en-US" sz="1600" dirty="0"/>
          </a:p>
        </p:txBody>
      </p:sp>
      <p:sp>
        <p:nvSpPr>
          <p:cNvPr id="10" name="TextBox 9"/>
          <p:cNvSpPr txBox="1"/>
          <p:nvPr/>
        </p:nvSpPr>
        <p:spPr>
          <a:xfrm>
            <a:off x="95764" y="5911655"/>
            <a:ext cx="2902808" cy="338554"/>
          </a:xfrm>
          <a:prstGeom prst="rect">
            <a:avLst/>
          </a:prstGeom>
          <a:noFill/>
        </p:spPr>
        <p:txBody>
          <a:bodyPr wrap="none" rtlCol="0">
            <a:spAutoFit/>
          </a:bodyPr>
          <a:lstStyle/>
          <a:p>
            <a:r>
              <a:rPr lang="en-US" sz="1600" i="1" dirty="0" smtClean="0"/>
              <a:t>In transit </a:t>
            </a:r>
            <a:r>
              <a:rPr lang="en-US" sz="1600" dirty="0" smtClean="0"/>
              <a:t>internal nodes transfer</a:t>
            </a:r>
            <a:endParaRPr lang="en-US" sz="1600" dirty="0"/>
          </a:p>
        </p:txBody>
      </p:sp>
      <p:sp>
        <p:nvSpPr>
          <p:cNvPr id="11" name="TextBox 10"/>
          <p:cNvSpPr txBox="1"/>
          <p:nvPr/>
        </p:nvSpPr>
        <p:spPr>
          <a:xfrm>
            <a:off x="3271629" y="5909846"/>
            <a:ext cx="2600742" cy="338554"/>
          </a:xfrm>
          <a:prstGeom prst="rect">
            <a:avLst/>
          </a:prstGeom>
          <a:noFill/>
        </p:spPr>
        <p:txBody>
          <a:bodyPr wrap="none" rtlCol="0">
            <a:spAutoFit/>
          </a:bodyPr>
          <a:lstStyle/>
          <a:p>
            <a:r>
              <a:rPr lang="en-US" sz="1600" i="1" dirty="0" smtClean="0"/>
              <a:t>In transit </a:t>
            </a:r>
            <a:r>
              <a:rPr lang="en-US" sz="1600" dirty="0" smtClean="0"/>
              <a:t>internal nodes wait</a:t>
            </a:r>
            <a:endParaRPr lang="en-US" sz="1600" dirty="0"/>
          </a:p>
        </p:txBody>
      </p:sp>
      <p:sp>
        <p:nvSpPr>
          <p:cNvPr id="13" name="Rectangle 12"/>
          <p:cNvSpPr/>
          <p:nvPr/>
        </p:nvSpPr>
        <p:spPr>
          <a:xfrm>
            <a:off x="6248400" y="914400"/>
            <a:ext cx="2751944" cy="2610719"/>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In-transit transfer times have noticeable variance.</a:t>
            </a:r>
          </a:p>
          <a:p>
            <a:pPr algn="just"/>
            <a:endParaRPr lang="en-US" dirty="0" smtClean="0"/>
          </a:p>
          <a:p>
            <a:pPr algn="just"/>
            <a:r>
              <a:rPr lang="en-US" dirty="0" smtClean="0"/>
              <a:t>Likely cause: scheduler does not optimize allocations for transfers between jobs.</a:t>
            </a:r>
          </a:p>
          <a:p>
            <a:pPr algn="just"/>
            <a:endParaRPr lang="en-US" dirty="0"/>
          </a:p>
        </p:txBody>
      </p:sp>
    </p:spTree>
    <p:extLst>
      <p:ext uri="{BB962C8B-B14F-4D97-AF65-F5344CB8AC3E}">
        <p14:creationId xmlns:p14="http://schemas.microsoft.com/office/powerpoint/2010/main" val="293843037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Processing Rate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26</a:t>
            </a:fld>
            <a:endParaRPr lang="en-US"/>
          </a:p>
        </p:txBody>
      </p:sp>
      <p:sp>
        <p:nvSpPr>
          <p:cNvPr id="8" name="TextBox 7"/>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0" name="TextBox 9"/>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11" name="TextBox 10"/>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pic>
        <p:nvPicPr>
          <p:cNvPr id="13" name="Picture 12" descr="in-situ-unopt-rat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15" name="Picture 14" descr="in-situ-opt-rat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6" name="Picture 15" descr="in-transit-extra-rat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92065"/>
            <a:ext cx="3044952" cy="2435962"/>
          </a:xfrm>
          <a:prstGeom prst="rect">
            <a:avLst/>
          </a:prstGeom>
        </p:spPr>
      </p:pic>
      <p:pic>
        <p:nvPicPr>
          <p:cNvPr id="17" name="Picture 16" descr="in-transit-inclusive-rat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14" name="Rectangle 13"/>
          <p:cNvSpPr/>
          <p:nvPr/>
        </p:nvSpPr>
        <p:spPr>
          <a:xfrm>
            <a:off x="6248400" y="914400"/>
            <a:ext cx="2751944" cy="31242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Refined algorithm is scalable, baseline algorithm is not.  (Verifies previous work.</a:t>
            </a:r>
            <a:r>
              <a:rPr lang="en-US" dirty="0" smtClean="0"/>
              <a:t>)</a:t>
            </a:r>
          </a:p>
          <a:p>
            <a:pPr algn="just"/>
            <a:endParaRPr lang="en-US" dirty="0"/>
          </a:p>
          <a:p>
            <a:pPr algn="just"/>
            <a:r>
              <a:rPr lang="en-US" i="1" dirty="0"/>
              <a:t>In transit </a:t>
            </a:r>
            <a:r>
              <a:rPr lang="en-US" dirty="0"/>
              <a:t>can get “effective” rates faster than direct </a:t>
            </a:r>
            <a:r>
              <a:rPr lang="en-US" i="1" dirty="0"/>
              <a:t>in situ </a:t>
            </a:r>
            <a:r>
              <a:rPr lang="en-US" dirty="0"/>
              <a:t>by overlapping computation with simulation computation.</a:t>
            </a:r>
          </a:p>
          <a:p>
            <a:pPr algn="just"/>
            <a:endParaRPr lang="en-US" dirty="0"/>
          </a:p>
        </p:txBody>
      </p:sp>
    </p:spTree>
    <p:extLst>
      <p:ext uri="{BB962C8B-B14F-4D97-AF65-F5344CB8AC3E}">
        <p14:creationId xmlns:p14="http://schemas.microsoft.com/office/powerpoint/2010/main" val="342675572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 Transit </a:t>
            </a:r>
            <a:r>
              <a:rPr lang="en-US" dirty="0" smtClean="0"/>
              <a:t>Node Scaling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27</a:t>
            </a:fld>
            <a:endParaRPr lang="en-US"/>
          </a:p>
        </p:txBody>
      </p:sp>
      <p:pic>
        <p:nvPicPr>
          <p:cNvPr id="4" name="Picture 3" descr="service-2-core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8641"/>
            <a:ext cx="6172200" cy="1859472"/>
          </a:xfrm>
          <a:prstGeom prst="rect">
            <a:avLst/>
          </a:prstGeom>
        </p:spPr>
      </p:pic>
      <p:pic>
        <p:nvPicPr>
          <p:cNvPr id="5" name="Picture 4" descr="service-4-cor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825671"/>
            <a:ext cx="6172200" cy="1859473"/>
          </a:xfrm>
          <a:prstGeom prst="rect">
            <a:avLst/>
          </a:prstGeom>
        </p:spPr>
      </p:pic>
      <p:pic>
        <p:nvPicPr>
          <p:cNvPr id="6" name="Picture 5" descr="service-8-cor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652701"/>
            <a:ext cx="6172200" cy="1875099"/>
          </a:xfrm>
          <a:prstGeom prst="rect">
            <a:avLst/>
          </a:prstGeom>
        </p:spPr>
      </p:pic>
      <p:sp>
        <p:nvSpPr>
          <p:cNvPr id="7" name="TextBox 6"/>
          <p:cNvSpPr txBox="1"/>
          <p:nvPr/>
        </p:nvSpPr>
        <p:spPr>
          <a:xfrm>
            <a:off x="4557813" y="2347032"/>
            <a:ext cx="1383311" cy="338554"/>
          </a:xfrm>
          <a:prstGeom prst="rect">
            <a:avLst/>
          </a:prstGeom>
          <a:solidFill>
            <a:schemeClr val="bg1">
              <a:alpha val="50000"/>
            </a:schemeClr>
          </a:solidFill>
        </p:spPr>
        <p:txBody>
          <a:bodyPr wrap="none" rtlCol="0">
            <a:spAutoFit/>
          </a:bodyPr>
          <a:lstStyle/>
          <a:p>
            <a:r>
              <a:rPr lang="en-US" sz="1600" dirty="0" smtClean="0"/>
              <a:t>2 cores/server</a:t>
            </a:r>
            <a:endParaRPr lang="en-US" sz="1600" dirty="0"/>
          </a:p>
        </p:txBody>
      </p:sp>
      <p:sp>
        <p:nvSpPr>
          <p:cNvPr id="8" name="TextBox 7"/>
          <p:cNvSpPr txBox="1"/>
          <p:nvPr/>
        </p:nvSpPr>
        <p:spPr>
          <a:xfrm>
            <a:off x="4557813" y="4157246"/>
            <a:ext cx="1383311" cy="338554"/>
          </a:xfrm>
          <a:prstGeom prst="rect">
            <a:avLst/>
          </a:prstGeom>
          <a:solidFill>
            <a:schemeClr val="bg1">
              <a:alpha val="50000"/>
            </a:schemeClr>
          </a:solidFill>
        </p:spPr>
        <p:txBody>
          <a:bodyPr wrap="none" rtlCol="0">
            <a:spAutoFit/>
          </a:bodyPr>
          <a:lstStyle/>
          <a:p>
            <a:r>
              <a:rPr lang="en-US" sz="1600" dirty="0" smtClean="0"/>
              <a:t>4 cores/server</a:t>
            </a:r>
            <a:endParaRPr lang="en-US" sz="1600" dirty="0"/>
          </a:p>
        </p:txBody>
      </p:sp>
      <p:sp>
        <p:nvSpPr>
          <p:cNvPr id="9" name="TextBox 8"/>
          <p:cNvSpPr txBox="1"/>
          <p:nvPr/>
        </p:nvSpPr>
        <p:spPr>
          <a:xfrm>
            <a:off x="4557813" y="5983873"/>
            <a:ext cx="1383311" cy="338554"/>
          </a:xfrm>
          <a:prstGeom prst="rect">
            <a:avLst/>
          </a:prstGeom>
          <a:solidFill>
            <a:schemeClr val="bg1">
              <a:alpha val="50000"/>
            </a:schemeClr>
          </a:solidFill>
        </p:spPr>
        <p:txBody>
          <a:bodyPr wrap="none" rtlCol="0">
            <a:spAutoFit/>
          </a:bodyPr>
          <a:lstStyle/>
          <a:p>
            <a:r>
              <a:rPr lang="en-US" sz="1600" dirty="0"/>
              <a:t>8</a:t>
            </a:r>
            <a:r>
              <a:rPr lang="en-US" sz="1600" dirty="0" smtClean="0"/>
              <a:t> cores/server</a:t>
            </a:r>
            <a:endParaRPr lang="en-US" sz="1600" dirty="0"/>
          </a:p>
        </p:txBody>
      </p:sp>
      <p:sp>
        <p:nvSpPr>
          <p:cNvPr id="11" name="Rectangle 10"/>
          <p:cNvSpPr/>
          <p:nvPr/>
        </p:nvSpPr>
        <p:spPr>
          <a:xfrm>
            <a:off x="6248400" y="991675"/>
            <a:ext cx="2751944" cy="31242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a:t>Traces of 10 cycles of 128-core job.  1 server node</a:t>
            </a:r>
            <a:r>
              <a:rPr lang="en-US" dirty="0" smtClean="0"/>
              <a:t>.</a:t>
            </a:r>
          </a:p>
          <a:p>
            <a:endParaRPr lang="en-US" dirty="0"/>
          </a:p>
          <a:p>
            <a:r>
              <a:rPr lang="en-US" dirty="0"/>
              <a:t>Poor performance with 2 core server.  Not enough servers to handle network transfers.</a:t>
            </a:r>
          </a:p>
          <a:p>
            <a:endParaRPr lang="en-US" dirty="0" smtClean="0"/>
          </a:p>
          <a:p>
            <a:r>
              <a:rPr lang="en-US" dirty="0" smtClean="0"/>
              <a:t>There is added </a:t>
            </a:r>
            <a:r>
              <a:rPr lang="en-US" dirty="0"/>
              <a:t>benefit </a:t>
            </a:r>
            <a:r>
              <a:rPr lang="en-US" dirty="0" smtClean="0"/>
              <a:t>to </a:t>
            </a:r>
            <a:r>
              <a:rPr lang="en-US" dirty="0"/>
              <a:t>adding more cores.</a:t>
            </a:r>
          </a:p>
          <a:p>
            <a:pPr algn="just"/>
            <a:endParaRPr lang="en-US" dirty="0"/>
          </a:p>
        </p:txBody>
      </p:sp>
    </p:spTree>
    <p:extLst>
      <p:ext uri="{BB962C8B-B14F-4D97-AF65-F5344CB8AC3E}">
        <p14:creationId xmlns:p14="http://schemas.microsoft.com/office/powerpoint/2010/main" val="55705476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28</a:t>
            </a:fld>
            <a:endParaRPr lang="en-US"/>
          </a:p>
        </p:txBody>
      </p:sp>
      <p:pic>
        <p:nvPicPr>
          <p:cNvPr id="2" name="Picture 1" descr="MemoryUsag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1" y="742952"/>
            <a:ext cx="6857998" cy="5429248"/>
          </a:xfrm>
          <a:prstGeom prst="rect">
            <a:avLst/>
          </a:prstGeom>
        </p:spPr>
      </p:pic>
      <p:sp>
        <p:nvSpPr>
          <p:cNvPr id="6" name="Rectangle 5"/>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All memory measurements.  Holds relatively steady for all workflows</a:t>
            </a:r>
            <a:endParaRPr lang="en-US" dirty="0"/>
          </a:p>
        </p:txBody>
      </p:sp>
      <p:sp>
        <p:nvSpPr>
          <p:cNvPr id="8" name="Content Placeholder 7"/>
          <p:cNvSpPr>
            <a:spLocks noGrp="1"/>
          </p:cNvSpPr>
          <p:nvPr>
            <p:ph idx="1"/>
          </p:nvPr>
        </p:nvSpPr>
        <p:spPr/>
        <p:txBody>
          <a:bodyPr/>
          <a:lstStyle/>
          <a:p>
            <a:endParaRPr lang="en-US" dirty="0"/>
          </a:p>
        </p:txBody>
      </p:sp>
    </p:spTree>
    <p:extLst>
      <p:ext uri="{BB962C8B-B14F-4D97-AF65-F5344CB8AC3E}">
        <p14:creationId xmlns:p14="http://schemas.microsoft.com/office/powerpoint/2010/main" val="12825884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29</a:t>
            </a:fld>
            <a:endParaRPr lang="en-US"/>
          </a:p>
        </p:txBody>
      </p:sp>
      <p:pic>
        <p:nvPicPr>
          <p:cNvPr id="6" name="Picture 5" descr="MemoryUsageInsituPerNod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8588"/>
            <a:ext cx="7772400" cy="2662767"/>
          </a:xfrm>
          <a:prstGeom prst="rect">
            <a:avLst/>
          </a:prstGeom>
        </p:spPr>
      </p:pic>
      <p:pic>
        <p:nvPicPr>
          <p:cNvPr id="7" name="Picture 6" descr="MemoryUsageInTransitPerNod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474796"/>
            <a:ext cx="7772400" cy="2662766"/>
          </a:xfrm>
          <a:prstGeom prst="rect">
            <a:avLst/>
          </a:prstGeom>
        </p:spPr>
      </p:pic>
      <p:sp>
        <p:nvSpPr>
          <p:cNvPr id="8" name="Rectangle 7"/>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Memory overhead generally falls between 25% and 50%</a:t>
            </a:r>
            <a:endParaRPr lang="en-US" dirty="0"/>
          </a:p>
        </p:txBody>
      </p:sp>
    </p:spTree>
    <p:extLst>
      <p:ext uri="{BB962C8B-B14F-4D97-AF65-F5344CB8AC3E}">
        <p14:creationId xmlns:p14="http://schemas.microsoft.com/office/powerpoint/2010/main" val="2442187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path to Exascale</a:t>
            </a:r>
            <a:endParaRPr lang="en-US" dirty="0"/>
          </a:p>
        </p:txBody>
      </p:sp>
      <p:sp>
        <p:nvSpPr>
          <p:cNvPr id="3" name="Content Placeholder 2"/>
          <p:cNvSpPr>
            <a:spLocks noGrp="1"/>
          </p:cNvSpPr>
          <p:nvPr>
            <p:ph idx="1"/>
          </p:nvPr>
        </p:nvSpPr>
        <p:spPr/>
        <p:txBody>
          <a:bodyPr/>
          <a:lstStyle/>
          <a:p>
            <a:pPr marL="0" indent="0" algn="just">
              <a:buNone/>
            </a:pPr>
            <a:r>
              <a:rPr lang="en-US" dirty="0" smtClean="0"/>
              <a:t>Milestone 4745 is an important step in capability development, customer engagement, and scalability development on the path to </a:t>
            </a:r>
            <a:r>
              <a:rPr lang="en-US" dirty="0" err="1" smtClean="0"/>
              <a:t>exascale</a:t>
            </a:r>
            <a:r>
              <a:rPr lang="en-US" dirty="0" smtClean="0"/>
              <a:t>.  It represents significant work on the development of both </a:t>
            </a:r>
            <a:r>
              <a:rPr lang="en-US" i="1" dirty="0" smtClean="0"/>
              <a:t>Catalyst</a:t>
            </a:r>
            <a:r>
              <a:rPr lang="en-US" dirty="0" smtClean="0"/>
              <a:t>, an open source in-situ analysis capability, and </a:t>
            </a:r>
            <a:r>
              <a:rPr lang="en-US" i="1" dirty="0" err="1" smtClean="0"/>
              <a:t>Nessie</a:t>
            </a:r>
            <a:r>
              <a:rPr lang="en-US" dirty="0" smtClean="0"/>
              <a:t>, an open source data services capability.</a:t>
            </a:r>
          </a:p>
          <a:p>
            <a:pPr marL="0" indent="0" algn="just">
              <a:buNone/>
            </a:pPr>
            <a:endParaRPr lang="en-US" dirty="0"/>
          </a:p>
          <a:p>
            <a:pPr marL="0" indent="0" algn="just">
              <a:buNone/>
            </a:pPr>
            <a:r>
              <a:rPr lang="en-US" dirty="0" smtClean="0"/>
              <a:t>This Milestone is part of an integrated R&amp;D roadmap aimed at characterizing, understanding, and promoting solutions for complex analysis problems on advanced architectures.</a:t>
            </a:r>
          </a:p>
          <a:p>
            <a:pPr marL="0" indent="0" algn="just">
              <a:buNone/>
            </a:pPr>
            <a:endParaRPr lang="en-US" dirty="0"/>
          </a:p>
          <a:p>
            <a:pPr marL="0" indent="0" algn="just">
              <a:buNone/>
            </a:pPr>
            <a:r>
              <a:rPr lang="en-US" dirty="0" smtClean="0"/>
              <a:t>It is an important foundation step in developing cross-cutting capabilities.</a:t>
            </a:r>
          </a:p>
        </p:txBody>
      </p:sp>
      <p:sp>
        <p:nvSpPr>
          <p:cNvPr id="4" name="Slide Number Placeholder 3"/>
          <p:cNvSpPr>
            <a:spLocks noGrp="1"/>
          </p:cNvSpPr>
          <p:nvPr>
            <p:ph type="sldNum" sz="quarter" idx="12"/>
          </p:nvPr>
        </p:nvSpPr>
        <p:spPr/>
        <p:txBody>
          <a:bodyPr/>
          <a:lstStyle/>
          <a:p>
            <a:fld id="{A5E55A7B-7854-E145-92D9-B491DF4BAE2D}" type="slidenum">
              <a:rPr lang="en-US" smtClean="0"/>
              <a:pPr/>
              <a:t>3</a:t>
            </a:fld>
            <a:endParaRPr lang="en-US"/>
          </a:p>
        </p:txBody>
      </p:sp>
    </p:spTree>
    <p:extLst>
      <p:ext uri="{BB962C8B-B14F-4D97-AF65-F5344CB8AC3E}">
        <p14:creationId xmlns:p14="http://schemas.microsoft.com/office/powerpoint/2010/main" val="310157285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30</a:t>
            </a:fld>
            <a:endParaRPr lang="en-US"/>
          </a:p>
        </p:txBody>
      </p:sp>
      <p:pic>
        <p:nvPicPr>
          <p:cNvPr id="2" name="Picture 1" descr="MemoryUsageCompar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4910"/>
            <a:ext cx="7772400" cy="4947708"/>
          </a:xfrm>
          <a:prstGeom prst="rect">
            <a:avLst/>
          </a:prstGeom>
        </p:spPr>
      </p:pic>
      <p:sp>
        <p:nvSpPr>
          <p:cNvPr id="6" name="Rectangle 5"/>
          <p:cNvSpPr/>
          <p:nvPr/>
        </p:nvSpPr>
        <p:spPr>
          <a:xfrm>
            <a:off x="457200" y="5897887"/>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In transit generally has less memory overhead, but requires extra nodes allocated</a:t>
            </a:r>
            <a:endParaRPr lang="en-US" dirty="0"/>
          </a:p>
        </p:txBody>
      </p:sp>
    </p:spTree>
    <p:extLst>
      <p:ext uri="{BB962C8B-B14F-4D97-AF65-F5344CB8AC3E}">
        <p14:creationId xmlns:p14="http://schemas.microsoft.com/office/powerpoint/2010/main" val="45386813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Conclusions</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31</a:t>
            </a:fld>
            <a:endParaRPr lang="en-US"/>
          </a:p>
        </p:txBody>
      </p:sp>
    </p:spTree>
    <p:extLst>
      <p:ext uri="{BB962C8B-B14F-4D97-AF65-F5344CB8AC3E}">
        <p14:creationId xmlns:p14="http://schemas.microsoft.com/office/powerpoint/2010/main" val="2454360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In transit can provide a performance improvement over in situ in some </a:t>
            </a:r>
            <a:r>
              <a:rPr lang="en-US" sz="1800" b="1" dirty="0" err="1"/>
              <a:t>circum</a:t>
            </a:r>
            <a:r>
              <a:rPr lang="en-US" sz="1800" b="1" dirty="0"/>
              <a:t>- stances, but the window is </a:t>
            </a:r>
            <a:r>
              <a:rPr lang="en-US" sz="1800" b="1" dirty="0" smtClean="0"/>
              <a:t>narrower </a:t>
            </a:r>
            <a:r>
              <a:rPr lang="en-US" sz="1800" b="1" dirty="0"/>
              <a:t>than we initially </a:t>
            </a:r>
            <a:r>
              <a:rPr lang="en-US" sz="1800" b="1" dirty="0" smtClean="0"/>
              <a:t>expected it would be. </a:t>
            </a:r>
          </a:p>
          <a:p>
            <a:pPr marL="0" indent="0" algn="just">
              <a:buNone/>
            </a:pPr>
            <a:endParaRPr lang="en-US" sz="1800" dirty="0" smtClean="0"/>
          </a:p>
          <a:p>
            <a:pPr marL="0" indent="0" algn="just">
              <a:buNone/>
            </a:pPr>
            <a:r>
              <a:rPr lang="en-US" sz="1800" dirty="0" smtClean="0"/>
              <a:t>In </a:t>
            </a:r>
            <a:r>
              <a:rPr lang="en-US" sz="1800" dirty="0"/>
              <a:t>transit analysis has an added overhead above embedded in situ analysis involving transferring data between parallel jobs. Given an analysis with perfect linear scalability, we suspect in transit workflows will always have an added cost, and our results support this. With an analysis that does not scale perfectly, possibly due to communication overhead, it is theoretically possible for in transit to be faster by reducing the size of the analysis job. This is one of the motivations for choosing an analysis task that requires significant communication. In our results, we do find instances where in transit is faster, but by a smaller margin and for fewer configurations than we initially anticipated. So although in transit has several other positive features, we do not anticipate performance to be the main motivations for using </a:t>
            </a:r>
            <a:r>
              <a:rPr lang="en-US" sz="1800" dirty="0" smtClean="0"/>
              <a:t>it.</a:t>
            </a:r>
          </a:p>
        </p:txBody>
      </p:sp>
      <p:sp>
        <p:nvSpPr>
          <p:cNvPr id="4" name="Slide Number Placeholder 3"/>
          <p:cNvSpPr>
            <a:spLocks noGrp="1"/>
          </p:cNvSpPr>
          <p:nvPr>
            <p:ph type="sldNum" sz="quarter" idx="12"/>
          </p:nvPr>
        </p:nvSpPr>
        <p:spPr/>
        <p:txBody>
          <a:bodyPr/>
          <a:lstStyle/>
          <a:p>
            <a:fld id="{A5E55A7B-7854-E145-92D9-B491DF4BAE2D}" type="slidenum">
              <a:rPr lang="en-US" smtClean="0"/>
              <a:pPr/>
              <a:t>32</a:t>
            </a:fld>
            <a:endParaRPr lang="en-US"/>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Memory overhead will be an important trade-off space.	</a:t>
            </a:r>
            <a:endParaRPr lang="en-US" sz="1800" b="1" dirty="0" smtClean="0"/>
          </a:p>
          <a:p>
            <a:pPr marL="0" indent="0" algn="just">
              <a:buNone/>
            </a:pPr>
            <a:endParaRPr lang="en-US" sz="1800" dirty="0"/>
          </a:p>
          <a:p>
            <a:pPr marL="0" indent="0" algn="just">
              <a:buNone/>
            </a:pPr>
            <a:r>
              <a:rPr lang="en-US" sz="1800" dirty="0" smtClean="0"/>
              <a:t>The </a:t>
            </a:r>
            <a:r>
              <a:rPr lang="en-US" sz="1800" dirty="0"/>
              <a:t>baseline amount of memory added to the CTH job to perform in situ processing is roughly 100MB per core. Considering that our embedded in situ library is a fully featured visualization toolkit </a:t>
            </a:r>
            <a:r>
              <a:rPr lang="en-US" sz="1800" dirty="0" smtClean="0"/>
              <a:t>containing </a:t>
            </a:r>
            <a:r>
              <a:rPr lang="en-US" sz="1800" dirty="0"/>
              <a:t>over 2 million lines of code and algorithms developed over almost 2 decades, this overhead is not unreasonable. Nevertheless, this footprint can be problematic for </a:t>
            </a:r>
            <a:r>
              <a:rPr lang="en-US" sz="1800" dirty="0" smtClean="0"/>
              <a:t>simulations </a:t>
            </a:r>
            <a:r>
              <a:rPr lang="en-US" sz="1800" dirty="0"/>
              <a:t>already tight on memory. Because of this, efforts are already underway to improve our memory footprint by making finer modules and being more selective on the available algorithms. This, of course, requires a compromise between the size of the library and the algorithms that are dynamically available. We also note that our algorithm has the </a:t>
            </a:r>
            <a:r>
              <a:rPr lang="en-US" sz="1800" dirty="0" smtClean="0"/>
              <a:t>potential </a:t>
            </a:r>
            <a:r>
              <a:rPr lang="en-US" sz="1800" dirty="0"/>
              <a:t>to generate sizable meshes of its own. Thus, it may be fruitful to pursue and support incremental algorithms where possible.</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33</a:t>
            </a:fld>
            <a:endParaRPr lang="en-US"/>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Initialization time </a:t>
            </a:r>
            <a:r>
              <a:rPr lang="en-US" sz="1800" b="1" dirty="0" smtClean="0"/>
              <a:t>matters</a:t>
            </a:r>
          </a:p>
          <a:p>
            <a:pPr marL="0" indent="0" algn="just">
              <a:buNone/>
            </a:pPr>
            <a:endParaRPr lang="en-US" sz="1800" dirty="0" smtClean="0"/>
          </a:p>
          <a:p>
            <a:pPr marL="0" indent="0" algn="just">
              <a:buNone/>
            </a:pPr>
            <a:r>
              <a:rPr lang="en-US" sz="1800" dirty="0" smtClean="0"/>
              <a:t>Our </a:t>
            </a:r>
            <a:r>
              <a:rPr lang="en-US" sz="1800" dirty="0"/>
              <a:t>scaling efforts to date focus on the scalability of the </a:t>
            </a:r>
            <a:r>
              <a:rPr lang="en-US" sz="1800" dirty="0" smtClean="0"/>
              <a:t>algorithms </a:t>
            </a:r>
            <a:r>
              <a:rPr lang="en-US" sz="1800" dirty="0"/>
              <a:t>invoked during the run of a simulation. The initialization cost, a one-time penalty, has yet to be seriously considered. However, based on our </a:t>
            </a:r>
            <a:r>
              <a:rPr lang="en-US" sz="1800" dirty="0" err="1"/>
              <a:t>HPCToolkit</a:t>
            </a:r>
            <a:r>
              <a:rPr lang="en-US" sz="1800" dirty="0"/>
              <a:t> measurements, </a:t>
            </a:r>
            <a:r>
              <a:rPr lang="en-US" sz="1800" dirty="0" smtClean="0"/>
              <a:t>initialization </a:t>
            </a:r>
            <a:r>
              <a:rPr lang="en-US" sz="1800" dirty="0"/>
              <a:t>becomes a significant cost at high process counts</a:t>
            </a:r>
            <a:r>
              <a:rPr lang="en-US" sz="1800" dirty="0" smtClean="0"/>
              <a:t>.</a:t>
            </a:r>
          </a:p>
          <a:p>
            <a:pPr marL="0" indent="0" algn="just">
              <a:buNone/>
            </a:pPr>
            <a:endParaRPr lang="en-US" sz="1800" dirty="0"/>
          </a:p>
          <a:p>
            <a:pPr marL="0" indent="0">
              <a:buNone/>
            </a:pPr>
            <a:r>
              <a:rPr lang="en-US" sz="1800" b="1" dirty="0" smtClean="0"/>
              <a:t>Disk-based I/O is not dead . . . yet.	</a:t>
            </a:r>
          </a:p>
          <a:p>
            <a:pPr marL="0" indent="0">
              <a:buNone/>
            </a:pPr>
            <a:endParaRPr lang="en-US" sz="1800" dirty="0"/>
          </a:p>
          <a:p>
            <a:pPr marL="0" indent="0">
              <a:buNone/>
            </a:pPr>
            <a:r>
              <a:rPr lang="en-US" sz="1800" dirty="0" smtClean="0"/>
              <a:t>Our </a:t>
            </a:r>
            <a:r>
              <a:rPr lang="en-US" sz="1800" dirty="0"/>
              <a:t>initial assumption was that it would not be feasible to output full results at a fine enough temporal resolution from CTH to disk storage to perform our high fidelity analysis. However, our control workflow shows that although the overall time to write data to disk and then read back again incurs a large cost, it </a:t>
            </a:r>
            <a:r>
              <a:rPr lang="en-US" sz="1800" dirty="0" smtClean="0"/>
              <a:t>is still </a:t>
            </a:r>
            <a:r>
              <a:rPr lang="en-US" sz="1800" dirty="0"/>
              <a:t>realistic to do so. Thus, users may still choose to incur the extra overhead to use a traditional offline post-processing visualization and data analysis workflow.</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34</a:t>
            </a:fld>
            <a:endParaRPr lang="en-US"/>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Better job scheduling is </a:t>
            </a:r>
            <a:r>
              <a:rPr lang="en-US" sz="1800" b="1" dirty="0" smtClean="0"/>
              <a:t>important</a:t>
            </a:r>
          </a:p>
          <a:p>
            <a:pPr marL="0" indent="0" algn="just">
              <a:buNone/>
            </a:pPr>
            <a:endParaRPr lang="en-US" sz="1800" dirty="0"/>
          </a:p>
          <a:p>
            <a:pPr marL="0" indent="0" algn="just">
              <a:buNone/>
            </a:pPr>
            <a:r>
              <a:rPr lang="en-US" sz="1800" dirty="0" smtClean="0"/>
              <a:t>One </a:t>
            </a:r>
            <a:r>
              <a:rPr lang="en-US" sz="1800" dirty="0"/>
              <a:t>of the more complicated parts of running an in transit workflow is scheduling the simulation job and service job to run in tandem. Frankly, the capabilities of the scheduler are inadequate for our needs. We cannot start and stop jobs independently and make reconnections dynamically. Another experiment we would like to do but is challenging to schedule is to allow simulation and service to share nodes. Since each node has 16 cores, perhaps we could get better transfer performance by allocating one core per node for service and the rest for simulation. A similar scheduling scheme will be important to take advantage of burst buffers in future architectures.</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35</a:t>
            </a:fld>
            <a:endParaRPr lang="en-US"/>
          </a:p>
        </p:txBody>
      </p:sp>
    </p:spTree>
    <p:extLst>
      <p:ext uri="{BB962C8B-B14F-4D97-AF65-F5344CB8AC3E}">
        <p14:creationId xmlns:p14="http://schemas.microsoft.com/office/powerpoint/2010/main" val="85560938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9 million node hours of </a:t>
            </a:r>
            <a:r>
              <a:rPr lang="en-US" sz="2400" dirty="0" err="1" smtClean="0">
                <a:solidFill>
                  <a:schemeClr val="tx1"/>
                </a:solidFill>
                <a:effectLst/>
                <a:latin typeface="Calibri"/>
                <a:ea typeface="ＭＳ Ｐゴシック" charset="-128"/>
                <a:cs typeface="Calibri"/>
              </a:rPr>
              <a:t>Cielo</a:t>
            </a:r>
            <a:r>
              <a:rPr lang="en-US" sz="2400" dirty="0" smtClean="0">
                <a:solidFill>
                  <a:schemeClr val="tx1"/>
                </a:solidFill>
                <a:effectLst/>
                <a:latin typeface="Calibri"/>
                <a:ea typeface="ＭＳ Ｐゴシック" charset="-128"/>
                <a:cs typeface="Calibri"/>
              </a:rPr>
              <a:t> tests on both </a:t>
            </a:r>
            <a:r>
              <a:rPr lang="en-US" sz="2400" i="1" dirty="0" smtClean="0">
                <a:solidFill>
                  <a:schemeClr val="tx1"/>
                </a:solidFill>
                <a:effectLst/>
                <a:latin typeface="Calibri"/>
                <a:ea typeface="ＭＳ Ｐゴシック" charset="-128"/>
                <a:cs typeface="Calibri"/>
              </a:rPr>
              <a:t>in-situ</a:t>
            </a:r>
            <a:r>
              <a:rPr lang="en-US" sz="2400" dirty="0" smtClean="0">
                <a:solidFill>
                  <a:schemeClr val="tx1"/>
                </a:solidFill>
                <a:effectLst/>
                <a:latin typeface="Calibri"/>
                <a:ea typeface="ＭＳ Ｐゴシック" charset="-128"/>
                <a:cs typeface="Calibri"/>
              </a:rPr>
              <a:t> and </a:t>
            </a:r>
            <a:r>
              <a:rPr lang="en-US" sz="2400" i="1" dirty="0" smtClean="0">
                <a:solidFill>
                  <a:schemeClr val="tx1"/>
                </a:solidFill>
                <a:effectLst/>
                <a:latin typeface="Calibri"/>
                <a:ea typeface="ＭＳ Ｐゴシック" charset="-128"/>
                <a:cs typeface="Calibri"/>
              </a:rPr>
              <a:t>in-transit</a:t>
            </a:r>
            <a:r>
              <a:rPr lang="en-US" sz="2400" dirty="0" smtClean="0">
                <a:solidFill>
                  <a:schemeClr val="tx1"/>
                </a:solidFill>
                <a:effectLst/>
                <a:latin typeface="Calibri"/>
                <a:ea typeface="ＭＳ Ｐゴシック" charset="-128"/>
                <a:cs typeface="Calibri"/>
              </a:rPr>
              <a:t> 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a:t>
            </a:r>
            <a:r>
              <a:rPr lang="en-US" sz="2400" dirty="0" err="1" smtClean="0">
                <a:solidFill>
                  <a:schemeClr val="tx1"/>
                </a:solidFill>
                <a:effectLst/>
                <a:latin typeface="Calibri"/>
                <a:ea typeface="ＭＳ Ｐゴシック" charset="-128"/>
                <a:cs typeface="Calibri"/>
              </a:rPr>
              <a:t>sim</a:t>
            </a:r>
            <a:r>
              <a:rPr lang="en-US" sz="2400" dirty="0" smtClean="0">
                <a:solidFill>
                  <a:schemeClr val="tx1"/>
                </a:solidFill>
                <a:effectLst/>
                <a:latin typeface="Calibri"/>
                <a:ea typeface="ＭＳ Ｐゴシック" charset="-128"/>
                <a:cs typeface="Calibri"/>
              </a:rPr>
              <a:t> community</a:t>
            </a:r>
            <a:endParaRPr lang="en-US"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36</a:t>
            </a:fld>
            <a:endParaRPr lang="en-US"/>
          </a:p>
        </p:txBody>
      </p:sp>
    </p:spTree>
    <p:extLst>
      <p:ext uri="{BB962C8B-B14F-4D97-AF65-F5344CB8AC3E}">
        <p14:creationId xmlns:p14="http://schemas.microsoft.com/office/powerpoint/2010/main" val="38430090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tx1"/>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endParaRPr lang="en-US" sz="1800" dirty="0" smtClean="0">
              <a:effectLst/>
            </a:endParaRPr>
          </a:p>
          <a:p>
            <a:pPr algn="just"/>
            <a:r>
              <a:rPr lang="en-US" sz="1800" dirty="0"/>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tx1"/>
                </a:solidFill>
                <a:effectLst/>
              </a:rPr>
              <a:t>In-transit processing provides ``loosely-coupled'' analysis capabilities by performing the analysis on separate processing resources.  SNL provides this capability through a ``data services'' capability designed for this purpose.</a:t>
            </a:r>
            <a:endParaRPr lang="en-US" sz="1800" dirty="0" smtClean="0">
              <a:effectLst/>
            </a:endParaRP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4</a:t>
            </a:fld>
            <a:endParaRPr lang="en-US"/>
          </a:p>
        </p:txBody>
      </p:sp>
    </p:spTree>
    <p:extLst>
      <p:ext uri="{BB962C8B-B14F-4D97-AF65-F5344CB8AC3E}">
        <p14:creationId xmlns:p14="http://schemas.microsoft.com/office/powerpoint/2010/main" val="24224346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marL="0" indent="0" algn="just">
              <a:buNone/>
            </a:pPr>
            <a:r>
              <a:rPr lang="en-US" dirty="0"/>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a:t>
            </a:r>
            <a:r>
              <a:rPr lang="en-US" dirty="0" smtClean="0"/>
              <a:t>disk.  </a:t>
            </a:r>
          </a:p>
          <a:p>
            <a:pPr marL="0" indent="0" algn="just">
              <a:buNone/>
            </a:pPr>
            <a:endParaRPr lang="en-US" i="1" dirty="0"/>
          </a:p>
          <a:p>
            <a:pPr algn="just"/>
            <a:r>
              <a:rPr lang="en-US" i="1" dirty="0" smtClean="0"/>
              <a:t>Note: ASC program will benefit from a detailed understanding of the relationship between analyst tasks, analysis operations, and disk I/O performance. </a:t>
            </a:r>
            <a:endParaRPr lang="en-US" i="1"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5</a:t>
            </a:fld>
            <a:endParaRPr lang="en-US"/>
          </a:p>
        </p:txBody>
      </p:sp>
    </p:spTree>
    <p:extLst>
      <p:ext uri="{BB962C8B-B14F-4D97-AF65-F5344CB8AC3E}">
        <p14:creationId xmlns:p14="http://schemas.microsoft.com/office/powerpoint/2010/main" val="11231988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In-situ and In-transit workflows</a:t>
            </a:r>
            <a:endParaRPr lang="en-US" dirty="0"/>
          </a:p>
        </p:txBody>
      </p:sp>
      <p:sp>
        <p:nvSpPr>
          <p:cNvPr id="3" name="Content Placeholder 2"/>
          <p:cNvSpPr>
            <a:spLocks noGrp="1"/>
          </p:cNvSpPr>
          <p:nvPr>
            <p:ph idx="1"/>
          </p:nvPr>
        </p:nvSpPr>
        <p:spPr>
          <a:xfrm>
            <a:off x="435628" y="1016013"/>
            <a:ext cx="8229600" cy="4297364"/>
          </a:xfrm>
        </p:spPr>
        <p:txBody>
          <a:bodyPr/>
          <a:lstStyle/>
          <a:p>
            <a:r>
              <a:rPr lang="en-US" sz="2000" dirty="0"/>
              <a:t>In-situ processing provides ``tightly-coupled'' analysis capabilities through libraries linked directly with the simulation.  SNL has collaborated on developing an in-situ capability designed for this purpose</a:t>
            </a:r>
            <a:r>
              <a:rPr lang="en-US" sz="2000" dirty="0" smtClean="0"/>
              <a:t>.</a:t>
            </a:r>
          </a:p>
          <a:p>
            <a:endParaRPr lang="en-US" dirty="0"/>
          </a:p>
          <a:p>
            <a:endParaRPr lang="en-US" dirty="0" smtClean="0"/>
          </a:p>
          <a:p>
            <a:endParaRPr lang="en-US" dirty="0"/>
          </a:p>
          <a:p>
            <a:r>
              <a:rPr lang="en-US" sz="2000" dirty="0"/>
              <a:t>In-transit processing provides ``loosely-coupled'' analysis capabilities by performing the analysis on separate processing resources.  SNL provides this capability through a ``data services'' capability designed for this purpose.</a:t>
            </a:r>
          </a:p>
          <a:p>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6</a:t>
            </a:fld>
            <a:endParaRPr lang="en-US"/>
          </a:p>
        </p:txBody>
      </p:sp>
      <p:pic>
        <p:nvPicPr>
          <p:cNvPr id="6" name="Picture 5" descr="WorkflowsInSitu.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954" y="2057400"/>
            <a:ext cx="4572000" cy="685800"/>
          </a:xfrm>
          <a:prstGeom prst="rect">
            <a:avLst/>
          </a:prstGeom>
        </p:spPr>
      </p:pic>
      <p:pic>
        <p:nvPicPr>
          <p:cNvPr id="8" name="Picture 7" descr="WorkflowsInTransi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896" y="4419600"/>
            <a:ext cx="4572000" cy="685800"/>
          </a:xfrm>
          <a:prstGeom prst="rect">
            <a:avLst/>
          </a:prstGeom>
        </p:spPr>
      </p:pic>
      <p:sp>
        <p:nvSpPr>
          <p:cNvPr id="10" name="TextBox 9"/>
          <p:cNvSpPr txBox="1"/>
          <p:nvPr/>
        </p:nvSpPr>
        <p:spPr>
          <a:xfrm>
            <a:off x="2288437" y="2787134"/>
            <a:ext cx="4573518" cy="461665"/>
          </a:xfrm>
          <a:prstGeom prst="rect">
            <a:avLst/>
          </a:prstGeom>
          <a:noFill/>
        </p:spPr>
        <p:txBody>
          <a:bodyPr wrap="square" rtlCol="0">
            <a:spAutoFit/>
          </a:bodyPr>
          <a:lstStyle/>
          <a:p>
            <a:r>
              <a:rPr lang="en-US" sz="1200" dirty="0" smtClean="0"/>
              <a:t>Diagram of in-situ workflow, accomplished in this Milestone through the use of </a:t>
            </a:r>
            <a:r>
              <a:rPr lang="en-US" sz="1200" i="1" dirty="0" smtClean="0"/>
              <a:t>Catalyst</a:t>
            </a:r>
            <a:r>
              <a:rPr lang="en-US" sz="1200" dirty="0" smtClean="0"/>
              <a:t>, an open source, VTK-based analysis library.</a:t>
            </a:r>
            <a:endParaRPr lang="en-US" sz="1200" dirty="0"/>
          </a:p>
        </p:txBody>
      </p:sp>
      <p:sp>
        <p:nvSpPr>
          <p:cNvPr id="11" name="TextBox 10"/>
          <p:cNvSpPr txBox="1"/>
          <p:nvPr/>
        </p:nvSpPr>
        <p:spPr>
          <a:xfrm>
            <a:off x="2289954" y="5257800"/>
            <a:ext cx="4573518" cy="830997"/>
          </a:xfrm>
          <a:prstGeom prst="rect">
            <a:avLst/>
          </a:prstGeom>
          <a:noFill/>
        </p:spPr>
        <p:txBody>
          <a:bodyPr wrap="square" rtlCol="0">
            <a:spAutoFit/>
          </a:bodyPr>
          <a:lstStyle/>
          <a:p>
            <a:r>
              <a:rPr lang="en-US" sz="1200" dirty="0" smtClean="0"/>
              <a:t>Diagram of in-transit workflow, in which the science code communicates with data services nodes to perform analysis operations.  This is accomplished in this Milestone through the use of </a:t>
            </a:r>
            <a:r>
              <a:rPr lang="en-US" sz="1200" i="1" dirty="0" err="1" smtClean="0"/>
              <a:t>Nessie</a:t>
            </a:r>
            <a:r>
              <a:rPr lang="en-US" sz="1200" dirty="0" smtClean="0"/>
              <a:t>, an open source data services library.</a:t>
            </a:r>
            <a:endParaRPr lang="en-US" sz="1200" dirty="0"/>
          </a:p>
        </p:txBody>
      </p:sp>
    </p:spTree>
    <p:extLst>
      <p:ext uri="{BB962C8B-B14F-4D97-AF65-F5344CB8AC3E}">
        <p14:creationId xmlns:p14="http://schemas.microsoft.com/office/powerpoint/2010/main" val="26356633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 completion criteria</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bg1">
                    <a:lumMod val="75000"/>
                  </a:schemeClr>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p>
          <a:p>
            <a:pPr algn="just"/>
            <a:r>
              <a:rPr lang="en-US" sz="1800" dirty="0">
                <a:solidFill>
                  <a:schemeClr val="bg1">
                    <a:lumMod val="75000"/>
                  </a:schemeClr>
                </a:solidFill>
              </a:rPr>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bg1">
                    <a:lumMod val="75000"/>
                  </a:schemeClr>
                </a:solidFill>
                <a:effectLst/>
              </a:rPr>
              <a:t>In-transit processing provides ``loosely-coupled'' analysis capabilities by performing the analysis on separate processing resources.  SNL provides this capability through a ``data services'' capability designed for this purpose.</a:t>
            </a: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7</a:t>
            </a:fld>
            <a:endParaRPr lang="en-US"/>
          </a:p>
        </p:txBody>
      </p:sp>
    </p:spTree>
    <p:extLst>
      <p:ext uri="{BB962C8B-B14F-4D97-AF65-F5344CB8AC3E}">
        <p14:creationId xmlns:p14="http://schemas.microsoft.com/office/powerpoint/2010/main" val="27846188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ipe_3_im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958" y="1066800"/>
            <a:ext cx="2523242" cy="3697098"/>
          </a:xfrm>
          <a:prstGeom prst="rect">
            <a:avLst/>
          </a:prstGeom>
        </p:spPr>
      </p:pic>
      <p:sp>
        <p:nvSpPr>
          <p:cNvPr id="2" name="Title 1"/>
          <p:cNvSpPr>
            <a:spLocks noGrp="1"/>
          </p:cNvSpPr>
          <p:nvPr>
            <p:ph type="title"/>
          </p:nvPr>
        </p:nvSpPr>
        <p:spPr/>
        <p:txBody>
          <a:bodyPr/>
          <a:lstStyle/>
          <a:p>
            <a:r>
              <a:rPr lang="en-US" sz="4000" dirty="0" smtClean="0">
                <a:solidFill>
                  <a:srgbClr val="102E54"/>
                </a:solidFill>
                <a:effectLst/>
                <a:latin typeface="Calibri"/>
                <a:ea typeface="ＭＳ Ｐゴシック" charset="-128"/>
                <a:cs typeface="Calibri"/>
              </a:rPr>
              <a:t>Experiment</a:t>
            </a:r>
            <a:r>
              <a:rPr lang="en-US" sz="4000" baseline="0" dirty="0" smtClean="0">
                <a:solidFill>
                  <a:srgbClr val="102E54"/>
                </a:solidFill>
                <a:effectLst/>
                <a:latin typeface="Calibri"/>
                <a:ea typeface="ＭＳ Ｐゴシック" charset="-128"/>
                <a:cs typeface="Calibri"/>
              </a:rPr>
              <a:t> </a:t>
            </a:r>
            <a:r>
              <a:rPr lang="en-US" sz="4000" dirty="0" smtClean="0">
                <a:solidFill>
                  <a:srgbClr val="102E54"/>
                </a:solidFill>
                <a:effectLst/>
                <a:latin typeface="Calibri"/>
                <a:ea typeface="ＭＳ Ｐゴシック" charset="-128"/>
                <a:cs typeface="Calibri"/>
              </a:rPr>
              <a:t>Driver</a:t>
            </a:r>
            <a:endParaRPr lang="en-US" dirty="0"/>
          </a:p>
        </p:txBody>
      </p:sp>
      <p:sp>
        <p:nvSpPr>
          <p:cNvPr id="3" name="Content Placeholder 2"/>
          <p:cNvSpPr>
            <a:spLocks noGrp="1"/>
          </p:cNvSpPr>
          <p:nvPr>
            <p:ph idx="1"/>
          </p:nvPr>
        </p:nvSpPr>
        <p:spPr>
          <a:xfrm>
            <a:off x="457200" y="762000"/>
            <a:ext cx="8610600" cy="4847424"/>
          </a:xfrm>
        </p:spPr>
        <p:txBody>
          <a:bodyPr/>
          <a:lstStyle/>
          <a:p>
            <a:pPr marL="0" indent="0">
              <a:buNone/>
            </a:pPr>
            <a:r>
              <a:rPr lang="en-US" sz="1800" dirty="0" smtClean="0"/>
              <a:t>Milestone focused on “</a:t>
            </a:r>
            <a:r>
              <a:rPr lang="en-US" sz="1800" i="1" dirty="0" smtClean="0"/>
              <a:t>customer-driven operations on large-scale data created by a running simulation”</a:t>
            </a:r>
          </a:p>
          <a:p>
            <a:endParaRPr lang="en-US" sz="1800" dirty="0" smtClean="0"/>
          </a:p>
          <a:p>
            <a:pPr marL="0" indent="0">
              <a:buNone/>
            </a:pPr>
            <a:r>
              <a:rPr lang="en-US" sz="1800" dirty="0" smtClean="0"/>
              <a:t>Customer driver use case: characterize fragments in an </a:t>
            </a:r>
          </a:p>
          <a:p>
            <a:pPr marL="0" indent="0">
              <a:buNone/>
            </a:pPr>
            <a:r>
              <a:rPr lang="en-US" sz="1800" dirty="0" smtClean="0"/>
              <a:t>explosion simulation, an analysis step critical for </a:t>
            </a:r>
          </a:p>
          <a:p>
            <a:pPr marL="0" indent="0">
              <a:buNone/>
            </a:pPr>
            <a:r>
              <a:rPr lang="en-US" sz="1800" dirty="0"/>
              <a:t>u</a:t>
            </a:r>
            <a:r>
              <a:rPr lang="en-US" sz="1800" dirty="0" smtClean="0"/>
              <a:t>nderstanding shock physics</a:t>
            </a:r>
          </a:p>
          <a:p>
            <a:r>
              <a:rPr lang="en-US" sz="1800" dirty="0" smtClean="0"/>
              <a:t>Partner: Jason </a:t>
            </a:r>
            <a:r>
              <a:rPr lang="en-US" sz="1800" dirty="0" err="1" smtClean="0"/>
              <a:t>Wilke</a:t>
            </a:r>
            <a:endParaRPr lang="en-US" sz="1800" dirty="0" smtClean="0"/>
          </a:p>
          <a:p>
            <a:r>
              <a:rPr lang="en-US" sz="1800" dirty="0" smtClean="0"/>
              <a:t>Critical steps</a:t>
            </a:r>
          </a:p>
          <a:p>
            <a:pPr lvl="1"/>
            <a:r>
              <a:rPr lang="en-US" sz="1800" dirty="0" smtClean="0"/>
              <a:t>Find fragments (multiple operations required)</a:t>
            </a:r>
          </a:p>
          <a:p>
            <a:pPr lvl="1"/>
            <a:r>
              <a:rPr lang="en-US" sz="1800" dirty="0" smtClean="0"/>
              <a:t>Characterize fragments (mass, velocity, etc.)</a:t>
            </a:r>
          </a:p>
          <a:p>
            <a:pPr lvl="1"/>
            <a:r>
              <a:rPr lang="en-US" sz="1800" dirty="0" smtClean="0"/>
              <a:t>Retain relevant data</a:t>
            </a:r>
          </a:p>
          <a:p>
            <a:pPr lvl="1"/>
            <a:endParaRPr lang="en-US" sz="1800" dirty="0"/>
          </a:p>
          <a:p>
            <a:pPr marL="0" indent="0">
              <a:buNone/>
            </a:pPr>
            <a:r>
              <a:rPr lang="en-US" sz="1800" i="1" dirty="0"/>
              <a:t>Milestone experiments focused on identifying the fragments</a:t>
            </a:r>
            <a:r>
              <a:rPr lang="en-US" sz="1800" dirty="0"/>
              <a:t>.  This operation </a:t>
            </a:r>
            <a:r>
              <a:rPr lang="en-US" sz="1800" dirty="0" smtClean="0"/>
              <a:t>is a significantly complex part the </a:t>
            </a:r>
            <a:r>
              <a:rPr lang="en-US" sz="1800" dirty="0"/>
              <a:t>analysis, so it serves as a useful </a:t>
            </a:r>
            <a:r>
              <a:rPr lang="en-US" sz="1800" dirty="0" smtClean="0"/>
              <a:t>way to characterize the operations in the driver use case.</a:t>
            </a:r>
          </a:p>
          <a:p>
            <a:pPr marL="0" indent="0">
              <a:buNone/>
            </a:pPr>
            <a:r>
              <a:rPr lang="en-US" sz="1800" dirty="0" smtClean="0"/>
              <a:t>Full range of data experiments run at 32k cores on </a:t>
            </a:r>
            <a:r>
              <a:rPr lang="en-US" sz="1800" dirty="0" err="1" smtClean="0"/>
              <a:t>Cielo</a:t>
            </a:r>
            <a:r>
              <a:rPr lang="en-US" sz="1800" dirty="0" smtClean="0"/>
              <a:t> (half the machine).  Partial experiments done at 64k cores on </a:t>
            </a:r>
            <a:r>
              <a:rPr lang="en-US" sz="1800" dirty="0" err="1" smtClean="0"/>
              <a:t>Cielo</a:t>
            </a:r>
            <a:r>
              <a:rPr lang="en-US" sz="1800" dirty="0" smtClean="0"/>
              <a:t> (the entire machine).  This report presents results from the 32k runs.</a:t>
            </a:r>
            <a:endParaRPr lang="en-US" sz="1800" dirty="0"/>
          </a:p>
          <a:p>
            <a:pPr marL="0" indent="0">
              <a:buNone/>
            </a:pP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8</a:t>
            </a:fld>
            <a:endParaRPr lang="en-US"/>
          </a:p>
        </p:txBody>
      </p:sp>
    </p:spTree>
    <p:extLst>
      <p:ext uri="{BB962C8B-B14F-4D97-AF65-F5344CB8AC3E}">
        <p14:creationId xmlns:p14="http://schemas.microsoft.com/office/powerpoint/2010/main" val="30847838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detection</a:t>
            </a:r>
            <a:endParaRPr lang="en-US" dirty="0"/>
          </a:p>
        </p:txBody>
      </p:sp>
      <p:sp>
        <p:nvSpPr>
          <p:cNvPr id="3" name="Content Placeholder 2"/>
          <p:cNvSpPr>
            <a:spLocks noGrp="1"/>
          </p:cNvSpPr>
          <p:nvPr>
            <p:ph idx="1"/>
          </p:nvPr>
        </p:nvSpPr>
        <p:spPr/>
        <p:txBody>
          <a:bodyPr/>
          <a:lstStyle/>
          <a:p>
            <a:r>
              <a:rPr lang="en-US" dirty="0" smtClean="0"/>
              <a:t>Operations required for fragment detection</a:t>
            </a:r>
            <a:r>
              <a:rPr lang="en-US" dirty="0"/>
              <a:t> </a:t>
            </a:r>
            <a:r>
              <a:rPr lang="en-US" dirty="0" smtClean="0"/>
              <a:t>(requires a watertight surface)</a:t>
            </a:r>
          </a:p>
          <a:p>
            <a:pPr marL="914400" lvl="1" indent="-457200">
              <a:buFont typeface="+mj-lt"/>
              <a:buAutoNum type="arabicPeriod"/>
            </a:pPr>
            <a:r>
              <a:rPr lang="en-US" dirty="0" smtClean="0"/>
              <a:t>Find block neighbors</a:t>
            </a:r>
          </a:p>
          <a:p>
            <a:pPr marL="914400" lvl="1" indent="-457200">
              <a:buFont typeface="+mj-lt"/>
              <a:buAutoNum type="arabicPeriod"/>
            </a:pPr>
            <a:r>
              <a:rPr lang="en-US" dirty="0" smtClean="0"/>
              <a:t>Fix AMR </a:t>
            </a:r>
            <a:r>
              <a:rPr lang="en-US" dirty="0" err="1" smtClean="0"/>
              <a:t>bondaries</a:t>
            </a:r>
            <a:r>
              <a:rPr lang="en-US" dirty="0" smtClean="0"/>
              <a:t> by inserting degenerate cells</a:t>
            </a:r>
          </a:p>
          <a:p>
            <a:pPr marL="914400" lvl="1" indent="-457200">
              <a:buFont typeface="+mj-lt"/>
              <a:buAutoNum type="arabicPeriod"/>
            </a:pPr>
            <a:r>
              <a:rPr lang="en-US" dirty="0" smtClean="0"/>
              <a:t>Create surfaces</a:t>
            </a:r>
          </a:p>
          <a:p>
            <a:pPr marL="914400" lvl="1" indent="-457200">
              <a:buFont typeface="+mj-lt"/>
              <a:buAutoNum type="arabicPeriod"/>
            </a:pPr>
            <a:r>
              <a:rPr lang="en-US" dirty="0" smtClean="0"/>
              <a:t>Find components across neighbors</a:t>
            </a:r>
          </a:p>
        </p:txBody>
      </p:sp>
      <p:sp>
        <p:nvSpPr>
          <p:cNvPr id="4" name="Slide Number Placeholder 3"/>
          <p:cNvSpPr>
            <a:spLocks noGrp="1"/>
          </p:cNvSpPr>
          <p:nvPr>
            <p:ph type="sldNum" sz="quarter" idx="12"/>
          </p:nvPr>
        </p:nvSpPr>
        <p:spPr/>
        <p:txBody>
          <a:bodyPr/>
          <a:lstStyle/>
          <a:p>
            <a:fld id="{A5E55A7B-7854-E145-92D9-B491DF4BAE2D}" type="slidenum">
              <a:rPr lang="en-US" smtClean="0"/>
              <a:pPr/>
              <a:t>9</a:t>
            </a:fld>
            <a:endParaRPr lang="en-US"/>
          </a:p>
        </p:txBody>
      </p:sp>
      <p:pic>
        <p:nvPicPr>
          <p:cNvPr id="5" name="Picture 4" descr="Fragment-Ushaped-blob.png"/>
          <p:cNvPicPr>
            <a:picLocks noChangeAspect="1"/>
          </p:cNvPicPr>
          <p:nvPr/>
        </p:nvPicPr>
        <p:blipFill rotWithShape="1">
          <a:blip r:embed="rId2" cstate="print">
            <a:extLst>
              <a:ext uri="{28A0092B-C50C-407E-A947-70E740481C1C}">
                <a14:useLocalDpi xmlns:a14="http://schemas.microsoft.com/office/drawing/2010/main" val="0"/>
              </a:ext>
            </a:extLst>
          </a:blip>
          <a:srcRect l="28996" t="29335" r="29000" b="29331"/>
          <a:stretch/>
        </p:blipFill>
        <p:spPr>
          <a:xfrm>
            <a:off x="3352800" y="3844042"/>
            <a:ext cx="2477729" cy="182880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595" t="8133" r="7428" b="8262"/>
          <a:stretch/>
        </p:blipFill>
        <p:spPr>
          <a:xfrm>
            <a:off x="304800" y="3844042"/>
            <a:ext cx="2449157" cy="1828800"/>
          </a:xfrm>
          <a:prstGeom prst="rect">
            <a:avLst/>
          </a:prstGeom>
        </p:spPr>
      </p:pic>
      <p:pic>
        <p:nvPicPr>
          <p:cNvPr id="8" name="Picture 7"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29332" r="54003" b="49601"/>
          <a:stretch/>
        </p:blipFill>
        <p:spPr>
          <a:xfrm>
            <a:off x="6400800" y="3820131"/>
            <a:ext cx="929640" cy="864018"/>
          </a:xfrm>
          <a:prstGeom prst="rect">
            <a:avLst/>
          </a:prstGeom>
        </p:spPr>
      </p:pic>
      <p:pic>
        <p:nvPicPr>
          <p:cNvPr id="9" name="Picture 8" descr="Fragment-Ushaped.pdf"/>
          <p:cNvPicPr>
            <a:picLocks noChangeAspect="1"/>
          </p:cNvPicPr>
          <p:nvPr/>
        </p:nvPicPr>
        <p:blipFill rotWithShape="1">
          <a:blip r:embed="rId4">
            <a:extLst>
              <a:ext uri="{28A0092B-C50C-407E-A947-70E740481C1C}">
                <a14:useLocalDpi xmlns:a14="http://schemas.microsoft.com/office/drawing/2010/main" val="0"/>
              </a:ext>
            </a:extLst>
          </a:blip>
          <a:srcRect l="54028" t="29332" r="28970" b="49601"/>
          <a:stretch/>
        </p:blipFill>
        <p:spPr>
          <a:xfrm>
            <a:off x="7528560" y="3817253"/>
            <a:ext cx="929640" cy="864018"/>
          </a:xfrm>
          <a:prstGeom prst="rect">
            <a:avLst/>
          </a:prstGeom>
        </p:spPr>
      </p:pic>
      <p:pic>
        <p:nvPicPr>
          <p:cNvPr id="10" name="Picture 9"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50037" r="54003" b="28896"/>
          <a:stretch/>
        </p:blipFill>
        <p:spPr>
          <a:xfrm>
            <a:off x="6400800" y="4833044"/>
            <a:ext cx="929640" cy="864018"/>
          </a:xfrm>
          <a:prstGeom prst="rect">
            <a:avLst/>
          </a:prstGeom>
        </p:spPr>
      </p:pic>
      <p:pic>
        <p:nvPicPr>
          <p:cNvPr id="11" name="Picture 10" descr="Fragment-Ushaped.pdf"/>
          <p:cNvPicPr>
            <a:picLocks noChangeAspect="1"/>
          </p:cNvPicPr>
          <p:nvPr/>
        </p:nvPicPr>
        <p:blipFill rotWithShape="1">
          <a:blip r:embed="rId4">
            <a:extLst>
              <a:ext uri="{28A0092B-C50C-407E-A947-70E740481C1C}">
                <a14:useLocalDpi xmlns:a14="http://schemas.microsoft.com/office/drawing/2010/main" val="0"/>
              </a:ext>
            </a:extLst>
          </a:blip>
          <a:srcRect l="53995" t="50082" r="29003" b="28851"/>
          <a:stretch/>
        </p:blipFill>
        <p:spPr>
          <a:xfrm>
            <a:off x="7528560" y="4833044"/>
            <a:ext cx="929640" cy="864018"/>
          </a:xfrm>
          <a:prstGeom prst="rect">
            <a:avLst/>
          </a:prstGeom>
        </p:spPr>
      </p:pic>
      <p:sp>
        <p:nvSpPr>
          <p:cNvPr id="12" name="TextBox 11"/>
          <p:cNvSpPr txBox="1"/>
          <p:nvPr/>
        </p:nvSpPr>
        <p:spPr>
          <a:xfrm>
            <a:off x="1046421" y="5783818"/>
            <a:ext cx="773356" cy="369332"/>
          </a:xfrm>
          <a:prstGeom prst="rect">
            <a:avLst/>
          </a:prstGeom>
          <a:noFill/>
        </p:spPr>
        <p:txBody>
          <a:bodyPr wrap="none" rtlCol="0">
            <a:spAutoFit/>
          </a:bodyPr>
          <a:lstStyle/>
          <a:p>
            <a:r>
              <a:rPr lang="en-US" dirty="0" smtClean="0"/>
              <a:t>Step 2</a:t>
            </a:r>
            <a:endParaRPr lang="en-US" dirty="0"/>
          </a:p>
        </p:txBody>
      </p:sp>
      <p:sp>
        <p:nvSpPr>
          <p:cNvPr id="13" name="TextBox 12"/>
          <p:cNvSpPr txBox="1"/>
          <p:nvPr/>
        </p:nvSpPr>
        <p:spPr>
          <a:xfrm>
            <a:off x="7028200" y="5783818"/>
            <a:ext cx="774571" cy="369332"/>
          </a:xfrm>
          <a:prstGeom prst="rect">
            <a:avLst/>
          </a:prstGeom>
          <a:noFill/>
        </p:spPr>
        <p:txBody>
          <a:bodyPr wrap="none" rtlCol="0">
            <a:spAutoFit/>
          </a:bodyPr>
          <a:lstStyle/>
          <a:p>
            <a:r>
              <a:rPr lang="en-US" dirty="0" smtClean="0"/>
              <a:t>Step 4</a:t>
            </a:r>
            <a:endParaRPr lang="en-US" dirty="0"/>
          </a:p>
        </p:txBody>
      </p:sp>
      <p:sp>
        <p:nvSpPr>
          <p:cNvPr id="14" name="TextBox 13"/>
          <p:cNvSpPr txBox="1"/>
          <p:nvPr/>
        </p:nvSpPr>
        <p:spPr>
          <a:xfrm>
            <a:off x="4191000" y="5783818"/>
            <a:ext cx="773356" cy="369332"/>
          </a:xfrm>
          <a:prstGeom prst="rect">
            <a:avLst/>
          </a:prstGeom>
          <a:noFill/>
        </p:spPr>
        <p:txBody>
          <a:bodyPr wrap="none" rtlCol="0">
            <a:spAutoFit/>
          </a:bodyPr>
          <a:lstStyle/>
          <a:p>
            <a:r>
              <a:rPr lang="en-US" dirty="0" smtClean="0"/>
              <a:t>Step 3</a:t>
            </a:r>
            <a:endParaRPr lang="en-US" dirty="0"/>
          </a:p>
        </p:txBody>
      </p:sp>
    </p:spTree>
    <p:extLst>
      <p:ext uri="{BB962C8B-B14F-4D97-AF65-F5344CB8AC3E}">
        <p14:creationId xmlns:p14="http://schemas.microsoft.com/office/powerpoint/2010/main" val="16011818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2.16244E-6 6.06061E-7 L -0.15759 -0.09415 " pathEditMode="relative" rAng="0" ptsTypes="AA">
                                      <p:cBhvr>
                                        <p:cTn id="6" dur="2000" fill="hold"/>
                                        <p:tgtEl>
                                          <p:spTgt spid="8"/>
                                        </p:tgtEl>
                                        <p:attrNameLst>
                                          <p:attrName>ppt_x</p:attrName>
                                          <p:attrName>ppt_y</p:attrName>
                                        </p:attrNameLst>
                                      </p:cBhvr>
                                      <p:rCtr x="-7879" y="-4719"/>
                                    </p:animMotion>
                                  </p:childTnLst>
                                </p:cTn>
                              </p:par>
                              <p:par>
                                <p:cTn id="7" presetID="0" presetClass="path" presetSubtype="0" accel="50000" decel="50000" fill="hold" nodeType="withEffect">
                                  <p:stCondLst>
                                    <p:cond delay="0"/>
                                  </p:stCondLst>
                                  <p:childTnLst>
                                    <p:animMotion origin="layout" path="M 3.34606E-6 6.06061E-7 L 0.07566 -0.19408 " pathEditMode="relative" rAng="0" ptsTypes="AA">
                                      <p:cBhvr>
                                        <p:cTn id="8" dur="2000" fill="hold"/>
                                        <p:tgtEl>
                                          <p:spTgt spid="9"/>
                                        </p:tgtEl>
                                        <p:attrNameLst>
                                          <p:attrName>ppt_x</p:attrName>
                                          <p:attrName>ppt_y</p:attrName>
                                        </p:attrNameLst>
                                      </p:cBhvr>
                                      <p:rCtr x="3783" y="-9715"/>
                                    </p:animMotion>
                                  </p:childTnLst>
                                </p:cTn>
                              </p:par>
                              <p:par>
                                <p:cTn id="9" presetID="0" presetClass="path" presetSubtype="0" accel="50000" decel="50000" fill="hold" nodeType="withEffect">
                                  <p:stCondLst>
                                    <p:cond delay="0"/>
                                  </p:stCondLst>
                                  <p:childTnLst>
                                    <p:animMotion origin="layout" path="M 2.16244E-6 -4.00185E-6 L -0.08261 0.19454 " pathEditMode="relative" rAng="0" ptsTypes="AA">
                                      <p:cBhvr>
                                        <p:cTn id="10" dur="2000" fill="hold"/>
                                        <p:tgtEl>
                                          <p:spTgt spid="10"/>
                                        </p:tgtEl>
                                        <p:attrNameLst>
                                          <p:attrName>ppt_x</p:attrName>
                                          <p:attrName>ppt_y</p:attrName>
                                        </p:attrNameLst>
                                      </p:cBhvr>
                                      <p:rCtr x="-4131" y="9715"/>
                                    </p:animMotion>
                                  </p:childTnLst>
                                </p:cTn>
                              </p:par>
                              <p:par>
                                <p:cTn id="11" presetID="0" presetClass="path" presetSubtype="0" accel="50000" decel="50000" fill="hold" nodeType="withEffect">
                                  <p:stCondLst>
                                    <p:cond delay="0"/>
                                  </p:stCondLst>
                                  <p:childTnLst>
                                    <p:animMotion origin="layout" path="M 3.34606E-6 -4.00185E-6 L 0.15897 0.08351 " pathEditMode="relative" rAng="0" ptsTypes="AA">
                                      <p:cBhvr>
                                        <p:cTn id="12" dur="2000" fill="hold"/>
                                        <p:tgtEl>
                                          <p:spTgt spid="11"/>
                                        </p:tgtEl>
                                        <p:attrNameLst>
                                          <p:attrName>ppt_x</p:attrName>
                                          <p:attrName>ppt_y</p:attrName>
                                        </p:attrNameLst>
                                      </p:cBhvr>
                                      <p:rCtr x="7949" y="41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ndia_CorpPresentation_Template1">
  <a:themeElements>
    <a:clrScheme name="Sandia Brand">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103160"/>
      </a:accent5>
      <a:accent6>
        <a:srgbClr val="730E00"/>
      </a:accent6>
      <a:hlink>
        <a:srgbClr val="37A6D2"/>
      </a:hlink>
      <a:folHlink>
        <a:srgbClr val="B71A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Sandia_CorpPresentation_Template1.thmx</Template>
  <TotalTime>1999</TotalTime>
  <Words>2585</Words>
  <Application>Microsoft Macintosh PowerPoint</Application>
  <PresentationFormat>On-screen Show (4:3)</PresentationFormat>
  <Paragraphs>250</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Sandia_CorpPresentation_Template1</vt:lpstr>
      <vt:lpstr>PowerPoint Presentation</vt:lpstr>
      <vt:lpstr>Summary</vt:lpstr>
      <vt:lpstr>The path to Exascale</vt:lpstr>
      <vt:lpstr>Milestone 4745</vt:lpstr>
      <vt:lpstr>Motivation</vt:lpstr>
      <vt:lpstr>In-situ and In-transit workflows</vt:lpstr>
      <vt:lpstr>Milestone 4745, completion criteria</vt:lpstr>
      <vt:lpstr>Experiment Driver</vt:lpstr>
      <vt:lpstr>Fragment detection</vt:lpstr>
      <vt:lpstr>Implemented Workflows</vt:lpstr>
      <vt:lpstr>In Transit Allocations</vt:lpstr>
      <vt:lpstr>Experiment Configurations</vt:lpstr>
      <vt:lpstr>Experiment, cont’d</vt:lpstr>
      <vt:lpstr>Experiment, cont’d</vt:lpstr>
      <vt:lpstr>Results</vt:lpstr>
      <vt:lpstr>Basic Timing</vt:lpstr>
      <vt:lpstr>Pipeline Summary Timing</vt:lpstr>
      <vt:lpstr>Pipeline Summary Timing</vt:lpstr>
      <vt:lpstr>Pipeline Summary Timing</vt:lpstr>
      <vt:lpstr>Pipeline Summary Timing</vt:lpstr>
      <vt:lpstr>Timing Per Task</vt:lpstr>
      <vt:lpstr>Timing Per Task</vt:lpstr>
      <vt:lpstr>Time-Series Analysis</vt:lpstr>
      <vt:lpstr>Runtime Variance (average and standard deviation over 5 trials)</vt:lpstr>
      <vt:lpstr>Runtime Variance</vt:lpstr>
      <vt:lpstr>Block Processing Rate</vt:lpstr>
      <vt:lpstr>In Transit Node Scaling</vt:lpstr>
      <vt:lpstr>Memory Footprint</vt:lpstr>
      <vt:lpstr>Memory Footprint</vt:lpstr>
      <vt:lpstr>Memory Footprint</vt:lpstr>
      <vt:lpstr>Conclusions</vt:lpstr>
      <vt:lpstr>Conclusions</vt:lpstr>
      <vt:lpstr>Conclusions</vt:lpstr>
      <vt:lpstr>Conclusions</vt:lpstr>
      <vt:lpstr>Conclusions</vt:lpstr>
      <vt:lpstr>Summary</vt:lpstr>
    </vt:vector>
  </TitlesOfParts>
  <Company>Sandia National Labs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Vittitow, Michael P</dc:creator>
  <cp:lastModifiedBy>Nathan Fabian</cp:lastModifiedBy>
  <cp:revision>85</cp:revision>
  <dcterms:created xsi:type="dcterms:W3CDTF">2011-10-03T16:15:05Z</dcterms:created>
  <dcterms:modified xsi:type="dcterms:W3CDTF">2013-02-20T21:02:06Z</dcterms:modified>
</cp:coreProperties>
</file>