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Grid="0">
      <p:cViewPr varScale="1">
        <p:scale>
          <a:sx n="166" d="100"/>
          <a:sy n="166" d="100"/>
        </p:scale>
        <p:origin x="-120" y="-280"/>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1F11C-C490-BC4C-9D98-B916474B0AA7}" type="datetime1">
              <a:rPr lang="en-US" smtClean="0"/>
              <a:t>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2B89098A-9DD0-704D-897B-46AD3E21E869}" type="datetime1">
              <a:rPr lang="en-US" smtClean="0"/>
              <a:t>3/20/13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74ADEFF-0DD3-C940-B04B-DADA55CED8F3}" type="datetime1">
              <a:rPr lang="en-US" smtClean="0"/>
              <a:t>3/20/13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A07F160-38EC-AB4C-8E07-1952CF053195}" type="datetime1">
              <a:rPr lang="en-US" smtClean="0"/>
              <a:t>3/20/13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884B76F-D72A-6247-9E9B-E20AA4950DAF}" type="datetime1">
              <a:rPr lang="en-US" smtClean="0"/>
              <a:t>3/20/13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DB5943-9216-4740-9B52-E49457DEEC39}" type="datetime1">
              <a:rPr lang="en-US" smtClean="0"/>
              <a:t>3/20/13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464F7-513A-0643-A456-60C9973792A9}" type="datetime1">
              <a:rPr lang="en-US" smtClean="0"/>
              <a:t>3/20/13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39DBB8-13F3-344F-8629-CCFC867E05CD}" type="datetime1">
              <a:rPr lang="en-US" smtClean="0"/>
              <a:t>3/20/13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9A4CDC6-5B91-FE47-9E5B-4BFED9D2F143}" type="datetime1">
              <a:rPr lang="en-US" smtClean="0"/>
              <a:t>3/20/13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40793677-4686-7346-81DC-BD0C6D979DE0}" type="datetime1">
              <a:rPr lang="en-US" smtClean="0"/>
              <a:t>3/20/13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BA17DCE3-72AA-D440-820C-A4334F8F8381}" type="datetime1">
              <a:rPr lang="en-US" smtClean="0"/>
              <a:t>3/20/13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DE85F4BE-571A-754E-B290-38E85A2AB13C}" type="datetime1">
              <a:rPr lang="en-US" smtClean="0"/>
              <a:t>3/20/13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721CC38-418C-9345-95E2-5F9CDED78CA1}" type="datetime1">
              <a:rPr lang="en-US" smtClean="0"/>
              <a:t>3/20/13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BBEDFB4F-0416-6641-8B2C-07BFABA598F7}" type="datetime1">
              <a:rPr lang="en-US" smtClean="0"/>
              <a:t>3/20/13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AEC8B2BF-A675-9547-80CC-C0A85AD6F743}" type="datetime1">
              <a:rPr lang="en-US" smtClean="0"/>
              <a:t>3/20/13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3938401E-D456-5647-8149-DE834487F23A}" type="datetime1">
              <a:rPr lang="en-US" smtClean="0"/>
              <a:t>3/20/13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E042A07-5C93-3A44-B2CB-DA8237221699}" type="datetime1">
              <a:rPr lang="en-US" smtClean="0"/>
              <a:t>3/20/13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3CB7A98-1783-1C4E-ACBB-8D3428320856}" type="datetime1">
              <a:rPr lang="en-US" smtClean="0"/>
              <a:t>3/20/13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1484D48B-B7AB-D840-975A-3E636DE1C0E2}" type="datetime1">
              <a:rPr lang="en-US" smtClean="0"/>
              <a:t>3/20/13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emf"/><Relationship Id="rId3"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Executive </a:t>
            </a:r>
            <a:r>
              <a:rPr lang="en-US" sz="1600" dirty="0" smtClean="0"/>
              <a:t>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March 5,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data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fewer nodes that are assigned to VDA service so that together both jobs use the same nodes as other runs</a:t>
            </a:r>
          </a:p>
          <a:p>
            <a:r>
              <a:rPr lang="en-US" b="1" dirty="0" smtClean="0"/>
              <a:t>Post</a:t>
            </a:r>
            <a:r>
              <a:rPr lang="en-US" b="1" smtClean="0"/>
              <a:t>-processing</a:t>
            </a:r>
            <a:r>
              <a:rPr lang="en-US" smtClean="0"/>
              <a:t>: </a:t>
            </a:r>
            <a:r>
              <a:rPr lang="en-US" dirty="0" smtClean="0"/>
              <a:t>Write </a:t>
            </a:r>
            <a:r>
              <a:rPr lang="en-US" dirty="0"/>
              <a:t>S</a:t>
            </a:r>
            <a:r>
              <a:rPr lang="en-US" dirty="0" smtClean="0"/>
              <a:t>pyplot files from CTH, then post process analysis by reading back in and batch processing in ParaView.</a:t>
            </a:r>
            <a:endParaRPr lang="en-US" b="1"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60000"/>
                <a:lumOff val="4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a:t>
            </a:r>
            <a:r>
              <a:rPr lang="en-US" dirty="0" smtClean="0"/>
              <a:t>/node</a:t>
            </a:r>
            <a:endParaRPr lang="en-US" dirty="0"/>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a:t>
            </a:r>
            <a:r>
              <a:rPr lang="en-US" sz="1000" dirty="0" smtClean="0"/>
              <a:t>by </a:t>
            </a:r>
            <a:r>
              <a:rPr lang="en-US" sz="1000" dirty="0"/>
              <a:t>computation and scales very well.</a:t>
            </a:r>
          </a:p>
          <a:p>
            <a:endParaRPr lang="en-US" dirty="0"/>
          </a:p>
        </p:txBody>
      </p:sp>
      <p:pic>
        <p:nvPicPr>
          <p:cNvPr id="4" name="Picture 3"/>
          <p:cNvPicPr>
            <a:picLocks noChangeAspect="1"/>
          </p:cNvPicPr>
          <p:nvPr/>
        </p:nvPicPr>
        <p:blipFill>
          <a:blip r:embed="rId2"/>
          <a:stretch>
            <a:fillRect/>
          </a:stretch>
        </p:blipFill>
        <p:spPr>
          <a:xfrm>
            <a:off x="2866045" y="3337352"/>
            <a:ext cx="3411911" cy="2468880"/>
          </a:xfrm>
          <a:prstGeom prst="rect">
            <a:avLst/>
          </a:prstGeom>
        </p:spPr>
      </p:pic>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l="-11434" r="-11434"/>
          <a:stretch>
            <a:fillRect/>
          </a:stretch>
        </p:blipFill>
        <p:spPr>
          <a:xfrm>
            <a:off x="457200" y="1279525"/>
            <a:ext cx="8229600" cy="4846638"/>
          </a:xfrm>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
        <p:nvSpPr>
          <p:cNvPr id="3" name="TextBox 2"/>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71703"/>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equal to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algorithm does not scale</a:t>
            </a:r>
          </a:p>
          <a:p>
            <a:pPr marL="285750" indent="-285750" algn="just">
              <a:buFont typeface="Arial"/>
              <a:buChar char="•"/>
            </a:pPr>
            <a:r>
              <a:rPr lang="en-US" dirty="0" err="1" smtClean="0"/>
              <a:t>Spyplot</a:t>
            </a:r>
            <a:r>
              <a:rPr lang="en-US" dirty="0" smtClean="0"/>
              <a:t>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(100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a:t>10-cycle increments</a:t>
            </a:r>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in transit outperforms in situ. </a:t>
            </a:r>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a:t>In transit </a:t>
            </a:r>
            <a:r>
              <a:rPr lang="en-US" sz="1800" dirty="0"/>
              <a:t>data analysis has an added overhead above embedded </a:t>
            </a:r>
            <a:r>
              <a:rPr lang="en-US" sz="1800" i="1" dirty="0"/>
              <a:t>in situ </a:t>
            </a:r>
            <a:r>
              <a:rPr lang="en-US" sz="1800" dirty="0"/>
              <a:t>data analysis involving transferring data between parallel jobs. Given a data analysis algorithm with perfect linear scalability, we suspect </a:t>
            </a:r>
            <a:r>
              <a:rPr lang="en-US" sz="1800" i="1" dirty="0"/>
              <a:t>in transit</a:t>
            </a:r>
            <a:r>
              <a:rPr lang="en-US" sz="1800" dirty="0"/>
              <a:t> workflows will always have an added cost, and our results support this. With a data analysis algorithm that does not scale perfectly, possibly due to communication overhead, it is theoretically possible for </a:t>
            </a:r>
            <a:r>
              <a:rPr lang="en-US" sz="1800" i="1" dirty="0" smtClean="0"/>
              <a:t>in transit</a:t>
            </a:r>
            <a:r>
              <a:rPr lang="en-US" sz="1800" dirty="0" smtClean="0"/>
              <a:t> </a:t>
            </a:r>
            <a:r>
              <a:rPr lang="en-US" sz="1800" dirty="0"/>
              <a:t>to be faster by reducing the size of the data analysis job. This is one of the motivations for choosing a data analysis task that requires significant communication. In our results, we do find instances where </a:t>
            </a:r>
            <a:r>
              <a:rPr lang="en-US" sz="1800" i="1" dirty="0"/>
              <a:t>in transit</a:t>
            </a:r>
            <a:r>
              <a:rPr lang="en-US" sz="1800" dirty="0"/>
              <a:t> is faster, but by a smaller margin and for fewer configurations than we initially anticipated. So although </a:t>
            </a:r>
            <a:r>
              <a:rPr lang="en-US" sz="1800" i="1" dirty="0"/>
              <a:t>in transit</a:t>
            </a:r>
            <a:r>
              <a:rPr lang="en-US" sz="1800" dirty="0"/>
              <a:t> has several other positive features, we do not anticipate performance to be the main motivations for using it.</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data analysis</a:t>
            </a:r>
            <a:r>
              <a:rPr lang="en-US" sz="1800" b="1" dirty="0" smtClean="0"/>
              <a:t>.</a:t>
            </a:r>
          </a:p>
          <a:p>
            <a:pPr marL="0" indent="0" algn="just">
              <a:buNone/>
            </a:pPr>
            <a:r>
              <a:rPr lang="en-US" sz="1800" dirty="0"/>
              <a:t>The significant overhead cost, apart from data transfer, in the </a:t>
            </a:r>
            <a:r>
              <a:rPr lang="en-US" sz="1800" i="1" dirty="0"/>
              <a:t>in transit</a:t>
            </a:r>
            <a:r>
              <a:rPr lang="en-US" sz="1800" dirty="0"/>
              <a:t> 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data analysis spend the same amount of wall clock time between transfers. Although not demonstrated in this work, it is possible to “auto-balance” the work between simulation and data analysis by, at every iteration of the simulation, transfer data to the data analysis if and only if the data analysis service is ready to accept more work. The disadvantage of such an approach is that the idle process time could be replaced with unnecessary extra data analysis or less data analysis than necessary. However, we suspect that controlling the amount of visualization and data analysis performed through job allocation sizes fits well with users’ rules of thumb about resource allocation.</a:t>
            </a:r>
            <a:endParaRPr lang="en-US" sz="1800" dirty="0" smtClean="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t>
            </a:r>
            <a:r>
              <a:rPr lang="en-US" sz="1800" dirty="0" smtClean="0"/>
              <a:t>data analysis</a:t>
            </a:r>
            <a:r>
              <a:rPr lang="en-US" sz="1800" dirty="0"/>
              <a:t>.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Extract useful information</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Build a conforming mesh over AMR boundaries</a:t>
            </a:r>
          </a:p>
          <a:p>
            <a:pPr marL="914400" lvl="1" indent="-457200">
              <a:buFont typeface="+mj-lt"/>
              <a:buAutoNum type="arabicPeriod"/>
            </a:pPr>
            <a:r>
              <a:rPr lang="en-US" dirty="0" smtClean="0"/>
              <a:t>Identify boundaries of fragments</a:t>
            </a:r>
          </a:p>
          <a:p>
            <a:pPr marL="914400" lvl="1" indent="-457200">
              <a:buFont typeface="+mj-lt"/>
              <a:buAutoNum type="arabicPeriod"/>
            </a:pPr>
            <a:r>
              <a:rPr lang="en-US" dirty="0" smtClean="0"/>
              <a:t>Find the fragment connected components</a:t>
            </a:r>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6151</TotalTime>
  <Words>3221</Words>
  <Application>Microsoft Macintosh PowerPoint</Application>
  <PresentationFormat>On-screen Show (4:3)</PresentationFormat>
  <Paragraphs>296</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148</cp:revision>
  <cp:lastPrinted>2013-03-20T18:28:58Z</cp:lastPrinted>
  <dcterms:created xsi:type="dcterms:W3CDTF">2011-10-03T16:15:05Z</dcterms:created>
  <dcterms:modified xsi:type="dcterms:W3CDTF">2013-03-20T18:47:33Z</dcterms:modified>
</cp:coreProperties>
</file>