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5"/>
  </p:notesMasterIdLst>
  <p:handoutMasterIdLst>
    <p:handoutMasterId r:id="rId46"/>
  </p:handoutMasterIdLst>
  <p:sldIdLst>
    <p:sldId id="273" r:id="rId2"/>
    <p:sldId id="274" r:id="rId3"/>
    <p:sldId id="289" r:id="rId4"/>
    <p:sldId id="275" r:id="rId5"/>
    <p:sldId id="285" r:id="rId6"/>
    <p:sldId id="288" r:id="rId7"/>
    <p:sldId id="283" r:id="rId8"/>
    <p:sldId id="276" r:id="rId9"/>
    <p:sldId id="298" r:id="rId10"/>
    <p:sldId id="258" r:id="rId11"/>
    <p:sldId id="290" r:id="rId12"/>
    <p:sldId id="256" r:id="rId13"/>
    <p:sldId id="299" r:id="rId14"/>
    <p:sldId id="300" r:id="rId15"/>
    <p:sldId id="306" r:id="rId16"/>
    <p:sldId id="301" r:id="rId17"/>
    <p:sldId id="257" r:id="rId18"/>
    <p:sldId id="297" r:id="rId19"/>
    <p:sldId id="304" r:id="rId20"/>
    <p:sldId id="305" r:id="rId21"/>
    <p:sldId id="303" r:id="rId22"/>
    <p:sldId id="262" r:id="rId23"/>
    <p:sldId id="263" r:id="rId24"/>
    <p:sldId id="308" r:id="rId25"/>
    <p:sldId id="309" r:id="rId26"/>
    <p:sldId id="264" r:id="rId27"/>
    <p:sldId id="265" r:id="rId28"/>
    <p:sldId id="312" r:id="rId29"/>
    <p:sldId id="266" r:id="rId30"/>
    <p:sldId id="315" r:id="rId31"/>
    <p:sldId id="268" r:id="rId32"/>
    <p:sldId id="313" r:id="rId33"/>
    <p:sldId id="270" r:id="rId34"/>
    <p:sldId id="271" r:id="rId35"/>
    <p:sldId id="272" r:id="rId36"/>
    <p:sldId id="302" r:id="rId37"/>
    <p:sldId id="279" r:id="rId38"/>
    <p:sldId id="314" r:id="rId39"/>
    <p:sldId id="280" r:id="rId40"/>
    <p:sldId id="281" r:id="rId41"/>
    <p:sldId id="282" r:id="rId42"/>
    <p:sldId id="284" r:id="rId43"/>
    <p:sldId id="311"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86450" autoAdjust="0"/>
  </p:normalViewPr>
  <p:slideViewPr>
    <p:cSldViewPr snapToGrid="0">
      <p:cViewPr varScale="1">
        <p:scale>
          <a:sx n="99" d="100"/>
          <a:sy n="99" d="100"/>
        </p:scale>
        <p:origin x="-960" y="-112"/>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1F11C-C490-BC4C-9D98-B916474B0AA7}" type="datetime1">
              <a:rPr lang="en-US" smtClean="0"/>
              <a:t>3/26/13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dirty="0"/>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135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Tree>
    <p:extLst>
      <p:ext uri="{BB962C8B-B14F-4D97-AF65-F5344CB8AC3E}">
        <p14:creationId xmlns:p14="http://schemas.microsoft.com/office/powerpoint/2010/main" val="105856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 (recap)</a:t>
            </a:r>
          </a:p>
          <a:p>
            <a:pPr marL="171450" indent="-171450">
              <a:buFont typeface="Arial"/>
              <a:buChar char="•"/>
            </a:pPr>
            <a:r>
              <a:rPr lang="en-US" baseline="0" dirty="0" smtClean="0"/>
              <a:t>5 applications: 2 in-situ, 2 in-transit, 1 traditional post-processing</a:t>
            </a:r>
          </a:p>
          <a:p>
            <a:pPr marL="171450" indent="-171450">
              <a:buFont typeface="Arial"/>
              <a:buChar char="•"/>
            </a:pPr>
            <a:r>
              <a:rPr lang="en-US" baseline="0" dirty="0" smtClean="0"/>
              <a:t>3 datasets: 33k, 220k, 1.5m</a:t>
            </a:r>
          </a:p>
          <a:p>
            <a:pPr marL="171450" indent="-171450">
              <a:buFont typeface="Arial"/>
              <a:buChar char="•"/>
            </a:pPr>
            <a:endParaRPr lang="en-US" baseline="0" dirty="0" smtClean="0"/>
          </a:p>
          <a:p>
            <a:pPr marL="0" indent="0">
              <a:buFont typeface="Arial"/>
              <a:buNone/>
            </a:pPr>
            <a:r>
              <a:rPr lang="en-US" baseline="0" dirty="0" smtClean="0"/>
              <a:t>Notes: </a:t>
            </a:r>
          </a:p>
          <a:p>
            <a:pPr marL="171450" indent="-171450">
              <a:buFont typeface="Arial"/>
              <a:buChar char="•"/>
            </a:pPr>
            <a:r>
              <a:rPr lang="en-US" baseline="0" dirty="0" smtClean="0"/>
              <a:t>Total runtime </a:t>
            </a:r>
          </a:p>
          <a:p>
            <a:pPr marL="171450" indent="-171450">
              <a:buFont typeface="Arial"/>
              <a:buChar char="•"/>
            </a:pPr>
            <a:r>
              <a:rPr lang="en-US" baseline="0" dirty="0" smtClean="0"/>
              <a:t>Strong scaling for each dataset</a:t>
            </a:r>
          </a:p>
          <a:p>
            <a:pPr marL="171450" indent="-171450">
              <a:buFont typeface="Arial"/>
              <a:buChar char="•"/>
            </a:pPr>
            <a:r>
              <a:rPr lang="en-US" baseline="0" dirty="0" smtClean="0"/>
              <a:t>Error bars show variance across 5 or more runs</a:t>
            </a:r>
            <a:endParaRPr lang="en-US" dirty="0"/>
          </a:p>
        </p:txBody>
      </p:sp>
    </p:spTree>
    <p:extLst>
      <p:ext uri="{BB962C8B-B14F-4D97-AF65-F5344CB8AC3E}">
        <p14:creationId xmlns:p14="http://schemas.microsoft.com/office/powerpoint/2010/main" val="87366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  - CTH</a:t>
            </a:r>
            <a:r>
              <a:rPr lang="en-US" baseline="0" dirty="0" smtClean="0"/>
              <a:t> computation scales really well (as expected)</a:t>
            </a:r>
            <a:endParaRPr lang="en-US" dirty="0" smtClean="0"/>
          </a:p>
          <a:p>
            <a:r>
              <a:rPr lang="en-US" dirty="0" smtClean="0"/>
              <a:t>  - Baseline analysis algorithm scales poorly.</a:t>
            </a:r>
            <a:r>
              <a:rPr lang="en-US" baseline="0" dirty="0" smtClean="0"/>
              <a:t>  Looks independent of number of cores. </a:t>
            </a:r>
          </a:p>
          <a:p>
            <a:r>
              <a:rPr lang="en-US" baseline="0" dirty="0" smtClean="0"/>
              <a:t>  - Refined algorithm has much lower analysis overhead, but initialization cost is problematic</a:t>
            </a:r>
          </a:p>
          <a:p>
            <a:r>
              <a:rPr lang="en-US" baseline="0" dirty="0" smtClean="0"/>
              <a:t>  - In-transit is compute bound at 4 &amp; 8K, analysis bound (requires waits at 16 and 32K</a:t>
            </a:r>
          </a:p>
          <a:p>
            <a:r>
              <a:rPr lang="en-US" baseline="0" dirty="0" smtClean="0"/>
              <a:t>     - Not enough work for the compute nodes</a:t>
            </a:r>
          </a:p>
          <a:p>
            <a:r>
              <a:rPr lang="en-US" baseline="0" dirty="0" smtClean="0"/>
              <a:t>     - Analysis algorithm is not scalable</a:t>
            </a:r>
            <a:endParaRPr lang="en-US" dirty="0"/>
          </a:p>
        </p:txBody>
      </p:sp>
    </p:spTree>
    <p:extLst>
      <p:ext uri="{BB962C8B-B14F-4D97-AF65-F5344CB8AC3E}">
        <p14:creationId xmlns:p14="http://schemas.microsoft.com/office/powerpoint/2010/main" val="180062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579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668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Let’s have</a:t>
            </a:r>
            <a:r>
              <a:rPr lang="en-US" baseline="0" dirty="0" smtClean="0"/>
              <a:t> a closer look at the “Sweet Spot” </a:t>
            </a:r>
            <a:endParaRPr lang="en-US" dirty="0"/>
          </a:p>
        </p:txBody>
      </p:sp>
    </p:spTree>
    <p:extLst>
      <p:ext uri="{BB962C8B-B14F-4D97-AF65-F5344CB8AC3E}">
        <p14:creationId xmlns:p14="http://schemas.microsoft.com/office/powerpoint/2010/main" val="540436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operation time over the course of a single execution. </a:t>
            </a:r>
          </a:p>
          <a:p>
            <a:endParaRPr lang="en-US" baseline="0" dirty="0" smtClean="0"/>
          </a:p>
          <a:p>
            <a:endParaRPr lang="en-US" dirty="0"/>
          </a:p>
        </p:txBody>
      </p:sp>
    </p:spTree>
    <p:extLst>
      <p:ext uri="{BB962C8B-B14F-4D97-AF65-F5344CB8AC3E}">
        <p14:creationId xmlns:p14="http://schemas.microsoft.com/office/powerpoint/2010/main" val="4236311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HPCToolkit traces of small dataset</a:t>
            </a:r>
            <a:r>
              <a:rPr lang="en-US" baseline="0" dirty="0" smtClean="0"/>
              <a:t> on muzia</a:t>
            </a:r>
          </a:p>
          <a:p>
            <a:endParaRPr lang="en-US" baseline="0" dirty="0" smtClean="0"/>
          </a:p>
          <a:p>
            <a:r>
              <a:rPr lang="en-US" baseline="0" dirty="0" smtClean="0"/>
              <a:t>128 cores for CTH</a:t>
            </a:r>
          </a:p>
          <a:p>
            <a:endParaRPr lang="en-US" baseline="0" dirty="0" smtClean="0"/>
          </a:p>
          <a:p>
            <a:r>
              <a:rPr lang="en-US" baseline="0" dirty="0" smtClean="0"/>
              <a:t>Testing core scaling using one server</a:t>
            </a:r>
          </a:p>
        </p:txBody>
      </p:sp>
    </p:spTree>
    <p:extLst>
      <p:ext uri="{BB962C8B-B14F-4D97-AF65-F5344CB8AC3E}">
        <p14:creationId xmlns:p14="http://schemas.microsoft.com/office/powerpoint/2010/main" val="24917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2B89098A-9DD0-704D-897B-46AD3E21E869}" type="datetime1">
              <a:rPr lang="en-US" smtClean="0"/>
              <a:t>3/26/13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74ADEFF-0DD3-C940-B04B-DADA55CED8F3}" type="datetime1">
              <a:rPr lang="en-US" smtClean="0"/>
              <a:t>3/26/13</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6A07F160-38EC-AB4C-8E07-1952CF053195}" type="datetime1">
              <a:rPr lang="en-US" smtClean="0"/>
              <a:t>3/26/13</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884B76F-D72A-6247-9E9B-E20AA4950DAF}" type="datetime1">
              <a:rPr lang="en-US" smtClean="0"/>
              <a:t>3/26/13</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EDB5943-9216-4740-9B52-E49457DEEC39}" type="datetime1">
              <a:rPr lang="en-US" smtClean="0"/>
              <a:t>3/26/13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E3464F7-513A-0643-A456-60C9973792A9}" type="datetime1">
              <a:rPr lang="en-US" smtClean="0"/>
              <a:t>3/26/13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7539DBB8-13F3-344F-8629-CCFC867E05CD}" type="datetime1">
              <a:rPr lang="en-US" smtClean="0"/>
              <a:t>3/26/13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9A4CDC6-5B91-FE47-9E5B-4BFED9D2F143}" type="datetime1">
              <a:rPr lang="en-US" smtClean="0"/>
              <a:t>3/26/13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40793677-4686-7346-81DC-BD0C6D979DE0}" type="datetime1">
              <a:rPr lang="en-US" smtClean="0"/>
              <a:t>3/26/13</a:t>
            </a:fld>
            <a:endParaRPr lang="en-US" dirty="0"/>
          </a:p>
        </p:txBody>
      </p:sp>
      <p:sp>
        <p:nvSpPr>
          <p:cNvPr id="7" name="Footer Placeholder 6"/>
          <p:cNvSpPr>
            <a:spLocks noGrp="1"/>
          </p:cNvSpPr>
          <p:nvPr>
            <p:ph type="ftr" sz="quarter" idx="11"/>
          </p:nvPr>
        </p:nvSpPr>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BA17DCE3-72AA-D440-820C-A4334F8F8381}" type="datetime1">
              <a:rPr lang="en-US" smtClean="0"/>
              <a:t>3/26/13</a:t>
            </a:fld>
            <a:endParaRPr lang="en-US" dirty="0"/>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DE85F4BE-571A-754E-B290-38E85A2AB13C}" type="datetime1">
              <a:rPr lang="en-US" smtClean="0"/>
              <a:t>3/26/13</a:t>
            </a:fld>
            <a:endParaRPr lang="en-US" dirty="0"/>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2721CC38-418C-9345-95E2-5F9CDED78CA1}" type="datetime1">
              <a:rPr lang="en-US" smtClean="0"/>
              <a:t>3/26/13</a:t>
            </a:fld>
            <a:endParaRPr lang="en-US" dirty="0"/>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BBEDFB4F-0416-6641-8B2C-07BFABA598F7}" type="datetime1">
              <a:rPr lang="en-US" smtClean="0"/>
              <a:t>3/26/13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AEC8B2BF-A675-9547-80CC-C0A85AD6F743}" type="datetime1">
              <a:rPr lang="en-US" smtClean="0"/>
              <a:t>3/26/13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3938401E-D456-5647-8149-DE834487F23A}" type="datetime1">
              <a:rPr lang="en-US" smtClean="0"/>
              <a:t>3/26/13</a:t>
            </a:fld>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9E042A07-5C93-3A44-B2CB-DA8237221699}" type="datetime1">
              <a:rPr lang="en-US" smtClean="0"/>
              <a:t>3/26/13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43CB7A98-1783-1C4E-ACBB-8D3428320856}" type="datetime1">
              <a:rPr lang="en-US" smtClean="0"/>
              <a:t>3/26/13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1484D48B-B7AB-D840-975A-3E636DE1C0E2}" type="datetime1">
              <a:rPr lang="en-US" smtClean="0"/>
              <a:t>3/26/13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5" Type="http://schemas.openxmlformats.org/officeDocument/2006/relationships/image" Target="../media/image17.emf"/><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8.emf"/><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5" Type="http://schemas.openxmlformats.org/officeDocument/2006/relationships/image" Target="../media/image31.emf"/><Relationship Id="rId6" Type="http://schemas.openxmlformats.org/officeDocument/2006/relationships/image" Target="../media/image32.emf"/><Relationship Id="rId7" Type="http://schemas.openxmlformats.org/officeDocument/2006/relationships/image" Target="../media/image33.emf"/><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5" Type="http://schemas.openxmlformats.org/officeDocument/2006/relationships/image" Target="../media/image31.emf"/><Relationship Id="rId6" Type="http://schemas.openxmlformats.org/officeDocument/2006/relationships/image" Target="../media/image32.emf"/><Relationship Id="rId7" Type="http://schemas.openxmlformats.org/officeDocument/2006/relationships/image" Target="../media/image33.emf"/><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5" Type="http://schemas.openxmlformats.org/officeDocument/2006/relationships/image" Target="../media/image31.emf"/><Relationship Id="rId6" Type="http://schemas.openxmlformats.org/officeDocument/2006/relationships/image" Target="../media/image32.emf"/><Relationship Id="rId7" Type="http://schemas.openxmlformats.org/officeDocument/2006/relationships/image" Target="../media/image33.emf"/><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6" Type="http://schemas.openxmlformats.org/officeDocument/2006/relationships/image" Target="../media/image37.emf"/><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emf"/><Relationship Id="rId3" Type="http://schemas.openxmlformats.org/officeDocument/2006/relationships/image" Target="../media/image3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0.emf"/><Relationship Id="rId3" Type="http://schemas.openxmlformats.org/officeDocument/2006/relationships/image" Target="../media/image41.emf"/></Relationships>
</file>

<file path=ppt/slides/_rels/slide29.xml.rels><?xml version="1.0" encoding="UTF-8" standalone="yes"?>
<Relationships xmlns="http://schemas.openxmlformats.org/package/2006/relationships"><Relationship Id="rId3" Type="http://schemas.openxmlformats.org/officeDocument/2006/relationships/image" Target="../media/image43.emf"/><Relationship Id="rId4" Type="http://schemas.openxmlformats.org/officeDocument/2006/relationships/image" Target="../media/image44.emf"/><Relationship Id="rId5" Type="http://schemas.openxmlformats.org/officeDocument/2006/relationships/image" Target="../media/image45.emf"/><Relationship Id="rId1" Type="http://schemas.openxmlformats.org/officeDocument/2006/relationships/slideLayout" Target="../slideLayouts/slideLayout11.xml"/><Relationship Id="rId2" Type="http://schemas.openxmlformats.org/officeDocument/2006/relationships/image" Target="../media/image4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7.emf"/><Relationship Id="rId4" Type="http://schemas.openxmlformats.org/officeDocument/2006/relationships/image" Target="../media/image48.emf"/><Relationship Id="rId5" Type="http://schemas.openxmlformats.org/officeDocument/2006/relationships/image" Target="../media/image49.emf"/><Relationship Id="rId1" Type="http://schemas.openxmlformats.org/officeDocument/2006/relationships/slideLayout" Target="../slideLayouts/slideLayout11.xml"/><Relationship Id="rId2" Type="http://schemas.openxmlformats.org/officeDocument/2006/relationships/image" Target="../media/image46.emf"/></Relationships>
</file>

<file path=ppt/slides/_rels/slide31.xml.rels><?xml version="1.0" encoding="UTF-8" standalone="yes"?>
<Relationships xmlns="http://schemas.openxmlformats.org/package/2006/relationships"><Relationship Id="rId3" Type="http://schemas.openxmlformats.org/officeDocument/2006/relationships/image" Target="../media/image50.emf"/><Relationship Id="rId4" Type="http://schemas.openxmlformats.org/officeDocument/2006/relationships/image" Target="../media/image51.emf"/><Relationship Id="rId5" Type="http://schemas.openxmlformats.org/officeDocument/2006/relationships/image" Target="../media/image52.emf"/><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3" Type="http://schemas.openxmlformats.org/officeDocument/2006/relationships/image" Target="../media/image54.emf"/><Relationship Id="rId4" Type="http://schemas.openxmlformats.org/officeDocument/2006/relationships/image" Target="../media/image55.emf"/><Relationship Id="rId1" Type="http://schemas.openxmlformats.org/officeDocument/2006/relationships/slideLayout" Target="../slideLayouts/slideLayout11.xml"/><Relationship Id="rId2" Type="http://schemas.openxmlformats.org/officeDocument/2006/relationships/image" Target="../media/image5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7.emf"/><Relationship Id="rId3" Type="http://schemas.openxmlformats.org/officeDocument/2006/relationships/image" Target="../media/image5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March 5,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data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fewer nodes that are assigned to VDA service so that together both jobs use the same nodes as other runs</a:t>
            </a:r>
          </a:p>
          <a:p>
            <a:r>
              <a:rPr lang="en-US" b="1" dirty="0" smtClean="0"/>
              <a:t>Post</a:t>
            </a:r>
            <a:r>
              <a:rPr lang="en-US" b="1" smtClean="0"/>
              <a:t>-processing</a:t>
            </a:r>
            <a:r>
              <a:rPr lang="en-US" smtClean="0"/>
              <a:t>: </a:t>
            </a:r>
            <a:r>
              <a:rPr lang="en-US" dirty="0" smtClean="0"/>
              <a:t>Write </a:t>
            </a:r>
            <a:r>
              <a:rPr lang="en-US" dirty="0"/>
              <a:t>S</a:t>
            </a:r>
            <a:r>
              <a:rPr lang="en-US" dirty="0" smtClean="0"/>
              <a:t>pyplot files from CTH, then post process analysis by reading back in and batch processing in ParaView.</a:t>
            </a:r>
            <a:endParaRPr lang="en-US" b="1" dirty="0"/>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60000"/>
                <a:lumOff val="4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Cielo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(Magny-Cours) 8-way processor chips</a:t>
            </a:r>
          </a:p>
          <a:p>
            <a:pPr lvl="2"/>
            <a:r>
              <a:rPr lang="en-US" dirty="0"/>
              <a:t>Total of 16 cores/node</a:t>
            </a:r>
          </a:p>
          <a:p>
            <a:pPr lvl="2"/>
            <a:r>
              <a:rPr lang="en-US" dirty="0" smtClean="0"/>
              <a:t>2.4 </a:t>
            </a:r>
            <a:r>
              <a:rPr lang="en-US" dirty="0"/>
              <a:t>GHz peak computation speed per core</a:t>
            </a:r>
          </a:p>
          <a:p>
            <a:pPr lvl="1"/>
            <a:r>
              <a:rPr lang="en-US" dirty="0"/>
              <a:t>Peak of 1.37 Petaflops</a:t>
            </a:r>
          </a:p>
          <a:p>
            <a:pPr lvl="1"/>
            <a:r>
              <a:rPr lang="en-US" dirty="0"/>
              <a:t>32 GB memory</a:t>
            </a:r>
            <a:r>
              <a:rPr lang="en-US" dirty="0" smtClean="0"/>
              <a:t>/node</a:t>
            </a:r>
            <a:endParaRPr lang="en-US" dirty="0"/>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timestep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smtClean="0"/>
              <a:t>Spyplot </a:t>
            </a:r>
            <a:r>
              <a:rPr lang="en-US" dirty="0"/>
              <a:t>file </a:t>
            </a:r>
            <a:r>
              <a:rPr lang="en-US" dirty="0" smtClean="0"/>
              <a:t>application outputs </a:t>
            </a:r>
            <a:r>
              <a:rPr lang="en-US" dirty="0"/>
              <a:t>spyplot data at a fixed interval in simulated time, calculated so that the application executed </a:t>
            </a:r>
            <a:r>
              <a:rPr lang="en-US" dirty="0" smtClean="0"/>
              <a:t>the same number </a:t>
            </a:r>
            <a:r>
              <a:rPr lang="en-US" dirty="0"/>
              <a:t>of analysis operations performed by the </a:t>
            </a:r>
            <a:r>
              <a:rPr lang="en-US" i="1" dirty="0" smtClean="0"/>
              <a:t>in situ </a:t>
            </a:r>
            <a:r>
              <a:rPr lang="en-US" dirty="0"/>
              <a:t>and </a:t>
            </a:r>
            <a:r>
              <a:rPr lang="en-US" i="1" dirty="0" smtClean="0"/>
              <a:t>in transit</a:t>
            </a:r>
            <a:r>
              <a:rPr lang="en-US" dirty="0" smtClean="0"/>
              <a:t> applications</a:t>
            </a:r>
          </a:p>
          <a:p>
            <a:pPr lvl="1"/>
            <a:r>
              <a:rPr lang="en-US" dirty="0" smtClean="0"/>
              <a:t>Total number of analysis operations is the same</a:t>
            </a:r>
          </a:p>
          <a:p>
            <a:r>
              <a:rPr lang="en-US" dirty="0" smtClean="0"/>
              <a:t>Data captured was from instrumented code and HPCToolkit</a:t>
            </a:r>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a:t>
            </a:r>
            <a:r>
              <a:rPr lang="en-US" sz="1000" dirty="0" smtClean="0"/>
              <a:t>by </a:t>
            </a:r>
            <a:r>
              <a:rPr lang="en-US" sz="1000" dirty="0"/>
              <a:t>computation and scales very well.</a:t>
            </a:r>
          </a:p>
          <a:p>
            <a:endParaRPr lang="en-US" dirty="0"/>
          </a:p>
        </p:txBody>
      </p:sp>
      <p:pic>
        <p:nvPicPr>
          <p:cNvPr id="4" name="Picture 3"/>
          <p:cNvPicPr>
            <a:picLocks noChangeAspect="1"/>
          </p:cNvPicPr>
          <p:nvPr/>
        </p:nvPicPr>
        <p:blipFill>
          <a:blip r:embed="rId2"/>
          <a:stretch>
            <a:fillRect/>
          </a:stretch>
        </p:blipFill>
        <p:spPr>
          <a:xfrm>
            <a:off x="2866045" y="3337352"/>
            <a:ext cx="3411911" cy="2468880"/>
          </a:xfrm>
          <a:prstGeom prst="rect">
            <a:avLst/>
          </a:prstGeom>
        </p:spPr>
      </p:pic>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rcRect l="-11434" r="-11434"/>
          <a:stretch>
            <a:fillRect/>
          </a:stretch>
        </p:blipFill>
        <p:spPr>
          <a:xfrm>
            <a:off x="457200" y="1279525"/>
            <a:ext cx="8229600" cy="4846638"/>
          </a:xfrm>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124200" y="3619409"/>
            <a:ext cx="3051810" cy="2441448"/>
          </a:xfrm>
          <a:prstGeom prst="rect">
            <a:avLst/>
          </a:prstGeom>
        </p:spPr>
      </p:pic>
      <p:pic>
        <p:nvPicPr>
          <p:cNvPr id="21" name="Picture 20"/>
          <p:cNvPicPr>
            <a:picLocks noChangeAspect="1"/>
          </p:cNvPicPr>
          <p:nvPr/>
        </p:nvPicPr>
        <p:blipFill>
          <a:blip r:embed="rId4"/>
          <a:stretch>
            <a:fillRect/>
          </a:stretch>
        </p:blipFill>
        <p:spPr>
          <a:xfrm>
            <a:off x="9109" y="3617834"/>
            <a:ext cx="3051810" cy="2441448"/>
          </a:xfrm>
          <a:prstGeom prst="rect">
            <a:avLst/>
          </a:prstGeom>
        </p:spPr>
      </p:pic>
      <p:sp>
        <p:nvSpPr>
          <p:cNvPr id="2" name="Title 1"/>
          <p:cNvSpPr>
            <a:spLocks noGrp="1"/>
          </p:cNvSpPr>
          <p:nvPr>
            <p:ph type="title"/>
          </p:nvPr>
        </p:nvSpPr>
        <p:spPr/>
        <p:txBody>
          <a:bodyPr/>
          <a:lstStyle/>
          <a:p>
            <a:r>
              <a:rPr lang="en-US" dirty="0" smtClean="0"/>
              <a:t>Total Runtime for All Experiments</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4" name="TextBox 13"/>
          <p:cNvSpPr txBox="1"/>
          <p:nvPr/>
        </p:nvSpPr>
        <p:spPr>
          <a:xfrm>
            <a:off x="6469062" y="3257275"/>
            <a:ext cx="2453316" cy="338554"/>
          </a:xfrm>
          <a:prstGeom prst="rect">
            <a:avLst/>
          </a:prstGeom>
          <a:noFill/>
        </p:spPr>
        <p:txBody>
          <a:bodyPr wrap="none" rtlCol="0">
            <a:spAutoFit/>
          </a:bodyPr>
          <a:lstStyle/>
          <a:p>
            <a:r>
              <a:rPr lang="en-US" sz="1600" dirty="0"/>
              <a:t>Disk</a:t>
            </a:r>
            <a:r>
              <a:rPr lang="en-US" sz="1600" dirty="0" smtClean="0"/>
              <a:t>-based post-processing</a:t>
            </a:r>
            <a:endParaRPr lang="en-US" sz="1600" dirty="0"/>
          </a:p>
        </p:txBody>
      </p:sp>
      <p:sp>
        <p:nvSpPr>
          <p:cNvPr id="9" name="Rectangle 8"/>
          <p:cNvSpPr/>
          <p:nvPr/>
        </p:nvSpPr>
        <p:spPr>
          <a:xfrm>
            <a:off x="6400800" y="3810000"/>
            <a:ext cx="2514600" cy="23431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5 applications</a:t>
            </a:r>
          </a:p>
          <a:p>
            <a:r>
              <a:rPr lang="en-US" dirty="0" smtClean="0"/>
              <a:t>3 datasets</a:t>
            </a:r>
          </a:p>
          <a:p>
            <a:endParaRPr lang="en-US" dirty="0"/>
          </a:p>
          <a:p>
            <a:r>
              <a:rPr lang="en-US" dirty="0" smtClean="0"/>
              <a:t>Strong scaling for each dataset</a:t>
            </a:r>
          </a:p>
          <a:p>
            <a:endParaRPr lang="en-US" dirty="0"/>
          </a:p>
          <a:p>
            <a:r>
              <a:rPr lang="en-US" dirty="0" smtClean="0"/>
              <a:t>Error bars show variance</a:t>
            </a:r>
          </a:p>
          <a:p>
            <a:endParaRPr lang="en-US" dirty="0"/>
          </a:p>
        </p:txBody>
      </p:sp>
      <p:pic>
        <p:nvPicPr>
          <p:cNvPr id="12" name="Picture 11"/>
          <p:cNvPicPr>
            <a:picLocks noChangeAspect="1"/>
          </p:cNvPicPr>
          <p:nvPr/>
        </p:nvPicPr>
        <p:blipFill>
          <a:blip r:embed="rId5"/>
          <a:stretch>
            <a:fillRect/>
          </a:stretch>
        </p:blipFill>
        <p:spPr>
          <a:xfrm>
            <a:off x="0" y="847111"/>
            <a:ext cx="3051810" cy="2441448"/>
          </a:xfrm>
          <a:prstGeom prst="rect">
            <a:avLst/>
          </a:prstGeom>
        </p:spPr>
      </p:pic>
      <p:pic>
        <p:nvPicPr>
          <p:cNvPr id="13" name="Picture 12"/>
          <p:cNvPicPr>
            <a:picLocks noChangeAspect="1"/>
          </p:cNvPicPr>
          <p:nvPr/>
        </p:nvPicPr>
        <p:blipFill>
          <a:blip r:embed="rId6"/>
          <a:stretch>
            <a:fillRect/>
          </a:stretch>
        </p:blipFill>
        <p:spPr>
          <a:xfrm>
            <a:off x="2971800" y="847111"/>
            <a:ext cx="3051810" cy="2441448"/>
          </a:xfrm>
          <a:prstGeom prst="rect">
            <a:avLst/>
          </a:prstGeom>
        </p:spPr>
      </p:pic>
      <p:pic>
        <p:nvPicPr>
          <p:cNvPr id="15" name="Picture 14"/>
          <p:cNvPicPr>
            <a:picLocks noChangeAspect="1"/>
          </p:cNvPicPr>
          <p:nvPr/>
        </p:nvPicPr>
        <p:blipFill>
          <a:blip r:embed="rId7"/>
          <a:stretch>
            <a:fillRect/>
          </a:stretch>
        </p:blipFill>
        <p:spPr>
          <a:xfrm>
            <a:off x="6059716" y="847111"/>
            <a:ext cx="3051810" cy="2441448"/>
          </a:xfrm>
          <a:prstGeom prst="rect">
            <a:avLst/>
          </a:prstGeom>
        </p:spPr>
      </p:pic>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Acceptable scaling performance, with the  exception of the </a:t>
            </a:r>
            <a:r>
              <a:rPr lang="en-US" dirty="0"/>
              <a:t>baseline </a:t>
            </a:r>
            <a:r>
              <a:rPr lang="en-US" dirty="0" smtClean="0"/>
              <a:t>algorithm.</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3" name="TextBox 2"/>
          <p:cNvSpPr txBox="1"/>
          <p:nvPr/>
        </p:nvSpPr>
        <p:spPr>
          <a:xfrm>
            <a:off x="6195151" y="2264052"/>
            <a:ext cx="1095568" cy="246221"/>
          </a:xfrm>
          <a:prstGeom prst="rect">
            <a:avLst/>
          </a:prstGeom>
          <a:solidFill>
            <a:schemeClr val="bg1"/>
          </a:solidFill>
        </p:spPr>
        <p:txBody>
          <a:bodyPr wrap="square" rtlCol="0">
            <a:spAutoFit/>
          </a:bodyPr>
          <a:lstStyle/>
          <a:p>
            <a:r>
              <a:rPr lang="en-US" sz="1000" dirty="0" smtClean="0"/>
              <a:t>(Post Processing)</a:t>
            </a:r>
            <a:endParaRPr lang="en-US" sz="1000" dirty="0"/>
          </a:p>
        </p:txBody>
      </p:sp>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smtClean="0"/>
              <a:t>Pipeline Summary Timing (1.5m blocks)</a:t>
            </a:r>
            <a:endParaRPr lang="en-US" sz="3600"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4014367"/>
            <a:ext cx="3429000" cy="1624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195151" y="2271703"/>
            <a:ext cx="1095568" cy="246221"/>
          </a:xfrm>
          <a:prstGeom prst="rect">
            <a:avLst/>
          </a:prstGeom>
          <a:solidFill>
            <a:schemeClr val="bg1"/>
          </a:solidFill>
        </p:spPr>
        <p:txBody>
          <a:bodyPr wrap="square" rtlCol="0">
            <a:spAutoFit/>
          </a:bodyPr>
          <a:lstStyle/>
          <a:p>
            <a:r>
              <a:rPr lang="en-US" sz="1000" dirty="0" smtClean="0"/>
              <a:t>(Post Processing)</a:t>
            </a:r>
            <a:endParaRPr lang="en-US" sz="1000" dirty="0"/>
          </a:p>
        </p:txBody>
      </p: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a:t>
            </a:r>
            <a:r>
              <a:rPr lang="en-US" dirty="0" smtClean="0"/>
              <a:t>10.5</a:t>
            </a:r>
            <a:r>
              <a:rPr lang="en-US" sz="2400" dirty="0" smtClean="0">
                <a:solidFill>
                  <a:schemeClr val="tx1"/>
                </a:solidFill>
                <a:effectLst/>
                <a:latin typeface="Calibri"/>
                <a:ea typeface="ＭＳ Ｐゴシック" charset="-128"/>
                <a:cs typeface="Calibri"/>
              </a:rPr>
              <a:t> million </a:t>
            </a:r>
            <a:r>
              <a:rPr lang="en-US" sz="2400" dirty="0" err="1" smtClean="0">
                <a:solidFill>
                  <a:schemeClr val="tx1"/>
                </a:solidFill>
                <a:effectLst/>
                <a:latin typeface="Calibri"/>
                <a:ea typeface="ＭＳ Ｐゴシック" charset="-128"/>
                <a:cs typeface="Calibri"/>
              </a:rPr>
              <a:t>cpu</a:t>
            </a:r>
            <a:r>
              <a:rPr lang="en-US" sz="2400" dirty="0" smtClean="0">
                <a:solidFill>
                  <a:schemeClr val="tx1"/>
                </a:solidFill>
                <a:effectLst/>
                <a:latin typeface="Calibri"/>
                <a:ea typeface="ＭＳ Ｐゴシック" charset="-128"/>
                <a:cs typeface="Calibri"/>
              </a:rPr>
              <a:t>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743200"/>
            <a:ext cx="19812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195151" y="2264052"/>
            <a:ext cx="1095568" cy="246221"/>
          </a:xfrm>
          <a:prstGeom prst="rect">
            <a:avLst/>
          </a:prstGeom>
          <a:solidFill>
            <a:schemeClr val="bg1"/>
          </a:solidFill>
        </p:spPr>
        <p:txBody>
          <a:bodyPr wrap="square" rtlCol="0">
            <a:spAutoFit/>
          </a:bodyPr>
          <a:lstStyle/>
          <a:p>
            <a:r>
              <a:rPr lang="en-US" sz="1000" dirty="0" smtClean="0"/>
              <a:t>(Post Processing)</a:t>
            </a:r>
            <a:endParaRPr lang="en-US" sz="1000" dirty="0"/>
          </a:p>
        </p:txBody>
      </p: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equal to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195151" y="2264052"/>
            <a:ext cx="1095568" cy="246221"/>
          </a:xfrm>
          <a:prstGeom prst="rect">
            <a:avLst/>
          </a:prstGeom>
          <a:solidFill>
            <a:schemeClr val="bg1"/>
          </a:solidFill>
        </p:spPr>
        <p:txBody>
          <a:bodyPr wrap="square" rtlCol="0">
            <a:spAutoFit/>
          </a:bodyPr>
          <a:lstStyle/>
          <a:p>
            <a:r>
              <a:rPr lang="en-US" sz="1000" dirty="0" smtClean="0"/>
              <a:t>(Post Processing)</a:t>
            </a:r>
            <a:endParaRPr lang="en-US" sz="1000" dirty="0"/>
          </a:p>
        </p:txBody>
      </p: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76022"/>
            <a:ext cx="3044952" cy="2435962"/>
          </a:xfrm>
          <a:prstGeom prst="rect">
            <a:avLst/>
          </a:prstGeom>
        </p:spPr>
      </p:pic>
      <p:pic>
        <p:nvPicPr>
          <p:cNvPr id="12" name="Picture 11" descr="in-transit-inclusive-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103620" y="4267200"/>
            <a:ext cx="289672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CTH scales well.</a:t>
            </a:r>
          </a:p>
          <a:p>
            <a:pPr marL="285750" indent="-285750" algn="just">
              <a:buFont typeface="Arial"/>
              <a:buChar char="•"/>
            </a:pPr>
            <a:r>
              <a:rPr lang="en-US" dirty="0" smtClean="0"/>
              <a:t>Baseline algorithm does not scale</a:t>
            </a:r>
          </a:p>
          <a:p>
            <a:pPr marL="285750" indent="-285750" algn="just">
              <a:buFont typeface="Arial"/>
              <a:buChar char="•"/>
            </a:pPr>
            <a:r>
              <a:rPr lang="en-US" dirty="0" smtClean="0"/>
              <a:t>Disk I/O not bad</a:t>
            </a:r>
          </a:p>
          <a:p>
            <a:pPr algn="just"/>
            <a:endParaRPr lang="en-US" dirty="0"/>
          </a:p>
        </p:txBody>
      </p:sp>
      <p:pic>
        <p:nvPicPr>
          <p:cNvPr id="4" name="Picture 3"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453316" cy="338554"/>
          </a:xfrm>
          <a:prstGeom prst="rect">
            <a:avLst/>
          </a:prstGeom>
          <a:noFill/>
        </p:spPr>
        <p:txBody>
          <a:bodyPr wrap="none" rtlCol="0">
            <a:spAutoFit/>
          </a:bodyPr>
          <a:lstStyle/>
          <a:p>
            <a:r>
              <a:rPr lang="en-US" sz="1600" dirty="0"/>
              <a:t>Disk-based post-processing</a:t>
            </a:r>
          </a:p>
        </p:txBody>
      </p: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2" y="2438400"/>
            <a:ext cx="502459"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3733800"/>
            <a:ext cx="2828144" cy="24529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analysis has much lower overhead, but initialization is problematic.  </a:t>
            </a:r>
          </a:p>
          <a:p>
            <a:pPr algn="just"/>
            <a:endParaRPr lang="en-US" dirty="0" smtClean="0"/>
          </a:p>
          <a:p>
            <a:pPr algn="just"/>
            <a:r>
              <a:rPr lang="en-US" dirty="0" smtClean="0"/>
              <a:t>Refined algorithm requires </a:t>
            </a:r>
            <a:r>
              <a:rPr lang="en-US" dirty="0"/>
              <a:t>additional data to be </a:t>
            </a:r>
            <a:r>
              <a:rPr lang="en-US" dirty="0" smtClean="0"/>
              <a:t>passed. Not done for </a:t>
            </a:r>
            <a:r>
              <a:rPr lang="en-US" i="1" dirty="0" smtClean="0"/>
              <a:t>in transit</a:t>
            </a:r>
            <a:r>
              <a:rPr lang="en-US" dirty="0" smtClean="0"/>
              <a:t> experiments.</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453316" cy="338554"/>
          </a:xfrm>
          <a:prstGeom prst="rect">
            <a:avLst/>
          </a:prstGeom>
          <a:noFill/>
        </p:spPr>
        <p:txBody>
          <a:bodyPr wrap="none" rtlCol="0">
            <a:spAutoFit/>
          </a:bodyPr>
          <a:lstStyle/>
          <a:p>
            <a:r>
              <a:rPr lang="en-US" sz="1600" dirty="0"/>
              <a:t>Disk</a:t>
            </a:r>
            <a:r>
              <a:rPr lang="en-US" sz="1600" dirty="0" smtClean="0"/>
              <a:t>-based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S</a:t>
            </a:r>
            <a:r>
              <a:rPr lang="en-US" dirty="0" smtClean="0"/>
              <a:t>ervice is a fixed size (100 nodes), the wait time should be independent of the number of cores on the client.</a:t>
            </a:r>
          </a:p>
          <a:p>
            <a:pPr algn="just"/>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453316" cy="338554"/>
          </a:xfrm>
          <a:prstGeom prst="rect">
            <a:avLst/>
          </a:prstGeom>
          <a:noFill/>
        </p:spPr>
        <p:txBody>
          <a:bodyPr wrap="none" rtlCol="0">
            <a:spAutoFit/>
          </a:bodyPr>
          <a:lstStyle/>
          <a:p>
            <a:r>
              <a:rPr lang="en-US" sz="1600" dirty="0"/>
              <a:t>Disk-based post-processing</a:t>
            </a:r>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453316" cy="338554"/>
          </a:xfrm>
          <a:prstGeom prst="rect">
            <a:avLst/>
          </a:prstGeom>
          <a:noFill/>
        </p:spPr>
        <p:txBody>
          <a:bodyPr wrap="none" rtlCol="0">
            <a:spAutoFit/>
          </a:bodyPr>
          <a:lstStyle/>
          <a:p>
            <a:r>
              <a:rPr lang="en-US" sz="1600" dirty="0"/>
              <a:t>Disk-based post-processing</a:t>
            </a:r>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situ-un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1219200"/>
            <a:ext cx="2751944" cy="4572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a:t>
            </a:r>
            <a:r>
              <a:rPr lang="en-US" dirty="0" smtClean="0"/>
              <a:t>changes very little, </a:t>
            </a:r>
            <a:r>
              <a:rPr lang="en-US" dirty="0"/>
              <a:t>CTH runtime gets longer as simulation progresses.</a:t>
            </a:r>
          </a:p>
          <a:p>
            <a:pPr algn="just"/>
            <a:endParaRPr lang="en-US" dirty="0" smtClean="0"/>
          </a:p>
          <a:p>
            <a:pPr algn="just"/>
            <a:r>
              <a:rPr lang="en-US" dirty="0" smtClean="0"/>
              <a:t>Vis </a:t>
            </a:r>
            <a:r>
              <a:rPr lang="en-US" dirty="0"/>
              <a:t>time is roughly constant</a:t>
            </a:r>
            <a:r>
              <a:rPr lang="en-US" dirty="0" smtClean="0"/>
              <a:t>.</a:t>
            </a:r>
          </a:p>
          <a:p>
            <a:pPr algn="just"/>
            <a:endParaRPr lang="en-US" dirty="0"/>
          </a:p>
          <a:p>
            <a:pPr algn="just"/>
            <a:r>
              <a:rPr lang="en-US" i="1" dirty="0" smtClean="0"/>
              <a:t>In transit</a:t>
            </a:r>
            <a:r>
              <a:rPr lang="en-US" dirty="0" smtClean="0"/>
              <a:t> will “win” when xfer+wait is less than viz.</a:t>
            </a:r>
          </a:p>
          <a:p>
            <a:pPr algn="just"/>
            <a:endParaRPr lang="en-US" dirty="0" smtClean="0"/>
          </a:p>
          <a:p>
            <a:pPr algn="just"/>
            <a:r>
              <a:rPr lang="en-US" i="1" dirty="0" smtClean="0"/>
              <a:t>In </a:t>
            </a:r>
            <a:r>
              <a:rPr lang="en-US" i="1" dirty="0"/>
              <a:t>transit</a:t>
            </a:r>
            <a:r>
              <a:rPr lang="en-US" dirty="0"/>
              <a:t> can flatten the runtime as long as extra simulation time consumes only wait time.</a:t>
            </a:r>
          </a:p>
          <a:p>
            <a:pPr algn="just"/>
            <a:endParaRPr lang="en-US" dirty="0"/>
          </a:p>
        </p:txBody>
      </p:sp>
      <p:sp>
        <p:nvSpPr>
          <p:cNvPr id="2" name="Title 1"/>
          <p:cNvSpPr>
            <a:spLocks noGrp="1"/>
          </p:cNvSpPr>
          <p:nvPr>
            <p:ph type="title"/>
          </p:nvPr>
        </p:nvSpPr>
        <p:spPr/>
        <p:txBody>
          <a:bodyPr/>
          <a:lstStyle/>
          <a:p>
            <a:r>
              <a:rPr lang="en-US" dirty="0" smtClean="0"/>
              <a:t>Time-Series Analysis (8k cores)</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br>
              <a:rPr lang="en-US" dirty="0" smtClean="0"/>
            </a:br>
            <a:r>
              <a:rPr lang="en-US" sz="2400" dirty="0"/>
              <a:t>10-cycle increments</a:t>
            </a:r>
          </a:p>
        </p:txBody>
      </p:sp>
      <p:sp>
        <p:nvSpPr>
          <p:cNvPr id="7" name="TextBox 6"/>
          <p:cNvSpPr txBox="1"/>
          <p:nvPr/>
        </p:nvSpPr>
        <p:spPr>
          <a:xfrm>
            <a:off x="1600200" y="4800600"/>
            <a:ext cx="1523774" cy="338554"/>
          </a:xfrm>
          <a:prstGeom prst="rect">
            <a:avLst/>
          </a:prstGeom>
          <a:noFill/>
        </p:spPr>
        <p:txBody>
          <a:bodyPr wrap="none" rtlCol="0">
            <a:spAutoFit/>
          </a:bodyPr>
          <a:lstStyle/>
          <a:p>
            <a:r>
              <a:rPr lang="en-US" sz="1600" dirty="0" smtClean="0"/>
              <a:t>CTH (mean+std)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Anomalies that cause large variance are clearly identified in overlay plot. </a:t>
            </a:r>
          </a:p>
          <a:p>
            <a:pPr algn="just"/>
            <a:r>
              <a:rPr lang="en-US" dirty="0" smtClean="0"/>
              <a:t>Not sure the true cause of the outliers.   </a:t>
            </a:r>
            <a:endParaRPr lang="en-US" dirty="0"/>
          </a:p>
          <a:p>
            <a:pPr algn="just"/>
            <a:endParaRPr lang="en-US" dirty="0"/>
          </a:p>
        </p:txBody>
      </p:sp>
      <p:pic>
        <p:nvPicPr>
          <p:cNvPr id="12" name="Picture 11"/>
          <p:cNvPicPr>
            <a:picLocks noChangeAspect="1"/>
          </p:cNvPicPr>
          <p:nvPr/>
        </p:nvPicPr>
        <p:blipFill>
          <a:blip r:embed="rId2"/>
          <a:stretch>
            <a:fillRect/>
          </a:stretch>
        </p:blipFill>
        <p:spPr>
          <a:xfrm>
            <a:off x="359105" y="1371600"/>
            <a:ext cx="4000500" cy="3200400"/>
          </a:xfrm>
          <a:prstGeom prst="rect">
            <a:avLst/>
          </a:prstGeom>
        </p:spPr>
      </p:pic>
      <p:pic>
        <p:nvPicPr>
          <p:cNvPr id="13" name="Picture 12"/>
          <p:cNvPicPr>
            <a:picLocks noChangeAspect="1"/>
          </p:cNvPicPr>
          <p:nvPr/>
        </p:nvPicPr>
        <p:blipFill>
          <a:blip r:embed="rId3"/>
          <a:stretch>
            <a:fillRect/>
          </a:stretch>
        </p:blipFill>
        <p:spPr>
          <a:xfrm>
            <a:off x="4686300" y="1371600"/>
            <a:ext cx="4000500" cy="3200400"/>
          </a:xfrm>
          <a:prstGeom prst="rect">
            <a:avLst/>
          </a:prstGeom>
        </p:spPr>
      </p:pic>
      <p:sp>
        <p:nvSpPr>
          <p:cNvPr id="14" name="TextBox 13"/>
          <p:cNvSpPr txBox="1"/>
          <p:nvPr/>
        </p:nvSpPr>
        <p:spPr>
          <a:xfrm>
            <a:off x="6248400" y="4806893"/>
            <a:ext cx="1367482" cy="338554"/>
          </a:xfrm>
          <a:prstGeom prst="rect">
            <a:avLst/>
          </a:prstGeom>
          <a:noFill/>
        </p:spPr>
        <p:txBody>
          <a:bodyPr wrap="none" rtlCol="0">
            <a:spAutoFit/>
          </a:bodyPr>
          <a:lstStyle/>
          <a:p>
            <a:r>
              <a:rPr lang="en-US" sz="1600" dirty="0" smtClean="0"/>
              <a:t>CTH (overlaid)</a:t>
            </a:r>
            <a:endParaRPr lang="en-US" sz="1600"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br>
              <a:rPr lang="en-US" dirty="0" smtClean="0"/>
            </a:br>
            <a:r>
              <a:rPr lang="en-US" sz="2400" dirty="0" smtClean="0"/>
              <a:t>10-cycle increments</a:t>
            </a:r>
            <a:endParaRPr lang="en-US" sz="2400" dirty="0"/>
          </a:p>
        </p:txBody>
      </p:sp>
      <p:sp>
        <p:nvSpPr>
          <p:cNvPr id="8" name="TextBox 7"/>
          <p:cNvSpPr txBox="1"/>
          <p:nvPr/>
        </p:nvSpPr>
        <p:spPr>
          <a:xfrm>
            <a:off x="1905000" y="4648200"/>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400800" y="4659221"/>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algorithm has much less communication, resulting in less variance. </a:t>
            </a:r>
          </a:p>
          <a:p>
            <a:pPr algn="just"/>
            <a:r>
              <a:rPr lang="en-US" dirty="0"/>
              <a:t>S</a:t>
            </a:r>
            <a:r>
              <a:rPr lang="en-US" dirty="0" smtClean="0"/>
              <a:t>cales are different in the two plots.  </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4727552" y="1295400"/>
            <a:ext cx="4000500" cy="3200400"/>
          </a:xfrm>
          <a:prstGeom prst="rect">
            <a:avLst/>
          </a:prstGeom>
        </p:spPr>
      </p:pic>
      <p:pic>
        <p:nvPicPr>
          <p:cNvPr id="5" name="Picture 4"/>
          <p:cNvPicPr>
            <a:picLocks noChangeAspect="1"/>
          </p:cNvPicPr>
          <p:nvPr/>
        </p:nvPicPr>
        <p:blipFill>
          <a:blip r:embed="rId3"/>
          <a:stretch>
            <a:fillRect/>
          </a:stretch>
        </p:blipFill>
        <p:spPr>
          <a:xfrm>
            <a:off x="457200" y="1295400"/>
            <a:ext cx="4000500" cy="3200400"/>
          </a:xfrm>
          <a:prstGeom prst="rect">
            <a:avLst/>
          </a:prstGeom>
        </p:spPr>
      </p:pic>
    </p:spTree>
    <p:extLst>
      <p:ext uri="{BB962C8B-B14F-4D97-AF65-F5344CB8AC3E}">
        <p14:creationId xmlns:p14="http://schemas.microsoft.com/office/powerpoint/2010/main" val="16167595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195153" y="2290965"/>
            <a:ext cx="2751944" cy="260219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a:t>I</a:t>
            </a:r>
            <a:r>
              <a:rPr lang="en-US" i="1" dirty="0" smtClean="0"/>
              <a:t>n transit</a:t>
            </a:r>
            <a:r>
              <a:rPr lang="en-US" dirty="0" smtClean="0"/>
              <a:t> transfer times have noticeable variance.</a:t>
            </a:r>
          </a:p>
          <a:p>
            <a:pPr algn="just"/>
            <a:endParaRPr lang="en-US" dirty="0" smtClean="0"/>
          </a:p>
          <a:p>
            <a:pPr algn="just"/>
            <a:r>
              <a:rPr lang="en-US" dirty="0" smtClean="0"/>
              <a:t>Possibly caused by placement issues. </a:t>
            </a:r>
          </a:p>
          <a:p>
            <a:pPr algn="just"/>
            <a:endParaRPr lang="en-US" dirty="0"/>
          </a:p>
          <a:p>
            <a:pPr algn="just"/>
            <a:r>
              <a:rPr lang="en-US" dirty="0" smtClean="0"/>
              <a:t>Scheduler does not optimize allocations for transfers between jobs.</a:t>
            </a:r>
          </a:p>
          <a:p>
            <a:pPr algn="just"/>
            <a:endParaRPr lang="en-US" dirty="0"/>
          </a:p>
        </p:txBody>
      </p:sp>
      <p:sp>
        <p:nvSpPr>
          <p:cNvPr id="2" name="Title 1"/>
          <p:cNvSpPr>
            <a:spLocks noGrp="1"/>
          </p:cNvSpPr>
          <p:nvPr>
            <p:ph type="title"/>
          </p:nvPr>
        </p:nvSpPr>
        <p:spPr/>
        <p:txBody>
          <a:bodyPr/>
          <a:lstStyle/>
          <a:p>
            <a:r>
              <a:rPr lang="en-US" dirty="0" smtClean="0"/>
              <a:t>Time-Series Analysis: Variance</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exascale.  It represents significant work on the development of both </a:t>
            </a:r>
            <a:r>
              <a:rPr lang="en-US" i="1" dirty="0" smtClean="0"/>
              <a:t>Catalyst</a:t>
            </a:r>
            <a:r>
              <a:rPr lang="en-US" dirty="0" smtClean="0"/>
              <a:t>, an open source </a:t>
            </a:r>
            <a:r>
              <a:rPr lang="en-US" i="1" dirty="0" smtClean="0"/>
              <a:t>in situ </a:t>
            </a:r>
            <a:r>
              <a:rPr lang="en-US" dirty="0" smtClean="0"/>
              <a:t>analysis capability, and </a:t>
            </a:r>
            <a:r>
              <a:rPr lang="en-US" i="1" dirty="0"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 (Viz)</a:t>
            </a:r>
            <a:endParaRPr lang="en-US" dirty="0"/>
          </a:p>
        </p:txBody>
      </p:sp>
      <p:sp>
        <p:nvSpPr>
          <p:cNvPr id="8" name="TextBox 7"/>
          <p:cNvSpPr txBox="1"/>
          <p:nvPr/>
        </p:nvSpPr>
        <p:spPr>
          <a:xfrm>
            <a:off x="1143000" y="32428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4267200"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4" name="Rectangle 13"/>
          <p:cNvSpPr/>
          <p:nvPr/>
        </p:nvSpPr>
        <p:spPr>
          <a:xfrm>
            <a:off x="6462256" y="1219200"/>
            <a:ext cx="2590800" cy="4933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a:p>
            <a:pPr algn="just"/>
            <a:endParaRPr lang="en-US" dirty="0"/>
          </a:p>
          <a:p>
            <a:pPr algn="just"/>
            <a:r>
              <a:rPr lang="en-US" dirty="0" smtClean="0"/>
              <a:t>In-transit plots show “effective” processing rate.   Since </a:t>
            </a:r>
            <a:r>
              <a:rPr lang="en-US" dirty="0" err="1" smtClean="0"/>
              <a:t>viz</a:t>
            </a:r>
            <a:r>
              <a:rPr lang="en-US" dirty="0" smtClean="0"/>
              <a:t> time is flat, we expect the effective rate to decrease. </a:t>
            </a:r>
          </a:p>
          <a:p>
            <a:pPr algn="just"/>
            <a:endParaRPr lang="en-US" dirty="0"/>
          </a:p>
          <a:p>
            <a:pPr algn="just"/>
            <a:r>
              <a:rPr lang="en-US" dirty="0" smtClean="0"/>
              <a:t>At 4k and 8k, effective processing rate of in transit outperforms in situ. </a:t>
            </a:r>
          </a:p>
        </p:txBody>
      </p:sp>
      <p:pic>
        <p:nvPicPr>
          <p:cNvPr id="4" name="Picture 3"/>
          <p:cNvPicPr>
            <a:picLocks noChangeAspect="1"/>
          </p:cNvPicPr>
          <p:nvPr/>
        </p:nvPicPr>
        <p:blipFill>
          <a:blip r:embed="rId2"/>
          <a:stretch>
            <a:fillRect/>
          </a:stretch>
        </p:blipFill>
        <p:spPr>
          <a:xfrm>
            <a:off x="3187399" y="835152"/>
            <a:ext cx="3051810" cy="2441448"/>
          </a:xfrm>
          <a:prstGeom prst="rect">
            <a:avLst/>
          </a:prstGeom>
        </p:spPr>
      </p:pic>
      <p:pic>
        <p:nvPicPr>
          <p:cNvPr id="6" name="Picture 5"/>
          <p:cNvPicPr>
            <a:picLocks noChangeAspect="1"/>
          </p:cNvPicPr>
          <p:nvPr/>
        </p:nvPicPr>
        <p:blipFill>
          <a:blip r:embed="rId3"/>
          <a:stretch>
            <a:fillRect/>
          </a:stretch>
        </p:blipFill>
        <p:spPr>
          <a:xfrm>
            <a:off x="135589" y="835152"/>
            <a:ext cx="3051810" cy="2441448"/>
          </a:xfrm>
          <a:prstGeom prst="rect">
            <a:avLst/>
          </a:prstGeom>
        </p:spPr>
      </p:pic>
      <p:pic>
        <p:nvPicPr>
          <p:cNvPr id="7" name="Picture 6"/>
          <p:cNvPicPr>
            <a:picLocks noChangeAspect="1"/>
          </p:cNvPicPr>
          <p:nvPr/>
        </p:nvPicPr>
        <p:blipFill>
          <a:blip r:embed="rId4"/>
          <a:stretch>
            <a:fillRect/>
          </a:stretch>
        </p:blipFill>
        <p:spPr>
          <a:xfrm>
            <a:off x="135589" y="3581400"/>
            <a:ext cx="3051810" cy="2441448"/>
          </a:xfrm>
          <a:prstGeom prst="rect">
            <a:avLst/>
          </a:prstGeom>
        </p:spPr>
      </p:pic>
      <p:pic>
        <p:nvPicPr>
          <p:cNvPr id="11" name="Picture 10"/>
          <p:cNvPicPr>
            <a:picLocks noChangeAspect="1"/>
          </p:cNvPicPr>
          <p:nvPr/>
        </p:nvPicPr>
        <p:blipFill>
          <a:blip r:embed="rId5"/>
          <a:stretch>
            <a:fillRect/>
          </a:stretch>
        </p:blipFill>
        <p:spPr>
          <a:xfrm>
            <a:off x="3187399" y="3581400"/>
            <a:ext cx="3051810" cy="2441448"/>
          </a:xfrm>
          <a:prstGeom prst="rect">
            <a:avLst/>
          </a:prstGeom>
        </p:spPr>
      </p:pic>
      <p:sp>
        <p:nvSpPr>
          <p:cNvPr id="13" name="TextBox 12"/>
          <p:cNvSpPr txBox="1"/>
          <p:nvPr/>
        </p:nvSpPr>
        <p:spPr>
          <a:xfrm>
            <a:off x="661101" y="5983873"/>
            <a:ext cx="2310699" cy="338554"/>
          </a:xfrm>
          <a:prstGeom prst="rect">
            <a:avLst/>
          </a:prstGeom>
          <a:noFill/>
        </p:spPr>
        <p:txBody>
          <a:bodyPr wrap="none" rtlCol="0">
            <a:spAutoFit/>
          </a:bodyPr>
          <a:lstStyle/>
          <a:p>
            <a:r>
              <a:rPr lang="en-US" sz="1600" i="1" dirty="0" smtClean="0"/>
              <a:t>In transit </a:t>
            </a:r>
            <a:r>
              <a:rPr lang="en-US" sz="1600" dirty="0" smtClean="0"/>
              <a:t>extra (effective)</a:t>
            </a:r>
            <a:endParaRPr lang="en-US" sz="1600" dirty="0"/>
          </a:p>
        </p:txBody>
      </p:sp>
      <p:sp>
        <p:nvSpPr>
          <p:cNvPr id="15" name="TextBox 14"/>
          <p:cNvSpPr txBox="1"/>
          <p:nvPr/>
        </p:nvSpPr>
        <p:spPr>
          <a:xfrm>
            <a:off x="3505200" y="5983873"/>
            <a:ext cx="2355282" cy="338554"/>
          </a:xfrm>
          <a:prstGeom prst="rect">
            <a:avLst/>
          </a:prstGeom>
          <a:noFill/>
        </p:spPr>
        <p:txBody>
          <a:bodyPr wrap="none" rtlCol="0">
            <a:spAutoFit/>
          </a:bodyPr>
          <a:lstStyle/>
          <a:p>
            <a:r>
              <a:rPr lang="en-US" sz="1600" i="1" dirty="0" smtClean="0"/>
              <a:t>In situ </a:t>
            </a:r>
            <a:r>
              <a:rPr lang="en-US" sz="1600" dirty="0" smtClean="0"/>
              <a:t>inclusive (effective)</a:t>
            </a:r>
            <a:endParaRPr lang="en-US" sz="1600" dirty="0"/>
          </a:p>
        </p:txBody>
      </p:sp>
    </p:spTree>
    <p:extLst>
      <p:ext uri="{BB962C8B-B14F-4D97-AF65-F5344CB8AC3E}">
        <p14:creationId xmlns:p14="http://schemas.microsoft.com/office/powerpoint/2010/main" val="32909481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pic>
        <p:nvPicPr>
          <p:cNvPr id="4" name="Picture 3" descr="service-2-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5029201" cy="1515126"/>
          </a:xfrm>
          <a:prstGeom prst="rect">
            <a:avLst/>
          </a:prstGeom>
        </p:spPr>
      </p:pic>
      <p:pic>
        <p:nvPicPr>
          <p:cNvPr id="5" name="Picture 4" descr="service-4-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43" y="2992496"/>
            <a:ext cx="5029201" cy="1515126"/>
          </a:xfrm>
          <a:prstGeom prst="rect">
            <a:avLst/>
          </a:prstGeom>
        </p:spPr>
      </p:pic>
      <p:pic>
        <p:nvPicPr>
          <p:cNvPr id="6" name="Picture 5" descr="service-8-cor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568141"/>
            <a:ext cx="5029201" cy="1527859"/>
          </a:xfrm>
          <a:prstGeom prst="rect">
            <a:avLst/>
          </a:prstGeom>
        </p:spPr>
      </p:pic>
      <p:sp>
        <p:nvSpPr>
          <p:cNvPr id="11" name="Rectangle 10"/>
          <p:cNvSpPr/>
          <p:nvPr/>
        </p:nvSpPr>
        <p:spPr>
          <a:xfrm>
            <a:off x="6087256" y="1447799"/>
            <a:ext cx="2751944" cy="137160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2 server cores: 64:1</a:t>
            </a:r>
          </a:p>
          <a:p>
            <a:pPr marL="285750" indent="-285750">
              <a:buFont typeface="Arial"/>
              <a:buChar char="•"/>
            </a:pPr>
            <a:r>
              <a:rPr lang="en-US" sz="1600" dirty="0" smtClean="0"/>
              <a:t>10 cycles in 37 secs</a:t>
            </a:r>
          </a:p>
          <a:p>
            <a:pPr marL="285750" indent="-285750">
              <a:buFont typeface="Arial"/>
              <a:buChar char="•"/>
            </a:pPr>
            <a:r>
              <a:rPr lang="en-US" sz="1600" dirty="0" smtClean="0"/>
              <a:t>Client idle waiting for servers (also affects xfers) </a:t>
            </a:r>
          </a:p>
        </p:txBody>
      </p:sp>
      <p:grpSp>
        <p:nvGrpSpPr>
          <p:cNvPr id="12" name="Group 11"/>
          <p:cNvGrpSpPr/>
          <p:nvPr/>
        </p:nvGrpSpPr>
        <p:grpSpPr>
          <a:xfrm>
            <a:off x="1588027" y="1051092"/>
            <a:ext cx="1365045" cy="276999"/>
            <a:chOff x="4082951" y="1212224"/>
            <a:chExt cx="1365045" cy="276999"/>
          </a:xfrm>
        </p:grpSpPr>
        <p:sp>
          <p:nvSpPr>
            <p:cNvPr id="13" name="Rectangle 12"/>
            <p:cNvSpPr/>
            <p:nvPr/>
          </p:nvSpPr>
          <p:spPr>
            <a:xfrm>
              <a:off x="4082951" y="1261701"/>
              <a:ext cx="181437" cy="181437"/>
            </a:xfrm>
            <a:prstGeom prst="rect">
              <a:avLst/>
            </a:prstGeom>
            <a:solidFill>
              <a:srgbClr val="0000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4237408" y="1212224"/>
              <a:ext cx="1210588" cy="276999"/>
            </a:xfrm>
            <a:prstGeom prst="rect">
              <a:avLst/>
            </a:prstGeom>
            <a:noFill/>
          </p:spPr>
          <p:txBody>
            <a:bodyPr wrap="none" rtlCol="0">
              <a:spAutoFit/>
            </a:bodyPr>
            <a:lstStyle/>
            <a:p>
              <a:r>
                <a:rPr lang="en-US" sz="1200" dirty="0" smtClean="0"/>
                <a:t>Wait for Server</a:t>
              </a:r>
              <a:endParaRPr lang="en-US" sz="1200" dirty="0"/>
            </a:p>
          </p:txBody>
        </p:sp>
      </p:grpSp>
      <p:grpSp>
        <p:nvGrpSpPr>
          <p:cNvPr id="15" name="Group 14"/>
          <p:cNvGrpSpPr/>
          <p:nvPr/>
        </p:nvGrpSpPr>
        <p:grpSpPr>
          <a:xfrm>
            <a:off x="3398099" y="1055942"/>
            <a:ext cx="1274175" cy="276999"/>
            <a:chOff x="4082951" y="1212224"/>
            <a:chExt cx="1274175" cy="276999"/>
          </a:xfrm>
        </p:grpSpPr>
        <p:sp>
          <p:nvSpPr>
            <p:cNvPr id="16" name="Rectangle 15"/>
            <p:cNvSpPr/>
            <p:nvPr/>
          </p:nvSpPr>
          <p:spPr>
            <a:xfrm>
              <a:off x="4082951" y="1261701"/>
              <a:ext cx="181437" cy="181437"/>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4237408" y="1212224"/>
              <a:ext cx="1119718" cy="276999"/>
            </a:xfrm>
            <a:prstGeom prst="rect">
              <a:avLst/>
            </a:prstGeom>
            <a:noFill/>
          </p:spPr>
          <p:txBody>
            <a:bodyPr wrap="none" rtlCol="0">
              <a:spAutoFit/>
            </a:bodyPr>
            <a:lstStyle/>
            <a:p>
              <a:r>
                <a:rPr lang="en-US" sz="1200" dirty="0" smtClean="0"/>
                <a:t>Transfer Data</a:t>
              </a:r>
              <a:endParaRPr lang="en-US" sz="1200" dirty="0"/>
            </a:p>
          </p:txBody>
        </p:sp>
      </p:grpSp>
      <p:sp>
        <p:nvSpPr>
          <p:cNvPr id="18" name="Rectangle 17"/>
          <p:cNvSpPr/>
          <p:nvPr/>
        </p:nvSpPr>
        <p:spPr>
          <a:xfrm>
            <a:off x="6087256" y="3019236"/>
            <a:ext cx="2751944" cy="140036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4 </a:t>
            </a:r>
            <a:r>
              <a:rPr lang="en-US" dirty="0"/>
              <a:t>server cores: </a:t>
            </a:r>
            <a:r>
              <a:rPr lang="en-US" dirty="0" smtClean="0"/>
              <a:t>32:</a:t>
            </a:r>
            <a:r>
              <a:rPr lang="en-US" dirty="0"/>
              <a:t>1</a:t>
            </a:r>
          </a:p>
          <a:p>
            <a:pPr marL="285750" indent="-285750">
              <a:buFont typeface="Arial"/>
              <a:buChar char="•"/>
            </a:pPr>
            <a:r>
              <a:rPr lang="en-US" dirty="0"/>
              <a:t>10 cycles in </a:t>
            </a:r>
            <a:r>
              <a:rPr lang="en-US" dirty="0" smtClean="0"/>
              <a:t>23 secs</a:t>
            </a:r>
            <a:endParaRPr lang="en-US" dirty="0"/>
          </a:p>
          <a:p>
            <a:endParaRPr lang="en-US" dirty="0" smtClean="0"/>
          </a:p>
        </p:txBody>
      </p:sp>
      <p:sp>
        <p:nvSpPr>
          <p:cNvPr id="19" name="Rectangle 18"/>
          <p:cNvSpPr/>
          <p:nvPr/>
        </p:nvSpPr>
        <p:spPr>
          <a:xfrm>
            <a:off x="6087256" y="4645478"/>
            <a:ext cx="2751944" cy="1374322"/>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8 server cores: 16:1</a:t>
            </a:r>
          </a:p>
          <a:p>
            <a:pPr marL="285750" indent="-285750" algn="just">
              <a:buFont typeface="Arial"/>
              <a:buChar char="•"/>
            </a:pPr>
            <a:r>
              <a:rPr lang="en-US" sz="1600" dirty="0" smtClean="0"/>
              <a:t>10 cycles in 19 secs</a:t>
            </a:r>
          </a:p>
          <a:p>
            <a:pPr marL="285750" indent="-285750" algn="just">
              <a:buFont typeface="Arial"/>
              <a:buChar char="•"/>
            </a:pPr>
            <a:r>
              <a:rPr lang="en-US" sz="1600" dirty="0" smtClean="0"/>
              <a:t>Less than 1% time waiting</a:t>
            </a:r>
            <a:endParaRPr lang="en-US" sz="1600"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991675"/>
          </a:xfrm>
        </p:spPr>
        <p:txBody>
          <a:bodyPr/>
          <a:lstStyle/>
          <a:p>
            <a:r>
              <a:rPr lang="en-US" i="1" dirty="0" smtClean="0"/>
              <a:t>In Transit </a:t>
            </a:r>
            <a:r>
              <a:rPr lang="en-US" dirty="0" smtClean="0"/>
              <a:t>Node Scaling</a:t>
            </a:r>
            <a:endParaRPr lang="en-US" dirty="0"/>
          </a:p>
        </p:txBody>
      </p:sp>
      <p:pic>
        <p:nvPicPr>
          <p:cNvPr id="5" name="Picture 4"/>
          <p:cNvPicPr>
            <a:picLocks noChangeAspect="1"/>
          </p:cNvPicPr>
          <p:nvPr/>
        </p:nvPicPr>
        <p:blipFill>
          <a:blip r:embed="rId2"/>
          <a:stretch>
            <a:fillRect/>
          </a:stretch>
        </p:blipFill>
        <p:spPr>
          <a:xfrm>
            <a:off x="228600" y="1295400"/>
            <a:ext cx="2743200" cy="2743200"/>
          </a:xfrm>
          <a:prstGeom prst="rect">
            <a:avLst/>
          </a:prstGeom>
        </p:spPr>
      </p:pic>
      <p:pic>
        <p:nvPicPr>
          <p:cNvPr id="6" name="Picture 5"/>
          <p:cNvPicPr>
            <a:picLocks noChangeAspect="1"/>
          </p:cNvPicPr>
          <p:nvPr/>
        </p:nvPicPr>
        <p:blipFill>
          <a:blip r:embed="rId3"/>
          <a:stretch>
            <a:fillRect/>
          </a:stretch>
        </p:blipFill>
        <p:spPr>
          <a:xfrm>
            <a:off x="3124200" y="1273577"/>
            <a:ext cx="2743200" cy="2743200"/>
          </a:xfrm>
          <a:prstGeom prst="rect">
            <a:avLst/>
          </a:prstGeom>
        </p:spPr>
      </p:pic>
      <p:pic>
        <p:nvPicPr>
          <p:cNvPr id="7" name="Picture 6"/>
          <p:cNvPicPr>
            <a:picLocks noChangeAspect="1"/>
          </p:cNvPicPr>
          <p:nvPr/>
        </p:nvPicPr>
        <p:blipFill>
          <a:blip r:embed="rId4"/>
          <a:stretch>
            <a:fillRect/>
          </a:stretch>
        </p:blipFill>
        <p:spPr>
          <a:xfrm>
            <a:off x="6096000" y="1295400"/>
            <a:ext cx="2743200" cy="2743200"/>
          </a:xfrm>
          <a:prstGeom prst="rect">
            <a:avLst/>
          </a:prstGeom>
        </p:spPr>
      </p:pic>
      <p:sp>
        <p:nvSpPr>
          <p:cNvPr id="8" name="TextBox 7"/>
          <p:cNvSpPr txBox="1"/>
          <p:nvPr/>
        </p:nvSpPr>
        <p:spPr>
          <a:xfrm>
            <a:off x="1143000" y="1033046"/>
            <a:ext cx="1058954" cy="338554"/>
          </a:xfrm>
          <a:prstGeom prst="rect">
            <a:avLst/>
          </a:prstGeom>
          <a:noFill/>
        </p:spPr>
        <p:txBody>
          <a:bodyPr wrap="none" rtlCol="0">
            <a:spAutoFit/>
          </a:bodyPr>
          <a:lstStyle/>
          <a:p>
            <a:r>
              <a:rPr lang="en-US" sz="1600" i="1" dirty="0" smtClean="0"/>
              <a:t>33k blocks</a:t>
            </a:r>
            <a:endParaRPr lang="en-US" sz="1600" dirty="0"/>
          </a:p>
        </p:txBody>
      </p:sp>
      <p:sp>
        <p:nvSpPr>
          <p:cNvPr id="9" name="TextBox 8"/>
          <p:cNvSpPr txBox="1"/>
          <p:nvPr/>
        </p:nvSpPr>
        <p:spPr>
          <a:xfrm>
            <a:off x="3962400" y="1042668"/>
            <a:ext cx="1162949" cy="338554"/>
          </a:xfrm>
          <a:prstGeom prst="rect">
            <a:avLst/>
          </a:prstGeom>
          <a:noFill/>
        </p:spPr>
        <p:txBody>
          <a:bodyPr wrap="none" rtlCol="0">
            <a:spAutoFit/>
          </a:bodyPr>
          <a:lstStyle/>
          <a:p>
            <a:r>
              <a:rPr lang="en-US" sz="1600" i="1" dirty="0" smtClean="0"/>
              <a:t>218k blocks</a:t>
            </a:r>
            <a:endParaRPr lang="en-US" sz="1600" dirty="0"/>
          </a:p>
        </p:txBody>
      </p:sp>
      <p:sp>
        <p:nvSpPr>
          <p:cNvPr id="10" name="TextBox 9"/>
          <p:cNvSpPr txBox="1"/>
          <p:nvPr/>
        </p:nvSpPr>
        <p:spPr>
          <a:xfrm>
            <a:off x="6934200" y="1042668"/>
            <a:ext cx="1182385" cy="338554"/>
          </a:xfrm>
          <a:prstGeom prst="rect">
            <a:avLst/>
          </a:prstGeom>
          <a:noFill/>
        </p:spPr>
        <p:txBody>
          <a:bodyPr wrap="none" rtlCol="0">
            <a:spAutoFit/>
          </a:bodyPr>
          <a:lstStyle/>
          <a:p>
            <a:r>
              <a:rPr lang="en-US" sz="1600" i="1" dirty="0" smtClean="0"/>
              <a:t>1.5m blocks</a:t>
            </a:r>
            <a:endParaRPr lang="en-US" sz="1600" dirty="0"/>
          </a:p>
        </p:txBody>
      </p:sp>
      <p:sp>
        <p:nvSpPr>
          <p:cNvPr id="12" name="Rectangle 11"/>
          <p:cNvSpPr/>
          <p:nvPr/>
        </p:nvSpPr>
        <p:spPr>
          <a:xfrm>
            <a:off x="475708" y="4495800"/>
            <a:ext cx="8229600" cy="1524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For small datasets, there is clear benefit to using 4 and 8 cores/node (agreement previous slide)</a:t>
            </a:r>
          </a:p>
          <a:p>
            <a:pPr algn="just"/>
            <a:endParaRPr lang="en-US" dirty="0" smtClean="0"/>
          </a:p>
          <a:p>
            <a:pPr algn="just"/>
            <a:r>
              <a:rPr lang="en-US" dirty="0" smtClean="0"/>
              <a:t>For 1.5m blocks datasets (at large scale), the opposite appears to be true.  </a:t>
            </a:r>
          </a:p>
          <a:p>
            <a:pPr algn="just"/>
            <a:r>
              <a:rPr lang="en-US" dirty="0" smtClean="0"/>
              <a:t>Needs further study. </a:t>
            </a:r>
          </a:p>
        </p:txBody>
      </p:sp>
    </p:spTree>
    <p:extLst>
      <p:ext uri="{BB962C8B-B14F-4D97-AF65-F5344CB8AC3E}">
        <p14:creationId xmlns:p14="http://schemas.microsoft.com/office/powerpoint/2010/main" val="412042774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smtClean="0"/>
              <a:t>In transit</a:t>
            </a:r>
            <a:r>
              <a:rPr lang="en-US" dirty="0" smtClean="0"/>
              <a: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i="1" dirty="0"/>
              <a:t>In transit </a:t>
            </a:r>
            <a:r>
              <a:rPr lang="en-US" sz="1800" b="1" dirty="0"/>
              <a:t>can provide a performance improvement over </a:t>
            </a:r>
            <a:r>
              <a:rPr lang="en-US" sz="1800" b="1" i="1" dirty="0"/>
              <a:t>in situ</a:t>
            </a:r>
            <a:r>
              <a:rPr lang="en-US" sz="1800" b="1" dirty="0"/>
              <a:t>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i="1" dirty="0"/>
              <a:t>In transit </a:t>
            </a:r>
            <a:r>
              <a:rPr lang="en-US" sz="1800" dirty="0"/>
              <a:t>data analysis has an added overhead above embedded </a:t>
            </a:r>
            <a:r>
              <a:rPr lang="en-US" sz="1800" i="1" dirty="0"/>
              <a:t>in situ </a:t>
            </a:r>
            <a:r>
              <a:rPr lang="en-US" sz="1800" dirty="0"/>
              <a:t>data analysis involving transferring data between parallel jobs. Given a data analysis algorithm with perfect linear scalability, we suspect </a:t>
            </a:r>
            <a:r>
              <a:rPr lang="en-US" sz="1800" i="1" dirty="0"/>
              <a:t>in transit</a:t>
            </a:r>
            <a:r>
              <a:rPr lang="en-US" sz="1800" dirty="0"/>
              <a:t> workflows will always have an added cost, and our results support this. With a data analysis algorithm that does not scale perfectly, possibly due to communication overhead, it is theoretically possible for </a:t>
            </a:r>
            <a:r>
              <a:rPr lang="en-US" sz="1800" i="1" dirty="0" smtClean="0"/>
              <a:t>in transit</a:t>
            </a:r>
            <a:r>
              <a:rPr lang="en-US" sz="1800" dirty="0" smtClean="0"/>
              <a:t> </a:t>
            </a:r>
            <a:r>
              <a:rPr lang="en-US" sz="1800" dirty="0"/>
              <a:t>to be faster by reducing the size of the data analysis job. This is one of the motivations for choosing a data analysis task that requires significant communication. In our results, we do find instances where </a:t>
            </a:r>
            <a:r>
              <a:rPr lang="en-US" sz="1800" i="1" dirty="0"/>
              <a:t>in transit</a:t>
            </a:r>
            <a:r>
              <a:rPr lang="en-US" sz="1800" dirty="0"/>
              <a:t> is faster, but by a smaller margin and for fewer configurations than we initially anticipated. So although </a:t>
            </a:r>
            <a:r>
              <a:rPr lang="en-US" sz="1800" i="1" dirty="0"/>
              <a:t>in transit</a:t>
            </a:r>
            <a:r>
              <a:rPr lang="en-US" sz="1800" dirty="0"/>
              <a:t> has several other positive features, we do not anticipate performance to be the main motivations for using it.</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The efficiency of </a:t>
            </a:r>
            <a:r>
              <a:rPr lang="en-US" sz="1800" b="1" i="1" dirty="0"/>
              <a:t>in transit </a:t>
            </a:r>
            <a:r>
              <a:rPr lang="en-US" sz="1800" b="1" dirty="0"/>
              <a:t>relies on balancing the time spent in simulation and data analysis</a:t>
            </a:r>
            <a:r>
              <a:rPr lang="en-US" sz="1800" b="1" dirty="0" smtClean="0"/>
              <a:t>.</a:t>
            </a:r>
          </a:p>
          <a:p>
            <a:pPr marL="0" indent="0" algn="just">
              <a:buNone/>
            </a:pPr>
            <a:r>
              <a:rPr lang="en-US" sz="1800" dirty="0"/>
              <a:t>The significant overhead cost, apart from data transfer, in the </a:t>
            </a:r>
            <a:r>
              <a:rPr lang="en-US" sz="1800" i="1" dirty="0"/>
              <a:t>in transit</a:t>
            </a:r>
            <a:r>
              <a:rPr lang="en-US" sz="1800" dirty="0"/>
              <a:t> workflow is the idle time spent in the simulation waiting for the visualization and data analysis service to become ready or the idle time spent in the visualization and data analysis service waiting for the simulation to send more data. This idle waiting time is minimized when the simulation and data analysis spend the same amount of wall clock time between transfers. Although not demonstrated in this work, it is possible to “auto-balance” the work between simulation and data analysis by, at every iteration of the simulation, transfer data to the data analysis if and only if the data analysis service is ready to accept more work. The disadvantage of such an approach is that the idle process time could be replaced with unnecessary extra data analysis or less data analysis than necessary. However, we suspect that controlling the amount of visualization and data analysis performed through job allocation sizes fits well with users’ rules of thumb about resource allocation.</a:t>
            </a:r>
            <a:endParaRPr lang="en-US" sz="1800" dirty="0" smtClean="0"/>
          </a:p>
        </p:txBody>
      </p:sp>
    </p:spTree>
    <p:extLst>
      <p:ext uri="{BB962C8B-B14F-4D97-AF65-F5344CB8AC3E}">
        <p14:creationId xmlns:p14="http://schemas.microsoft.com/office/powerpoint/2010/main" val="153762254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a:t>
            </a:r>
            <a:r>
              <a:rPr lang="en-US" sz="1800" i="1" dirty="0"/>
              <a:t>in situ</a:t>
            </a:r>
            <a:r>
              <a:rPr lang="en-US" sz="1800" dirty="0"/>
              <a:t> processing is roughly 100MB per core. Considering that our embedded </a:t>
            </a:r>
            <a:r>
              <a:rPr lang="en-US" sz="1800" i="1" dirty="0"/>
              <a:t>in situ</a:t>
            </a:r>
            <a:r>
              <a:rPr lang="en-US" sz="1800" dirty="0"/>
              <a:t>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HPCToolkit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t>
            </a:r>
            <a:r>
              <a:rPr lang="en-US" sz="1800" dirty="0" smtClean="0"/>
              <a:t>data analysis</a:t>
            </a:r>
            <a:r>
              <a:rPr lang="en-US" sz="1800" dirty="0"/>
              <a:t>.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a:t>
            </a:r>
            <a:r>
              <a:rPr lang="en-US" sz="1800" i="1" dirty="0"/>
              <a:t>in transit</a:t>
            </a:r>
            <a:r>
              <a:rPr lang="en-US" sz="1800" dirty="0"/>
              <a: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behaviors</a:t>
            </a:r>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a:t>
            </a:r>
            <a:r>
              <a:rPr lang="en-US" i="1" dirty="0" smtClean="0"/>
              <a:t>in transit</a:t>
            </a:r>
            <a:r>
              <a:rPr lang="en-US" dirty="0" smtClean="0"/>
              <a:t>)</a:t>
            </a:r>
            <a:endParaRPr lang="en-US" dirty="0"/>
          </a:p>
          <a:p>
            <a:pPr lvl="1"/>
            <a:r>
              <a:rPr lang="en-US" dirty="0" smtClean="0"/>
              <a:t>Perform analysis if and only if the service is ready</a:t>
            </a:r>
          </a:p>
          <a:p>
            <a:r>
              <a:rPr lang="en-US" dirty="0" smtClean="0"/>
              <a:t>Investigate initialization cost of </a:t>
            </a:r>
            <a:r>
              <a:rPr lang="en-US" i="1" dirty="0" smtClean="0"/>
              <a:t>in situ </a:t>
            </a:r>
            <a:r>
              <a:rPr lang="en-US" dirty="0" smtClean="0"/>
              <a:t>vis</a:t>
            </a:r>
          </a:p>
          <a:p>
            <a:r>
              <a:rPr lang="en-US" dirty="0" smtClean="0"/>
              <a:t>Zero copy transfers (</a:t>
            </a:r>
            <a:r>
              <a:rPr lang="en-US" i="1" dirty="0" smtClean="0"/>
              <a:t>in transit</a:t>
            </a:r>
            <a:r>
              <a:rPr lang="en-US" dirty="0" smtClean="0"/>
              <a:t>)</a:t>
            </a:r>
          </a:p>
          <a:p>
            <a:r>
              <a:rPr lang="en-US" dirty="0" smtClean="0"/>
              <a:t>Additional apps at Cielo scale</a:t>
            </a:r>
          </a:p>
          <a:p>
            <a:r>
              <a:rPr lang="en-US" dirty="0" smtClean="0"/>
              <a:t>Improved OS and runtime support</a:t>
            </a:r>
          </a:p>
          <a:p>
            <a:pPr lvl="1"/>
            <a:r>
              <a:rPr lang="en-US" dirty="0" smtClean="0"/>
              <a:t>Scheduling, placement, node sharing, specialized runtimes, …</a:t>
            </a:r>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situ </a:t>
            </a:r>
            <a:r>
              <a:rPr lang="en-US" dirty="0" smtClean="0"/>
              <a:t>and </a:t>
            </a:r>
            <a:r>
              <a:rPr lang="en-US" i="1" dirty="0" smtClean="0"/>
              <a:t>in transit</a:t>
            </a:r>
            <a:r>
              <a:rPr lang="en-US" dirty="0" smtClean="0"/>
              <a: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i="1" dirty="0" smtClean="0"/>
              <a:t>In situ </a:t>
            </a:r>
            <a:r>
              <a:rPr lang="en-US" sz="2000" dirty="0"/>
              <a:t>processing provides ``tightly-coupled'' analysis capabilities through libraries linked directly with the simulation.  SNL has collaborated on developing an </a:t>
            </a:r>
            <a:r>
              <a:rPr lang="en-US" sz="2000" i="1" dirty="0" smtClean="0"/>
              <a:t>in situ </a:t>
            </a:r>
            <a:r>
              <a:rPr lang="en-US" sz="2000" dirty="0"/>
              <a:t>capability designed for this purpose</a:t>
            </a:r>
            <a:r>
              <a:rPr lang="en-US" sz="2000" dirty="0" smtClean="0"/>
              <a:t>.</a:t>
            </a:r>
          </a:p>
          <a:p>
            <a:endParaRPr lang="en-US" dirty="0"/>
          </a:p>
          <a:p>
            <a:endParaRPr lang="en-US" dirty="0" smtClean="0"/>
          </a:p>
          <a:p>
            <a:endParaRPr lang="en-US" dirty="0"/>
          </a:p>
          <a:p>
            <a:r>
              <a:rPr lang="en-US" sz="2000" i="1" dirty="0"/>
              <a:t>I</a:t>
            </a:r>
            <a:r>
              <a:rPr lang="en-US" sz="2000" i="1" dirty="0" smtClean="0"/>
              <a:t>n transit</a:t>
            </a:r>
            <a:r>
              <a:rPr lang="en-US" sz="2000" dirty="0" smtClean="0"/>
              <a:t> </a:t>
            </a:r>
            <a:r>
              <a:rPr lang="en-US" sz="2000" dirty="0"/>
              <a:t>processing provides ``loosely-coupled'' analysis capabilities by performing the analysis on separate processing resources.  SNL provides this capability through a ``data services'' capability designed for this purpose.</a:t>
            </a:r>
          </a:p>
          <a:p>
            <a:endParaRPr lang="en-US" dirty="0"/>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a:t>
            </a:r>
            <a:r>
              <a:rPr lang="en-US" sz="1200" i="1" dirty="0" smtClean="0"/>
              <a:t>in situ </a:t>
            </a:r>
            <a:r>
              <a:rPr lang="en-US" sz="1200" dirty="0" smtClean="0"/>
              <a:t>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a:t>
            </a:r>
            <a:r>
              <a:rPr lang="en-US" sz="1200" i="1" dirty="0" smtClean="0"/>
              <a:t>in transit</a:t>
            </a:r>
            <a:r>
              <a:rPr lang="en-US" sz="1200" dirty="0" smtClean="0"/>
              <a:t> workflow, in which the science code communicates with data services nodes to perform analysis operations.  This is accomplished in this Milestone through the use of </a:t>
            </a:r>
            <a:r>
              <a:rPr lang="en-US" sz="1200" i="1" dirty="0"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Wilke</a:t>
            </a:r>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Extract useful information</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Cielo.  Partial experiments done at 64k cores on Cielo.  This report presents results from the 32k runs.</a:t>
            </a:r>
            <a:endParaRPr lang="en-US" sz="1800" dirty="0"/>
          </a:p>
          <a:p>
            <a:pPr marL="0" indent="0">
              <a:buNone/>
            </a:pPr>
            <a:endParaRPr lang="en-US" sz="1800" dirty="0" smtClean="0"/>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Build a conforming mesh over AMR boundaries</a:t>
            </a:r>
          </a:p>
          <a:p>
            <a:pPr marL="914400" lvl="1" indent="-457200">
              <a:buFont typeface="+mj-lt"/>
              <a:buAutoNum type="arabicPeriod"/>
            </a:pPr>
            <a:r>
              <a:rPr lang="en-US" dirty="0" smtClean="0"/>
              <a:t>Identify boundaries of </a:t>
            </a:r>
            <a:r>
              <a:rPr lang="en-US" dirty="0" smtClean="0"/>
              <a:t>fragments</a:t>
            </a:r>
            <a:endParaRPr lang="en-US" dirty="0" smtClean="0"/>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4661376" y="3792731"/>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1613376" y="3792731"/>
            <a:ext cx="2449157" cy="1828800"/>
          </a:xfrm>
          <a:prstGeom prst="rect">
            <a:avLst/>
          </a:prstGeom>
        </p:spPr>
      </p:pic>
      <p:sp>
        <p:nvSpPr>
          <p:cNvPr id="12" name="TextBox 11"/>
          <p:cNvSpPr txBox="1"/>
          <p:nvPr/>
        </p:nvSpPr>
        <p:spPr>
          <a:xfrm>
            <a:off x="2354997" y="5732507"/>
            <a:ext cx="773356" cy="369332"/>
          </a:xfrm>
          <a:prstGeom prst="rect">
            <a:avLst/>
          </a:prstGeom>
          <a:noFill/>
        </p:spPr>
        <p:txBody>
          <a:bodyPr wrap="none" rtlCol="0">
            <a:spAutoFit/>
          </a:bodyPr>
          <a:lstStyle/>
          <a:p>
            <a:r>
              <a:rPr lang="en-US" dirty="0" smtClean="0"/>
              <a:t>Step 2</a:t>
            </a:r>
            <a:endParaRPr lang="en-US" dirty="0"/>
          </a:p>
        </p:txBody>
      </p:sp>
      <p:sp>
        <p:nvSpPr>
          <p:cNvPr id="14" name="TextBox 13"/>
          <p:cNvSpPr txBox="1"/>
          <p:nvPr/>
        </p:nvSpPr>
        <p:spPr>
          <a:xfrm>
            <a:off x="5499576" y="5732507"/>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6174</TotalTime>
  <Words>3199</Words>
  <Application>Microsoft Macintosh PowerPoint</Application>
  <PresentationFormat>On-screen Show (4:3)</PresentationFormat>
  <Paragraphs>294</Paragraphs>
  <Slides>43</Slides>
  <Notes>9</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Sandia_CorpPresentation_Template1</vt:lpstr>
      <vt:lpstr>PowerPoint Presentation</vt:lpstr>
      <vt:lpstr>Summary</vt:lpstr>
      <vt:lpstr>The path to Exascale</vt:lpstr>
      <vt:lpstr>Milestone 4745</vt:lpstr>
      <vt:lpstr>Motivation</vt:lpstr>
      <vt:lpstr>In situ and in transit workflows</vt:lpstr>
      <vt:lpstr>Milestone 4745, completion criteria</vt:lpstr>
      <vt:lpstr>Experiment Driver</vt:lpstr>
      <vt:lpstr>Fragment detection</vt:lpstr>
      <vt:lpstr>Implemented Workflows</vt:lpstr>
      <vt:lpstr>In Transit Allocations</vt:lpstr>
      <vt:lpstr>Experiment Configurations</vt:lpstr>
      <vt:lpstr>Experiment, cont’d</vt:lpstr>
      <vt:lpstr>Experiment, cont’d</vt:lpstr>
      <vt:lpstr>PowerPoint Presentation</vt:lpstr>
      <vt:lpstr>Results</vt:lpstr>
      <vt:lpstr>Total Runtime for All Experiments</vt:lpstr>
      <vt:lpstr>Pipeline Summary Timing (1.5m blocks)</vt:lpstr>
      <vt:lpstr>Pipeline Summary Timing (1.5m blocks)</vt:lpstr>
      <vt:lpstr>Pipeline Summary Timing (1.5m blocks)</vt:lpstr>
      <vt:lpstr>Pipeline Summary Timing (1.5m blocks)</vt:lpstr>
      <vt:lpstr>Timing Per Task</vt:lpstr>
      <vt:lpstr>Timing Per Task</vt:lpstr>
      <vt:lpstr>Timing Per Task</vt:lpstr>
      <vt:lpstr>Timing Per Task</vt:lpstr>
      <vt:lpstr>Time-Series Analysis (8k cores) 10-cycle increments</vt:lpstr>
      <vt:lpstr>Time-Series Analysis: Variance 10-cycle increments</vt:lpstr>
      <vt:lpstr>Time-Series Analysis: Variance 10-cycle increments</vt:lpstr>
      <vt:lpstr>Time-Series Analysis: Variance 10-cycle increments</vt:lpstr>
      <vt:lpstr>Block Processing Rate (Viz)</vt:lpstr>
      <vt:lpstr>In Transit Node Scaling</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David Rogers</cp:lastModifiedBy>
  <cp:revision>151</cp:revision>
  <cp:lastPrinted>2013-03-20T18:28:58Z</cp:lastPrinted>
  <dcterms:created xsi:type="dcterms:W3CDTF">2011-10-03T16:15:05Z</dcterms:created>
  <dcterms:modified xsi:type="dcterms:W3CDTF">2013-03-26T13:20:47Z</dcterms:modified>
</cp:coreProperties>
</file>