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4"/>
  </p:notesMasterIdLst>
  <p:handoutMasterIdLst>
    <p:handoutMasterId r:id="rId45"/>
  </p:handoutMasterIdLst>
  <p:sldIdLst>
    <p:sldId id="273" r:id="rId2"/>
    <p:sldId id="274" r:id="rId3"/>
    <p:sldId id="289" r:id="rId4"/>
    <p:sldId id="275" r:id="rId5"/>
    <p:sldId id="285" r:id="rId6"/>
    <p:sldId id="288" r:id="rId7"/>
    <p:sldId id="283" r:id="rId8"/>
    <p:sldId id="276" r:id="rId9"/>
    <p:sldId id="298" r:id="rId10"/>
    <p:sldId id="258" r:id="rId11"/>
    <p:sldId id="307" r:id="rId12"/>
    <p:sldId id="290" r:id="rId13"/>
    <p:sldId id="256" r:id="rId14"/>
    <p:sldId id="299" r:id="rId15"/>
    <p:sldId id="300" r:id="rId16"/>
    <p:sldId id="306" r:id="rId17"/>
    <p:sldId id="301" r:id="rId18"/>
    <p:sldId id="257" r:id="rId19"/>
    <p:sldId id="297" r:id="rId20"/>
    <p:sldId id="303" r:id="rId21"/>
    <p:sldId id="304" r:id="rId22"/>
    <p:sldId id="305" r:id="rId23"/>
    <p:sldId id="262" r:id="rId24"/>
    <p:sldId id="263" r:id="rId25"/>
    <p:sldId id="310" r:id="rId26"/>
    <p:sldId id="308" r:id="rId27"/>
    <p:sldId id="309" r:id="rId28"/>
    <p:sldId id="264" r:id="rId29"/>
    <p:sldId id="265" r:id="rId30"/>
    <p:sldId id="266" r:id="rId31"/>
    <p:sldId id="267" r:id="rId32"/>
    <p:sldId id="268" r:id="rId33"/>
    <p:sldId id="270" r:id="rId34"/>
    <p:sldId id="271" r:id="rId35"/>
    <p:sldId id="272" r:id="rId36"/>
    <p:sldId id="302" r:id="rId37"/>
    <p:sldId id="279" r:id="rId38"/>
    <p:sldId id="280" r:id="rId39"/>
    <p:sldId id="281" r:id="rId40"/>
    <p:sldId id="282" r:id="rId41"/>
    <p:sldId id="284" r:id="rId42"/>
    <p:sldId id="31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autoAdjust="0"/>
    <p:restoredTop sz="86450" autoAdjust="0"/>
  </p:normalViewPr>
  <p:slideViewPr>
    <p:cSldViewPr snapToObjects="1">
      <p:cViewPr varScale="1">
        <p:scale>
          <a:sx n="76" d="100"/>
          <a:sy n="76" d="100"/>
        </p:scale>
        <p:origin x="-1120" y="-104"/>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2/28/13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2/28/13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8564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2/28/13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2/28/13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2/28/13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2/28/13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2/28/13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2/28/13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2/28/13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2/28/13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2/28/13</a:t>
            </a:fld>
            <a:endParaRPr lang="en-US"/>
          </a:p>
        </p:txBody>
      </p:sp>
      <p:sp>
        <p:nvSpPr>
          <p:cNvPr id="7" name="Footer Placeholder 6"/>
          <p:cNvSpPr>
            <a:spLocks noGrp="1"/>
          </p:cNvSpPr>
          <p:nvPr>
            <p:ph type="ftr" sz="quarter" idx="11"/>
          </p:nvPr>
        </p:nvSpPr>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2/28/13</a:t>
            </a:fld>
            <a:endParaRPr lang="en-US"/>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2/28/13</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2/28/13</a:t>
            </a:fld>
            <a:endParaRPr lang="en-US"/>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2/28/13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2/28/13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2/28/13</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2/28/13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2/28/13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2/28/13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5"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29.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1" Type="http://schemas.openxmlformats.org/officeDocument/2006/relationships/slideLayout" Target="../slideLayouts/slideLayout11.xml"/><Relationship Id="rId2" Type="http://schemas.openxmlformats.org/officeDocument/2006/relationships/image" Target="../media/image3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slideLayout" Target="../slideLayouts/slideLayout11.xml"/><Relationship Id="rId2" Type="http://schemas.openxmlformats.org/officeDocument/2006/relationships/image" Target="../media/image3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3.emf"/><Relationship Id="rId3" Type="http://schemas.openxmlformats.org/officeDocument/2006/relationships/image" Target="../media/image44.emf"/></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7.emf"/><Relationship Id="rId1" Type="http://schemas.openxmlformats.org/officeDocument/2006/relationships/slideLayout" Target="../slideLayouts/slideLayout11.xml"/><Relationship Id="rId2" Type="http://schemas.openxmlformats.org/officeDocument/2006/relationships/image" Target="../media/image4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emf"/><Relationship Id="rId3" Type="http://schemas.openxmlformats.org/officeDocument/2006/relationships/image" Target="../media/image5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err="1" smtClean="0"/>
              <a:t>Spyplot</a:t>
            </a:r>
            <a:r>
              <a:rPr lang="en-US" b="1" dirty="0" smtClean="0"/>
              <a:t> file</a:t>
            </a:r>
            <a:r>
              <a:rPr lang="en-US" dirty="0" smtClean="0"/>
              <a:t>: Write </a:t>
            </a:r>
            <a:r>
              <a:rPr lang="en-US" dirty="0" err="1"/>
              <a:t>S</a:t>
            </a:r>
            <a:r>
              <a:rPr lang="en-US" dirty="0" err="1" smtClean="0"/>
              <a:t>pyplot</a:t>
            </a:r>
            <a:r>
              <a:rPr lang="en-US" dirty="0" smtClean="0"/>
              <a:t> files from CTH, </a:t>
            </a:r>
            <a:r>
              <a:rPr lang="en-US" smtClean="0"/>
              <a:t>then post </a:t>
            </a:r>
            <a:r>
              <a:rPr lang="en-US" dirty="0" smtClean="0"/>
              <a:t>process analysis by reading back in and batch processing in </a:t>
            </a:r>
            <a:r>
              <a:rPr lang="en-US" dirty="0" err="1" smtClean="0"/>
              <a:t>ParaView</a:t>
            </a:r>
            <a:r>
              <a:rPr lang="en-US" dirty="0" smtClean="0"/>
              <a:t>.</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11</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a:t>
            </a:r>
            <a:r>
              <a:rPr lang="en-US" dirty="0" err="1"/>
              <a:t>Cielo</a:t>
            </a:r>
            <a:r>
              <a:rPr lang="en-US" dirty="0"/>
              <a:t>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a:t>
            </a:r>
            <a:r>
              <a:rPr lang="en-US" dirty="0" err="1"/>
              <a:t>Magny-Cours</a:t>
            </a:r>
            <a:r>
              <a:rPr lang="en-US" dirty="0"/>
              <a:t>) 8-way processor chips</a:t>
            </a:r>
          </a:p>
          <a:p>
            <a:pPr lvl="2"/>
            <a:r>
              <a:rPr lang="en-US" dirty="0"/>
              <a:t>Total of 16 cores/node</a:t>
            </a:r>
          </a:p>
          <a:p>
            <a:pPr lvl="2"/>
            <a:r>
              <a:rPr lang="en-US" dirty="0" smtClean="0"/>
              <a:t>2.4 </a:t>
            </a:r>
            <a:r>
              <a:rPr lang="en-US" dirty="0"/>
              <a:t>GHz peak computation speed per core</a:t>
            </a:r>
          </a:p>
          <a:p>
            <a:pPr lvl="1"/>
            <a:r>
              <a:rPr lang="en-US" dirty="0"/>
              <a:t>Peak of 1.37 </a:t>
            </a:r>
            <a:r>
              <a:rPr lang="en-US" dirty="0" err="1"/>
              <a:t>Petaflops</a:t>
            </a:r>
            <a:endParaRPr lang="en-US" dirty="0"/>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a:t>
            </a:r>
            <a:r>
              <a:rPr lang="en-US" dirty="0" err="1"/>
              <a:t>timestep</a:t>
            </a:r>
            <a:r>
              <a:rPr lang="en-US" dirty="0"/>
              <a:t>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err="1" smtClean="0"/>
              <a:t>Spyplot</a:t>
            </a:r>
            <a:r>
              <a:rPr lang="en-US" dirty="0" smtClean="0"/>
              <a:t> </a:t>
            </a:r>
            <a:r>
              <a:rPr lang="en-US" dirty="0"/>
              <a:t>file </a:t>
            </a:r>
            <a:r>
              <a:rPr lang="en-US" dirty="0" smtClean="0"/>
              <a:t>application outputs </a:t>
            </a:r>
            <a:r>
              <a:rPr lang="en-US" dirty="0" err="1"/>
              <a:t>spyplot</a:t>
            </a:r>
            <a:r>
              <a:rPr lang="en-US" dirty="0"/>
              <a:t> data at a fixed interval in simulated time, calculated so that the application executed </a:t>
            </a:r>
            <a:r>
              <a:rPr lang="en-US" dirty="0" smtClean="0"/>
              <a:t>the same number </a:t>
            </a:r>
            <a:r>
              <a:rPr lang="en-US" dirty="0"/>
              <a:t>of analysis operations performed by the </a:t>
            </a:r>
            <a:r>
              <a:rPr lang="en-US" dirty="0" smtClean="0"/>
              <a:t>in-situ </a:t>
            </a:r>
            <a:r>
              <a:rPr lang="en-US" dirty="0"/>
              <a:t>and </a:t>
            </a:r>
            <a:r>
              <a:rPr lang="en-US" dirty="0" smtClean="0"/>
              <a:t>in-transit applications</a:t>
            </a:r>
          </a:p>
          <a:p>
            <a:pPr lvl="1"/>
            <a:r>
              <a:rPr lang="en-US" dirty="0" smtClean="0"/>
              <a:t>Total number of analysis operations is the same</a:t>
            </a:r>
          </a:p>
          <a:p>
            <a:r>
              <a:rPr lang="en-US" dirty="0" smtClean="0"/>
              <a:t>Data captured was from instrumented code and </a:t>
            </a:r>
            <a:r>
              <a:rPr lang="en-US" dirty="0" err="1" smtClean="0"/>
              <a:t>HPCToolkit</a:t>
            </a:r>
            <a:endParaRPr lang="en-US"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E55A7B-7854-E145-92D9-B491DF4BAE2D}" type="slidenum">
              <a:rPr lang="en-US" smtClean="0"/>
              <a:pPr/>
              <a:t>16</a:t>
            </a:fld>
            <a:endParaRPr lang="en-US"/>
          </a:p>
        </p:txBody>
      </p:sp>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17</a:t>
            </a:fld>
            <a:endParaRPr lang="en-US"/>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a:p>
        </p:txBody>
      </p:sp>
      <p:pic>
        <p:nvPicPr>
          <p:cNvPr id="4" name="Picture 3" descr="in-situ-unopt-lin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668" y="910742"/>
            <a:ext cx="3044952" cy="2435962"/>
          </a:xfrm>
          <a:prstGeom prst="rect">
            <a:avLst/>
          </a:prstGeom>
        </p:spPr>
      </p:pic>
      <p:pic>
        <p:nvPicPr>
          <p:cNvPr id="7" name="Picture 6" descr="in-transit-extra-lin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8" name="Picture 7" descr="in-transit-inclusive-lin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952" y="3581400"/>
            <a:ext cx="3044952" cy="2435962"/>
          </a:xfrm>
          <a:prstGeom prst="rect">
            <a:avLst/>
          </a:prstGeom>
        </p:spPr>
      </p:pic>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6" name="Picture 5" descr="spyplot-file-lin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
        <p:nvSpPr>
          <p:cNvPr id="9" name="Rectangle 8"/>
          <p:cNvSpPr/>
          <p:nvPr/>
        </p:nvSpPr>
        <p:spPr>
          <a:xfrm>
            <a:off x="6553200" y="4038600"/>
            <a:ext cx="2362200" cy="21145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Analysis</a:t>
            </a:r>
          </a:p>
          <a:p>
            <a:pPr algn="ctr"/>
            <a:endParaRPr lang="en-US" dirty="0" smtClean="0"/>
          </a:p>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10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895600"/>
            <a:ext cx="1981200" cy="274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02097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198120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029200" y="1371600"/>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in-situ-opt-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638144" y="4267200"/>
            <a:ext cx="2362200"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Refined algorithm scales well.</a:t>
            </a:r>
          </a:p>
          <a:p>
            <a:pPr marL="285750" indent="-285750" algn="just">
              <a:buFont typeface="Arial"/>
              <a:buChar char="•"/>
            </a:pPr>
            <a:r>
              <a:rPr lang="en-US" dirty="0" err="1" smtClean="0"/>
              <a:t>Spyplot</a:t>
            </a:r>
            <a:r>
              <a:rPr lang="en-US" dirty="0" smtClean="0"/>
              <a:t> I/O scales</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cxnSp>
        <p:nvCxnSpPr>
          <p:cNvPr id="27" name="Straight Arrow Connector 26"/>
          <p:cNvCxnSpPr/>
          <p:nvPr/>
        </p:nvCxnSpPr>
        <p:spPr>
          <a:xfrm>
            <a:off x="2362200"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61834"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562600" y="3237468"/>
            <a:ext cx="8230" cy="420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362200" y="3657600"/>
            <a:ext cx="37322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94476" y="3657600"/>
            <a:ext cx="611124" cy="762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Initialization of visualization grows with job </a:t>
            </a:r>
            <a:r>
              <a:rPr lang="en-US" dirty="0" smtClean="0"/>
              <a:t>size.  Reason unclear; slated for follow-on investigation.</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362200"/>
            <a:ext cx="502458" cy="1905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Running the “refined” algorithm on the in-transit service requires additional data to be passed.</a:t>
            </a:r>
            <a:r>
              <a:rPr lang="en-US" dirty="0"/>
              <a:t> </a:t>
            </a:r>
            <a:r>
              <a:rPr lang="en-US" dirty="0" smtClean="0"/>
              <a:t> It was not done for these experiments.</a:t>
            </a:r>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45012671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Because service is a fixed size for the in-transit, the wait time should be independent of the number of cores on the client.</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(8k cores)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a:p>
        </p:txBody>
      </p:sp>
      <p:pic>
        <p:nvPicPr>
          <p:cNvPr id="4" name="Picture 3" descr="in-situ-unopt-seri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914400"/>
            <a:ext cx="2751944" cy="48768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do not grow, CTH runtime gets longer as simulation progresses.</a:t>
            </a:r>
          </a:p>
          <a:p>
            <a:pPr algn="just"/>
            <a:endParaRPr lang="en-US" dirty="0" smtClean="0"/>
          </a:p>
          <a:p>
            <a:pPr algn="just"/>
            <a:r>
              <a:rPr lang="en-US" dirty="0" smtClean="0"/>
              <a:t>Vis </a:t>
            </a:r>
            <a:r>
              <a:rPr lang="en-US" dirty="0"/>
              <a:t>time is roughly constant.</a:t>
            </a:r>
          </a:p>
          <a:p>
            <a:pPr algn="just"/>
            <a:endParaRPr lang="en-US" dirty="0" smtClean="0"/>
          </a:p>
          <a:p>
            <a:pPr algn="just"/>
            <a:endParaRPr lang="en-US" dirty="0"/>
          </a:p>
          <a:p>
            <a:pPr algn="just"/>
            <a:endParaRPr lang="en-US" dirty="0" smtClean="0"/>
          </a:p>
          <a:p>
            <a:pPr algn="just"/>
            <a:endParaRPr lang="en-US" dirty="0" smtClean="0"/>
          </a:p>
          <a:p>
            <a:pPr algn="just"/>
            <a:r>
              <a:rPr lang="en-US" dirty="0" smtClean="0"/>
              <a:t>In </a:t>
            </a:r>
            <a:r>
              <a:rPr lang="en-US" dirty="0"/>
              <a:t>transit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 </a:t>
            </a:r>
            <a:r>
              <a:rPr lang="en-US" sz="1600" dirty="0" smtClean="0"/>
              <a:t>(average and standard deviation over 5 trials)</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a:p>
        </p:txBody>
      </p:sp>
      <p:pic>
        <p:nvPicPr>
          <p:cNvPr id="4" name="Picture 3" descr="in-situ-unopt-viz-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499" y="1219200"/>
            <a:ext cx="3044952" cy="2435962"/>
          </a:xfrm>
          <a:prstGeom prst="rect">
            <a:avLst/>
          </a:prstGeom>
        </p:spPr>
      </p:pic>
      <p:pic>
        <p:nvPicPr>
          <p:cNvPr id="5" name="Picture 4" descr="in-situ-opt-viz-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023" y="1219200"/>
            <a:ext cx="3044952" cy="2435962"/>
          </a:xfrm>
          <a:prstGeom prst="rect">
            <a:avLst/>
          </a:prstGeom>
        </p:spPr>
      </p:pic>
      <p:pic>
        <p:nvPicPr>
          <p:cNvPr id="6" name="Picture 5" descr="in-situ-opt-cth-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219200"/>
            <a:ext cx="3044952" cy="2435962"/>
          </a:xfrm>
          <a:prstGeom prst="rect">
            <a:avLst/>
          </a:prstGeom>
        </p:spPr>
      </p:pic>
      <p:sp>
        <p:nvSpPr>
          <p:cNvPr id="7" name="TextBox 6"/>
          <p:cNvSpPr txBox="1"/>
          <p:nvPr/>
        </p:nvSpPr>
        <p:spPr>
          <a:xfrm>
            <a:off x="1337727" y="3485885"/>
            <a:ext cx="521898" cy="338554"/>
          </a:xfrm>
          <a:prstGeom prst="rect">
            <a:avLst/>
          </a:prstGeom>
          <a:noFill/>
        </p:spPr>
        <p:txBody>
          <a:bodyPr wrap="none" rtlCol="0">
            <a:spAutoFit/>
          </a:bodyPr>
          <a:lstStyle/>
          <a:p>
            <a:r>
              <a:rPr lang="en-US" sz="1600" dirty="0" smtClean="0"/>
              <a:t>CTH</a:t>
            </a:r>
            <a:endParaRPr lang="en-US" sz="1600" dirty="0"/>
          </a:p>
        </p:txBody>
      </p:sp>
      <p:sp>
        <p:nvSpPr>
          <p:cNvPr id="8" name="TextBox 7"/>
          <p:cNvSpPr txBox="1"/>
          <p:nvPr/>
        </p:nvSpPr>
        <p:spPr>
          <a:xfrm>
            <a:off x="3816693" y="3545208"/>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912504" y="3545208"/>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4572000"/>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Outliers due to single large example.  Likely another event on </a:t>
            </a:r>
            <a:r>
              <a:rPr lang="en-US" dirty="0" err="1" smtClean="0"/>
              <a:t>Cielo</a:t>
            </a:r>
            <a:r>
              <a:rPr lang="en-US" dirty="0" smtClean="0"/>
              <a:t> causing contention.</a:t>
            </a:r>
            <a:endParaRPr lang="en-US" dirty="0"/>
          </a:p>
          <a:p>
            <a:pPr algn="just"/>
            <a:endParaRPr lang="en-US"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a:t>
            </a:r>
            <a:r>
              <a:rPr lang="en-US" dirty="0" err="1" smtClean="0"/>
              <a:t>exascale</a:t>
            </a:r>
            <a:r>
              <a:rPr lang="en-US" dirty="0" smtClean="0"/>
              <a:t>.  It represents significant work on the development of both </a:t>
            </a:r>
            <a:r>
              <a:rPr lang="en-US" i="1" dirty="0" smtClean="0"/>
              <a:t>Catalyst</a:t>
            </a:r>
            <a:r>
              <a:rPr lang="en-US" dirty="0" smtClean="0"/>
              <a:t>, an open source in-situ analysis capability, and </a:t>
            </a:r>
            <a:r>
              <a:rPr lang="en-US" i="1" dirty="0" err="1"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248400" y="914400"/>
            <a:ext cx="2751944" cy="261071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In-transit transfer times have noticeable variance.</a:t>
            </a:r>
          </a:p>
          <a:p>
            <a:pPr algn="just"/>
            <a:endParaRPr lang="en-US" dirty="0" smtClean="0"/>
          </a:p>
          <a:p>
            <a:pPr algn="just"/>
            <a:r>
              <a:rPr lang="en-US" dirty="0" smtClean="0"/>
              <a:t>Likely cause: 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31</a:t>
            </a:fld>
            <a:endParaRPr lang="en-US"/>
          </a:p>
        </p:txBody>
      </p:sp>
      <p:sp>
        <p:nvSpPr>
          <p:cNvPr id="8" name="TextBox 7"/>
          <p:cNvSpPr txBox="1"/>
          <p:nvPr/>
        </p:nvSpPr>
        <p:spPr>
          <a:xfrm>
            <a:off x="1752600" y="53764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248400" y="53764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pic>
        <p:nvPicPr>
          <p:cNvPr id="13" name="Picture 12" descr="in-situ-unopt-ra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7899"/>
            <a:ext cx="4571999" cy="3657600"/>
          </a:xfrm>
          <a:prstGeom prst="rect">
            <a:avLst/>
          </a:prstGeom>
        </p:spPr>
      </p:pic>
      <p:pic>
        <p:nvPicPr>
          <p:cNvPr id="15" name="Picture 14" descr="in-situ-opt-ra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89183"/>
            <a:ext cx="4571999" cy="3657600"/>
          </a:xfrm>
          <a:prstGeom prst="rect">
            <a:avLst/>
          </a:prstGeom>
        </p:spPr>
      </p:pic>
      <p:sp>
        <p:nvSpPr>
          <p:cNvPr id="14" name="Rectangle 13"/>
          <p:cNvSpPr/>
          <p:nvPr/>
        </p:nvSpPr>
        <p:spPr>
          <a:xfrm>
            <a:off x="304800" y="6153150"/>
            <a:ext cx="8610600" cy="35320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p:txBody>
      </p:sp>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32</a:t>
            </a:fld>
            <a:endParaRPr lang="en-US"/>
          </a:p>
        </p:txBody>
      </p:sp>
      <p:pic>
        <p:nvPicPr>
          <p:cNvPr id="4" name="Picture 3" descr="service-2-cor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8641"/>
            <a:ext cx="6172200" cy="1859472"/>
          </a:xfrm>
          <a:prstGeom prst="rect">
            <a:avLst/>
          </a:prstGeom>
        </p:spPr>
      </p:pic>
      <p:pic>
        <p:nvPicPr>
          <p:cNvPr id="5" name="Picture 4" descr="service-4-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25671"/>
            <a:ext cx="6172200" cy="1859473"/>
          </a:xfrm>
          <a:prstGeom prst="rect">
            <a:avLst/>
          </a:prstGeom>
        </p:spPr>
      </p:pic>
      <p:pic>
        <p:nvPicPr>
          <p:cNvPr id="6" name="Picture 5" descr="service-8-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652701"/>
            <a:ext cx="6172200" cy="1875099"/>
          </a:xfrm>
          <a:prstGeom prst="rect">
            <a:avLst/>
          </a:prstGeom>
        </p:spPr>
      </p:pic>
      <p:sp>
        <p:nvSpPr>
          <p:cNvPr id="7" name="TextBox 6"/>
          <p:cNvSpPr txBox="1"/>
          <p:nvPr/>
        </p:nvSpPr>
        <p:spPr>
          <a:xfrm>
            <a:off x="4557813" y="2347032"/>
            <a:ext cx="1383311" cy="338554"/>
          </a:xfrm>
          <a:prstGeom prst="rect">
            <a:avLst/>
          </a:prstGeom>
          <a:solidFill>
            <a:schemeClr val="bg1">
              <a:alpha val="50000"/>
            </a:schemeClr>
          </a:solidFill>
        </p:spPr>
        <p:txBody>
          <a:bodyPr wrap="none" rtlCol="0">
            <a:spAutoFit/>
          </a:bodyPr>
          <a:lstStyle/>
          <a:p>
            <a:r>
              <a:rPr lang="en-US" sz="1600" dirty="0" smtClean="0"/>
              <a:t>2 cores/server</a:t>
            </a:r>
            <a:endParaRPr lang="en-US" sz="1600" dirty="0"/>
          </a:p>
        </p:txBody>
      </p:sp>
      <p:sp>
        <p:nvSpPr>
          <p:cNvPr id="8" name="TextBox 7"/>
          <p:cNvSpPr txBox="1"/>
          <p:nvPr/>
        </p:nvSpPr>
        <p:spPr>
          <a:xfrm>
            <a:off x="4557813" y="4157246"/>
            <a:ext cx="1383311" cy="338554"/>
          </a:xfrm>
          <a:prstGeom prst="rect">
            <a:avLst/>
          </a:prstGeom>
          <a:solidFill>
            <a:schemeClr val="bg1">
              <a:alpha val="50000"/>
            </a:schemeClr>
          </a:solidFill>
        </p:spPr>
        <p:txBody>
          <a:bodyPr wrap="none" rtlCol="0">
            <a:spAutoFit/>
          </a:bodyPr>
          <a:lstStyle/>
          <a:p>
            <a:r>
              <a:rPr lang="en-US" sz="1600" dirty="0" smtClean="0"/>
              <a:t>4 cores/server</a:t>
            </a:r>
            <a:endParaRPr lang="en-US" sz="1600" dirty="0"/>
          </a:p>
        </p:txBody>
      </p:sp>
      <p:sp>
        <p:nvSpPr>
          <p:cNvPr id="9" name="TextBox 8"/>
          <p:cNvSpPr txBox="1"/>
          <p:nvPr/>
        </p:nvSpPr>
        <p:spPr>
          <a:xfrm>
            <a:off x="4557813" y="5983873"/>
            <a:ext cx="1383311" cy="338554"/>
          </a:xfrm>
          <a:prstGeom prst="rect">
            <a:avLst/>
          </a:prstGeom>
          <a:solidFill>
            <a:schemeClr val="bg1">
              <a:alpha val="50000"/>
            </a:schemeClr>
          </a:solidFill>
        </p:spPr>
        <p:txBody>
          <a:bodyPr wrap="none" rtlCol="0">
            <a:spAutoFit/>
          </a:bodyPr>
          <a:lstStyle/>
          <a:p>
            <a:r>
              <a:rPr lang="en-US" sz="1600" dirty="0"/>
              <a:t>8</a:t>
            </a:r>
            <a:r>
              <a:rPr lang="en-US" sz="1600" dirty="0" smtClean="0"/>
              <a:t> cores/server</a:t>
            </a:r>
            <a:endParaRPr lang="en-US" sz="1600" dirty="0"/>
          </a:p>
        </p:txBody>
      </p:sp>
      <p:sp>
        <p:nvSpPr>
          <p:cNvPr id="11" name="Rectangle 10"/>
          <p:cNvSpPr/>
          <p:nvPr/>
        </p:nvSpPr>
        <p:spPr>
          <a:xfrm>
            <a:off x="6248400" y="991675"/>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t>Traces of 10 cycles of 128-core job.  1 server node</a:t>
            </a:r>
            <a:r>
              <a:rPr lang="en-US" dirty="0" smtClean="0"/>
              <a:t>.</a:t>
            </a:r>
          </a:p>
          <a:p>
            <a:endParaRPr lang="en-US" dirty="0"/>
          </a:p>
          <a:p>
            <a:r>
              <a:rPr lang="en-US" dirty="0"/>
              <a:t>Poor performance with 2 core server.  Not enough servers to handle network transfers.</a:t>
            </a:r>
          </a:p>
          <a:p>
            <a:endParaRPr lang="en-US" dirty="0" smtClean="0"/>
          </a:p>
          <a:p>
            <a:r>
              <a:rPr lang="en-US" dirty="0" smtClean="0"/>
              <a:t>There is added </a:t>
            </a:r>
            <a:r>
              <a:rPr lang="en-US" dirty="0"/>
              <a:t>benefit </a:t>
            </a:r>
            <a:r>
              <a:rPr lang="en-US" dirty="0" smtClean="0"/>
              <a:t>to </a:t>
            </a:r>
            <a:r>
              <a:rPr lang="en-US" dirty="0"/>
              <a:t>adding more cores.</a:t>
            </a:r>
          </a:p>
          <a:p>
            <a:pPr algn="just"/>
            <a:endParaRPr lang="en-US"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33</a:t>
            </a:fld>
            <a:endParaRPr lang="en-US"/>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34</a:t>
            </a:fld>
            <a:endParaRPr lang="en-US"/>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35</a:t>
            </a:fld>
            <a:endParaRPr lang="en-US"/>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 transit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36</a:t>
            </a:fld>
            <a:endParaRPr lang="en-US"/>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 transit can provide a performance improvement over in situ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dirty="0" smtClean="0"/>
              <a:t>In transit analysis has an added overhead above embedded in situ analysis involving transferring data between parallel jobs. Given an analysis with perfect linear scalability, we suspect in transit workflows will always have an added cost, and our results support this. With an analysis that does not scale perfectly, possibly due to communication overhead, it is theoretically possible for in transit to be faster by reducing the size of the analysis job. This is one of the motivations for choosing an analysis task that requires significant communication. In our results, we do find instances where in transit is faster, but by a smaller margin and for fewer configurations than we initially anticipated. So although in transit has several other positive features, we do not anticipate performance to be the main motivations for using 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37</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in situ processing is roughly 100MB per core. Considering that our embedded in situ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38</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a:t>
            </a:r>
            <a:r>
              <a:rPr lang="en-US" sz="1800" dirty="0" err="1"/>
              <a:t>HPCToolkit</a:t>
            </a:r>
            <a:r>
              <a:rPr lang="en-US" sz="1800" dirty="0"/>
              <a: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39</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in transit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40</a:t>
            </a:fld>
            <a:endParaRPr lang="en-US"/>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a:t>
            </a:r>
            <a:r>
              <a:rPr lang="en-US" dirty="0" err="1" smtClean="0"/>
              <a:t>bahaviors</a:t>
            </a:r>
            <a:endParaRPr lang="en-US" dirty="0" smtClean="0"/>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(in-transit)</a:t>
            </a:r>
            <a:endParaRPr lang="en-US" dirty="0"/>
          </a:p>
          <a:p>
            <a:pPr lvl="1"/>
            <a:r>
              <a:rPr lang="en-US" dirty="0" smtClean="0"/>
              <a:t>Perform analysis if and only if the service is ready</a:t>
            </a:r>
          </a:p>
          <a:p>
            <a:r>
              <a:rPr lang="en-US" dirty="0" smtClean="0"/>
              <a:t>Investigate initialization cost of in-situ </a:t>
            </a:r>
            <a:r>
              <a:rPr lang="en-US" dirty="0" err="1" smtClean="0"/>
              <a:t>vis</a:t>
            </a:r>
            <a:endParaRPr lang="en-US" dirty="0" smtClean="0"/>
          </a:p>
          <a:p>
            <a:r>
              <a:rPr lang="en-US" dirty="0" smtClean="0"/>
              <a:t>Zero copy transfers</a:t>
            </a:r>
          </a:p>
          <a:p>
            <a:r>
              <a:rPr lang="en-US" dirty="0" smtClean="0"/>
              <a:t>Additional apps at </a:t>
            </a:r>
            <a:r>
              <a:rPr lang="en-US" dirty="0" err="1" smtClean="0"/>
              <a:t>Cielo</a:t>
            </a:r>
            <a:r>
              <a:rPr lang="en-US" dirty="0" smtClean="0"/>
              <a:t> scale</a:t>
            </a:r>
          </a:p>
          <a:p>
            <a:r>
              <a:rPr lang="en-US" dirty="0" smtClean="0"/>
              <a:t>Improved OS and runtime support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41</a:t>
            </a:fld>
            <a:endParaRPr lang="en-US"/>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42</a:t>
            </a:fld>
            <a:endParaRPr lang="en-US"/>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In-situ and In-transit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dirty="0"/>
              <a:t>In-situ processing provides ``tightly-coupled'' analysis capabilities through libraries linked directly with the simulation.  SNL has collaborated on developing an in-situ capability designed for this purpose</a:t>
            </a:r>
            <a:r>
              <a:rPr lang="en-US" sz="2000" dirty="0" smtClean="0"/>
              <a:t>.</a:t>
            </a:r>
          </a:p>
          <a:p>
            <a:endParaRPr lang="en-US" dirty="0"/>
          </a:p>
          <a:p>
            <a:endParaRPr lang="en-US" dirty="0" smtClean="0"/>
          </a:p>
          <a:p>
            <a:endParaRPr lang="en-US" dirty="0"/>
          </a:p>
          <a:p>
            <a:r>
              <a:rPr lang="en-US" sz="2000" dirty="0"/>
              <a:t>In-transit 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in-situ 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in-transit workflow, in which the science code communicates with data services nodes to perform analysis operations.  This is accomplished in this Milestone through the use of </a:t>
            </a:r>
            <a:r>
              <a:rPr lang="en-US" sz="1200" i="1" dirty="0" err="1"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a:t>
            </a:r>
            <a:r>
              <a:rPr lang="en-US" sz="1800" dirty="0" err="1" smtClean="0"/>
              <a:t>Wilke</a:t>
            </a:r>
            <a:endParaRPr lang="en-US" sz="1800" dirty="0" smtClean="0"/>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a:t>
            </a:r>
            <a:r>
              <a:rPr lang="en-US" sz="1800" dirty="0" err="1" smtClean="0"/>
              <a:t>Cielo</a:t>
            </a:r>
            <a:r>
              <a:rPr lang="en-US" sz="1800" dirty="0" smtClean="0"/>
              <a:t>.  Partial experiments done at 64k cores on </a:t>
            </a:r>
            <a:r>
              <a:rPr lang="en-US" sz="1800" dirty="0" err="1" smtClean="0"/>
              <a:t>Cielo</a:t>
            </a:r>
            <a:r>
              <a:rPr lang="en-US" sz="1800" dirty="0" smtClean="0"/>
              <a:t>.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err="1" smtClean="0"/>
              <a:t>bondaries</a:t>
            </a:r>
            <a:r>
              <a:rPr lang="en-US" dirty="0" smtClean="0"/>
              <a:t>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2113</TotalTime>
  <Words>2912</Words>
  <Application>Microsoft Macintosh PowerPoint</Application>
  <PresentationFormat>On-screen Show (4:3)</PresentationFormat>
  <Paragraphs>291</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Sandia_CorpPresentation_Template1</vt:lpstr>
      <vt:lpstr>PowerPoint Presentation</vt:lpstr>
      <vt:lpstr>Summary</vt:lpstr>
      <vt:lpstr>The path to Exascale</vt:lpstr>
      <vt:lpstr>Milestone 4745</vt:lpstr>
      <vt:lpstr>Motivation</vt:lpstr>
      <vt:lpstr>In-situ and In-transit workflows</vt:lpstr>
      <vt:lpstr>Milestone 4745, completion criteria</vt:lpstr>
      <vt:lpstr>Experiment Driver</vt:lpstr>
      <vt:lpstr>Fragment detection</vt:lpstr>
      <vt:lpstr>Implemented Workflows</vt:lpstr>
      <vt:lpstr>Experiment, cont’d</vt:lpstr>
      <vt:lpstr>In Transit Allocations</vt:lpstr>
      <vt:lpstr>Experiment Configurations</vt:lpstr>
      <vt:lpstr>Experiment, cont’d</vt:lpstr>
      <vt:lpstr>Experiment, cont’d</vt:lpstr>
      <vt:lpstr>PowerPoint Presentation</vt:lpstr>
      <vt:lpstr>Results</vt:lpstr>
      <vt:lpstr>Basic Timing</vt:lpstr>
      <vt:lpstr>Pipeline Summary Timing</vt:lpstr>
      <vt:lpstr>Pipeline Summary Timing</vt:lpstr>
      <vt:lpstr>Pipeline Summary Timing</vt:lpstr>
      <vt:lpstr>Pipeline Summary Timing</vt:lpstr>
      <vt:lpstr>Timing Per Task</vt:lpstr>
      <vt:lpstr>Timing Per Task</vt:lpstr>
      <vt:lpstr>Timing Per Task</vt:lpstr>
      <vt:lpstr>Timing Per Task</vt:lpstr>
      <vt:lpstr>Timing Per Task</vt:lpstr>
      <vt:lpstr>Time-Series Analysis (8k cores)</vt:lpstr>
      <vt:lpstr>Runtime Variance (average and standard deviation over 5 trials)</vt:lpstr>
      <vt:lpstr>Runtime Variance</vt:lpstr>
      <vt:lpstr>Block Processing Rate</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David Rogers</cp:lastModifiedBy>
  <cp:revision>101</cp:revision>
  <dcterms:created xsi:type="dcterms:W3CDTF">2011-10-03T16:15:05Z</dcterms:created>
  <dcterms:modified xsi:type="dcterms:W3CDTF">2013-02-28T22:12:38Z</dcterms:modified>
</cp:coreProperties>
</file>