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4"/>
  </p:notesMasterIdLst>
  <p:handoutMasterIdLst>
    <p:handoutMasterId r:id="rId45"/>
  </p:handoutMasterIdLst>
  <p:sldIdLst>
    <p:sldId id="273" r:id="rId2"/>
    <p:sldId id="274" r:id="rId3"/>
    <p:sldId id="289" r:id="rId4"/>
    <p:sldId id="275" r:id="rId5"/>
    <p:sldId id="285" r:id="rId6"/>
    <p:sldId id="288" r:id="rId7"/>
    <p:sldId id="283" r:id="rId8"/>
    <p:sldId id="276" r:id="rId9"/>
    <p:sldId id="298" r:id="rId10"/>
    <p:sldId id="258" r:id="rId11"/>
    <p:sldId id="307" r:id="rId12"/>
    <p:sldId id="290" r:id="rId13"/>
    <p:sldId id="256" r:id="rId14"/>
    <p:sldId id="299" r:id="rId15"/>
    <p:sldId id="300" r:id="rId16"/>
    <p:sldId id="306" r:id="rId17"/>
    <p:sldId id="301" r:id="rId18"/>
    <p:sldId id="257" r:id="rId19"/>
    <p:sldId id="297" r:id="rId20"/>
    <p:sldId id="303" r:id="rId21"/>
    <p:sldId id="304" r:id="rId22"/>
    <p:sldId id="305" r:id="rId23"/>
    <p:sldId id="262" r:id="rId24"/>
    <p:sldId id="263" r:id="rId25"/>
    <p:sldId id="310" r:id="rId26"/>
    <p:sldId id="308" r:id="rId27"/>
    <p:sldId id="309" r:id="rId28"/>
    <p:sldId id="264" r:id="rId29"/>
    <p:sldId id="265" r:id="rId30"/>
    <p:sldId id="266" r:id="rId31"/>
    <p:sldId id="267" r:id="rId32"/>
    <p:sldId id="268" r:id="rId33"/>
    <p:sldId id="270" r:id="rId34"/>
    <p:sldId id="271" r:id="rId35"/>
    <p:sldId id="272" r:id="rId36"/>
    <p:sldId id="302" r:id="rId37"/>
    <p:sldId id="279" r:id="rId38"/>
    <p:sldId id="280" r:id="rId39"/>
    <p:sldId id="281" r:id="rId40"/>
    <p:sldId id="282" r:id="rId41"/>
    <p:sldId id="284" r:id="rId42"/>
    <p:sldId id="31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77" autoAdjust="0"/>
    <p:restoredTop sz="86450" autoAdjust="0"/>
  </p:normalViewPr>
  <p:slideViewPr>
    <p:cSldViewPr snapToObjects="1">
      <p:cViewPr varScale="1">
        <p:scale>
          <a:sx n="87" d="100"/>
          <a:sy n="87" d="100"/>
        </p:scale>
        <p:origin x="-800" y="-96"/>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2/28/13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2/28/13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2/28/13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2/28/13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2/28/13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2/28/13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2/28/13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2/28/13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2/28/13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2/28/13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2/28/13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2/28/13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2/28/13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2/28/13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2/28/13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2/28/13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2/28/13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2/28/13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2/28/13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2/28/13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image" Target="../media/image3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11.xml"/><Relationship Id="rId2" Type="http://schemas.openxmlformats.org/officeDocument/2006/relationships/image" Target="../media/image3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3.emf"/><Relationship Id="rId3"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emf"/><Relationship Id="rId3" Type="http://schemas.openxmlformats.org/officeDocument/2006/relationships/image" Target="../media/image5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a:t>
            </a:r>
            <a:r>
              <a:rPr lang="en-US" smtClean="0"/>
              <a:t>then post </a:t>
            </a:r>
            <a:r>
              <a:rPr lang="en-US" dirty="0" smtClean="0"/>
              <a:t>process analysis by reading back in and batch processing in </a:t>
            </a:r>
            <a:r>
              <a:rPr lang="en-US" dirty="0" err="1" smtClean="0"/>
              <a:t>ParaView</a:t>
            </a:r>
            <a:r>
              <a:rPr lang="en-US" dirty="0" smtClean="0"/>
              <a:t>.</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11</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a:t>
            </a:r>
            <a:r>
              <a:rPr lang="en-US" dirty="0" err="1"/>
              <a:t>Magny-Cours</a:t>
            </a:r>
            <a:r>
              <a:rPr lang="en-US" dirty="0"/>
              <a:t>) 8-way processor chips</a:t>
            </a:r>
          </a:p>
          <a:p>
            <a:pPr lvl="2"/>
            <a:r>
              <a:rPr lang="en-US" dirty="0"/>
              <a:t>Total of 16 cores/node</a:t>
            </a:r>
          </a:p>
          <a:p>
            <a:pPr lvl="2"/>
            <a:r>
              <a:rPr lang="en-US" dirty="0" smtClean="0"/>
              <a:t>2.4 </a:t>
            </a:r>
            <a:r>
              <a:rPr lang="en-US" dirty="0"/>
              <a:t>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t>
            </a:r>
            <a:r>
              <a:rPr lang="en-US" dirty="0" smtClean="0"/>
              <a:t>applications</a:t>
            </a:r>
          </a:p>
          <a:p>
            <a:pPr lvl="1"/>
            <a:r>
              <a:rPr lang="en-US" dirty="0" smtClean="0"/>
              <a:t>Total number of analysis operations is the same</a:t>
            </a:r>
          </a:p>
          <a:p>
            <a:r>
              <a:rPr lang="en-US" dirty="0" smtClean="0"/>
              <a:t>Data captured was from instrumented code and </a:t>
            </a:r>
            <a:r>
              <a:rPr lang="en-US" dirty="0" err="1" smtClean="0"/>
              <a:t>HPCToolkit</a:t>
            </a:r>
            <a:endParaRPr lang="en-US"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17</a:t>
            </a:fld>
            <a:endParaRPr lang="en-US"/>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pic>
        <p:nvPicPr>
          <p:cNvPr id="4" name="Picture 3" descr="in-situ-unopt-li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68" y="910742"/>
            <a:ext cx="3044952" cy="2435962"/>
          </a:xfrm>
          <a:prstGeom prst="rect">
            <a:avLst/>
          </a:prstGeom>
        </p:spPr>
      </p:pic>
      <p:pic>
        <p:nvPicPr>
          <p:cNvPr id="7" name="Picture 6" descr="in-transit-extra-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8" name="Picture 7" descr="in-transit-inclusive-lin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52" y="3581400"/>
            <a:ext cx="3044952" cy="2435962"/>
          </a:xfrm>
          <a:prstGeom prst="rect">
            <a:avLst/>
          </a:prstGeom>
        </p:spPr>
      </p:pic>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6" name="Picture 5" descr="spyplot-file-lin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553200" y="4038600"/>
            <a:ext cx="2362200" cy="21145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Analysis</a:t>
            </a:r>
          </a:p>
          <a:p>
            <a:pPr algn="ctr"/>
            <a:endParaRPr lang="en-US" dirty="0" smtClean="0"/>
          </a:p>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sz="2400" dirty="0" smtClean="0">
                <a:solidFill>
                  <a:schemeClr val="tx1"/>
                </a:solidFill>
                <a:effectLst/>
                <a:latin typeface="Calibri"/>
                <a:ea typeface="ＭＳ Ｐゴシック" charset="-128"/>
                <a:cs typeface="Calibri"/>
              </a:rPr>
              <a:t>10 </a:t>
            </a:r>
            <a:r>
              <a:rPr lang="en-US" sz="2400" dirty="0" smtClean="0">
                <a:solidFill>
                  <a:schemeClr val="tx1"/>
                </a:solidFill>
                <a:effectLst/>
                <a:latin typeface="Calibri"/>
                <a:ea typeface="ＭＳ Ｐゴシック" charset="-128"/>
                <a:cs typeface="Calibri"/>
              </a:rPr>
              <a:t>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895600"/>
            <a:ext cx="19812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097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98120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029200" y="1371600"/>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in-situ-opt-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638144" y="4267200"/>
            <a:ext cx="2362200"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Refined algorithm scales well.</a:t>
            </a:r>
          </a:p>
          <a:p>
            <a:pPr marL="285750" indent="-285750" algn="just">
              <a:buFont typeface="Arial"/>
              <a:buChar char="•"/>
            </a:pPr>
            <a:r>
              <a:rPr lang="en-US" dirty="0" err="1" smtClean="0"/>
              <a:t>Spyplot</a:t>
            </a:r>
            <a:r>
              <a:rPr lang="en-US" dirty="0" smtClean="0"/>
              <a:t> I/O scales</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cxnSp>
        <p:nvCxnSpPr>
          <p:cNvPr id="27" name="Straight Arrow Connector 26"/>
          <p:cNvCxnSpPr/>
          <p:nvPr/>
        </p:nvCxnSpPr>
        <p:spPr>
          <a:xfrm>
            <a:off x="2362200"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61834"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562600" y="3237468"/>
            <a:ext cx="8230" cy="42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62200" y="3657600"/>
            <a:ext cx="37322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4476" y="3657600"/>
            <a:ext cx="611124" cy="76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Initialization of visualization grows with job </a:t>
            </a:r>
            <a:r>
              <a:rPr lang="en-US" dirty="0" smtClean="0"/>
              <a:t>size.  Reason unclear; slated for follow-on investigation.</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362200"/>
            <a:ext cx="502458" cy="190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Running the “refined” algorithm on the in-transit service requires additional data to be passed.</a:t>
            </a:r>
            <a:r>
              <a:rPr lang="en-US" dirty="0"/>
              <a:t> </a:t>
            </a:r>
            <a:r>
              <a:rPr lang="en-US" dirty="0" smtClean="0"/>
              <a:t> It was not done for these experiments.</a:t>
            </a:r>
            <a:endParaRPr lang="en-US" dirty="0" smtClean="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4501267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Because service is a fixed size for the in-transit, the wait time should be independent of the number of cores on the client.</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t>
            </a:r>
            <a:r>
              <a:rPr lang="en-US" dirty="0" smtClean="0"/>
              <a:t>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pic>
        <p:nvPicPr>
          <p:cNvPr id="4" name="Picture 3" descr="in-situ-unopt-seri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914400"/>
            <a:ext cx="2751944" cy="48768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do not grow, CTH runtime gets longer as simulation progresses.</a:t>
            </a:r>
          </a:p>
          <a:p>
            <a:pPr algn="just"/>
            <a:endParaRPr lang="en-US" dirty="0" smtClean="0"/>
          </a:p>
          <a:p>
            <a:pPr algn="just"/>
            <a:r>
              <a:rPr lang="en-US" dirty="0" smtClean="0"/>
              <a:t>Vis </a:t>
            </a:r>
            <a:r>
              <a:rPr lang="en-US" dirty="0"/>
              <a:t>time is roughly constant.</a:t>
            </a:r>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 </a:t>
            </a:r>
            <a:r>
              <a:rPr lang="en-US" sz="1600" dirty="0" smtClean="0"/>
              <a:t>(average and standard deviation over 5 trials)</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pic>
        <p:nvPicPr>
          <p:cNvPr id="4" name="Picture 3" descr="in-situ-unopt-viz-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99" y="1219200"/>
            <a:ext cx="3044952" cy="2435962"/>
          </a:xfrm>
          <a:prstGeom prst="rect">
            <a:avLst/>
          </a:prstGeom>
        </p:spPr>
      </p:pic>
      <p:pic>
        <p:nvPicPr>
          <p:cNvPr id="5" name="Picture 4" descr="in-situ-opt-viz-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023" y="1219200"/>
            <a:ext cx="3044952" cy="2435962"/>
          </a:xfrm>
          <a:prstGeom prst="rect">
            <a:avLst/>
          </a:prstGeom>
        </p:spPr>
      </p:pic>
      <p:pic>
        <p:nvPicPr>
          <p:cNvPr id="6" name="Picture 5" descr="in-situ-opt-cth-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19200"/>
            <a:ext cx="3044952" cy="2435962"/>
          </a:xfrm>
          <a:prstGeom prst="rect">
            <a:avLst/>
          </a:prstGeom>
        </p:spPr>
      </p:pic>
      <p:sp>
        <p:nvSpPr>
          <p:cNvPr id="7" name="TextBox 6"/>
          <p:cNvSpPr txBox="1"/>
          <p:nvPr/>
        </p:nvSpPr>
        <p:spPr>
          <a:xfrm>
            <a:off x="1337727" y="3485885"/>
            <a:ext cx="521898" cy="338554"/>
          </a:xfrm>
          <a:prstGeom prst="rect">
            <a:avLst/>
          </a:prstGeom>
          <a:noFill/>
        </p:spPr>
        <p:txBody>
          <a:bodyPr wrap="none" rtlCol="0">
            <a:spAutoFit/>
          </a:bodyPr>
          <a:lstStyle/>
          <a:p>
            <a:r>
              <a:rPr lang="en-US" sz="1600" dirty="0" smtClean="0"/>
              <a:t>CTH</a:t>
            </a:r>
            <a:endParaRPr lang="en-US" sz="1600" dirty="0"/>
          </a:p>
        </p:txBody>
      </p:sp>
      <p:sp>
        <p:nvSpPr>
          <p:cNvPr id="8" name="TextBox 7"/>
          <p:cNvSpPr txBox="1"/>
          <p:nvPr/>
        </p:nvSpPr>
        <p:spPr>
          <a:xfrm>
            <a:off x="3816693" y="3545208"/>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912504" y="3545208"/>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4572000"/>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Outliers due to single large example.  Likely another event on </a:t>
            </a:r>
            <a:r>
              <a:rPr lang="en-US" dirty="0" err="1" smtClean="0"/>
              <a:t>Cielo</a:t>
            </a:r>
            <a:r>
              <a:rPr lang="en-US" dirty="0" smtClean="0"/>
              <a:t> causing contention.</a:t>
            </a:r>
            <a:endParaRPr lang="en-US" dirty="0"/>
          </a:p>
          <a:p>
            <a:pPr algn="just"/>
            <a:endParaRPr lang="en-US"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248400" y="914400"/>
            <a:ext cx="2751944" cy="261071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Likely cause: 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a:t>
            </a:r>
            <a:r>
              <a:rPr lang="en-US" dirty="0" smtClean="0"/>
              <a:t>Rate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a:p>
        </p:txBody>
      </p:sp>
      <p:sp>
        <p:nvSpPr>
          <p:cNvPr id="8" name="TextBox 7"/>
          <p:cNvSpPr txBox="1"/>
          <p:nvPr/>
        </p:nvSpPr>
        <p:spPr>
          <a:xfrm>
            <a:off x="1752600" y="5376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5376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pic>
        <p:nvPicPr>
          <p:cNvPr id="13" name="Picture 12" descr="in-situ-unopt-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7899"/>
            <a:ext cx="4571999" cy="3657600"/>
          </a:xfrm>
          <a:prstGeom prst="rect">
            <a:avLst/>
          </a:prstGeom>
        </p:spPr>
      </p:pic>
      <p:pic>
        <p:nvPicPr>
          <p:cNvPr id="15" name="Picture 14" descr="in-situ-op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89183"/>
            <a:ext cx="4571999" cy="3657600"/>
          </a:xfrm>
          <a:prstGeom prst="rect">
            <a:avLst/>
          </a:prstGeom>
        </p:spPr>
      </p:pic>
      <p:sp>
        <p:nvSpPr>
          <p:cNvPr id="14" name="Rectangle 13"/>
          <p:cNvSpPr/>
          <p:nvPr/>
        </p:nvSpPr>
        <p:spPr>
          <a:xfrm>
            <a:off x="304800" y="615315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endParaRPr lang="en-US" dirty="0" smtClean="0"/>
          </a:p>
        </p:txBody>
      </p:sp>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a:p>
        </p:txBody>
      </p:sp>
      <p:pic>
        <p:nvPicPr>
          <p:cNvPr id="4" name="Picture 3" descr="service-2-cor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641"/>
            <a:ext cx="6172200" cy="1859472"/>
          </a:xfrm>
          <a:prstGeom prst="rect">
            <a:avLst/>
          </a:prstGeom>
        </p:spPr>
      </p:pic>
      <p:pic>
        <p:nvPicPr>
          <p:cNvPr id="5" name="Picture 4" descr="service-4-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25671"/>
            <a:ext cx="6172200" cy="1859473"/>
          </a:xfrm>
          <a:prstGeom prst="rect">
            <a:avLst/>
          </a:prstGeom>
        </p:spPr>
      </p:pic>
      <p:pic>
        <p:nvPicPr>
          <p:cNvPr id="6" name="Picture 5" descr="service-8-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52701"/>
            <a:ext cx="6172200" cy="1875099"/>
          </a:xfrm>
          <a:prstGeom prst="rect">
            <a:avLst/>
          </a:prstGeom>
        </p:spPr>
      </p:pic>
      <p:sp>
        <p:nvSpPr>
          <p:cNvPr id="7" name="TextBox 6"/>
          <p:cNvSpPr txBox="1"/>
          <p:nvPr/>
        </p:nvSpPr>
        <p:spPr>
          <a:xfrm>
            <a:off x="4557813" y="2347032"/>
            <a:ext cx="1383311" cy="338554"/>
          </a:xfrm>
          <a:prstGeom prst="rect">
            <a:avLst/>
          </a:prstGeom>
          <a:solidFill>
            <a:schemeClr val="bg1">
              <a:alpha val="50000"/>
            </a:schemeClr>
          </a:solidFill>
        </p:spPr>
        <p:txBody>
          <a:bodyPr wrap="none" rtlCol="0">
            <a:spAutoFit/>
          </a:bodyPr>
          <a:lstStyle/>
          <a:p>
            <a:r>
              <a:rPr lang="en-US" sz="1600" dirty="0" smtClean="0"/>
              <a:t>2 cores/server</a:t>
            </a:r>
            <a:endParaRPr lang="en-US" sz="1600" dirty="0"/>
          </a:p>
        </p:txBody>
      </p:sp>
      <p:sp>
        <p:nvSpPr>
          <p:cNvPr id="8" name="TextBox 7"/>
          <p:cNvSpPr txBox="1"/>
          <p:nvPr/>
        </p:nvSpPr>
        <p:spPr>
          <a:xfrm>
            <a:off x="4557813" y="4157246"/>
            <a:ext cx="1383311" cy="338554"/>
          </a:xfrm>
          <a:prstGeom prst="rect">
            <a:avLst/>
          </a:prstGeom>
          <a:solidFill>
            <a:schemeClr val="bg1">
              <a:alpha val="50000"/>
            </a:schemeClr>
          </a:solidFill>
        </p:spPr>
        <p:txBody>
          <a:bodyPr wrap="none" rtlCol="0">
            <a:spAutoFit/>
          </a:bodyPr>
          <a:lstStyle/>
          <a:p>
            <a:r>
              <a:rPr lang="en-US" sz="1600" dirty="0" smtClean="0"/>
              <a:t>4 cores/server</a:t>
            </a:r>
            <a:endParaRPr lang="en-US" sz="1600" dirty="0"/>
          </a:p>
        </p:txBody>
      </p:sp>
      <p:sp>
        <p:nvSpPr>
          <p:cNvPr id="9" name="TextBox 8"/>
          <p:cNvSpPr txBox="1"/>
          <p:nvPr/>
        </p:nvSpPr>
        <p:spPr>
          <a:xfrm>
            <a:off x="4557813" y="5983873"/>
            <a:ext cx="1383311" cy="338554"/>
          </a:xfrm>
          <a:prstGeom prst="rect">
            <a:avLst/>
          </a:prstGeom>
          <a:solidFill>
            <a:schemeClr val="bg1">
              <a:alpha val="50000"/>
            </a:schemeClr>
          </a:solidFill>
        </p:spPr>
        <p:txBody>
          <a:bodyPr wrap="none" rtlCol="0">
            <a:spAutoFit/>
          </a:bodyPr>
          <a:lstStyle/>
          <a:p>
            <a:r>
              <a:rPr lang="en-US" sz="1600" dirty="0"/>
              <a:t>8</a:t>
            </a:r>
            <a:r>
              <a:rPr lang="en-US" sz="1600" dirty="0" smtClean="0"/>
              <a:t> cores/server</a:t>
            </a:r>
            <a:endParaRPr lang="en-US" sz="1600" dirty="0"/>
          </a:p>
        </p:txBody>
      </p:sp>
      <p:sp>
        <p:nvSpPr>
          <p:cNvPr id="11" name="Rectangle 10"/>
          <p:cNvSpPr/>
          <p:nvPr/>
        </p:nvSpPr>
        <p:spPr>
          <a:xfrm>
            <a:off x="6248400" y="991675"/>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t>Traces of 10 cycles of 128-core job.  1 server node</a:t>
            </a:r>
            <a:r>
              <a:rPr lang="en-US" dirty="0" smtClean="0"/>
              <a:t>.</a:t>
            </a:r>
          </a:p>
          <a:p>
            <a:endParaRPr lang="en-US" dirty="0"/>
          </a:p>
          <a:p>
            <a:r>
              <a:rPr lang="en-US" dirty="0"/>
              <a:t>Poor performance with 2 core server.  Not enough servers to handle network transfers.</a:t>
            </a:r>
          </a:p>
          <a:p>
            <a:endParaRPr lang="en-US" dirty="0" smtClean="0"/>
          </a:p>
          <a:p>
            <a:r>
              <a:rPr lang="en-US" dirty="0" smtClean="0"/>
              <a:t>There is added </a:t>
            </a:r>
            <a:r>
              <a:rPr lang="en-US" dirty="0"/>
              <a:t>benefit </a:t>
            </a:r>
            <a:r>
              <a:rPr lang="en-US" dirty="0" smtClean="0"/>
              <a:t>to </a:t>
            </a:r>
            <a:r>
              <a:rPr lang="en-US" dirty="0"/>
              <a:t>adding more cores.</a:t>
            </a:r>
          </a:p>
          <a:p>
            <a:pPr algn="just"/>
            <a:endParaRPr lang="en-US"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a:t>
            </a:r>
            <a:r>
              <a:rPr lang="en-US" dirty="0" smtClean="0"/>
              <a:t>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a:t>
            </a:r>
            <a:r>
              <a:rPr lang="en-US" dirty="0" smtClean="0"/>
              <a:t>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a:t>
            </a:r>
            <a:r>
              <a:rPr lang="en-US" dirty="0" smtClean="0"/>
              <a:t>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a:t>
            </a:r>
            <a:r>
              <a:rPr lang="en-US" sz="1800" b="1" dirty="0" smtClean="0"/>
              <a:t>. </a:t>
            </a:r>
          </a:p>
          <a:p>
            <a:pPr marL="0" indent="0" algn="just">
              <a:buNone/>
            </a:pPr>
            <a:endParaRPr lang="en-US" sz="1800" dirty="0" smtClean="0"/>
          </a:p>
          <a:p>
            <a:pPr marL="0" indent="0" algn="just">
              <a:buNone/>
            </a:pPr>
            <a:r>
              <a:rPr lang="en-US" sz="1800" dirty="0" smtClean="0"/>
              <a:t>In 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it.</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err="1" smtClean="0"/>
              <a:t>bahaviors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(in-transit)</a:t>
            </a:r>
            <a:endParaRPr lang="en-US" dirty="0"/>
          </a:p>
          <a:p>
            <a:pPr lvl="1"/>
            <a:r>
              <a:rPr lang="en-US" dirty="0" smtClean="0"/>
              <a:t>Perform analysis if and only if the service is ready</a:t>
            </a:r>
          </a:p>
          <a:p>
            <a:r>
              <a:rPr lang="en-US" dirty="0" smtClean="0"/>
              <a:t>Investigate initialization cost of in-situ </a:t>
            </a:r>
            <a:r>
              <a:rPr lang="en-US" dirty="0" err="1" smtClean="0"/>
              <a:t>vis</a:t>
            </a:r>
            <a:endParaRPr lang="en-US" dirty="0" smtClean="0"/>
          </a:p>
          <a:p>
            <a:r>
              <a:rPr lang="en-US" dirty="0" smtClean="0"/>
              <a:t>Zero copy transfers</a:t>
            </a:r>
          </a:p>
          <a:p>
            <a:r>
              <a:rPr lang="en-US" dirty="0" smtClean="0"/>
              <a:t>Additional apps at </a:t>
            </a:r>
            <a:r>
              <a:rPr lang="en-US" dirty="0" err="1" smtClean="0"/>
              <a:t>Cielo</a:t>
            </a:r>
            <a:r>
              <a:rPr lang="en-US" dirty="0" smtClean="0"/>
              <a:t> scale</a:t>
            </a:r>
          </a:p>
          <a:p>
            <a:r>
              <a:rPr lang="en-US" dirty="0" smtClean="0"/>
              <a:t>Improved OS and runtime support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a:t>
            </a:r>
            <a:r>
              <a:rPr lang="en-US" sz="1800" dirty="0" smtClean="0"/>
              <a:t>Partial experiments done at 64k cores on </a:t>
            </a:r>
            <a:r>
              <a:rPr lang="en-US" sz="1800" dirty="0" err="1" smtClean="0"/>
              <a:t>Cielo</a:t>
            </a:r>
            <a:r>
              <a:rPr lang="en-US" sz="1800" dirty="0" smtClean="0"/>
              <a:t>.  </a:t>
            </a:r>
            <a:r>
              <a:rPr lang="en-US" sz="1800" dirty="0" smtClean="0"/>
              <a:t>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2113</TotalTime>
  <Words>2912</Words>
  <Application>Microsoft Macintosh PowerPoint</Application>
  <PresentationFormat>On-screen Show (4:3)</PresentationFormat>
  <Paragraphs>291</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Experiment, cont’d</vt:lpstr>
      <vt:lpstr>In Transit Allocations</vt:lpstr>
      <vt:lpstr>Experiment Configurations</vt:lpstr>
      <vt:lpstr>Experiment, cont’d</vt:lpstr>
      <vt:lpstr>Experiment, cont’d</vt:lpstr>
      <vt:lpstr>PowerPoint Presentation</vt:lpstr>
      <vt:lpstr>Results</vt:lpstr>
      <vt:lpstr>Basic Timing</vt:lpstr>
      <vt:lpstr>Pipeline Summary Timing</vt:lpstr>
      <vt:lpstr>Pipeline Summary Timing</vt:lpstr>
      <vt:lpstr>Pipeline Summary Timing</vt:lpstr>
      <vt:lpstr>Pipeline Summary Timing</vt:lpstr>
      <vt:lpstr>Timing Per Task</vt:lpstr>
      <vt:lpstr>Timing Per Task</vt:lpstr>
      <vt:lpstr>Timing Per Task</vt:lpstr>
      <vt:lpstr>Timing Per Task</vt:lpstr>
      <vt:lpstr>Timing Per Task</vt:lpstr>
      <vt:lpstr>Time-Series Analysis (8k cores)</vt:lpstr>
      <vt:lpstr>Runtime Variance (average and standard deviation over 5 trials)</vt:lpstr>
      <vt:lpstr>Runtime Variance</vt:lpstr>
      <vt:lpstr>Block Processing Rate</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101</cp:revision>
  <dcterms:created xsi:type="dcterms:W3CDTF">2011-10-03T16:15:05Z</dcterms:created>
  <dcterms:modified xsi:type="dcterms:W3CDTF">2013-02-28T21:57:07Z</dcterms:modified>
</cp:coreProperties>
</file>