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38"/>
  </p:notesMasterIdLst>
  <p:handoutMasterIdLst>
    <p:handoutMasterId r:id="rId39"/>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1" r:id="rId16"/>
    <p:sldId id="257" r:id="rId17"/>
    <p:sldId id="297" r:id="rId18"/>
    <p:sldId id="303" r:id="rId19"/>
    <p:sldId id="304" r:id="rId20"/>
    <p:sldId id="305" r:id="rId21"/>
    <p:sldId id="262" r:id="rId22"/>
    <p:sldId id="263" r:id="rId23"/>
    <p:sldId id="264" r:id="rId24"/>
    <p:sldId id="265" r:id="rId25"/>
    <p:sldId id="266" r:id="rId26"/>
    <p:sldId id="267" r:id="rId27"/>
    <p:sldId id="268" r:id="rId28"/>
    <p:sldId id="270" r:id="rId29"/>
    <p:sldId id="271" r:id="rId30"/>
    <p:sldId id="272" r:id="rId31"/>
    <p:sldId id="302" r:id="rId32"/>
    <p:sldId id="279" r:id="rId33"/>
    <p:sldId id="280" r:id="rId34"/>
    <p:sldId id="281" r:id="rId35"/>
    <p:sldId id="282" r:id="rId36"/>
    <p:sldId id="28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86450" autoAdjust="0"/>
  </p:normalViewPr>
  <p:slideViewPr>
    <p:cSldViewPr snapToObjects="1">
      <p:cViewPr varScale="1">
        <p:scale>
          <a:sx n="170" d="100"/>
          <a:sy n="170" d="100"/>
        </p:scale>
        <p:origin x="-352" y="-112"/>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58564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2/20/13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2/20/13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2/20/13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2/20/13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2/20/13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2/20/13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2/20/13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2/20/13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2/20/13</a:t>
            </a:fld>
            <a:endParaRPr lang="en-US"/>
          </a:p>
        </p:txBody>
      </p:sp>
      <p:sp>
        <p:nvSpPr>
          <p:cNvPr id="7" name="Footer Placeholder 6"/>
          <p:cNvSpPr>
            <a:spLocks noGrp="1"/>
          </p:cNvSpPr>
          <p:nvPr>
            <p:ph type="ftr" sz="quarter" idx="11"/>
          </p:nvPr>
        </p:nvSpPr>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2/20/13</a:t>
            </a:fld>
            <a:endParaRPr lang="en-US"/>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2/20/13</a:t>
            </a:fld>
            <a:endParaRPr lang="en-US"/>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2/20/13</a:t>
            </a:fld>
            <a:endParaRPr lang="en-US"/>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2/20/13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2/20/13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2/20/13</a:t>
            </a:fld>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2/20/13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2/20/13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2/20/13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
        <p:nvSpPr>
          <p:cNvPr id="5" name="TextBox 4"/>
          <p:cNvSpPr txBox="1"/>
          <p:nvPr userDrawn="1"/>
        </p:nvSpPr>
        <p:spPr>
          <a:xfrm>
            <a:off x="7467202" y="10454"/>
            <a:ext cx="1677195" cy="707886"/>
          </a:xfrm>
          <a:prstGeom prst="rect">
            <a:avLst/>
          </a:prstGeom>
          <a:noFill/>
        </p:spPr>
        <p:txBody>
          <a:bodyPr wrap="square" rtlCol="0">
            <a:spAutoFit/>
          </a:bodyPr>
          <a:lstStyle/>
          <a:p>
            <a:r>
              <a:rPr lang="en-US" sz="4000" dirty="0" smtClean="0">
                <a:solidFill>
                  <a:schemeClr val="accent1">
                    <a:lumMod val="40000"/>
                    <a:lumOff val="60000"/>
                  </a:schemeClr>
                </a:solidFill>
              </a:rPr>
              <a:t>DRAFT</a:t>
            </a:r>
            <a:endParaRPr lang="en-US" sz="4000" dirty="0">
              <a:solidFill>
                <a:schemeClr val="accent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5" Type="http://schemas.openxmlformats.org/officeDocument/2006/relationships/image" Target="../media/image30.emf"/><Relationship Id="rId6"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image" Target="../media/image27.emf"/></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4" Type="http://schemas.openxmlformats.org/officeDocument/2006/relationships/image" Target="../media/image34.emf"/><Relationship Id="rId5"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1" Type="http://schemas.openxmlformats.org/officeDocument/2006/relationships/slideLayout" Target="../slideLayouts/slideLayout11.xml"/><Relationship Id="rId2" Type="http://schemas.openxmlformats.org/officeDocument/2006/relationships/image" Target="../media/image36.emf"/></Relationships>
</file>

<file path=ppt/slides/_rels/slide25.x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1" Type="http://schemas.openxmlformats.org/officeDocument/2006/relationships/slideLayout" Target="../slideLayouts/slideLayout11.xml"/><Relationship Id="rId2"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46.emf"/><Relationship Id="rId1" Type="http://schemas.openxmlformats.org/officeDocument/2006/relationships/slideLayout" Target="../slideLayouts/slideLayout11.xml"/><Relationship Id="rId2" Type="http://schemas.openxmlformats.org/officeDocument/2006/relationships/image" Target="../media/image43.emf"/></Relationships>
</file>

<file path=ppt/slides/_rels/slide27.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1" Type="http://schemas.openxmlformats.org/officeDocument/2006/relationships/slideLayout" Target="../slideLayouts/slideLayout11.xml"/><Relationship Id="rId2" Type="http://schemas.openxmlformats.org/officeDocument/2006/relationships/image" Target="../media/image4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emf"/><Relationship Id="rId3" Type="http://schemas.openxmlformats.org/officeDocument/2006/relationships/image" Target="../media/image5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err="1" smtClean="0"/>
              <a:t>Spyplot</a:t>
            </a:r>
            <a:r>
              <a:rPr lang="en-US" b="1" dirty="0" smtClean="0"/>
              <a:t> file</a:t>
            </a:r>
            <a:r>
              <a:rPr lang="en-US" dirty="0" smtClean="0"/>
              <a:t>: Write </a:t>
            </a:r>
            <a:r>
              <a:rPr lang="en-US" dirty="0" err="1"/>
              <a:t>S</a:t>
            </a:r>
            <a:r>
              <a:rPr lang="en-US" dirty="0" err="1" smtClean="0"/>
              <a:t>pyplot</a:t>
            </a:r>
            <a:r>
              <a:rPr lang="en-US" dirty="0" smtClean="0"/>
              <a:t> files from </a:t>
            </a:r>
            <a:r>
              <a:rPr lang="en-US" dirty="0" smtClean="0"/>
              <a:t>CTH, </a:t>
            </a:r>
            <a:r>
              <a:rPr lang="en-US" smtClean="0"/>
              <a:t>then post </a:t>
            </a:r>
            <a:r>
              <a:rPr lang="en-US" dirty="0" smtClean="0"/>
              <a:t>process analysis by reading back in and batch processing in </a:t>
            </a:r>
            <a:r>
              <a:rPr lang="en-US" dirty="0" err="1" smtClean="0"/>
              <a:t>ParaView</a:t>
            </a:r>
            <a:r>
              <a:rPr lang="en-US" dirty="0" smtClean="0"/>
              <a:t>.</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a:t>
            </a:r>
            <a:r>
              <a:rPr lang="en-US" dirty="0" err="1"/>
              <a:t>Cielo</a:t>
            </a:r>
            <a:r>
              <a:rPr lang="en-US" dirty="0"/>
              <a:t> supercomputer at LANL, jointly managed by Los Alamos National Laboratory and Sandia National Laboratories</a:t>
            </a:r>
          </a:p>
          <a:p>
            <a:pPr lvl="1"/>
            <a:r>
              <a:rPr lang="en-US" dirty="0"/>
              <a:t>1,840 node Cray XE6</a:t>
            </a:r>
          </a:p>
          <a:p>
            <a:pPr lvl="1"/>
            <a:r>
              <a:rPr lang="en-US" dirty="0"/>
              <a:t>Node: 2 AMD Opteron 6100 (</a:t>
            </a:r>
            <a:r>
              <a:rPr lang="en-US" dirty="0" err="1"/>
              <a:t>Magny-Cours</a:t>
            </a:r>
            <a:r>
              <a:rPr lang="en-US" dirty="0"/>
              <a:t>) 8-way processor chips</a:t>
            </a:r>
          </a:p>
          <a:p>
            <a:pPr lvl="2"/>
            <a:r>
              <a:rPr lang="en-US" dirty="0"/>
              <a:t>Total of 16 cores/node</a:t>
            </a:r>
          </a:p>
          <a:p>
            <a:pPr lvl="2"/>
            <a:r>
              <a:rPr lang="en-US" dirty="0"/>
              <a:t>2.6 GHz peak computation speed per core</a:t>
            </a:r>
          </a:p>
          <a:p>
            <a:pPr lvl="1"/>
            <a:r>
              <a:rPr lang="en-US" dirty="0"/>
              <a:t>Peak of 1.37 </a:t>
            </a:r>
            <a:r>
              <a:rPr lang="en-US" dirty="0" err="1"/>
              <a:t>Petaflops</a:t>
            </a:r>
            <a:endParaRPr lang="en-US" dirty="0"/>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a:t>
            </a:r>
            <a:r>
              <a:rPr lang="en-US" dirty="0" err="1"/>
              <a:t>timestep</a:t>
            </a:r>
            <a:r>
              <a:rPr lang="en-US" dirty="0"/>
              <a:t>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err="1" smtClean="0"/>
              <a:t>Spyplot</a:t>
            </a:r>
            <a:r>
              <a:rPr lang="en-US" dirty="0" smtClean="0"/>
              <a:t> </a:t>
            </a:r>
            <a:r>
              <a:rPr lang="en-US" dirty="0"/>
              <a:t>file </a:t>
            </a:r>
            <a:r>
              <a:rPr lang="en-US" dirty="0" smtClean="0"/>
              <a:t>application outputs </a:t>
            </a:r>
            <a:r>
              <a:rPr lang="en-US" dirty="0" err="1"/>
              <a:t>spyplot</a:t>
            </a:r>
            <a:r>
              <a:rPr lang="en-US" dirty="0"/>
              <a:t> data at a fixed interval in simulated time, calculated so that the application executed </a:t>
            </a:r>
            <a:r>
              <a:rPr lang="en-US" dirty="0" smtClean="0"/>
              <a:t>the same number </a:t>
            </a:r>
            <a:r>
              <a:rPr lang="en-US" dirty="0"/>
              <a:t>of analysis operations performed by the </a:t>
            </a:r>
            <a:r>
              <a:rPr lang="en-US" dirty="0" smtClean="0"/>
              <a:t>in-situ </a:t>
            </a:r>
            <a:r>
              <a:rPr lang="en-US" dirty="0"/>
              <a:t>and </a:t>
            </a:r>
            <a:r>
              <a:rPr lang="en-US" dirty="0" smtClean="0"/>
              <a:t>in-transit applications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13</a:t>
            </a:fld>
            <a:endParaRPr lang="en-US"/>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a:p>
        </p:txBody>
      </p:sp>
    </p:spTree>
    <p:extLst>
      <p:ext uri="{BB962C8B-B14F-4D97-AF65-F5344CB8AC3E}">
        <p14:creationId xmlns:p14="http://schemas.microsoft.com/office/powerpoint/2010/main" val="383590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16</a:t>
            </a:fld>
            <a:endParaRPr lang="en-US"/>
          </a:p>
        </p:txBody>
      </p:sp>
      <p:pic>
        <p:nvPicPr>
          <p:cNvPr id="4" name="Picture 3" descr="in-situ-unopt-lin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lin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668" y="910742"/>
            <a:ext cx="3044952" cy="2435962"/>
          </a:xfrm>
          <a:prstGeom prst="rect">
            <a:avLst/>
          </a:prstGeom>
        </p:spPr>
      </p:pic>
      <p:pic>
        <p:nvPicPr>
          <p:cNvPr id="7" name="Picture 6" descr="in-transit-extra-lin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8" name="Picture 7" descr="in-transit-inclusive-lin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952" y="3581400"/>
            <a:ext cx="3044952" cy="2435962"/>
          </a:xfrm>
          <a:prstGeom prst="rect">
            <a:avLst/>
          </a:prstGeom>
        </p:spPr>
      </p:pic>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pic>
        <p:nvPicPr>
          <p:cNvPr id="6" name="Picture 5" descr="spyplot-file-line.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
        <p:nvSpPr>
          <p:cNvPr id="9" name="Rectangle 8"/>
          <p:cNvSpPr/>
          <p:nvPr/>
        </p:nvSpPr>
        <p:spPr>
          <a:xfrm>
            <a:off x="6553200" y="4038600"/>
            <a:ext cx="2362200" cy="21145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Analysis</a:t>
            </a:r>
          </a:p>
          <a:p>
            <a:pPr algn="ctr"/>
            <a:endParaRPr lang="en-US" dirty="0" smtClean="0"/>
          </a:p>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17</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Generally </a:t>
            </a:r>
            <a:r>
              <a:rPr lang="en-US" dirty="0"/>
              <a:t>good scaling </a:t>
            </a:r>
            <a:r>
              <a:rPr lang="en-US" dirty="0" smtClean="0"/>
              <a:t>performance, with the  exception of the </a:t>
            </a:r>
            <a:r>
              <a:rPr lang="en-US" dirty="0"/>
              <a:t>baseline </a:t>
            </a:r>
            <a:r>
              <a:rPr lang="en-US" dirty="0" smtClean="0"/>
              <a:t>algorithm.</a:t>
            </a:r>
            <a:endParaRPr lang="en-US" dirty="0"/>
          </a:p>
        </p:txBody>
      </p:sp>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beats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3962400"/>
            <a:ext cx="3505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Pipeline Summary Timing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a:p>
        </p:txBody>
      </p:sp>
      <p:pic>
        <p:nvPicPr>
          <p:cNvPr id="7" name="Picture 6" descr="total-runtim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895600"/>
            <a:ext cx="1981200" cy="274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02097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1981200" y="4014552"/>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5029200" y="1371600"/>
            <a:ext cx="762000" cy="1865868"/>
          </a:xfrm>
          <a:prstGeom prst="roundRect">
            <a:avLst/>
          </a:prstGeom>
          <a:gradFill flip="none" rotWithShape="1">
            <a:gsLst>
              <a:gs pos="0">
                <a:schemeClr val="bg1">
                  <a:lumMod val="5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in-situ-opt-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638144" y="4267200"/>
            <a:ext cx="2362200"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Refined algorithm scales well.</a:t>
            </a:r>
          </a:p>
          <a:p>
            <a:pPr marL="285750" indent="-285750" algn="just">
              <a:buFont typeface="Arial"/>
              <a:buChar char="•"/>
            </a:pPr>
            <a:r>
              <a:rPr lang="en-US" dirty="0" err="1" smtClean="0"/>
              <a:t>Spyplot</a:t>
            </a:r>
            <a:r>
              <a:rPr lang="en-US" dirty="0" smtClean="0"/>
              <a:t> I/O scales</a:t>
            </a:r>
          </a:p>
          <a:p>
            <a:pPr marL="285750" indent="-285750" algn="just">
              <a:buFont typeface="Arial"/>
              <a:buChar char="•"/>
            </a:pPr>
            <a:r>
              <a:rPr lang="en-US" dirty="0" smtClean="0"/>
              <a:t>Baseline algorithm does not scale</a:t>
            </a:r>
          </a:p>
          <a:p>
            <a:pPr algn="just"/>
            <a:endParaRPr lang="en-US" dirty="0"/>
          </a:p>
        </p:txBody>
      </p:sp>
      <p:pic>
        <p:nvPicPr>
          <p:cNvPr id="4" name="Picture 3"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cxnSp>
        <p:nvCxnSpPr>
          <p:cNvPr id="27" name="Straight Arrow Connector 26"/>
          <p:cNvCxnSpPr/>
          <p:nvPr/>
        </p:nvCxnSpPr>
        <p:spPr>
          <a:xfrm>
            <a:off x="2362200"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61834" y="36576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562600" y="3237468"/>
            <a:ext cx="8230" cy="420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362200" y="3657600"/>
            <a:ext cx="373227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094476" y="3657600"/>
            <a:ext cx="611124" cy="762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3" y="2658534"/>
            <a:ext cx="502457" cy="1608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Initialization of visualization grows with job </a:t>
            </a:r>
            <a:r>
              <a:rPr lang="en-US" dirty="0" smtClean="0"/>
              <a:t>size.  Reason unclear; slated for follow-on investigation.</a:t>
            </a:r>
            <a:endParaRPr lang="en-US" dirty="0"/>
          </a:p>
          <a:p>
            <a:pPr algn="just"/>
            <a:endParaRPr lang="en-US" dirty="0"/>
          </a:p>
        </p:txBody>
      </p:sp>
      <p:pic>
        <p:nvPicPr>
          <p:cNvPr id="16" name="Picture 15" descr="spyplot-file-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err="1" smtClean="0"/>
              <a:t>Spyplot</a:t>
            </a:r>
            <a:r>
              <a:rPr lang="en-US" sz="1600" dirty="0" smtClean="0"/>
              <a: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a:p>
        </p:txBody>
      </p:sp>
      <p:pic>
        <p:nvPicPr>
          <p:cNvPr id="4" name="Picture 3" descr="in-situ-unopt-seri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914400"/>
            <a:ext cx="2751944" cy="48768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do not grow, CTH runtime gets longer as simulation progresses.</a:t>
            </a:r>
          </a:p>
          <a:p>
            <a:pPr algn="just"/>
            <a:endParaRPr lang="en-US" dirty="0" smtClean="0"/>
          </a:p>
          <a:p>
            <a:pPr algn="just"/>
            <a:r>
              <a:rPr lang="en-US" dirty="0" smtClean="0"/>
              <a:t>Vis </a:t>
            </a:r>
            <a:r>
              <a:rPr lang="en-US" dirty="0"/>
              <a:t>time is roughly constant.</a:t>
            </a:r>
          </a:p>
          <a:p>
            <a:pPr algn="just"/>
            <a:endParaRPr lang="en-US" dirty="0" smtClean="0"/>
          </a:p>
          <a:p>
            <a:pPr algn="just"/>
            <a:endParaRPr lang="en-US" dirty="0"/>
          </a:p>
          <a:p>
            <a:pPr algn="just"/>
            <a:endParaRPr lang="en-US" dirty="0" smtClean="0"/>
          </a:p>
          <a:p>
            <a:pPr algn="just"/>
            <a:endParaRPr lang="en-US" dirty="0" smtClean="0"/>
          </a:p>
          <a:p>
            <a:pPr algn="just"/>
            <a:r>
              <a:rPr lang="en-US" dirty="0" smtClean="0"/>
              <a:t>In </a:t>
            </a:r>
            <a:r>
              <a:rPr lang="en-US" dirty="0"/>
              <a:t>transit can flatten the runtime as long as extra simulation time consumes only wait time.</a:t>
            </a:r>
          </a:p>
          <a:p>
            <a:pPr algn="just"/>
            <a:endParaRPr lang="en-US"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 </a:t>
            </a:r>
            <a:r>
              <a:rPr lang="en-US" sz="1600" dirty="0" smtClean="0"/>
              <a:t>(average and standard deviation over 5 trials)</a:t>
            </a:r>
            <a:endParaRPr lang="en-US" sz="1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a:p>
        </p:txBody>
      </p:sp>
      <p:pic>
        <p:nvPicPr>
          <p:cNvPr id="4" name="Picture 3" descr="in-situ-unopt-viz-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499" y="1219200"/>
            <a:ext cx="3044952" cy="2435962"/>
          </a:xfrm>
          <a:prstGeom prst="rect">
            <a:avLst/>
          </a:prstGeom>
        </p:spPr>
      </p:pic>
      <p:pic>
        <p:nvPicPr>
          <p:cNvPr id="5" name="Picture 4" descr="in-situ-opt-viz-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023" y="1219200"/>
            <a:ext cx="3044952" cy="2435962"/>
          </a:xfrm>
          <a:prstGeom prst="rect">
            <a:avLst/>
          </a:prstGeom>
        </p:spPr>
      </p:pic>
      <p:pic>
        <p:nvPicPr>
          <p:cNvPr id="6" name="Picture 5" descr="in-situ-opt-cth-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219200"/>
            <a:ext cx="3044952" cy="2435962"/>
          </a:xfrm>
          <a:prstGeom prst="rect">
            <a:avLst/>
          </a:prstGeom>
        </p:spPr>
      </p:pic>
      <p:sp>
        <p:nvSpPr>
          <p:cNvPr id="7" name="TextBox 6"/>
          <p:cNvSpPr txBox="1"/>
          <p:nvPr/>
        </p:nvSpPr>
        <p:spPr>
          <a:xfrm>
            <a:off x="1337727" y="3485885"/>
            <a:ext cx="521898" cy="338554"/>
          </a:xfrm>
          <a:prstGeom prst="rect">
            <a:avLst/>
          </a:prstGeom>
          <a:noFill/>
        </p:spPr>
        <p:txBody>
          <a:bodyPr wrap="none" rtlCol="0">
            <a:spAutoFit/>
          </a:bodyPr>
          <a:lstStyle/>
          <a:p>
            <a:r>
              <a:rPr lang="en-US" sz="1600" dirty="0" smtClean="0"/>
              <a:t>CTH</a:t>
            </a:r>
            <a:endParaRPr lang="en-US" sz="1600" dirty="0"/>
          </a:p>
        </p:txBody>
      </p:sp>
      <p:sp>
        <p:nvSpPr>
          <p:cNvPr id="8" name="TextBox 7"/>
          <p:cNvSpPr txBox="1"/>
          <p:nvPr/>
        </p:nvSpPr>
        <p:spPr>
          <a:xfrm>
            <a:off x="3816693" y="3545208"/>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912504" y="3545208"/>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4572000"/>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Outliers due to single large example.  Likely another event on </a:t>
            </a:r>
            <a:r>
              <a:rPr lang="en-US" dirty="0" err="1" smtClean="0"/>
              <a:t>Cielo</a:t>
            </a:r>
            <a:r>
              <a:rPr lang="en-US" dirty="0" smtClean="0"/>
              <a:t> causing contention.</a:t>
            </a:r>
            <a:endParaRPr lang="en-US" dirty="0"/>
          </a:p>
          <a:p>
            <a:pPr algn="just"/>
            <a:endParaRPr lang="en-US"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Variance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248400" y="914400"/>
            <a:ext cx="2751944" cy="261071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In-transit transfer times have noticeable variance.</a:t>
            </a:r>
          </a:p>
          <a:p>
            <a:pPr algn="just"/>
            <a:endParaRPr lang="en-US" dirty="0" smtClean="0"/>
          </a:p>
          <a:p>
            <a:pPr algn="just"/>
            <a:r>
              <a:rPr lang="en-US" dirty="0" smtClean="0"/>
              <a:t>Likely cause: scheduler does not optimize allocations for transfers between jobs.</a:t>
            </a:r>
          </a:p>
          <a:p>
            <a:pPr algn="just"/>
            <a:endParaRPr lang="en-US"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a:p>
        </p:txBody>
      </p:sp>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pic>
        <p:nvPicPr>
          <p:cNvPr id="13" name="Picture 12" descr="in-situ-unopt-ra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15" name="Picture 14" descr="in-situ-opt-ra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6" name="Picture 15" descr="in-transit-extra-rat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17" name="Picture 16" descr="in-transit-inclusive-rat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14" name="Rectangle 13"/>
          <p:cNvSpPr/>
          <p:nvPr/>
        </p:nvSpPr>
        <p:spPr>
          <a:xfrm>
            <a:off x="6248400" y="914400"/>
            <a:ext cx="2751944" cy="31242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a:p>
            <a:pPr algn="just"/>
            <a:endParaRPr lang="en-US" dirty="0"/>
          </a:p>
          <a:p>
            <a:pPr algn="just"/>
            <a:r>
              <a:rPr lang="en-US" i="1" dirty="0"/>
              <a:t>In transit </a:t>
            </a:r>
            <a:r>
              <a:rPr lang="en-US" dirty="0"/>
              <a:t>can get “effective” rates faster than direct </a:t>
            </a:r>
            <a:r>
              <a:rPr lang="en-US" i="1" dirty="0"/>
              <a:t>in situ </a:t>
            </a:r>
            <a:r>
              <a:rPr lang="en-US" dirty="0"/>
              <a:t>by overlapping computation with simulation computation.</a:t>
            </a:r>
          </a:p>
          <a:p>
            <a:pPr algn="just"/>
            <a:endParaRPr lang="en-US" dirty="0"/>
          </a:p>
        </p:txBody>
      </p:sp>
    </p:spTree>
    <p:extLst>
      <p:ext uri="{BB962C8B-B14F-4D97-AF65-F5344CB8AC3E}">
        <p14:creationId xmlns:p14="http://schemas.microsoft.com/office/powerpoint/2010/main" val="34267557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a:p>
        </p:txBody>
      </p:sp>
      <p:pic>
        <p:nvPicPr>
          <p:cNvPr id="4" name="Picture 3" descr="service-2-core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8641"/>
            <a:ext cx="6172200" cy="1859472"/>
          </a:xfrm>
          <a:prstGeom prst="rect">
            <a:avLst/>
          </a:prstGeom>
        </p:spPr>
      </p:pic>
      <p:pic>
        <p:nvPicPr>
          <p:cNvPr id="5" name="Picture 4" descr="service-4-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25671"/>
            <a:ext cx="6172200" cy="1859473"/>
          </a:xfrm>
          <a:prstGeom prst="rect">
            <a:avLst/>
          </a:prstGeom>
        </p:spPr>
      </p:pic>
      <p:pic>
        <p:nvPicPr>
          <p:cNvPr id="6" name="Picture 5" descr="service-8-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652701"/>
            <a:ext cx="6172200" cy="1875099"/>
          </a:xfrm>
          <a:prstGeom prst="rect">
            <a:avLst/>
          </a:prstGeom>
        </p:spPr>
      </p:pic>
      <p:sp>
        <p:nvSpPr>
          <p:cNvPr id="7" name="TextBox 6"/>
          <p:cNvSpPr txBox="1"/>
          <p:nvPr/>
        </p:nvSpPr>
        <p:spPr>
          <a:xfrm>
            <a:off x="4557813" y="2347032"/>
            <a:ext cx="1383311" cy="338554"/>
          </a:xfrm>
          <a:prstGeom prst="rect">
            <a:avLst/>
          </a:prstGeom>
          <a:solidFill>
            <a:schemeClr val="bg1">
              <a:alpha val="50000"/>
            </a:schemeClr>
          </a:solidFill>
        </p:spPr>
        <p:txBody>
          <a:bodyPr wrap="none" rtlCol="0">
            <a:spAutoFit/>
          </a:bodyPr>
          <a:lstStyle/>
          <a:p>
            <a:r>
              <a:rPr lang="en-US" sz="1600" dirty="0" smtClean="0"/>
              <a:t>2 cores/server</a:t>
            </a:r>
            <a:endParaRPr lang="en-US" sz="1600" dirty="0"/>
          </a:p>
        </p:txBody>
      </p:sp>
      <p:sp>
        <p:nvSpPr>
          <p:cNvPr id="8" name="TextBox 7"/>
          <p:cNvSpPr txBox="1"/>
          <p:nvPr/>
        </p:nvSpPr>
        <p:spPr>
          <a:xfrm>
            <a:off x="4557813" y="4157246"/>
            <a:ext cx="1383311" cy="338554"/>
          </a:xfrm>
          <a:prstGeom prst="rect">
            <a:avLst/>
          </a:prstGeom>
          <a:solidFill>
            <a:schemeClr val="bg1">
              <a:alpha val="50000"/>
            </a:schemeClr>
          </a:solidFill>
        </p:spPr>
        <p:txBody>
          <a:bodyPr wrap="none" rtlCol="0">
            <a:spAutoFit/>
          </a:bodyPr>
          <a:lstStyle/>
          <a:p>
            <a:r>
              <a:rPr lang="en-US" sz="1600" dirty="0" smtClean="0"/>
              <a:t>4 cores/server</a:t>
            </a:r>
            <a:endParaRPr lang="en-US" sz="1600" dirty="0"/>
          </a:p>
        </p:txBody>
      </p:sp>
      <p:sp>
        <p:nvSpPr>
          <p:cNvPr id="9" name="TextBox 8"/>
          <p:cNvSpPr txBox="1"/>
          <p:nvPr/>
        </p:nvSpPr>
        <p:spPr>
          <a:xfrm>
            <a:off x="4557813" y="5983873"/>
            <a:ext cx="1383311" cy="338554"/>
          </a:xfrm>
          <a:prstGeom prst="rect">
            <a:avLst/>
          </a:prstGeom>
          <a:solidFill>
            <a:schemeClr val="bg1">
              <a:alpha val="50000"/>
            </a:schemeClr>
          </a:solidFill>
        </p:spPr>
        <p:txBody>
          <a:bodyPr wrap="none" rtlCol="0">
            <a:spAutoFit/>
          </a:bodyPr>
          <a:lstStyle/>
          <a:p>
            <a:r>
              <a:rPr lang="en-US" sz="1600" dirty="0"/>
              <a:t>8</a:t>
            </a:r>
            <a:r>
              <a:rPr lang="en-US" sz="1600" dirty="0" smtClean="0"/>
              <a:t> cores/server</a:t>
            </a:r>
            <a:endParaRPr lang="en-US" sz="1600" dirty="0"/>
          </a:p>
        </p:txBody>
      </p:sp>
      <p:sp>
        <p:nvSpPr>
          <p:cNvPr id="11" name="Rectangle 10"/>
          <p:cNvSpPr/>
          <p:nvPr/>
        </p:nvSpPr>
        <p:spPr>
          <a:xfrm>
            <a:off x="6248400" y="991675"/>
            <a:ext cx="2751944" cy="31242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t>Traces of 10 cycles of 128-core job.  1 server node</a:t>
            </a:r>
            <a:r>
              <a:rPr lang="en-US" dirty="0" smtClean="0"/>
              <a:t>.</a:t>
            </a:r>
          </a:p>
          <a:p>
            <a:endParaRPr lang="en-US" dirty="0"/>
          </a:p>
          <a:p>
            <a:r>
              <a:rPr lang="en-US" dirty="0"/>
              <a:t>Poor performance with 2 core server.  Not enough servers to handle network transfers.</a:t>
            </a:r>
          </a:p>
          <a:p>
            <a:endParaRPr lang="en-US" dirty="0" smtClean="0"/>
          </a:p>
          <a:p>
            <a:r>
              <a:rPr lang="en-US" dirty="0" smtClean="0"/>
              <a:t>There is added </a:t>
            </a:r>
            <a:r>
              <a:rPr lang="en-US" dirty="0"/>
              <a:t>benefit </a:t>
            </a:r>
            <a:r>
              <a:rPr lang="en-US" dirty="0" smtClean="0"/>
              <a:t>to </a:t>
            </a:r>
            <a:r>
              <a:rPr lang="en-US" dirty="0"/>
              <a:t>adding more cores.</a:t>
            </a:r>
          </a:p>
          <a:p>
            <a:pPr algn="just"/>
            <a:endParaRPr lang="en-US"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a:t>
            </a:r>
            <a:r>
              <a:rPr lang="en-US" dirty="0" err="1" smtClean="0"/>
              <a:t>exascale</a:t>
            </a:r>
            <a:r>
              <a:rPr lang="en-US" dirty="0" smtClean="0"/>
              <a:t>.  It represents significant work on the development of both </a:t>
            </a:r>
            <a:r>
              <a:rPr lang="en-US" i="1" dirty="0" smtClean="0"/>
              <a:t>Catalyst</a:t>
            </a:r>
            <a:r>
              <a:rPr lang="en-US" dirty="0" smtClean="0"/>
              <a:t>, an open source in-situ analysis capability, and </a:t>
            </a:r>
            <a:r>
              <a:rPr lang="en-US" i="1" dirty="0" err="1"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In transit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31</a:t>
            </a:fld>
            <a:endParaRPr lang="en-US"/>
          </a:p>
        </p:txBody>
      </p:sp>
    </p:spTree>
    <p:extLst>
      <p:ext uri="{BB962C8B-B14F-4D97-AF65-F5344CB8AC3E}">
        <p14:creationId xmlns:p14="http://schemas.microsoft.com/office/powerpoint/2010/main" val="2454360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 transit can provide a performance improvement over in situ in some </a:t>
            </a:r>
            <a:r>
              <a:rPr lang="en-US" sz="1800" b="1" dirty="0" err="1"/>
              <a:t>circum</a:t>
            </a:r>
            <a:r>
              <a:rPr lang="en-US" sz="1800" b="1" dirty="0"/>
              <a:t>- stances,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dirty="0" smtClean="0"/>
              <a:t>In </a:t>
            </a:r>
            <a:r>
              <a:rPr lang="en-US" sz="1800" dirty="0"/>
              <a:t>transit analysis has an added overhead above embedded in situ analysis involving transferring data between parallel jobs. Given an analysis with perfect linear scalability, we suspect in transit workflows will always have an added cost, and our results support this. With an analysis that does not scale perfectly, possibly due to communication overhead, it is theoretically possible for in transit to be faster by reducing the size of the analysis job. This is one of the motivations for choosing an analysis task that requires significant communication. In our results, we do find instances where in transit is faster, but by a smaller margin and for fewer configurations than we initially anticipated. So although in transit has several other positive features, we do not anticipate performance to be the main motivations for using </a:t>
            </a:r>
            <a:r>
              <a:rPr lang="en-US" sz="1800" dirty="0" smtClean="0"/>
              <a:t>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32</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in situ processing is roughly 100MB per core. Considering that our embedded in situ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33</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a:t>
            </a:r>
            <a:r>
              <a:rPr lang="en-US" sz="1800" dirty="0" err="1"/>
              <a:t>HPCToolkit</a:t>
            </a:r>
            <a:r>
              <a:rPr lang="en-US" sz="1800" dirty="0"/>
              <a: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34</a:t>
            </a:fld>
            <a:endParaRPr lang="en-US"/>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in transit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35</a:t>
            </a:fld>
            <a:endParaRPr lang="en-US"/>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a:t>
            </a:r>
            <a:r>
              <a:rPr lang="en-US" sz="2400" dirty="0" err="1" smtClean="0">
                <a:solidFill>
                  <a:schemeClr val="tx1"/>
                </a:solidFill>
                <a:effectLst/>
                <a:latin typeface="Calibri"/>
                <a:ea typeface="ＭＳ Ｐゴシック" charset="-128"/>
                <a:cs typeface="Calibri"/>
              </a:rPr>
              <a:t>Cielo</a:t>
            </a:r>
            <a:r>
              <a:rPr lang="en-US" sz="2400" dirty="0" smtClean="0">
                <a:solidFill>
                  <a:schemeClr val="tx1"/>
                </a:solidFill>
                <a:effectLst/>
                <a:latin typeface="Calibri"/>
                <a:ea typeface="ＭＳ Ｐゴシック" charset="-128"/>
                <a:cs typeface="Calibri"/>
              </a:rPr>
              <a:t> tests on both </a:t>
            </a:r>
            <a:r>
              <a:rPr lang="en-US" sz="2400" i="1" dirty="0" smtClean="0">
                <a:solidFill>
                  <a:schemeClr val="tx1"/>
                </a:solidFill>
                <a:effectLst/>
                <a:latin typeface="Calibri"/>
                <a:ea typeface="ＭＳ Ｐゴシック" charset="-128"/>
                <a:cs typeface="Calibri"/>
              </a:rPr>
              <a:t>in-situ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a:t>
            </a:r>
            <a:r>
              <a:rPr lang="en-US" sz="2400" dirty="0" err="1" smtClean="0">
                <a:solidFill>
                  <a:schemeClr val="tx1"/>
                </a:solidFill>
                <a:effectLst/>
                <a:latin typeface="Calibri"/>
                <a:ea typeface="ＭＳ Ｐゴシック" charset="-128"/>
                <a:cs typeface="Calibri"/>
              </a:rPr>
              <a:t>sim</a:t>
            </a:r>
            <a:r>
              <a:rPr lang="en-US" sz="2400" dirty="0" smtClean="0">
                <a:solidFill>
                  <a:schemeClr val="tx1"/>
                </a:solidFill>
                <a:effectLst/>
                <a:latin typeface="Calibri"/>
                <a:ea typeface="ＭＳ Ｐゴシック" charset="-128"/>
                <a:cs typeface="Calibri"/>
              </a:rPr>
              <a:t>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36</a:t>
            </a:fld>
            <a:endParaRPr lang="en-US"/>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In-situ and In-transit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dirty="0"/>
              <a:t>In-situ processing provides ``tightly-coupled'' analysis capabilities through libraries linked directly with the simulation.  SNL has collaborated on developing an in-situ capability designed for this purpose</a:t>
            </a:r>
            <a:r>
              <a:rPr lang="en-US" sz="2000" dirty="0" smtClean="0"/>
              <a:t>.</a:t>
            </a:r>
          </a:p>
          <a:p>
            <a:endParaRPr lang="en-US" dirty="0"/>
          </a:p>
          <a:p>
            <a:endParaRPr lang="en-US" dirty="0" smtClean="0"/>
          </a:p>
          <a:p>
            <a:endParaRPr lang="en-US" dirty="0"/>
          </a:p>
          <a:p>
            <a:r>
              <a:rPr lang="en-US" sz="2000" dirty="0"/>
              <a:t>In-transit 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in-situ 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in-transit workflow, in which the science code communicates with data services nodes to perform analysis operations.  This is accomplished in this Milestone through the use of </a:t>
            </a:r>
            <a:r>
              <a:rPr lang="en-US" sz="1200" i="1" dirty="0" err="1"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a:t>
            </a:r>
            <a:r>
              <a:rPr lang="en-US" sz="1800" dirty="0" err="1" smtClean="0"/>
              <a:t>Wilke</a:t>
            </a:r>
            <a:endParaRPr lang="en-US" sz="1800" dirty="0" smtClean="0"/>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a:t>
            </a:r>
            <a:r>
              <a:rPr lang="en-US" sz="1800" dirty="0" err="1" smtClean="0"/>
              <a:t>Cielo</a:t>
            </a:r>
            <a:r>
              <a:rPr lang="en-US" sz="1800" dirty="0" smtClean="0"/>
              <a:t> (half the machine).  Partial experiments done at 64k cores on </a:t>
            </a:r>
            <a:r>
              <a:rPr lang="en-US" sz="1800" dirty="0" err="1" smtClean="0"/>
              <a:t>Cielo</a:t>
            </a:r>
            <a:r>
              <a:rPr lang="en-US" sz="1800" dirty="0" smtClean="0"/>
              <a:t> (the entire machine).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a:t>
            </a:r>
            <a:r>
              <a:rPr lang="en-US" dirty="0" err="1" smtClean="0"/>
              <a:t>bondaries</a:t>
            </a:r>
            <a:r>
              <a:rPr lang="en-US" dirty="0" smtClean="0"/>
              <a:t>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2.16244E-6 6.06061E-7 L -0.15759 -0.09415 " pathEditMode="relative" rAng="0" ptsTypes="AA">
                                      <p:cBhvr>
                                        <p:cTn id="6" dur="2000" fill="hold"/>
                                        <p:tgtEl>
                                          <p:spTgt spid="8"/>
                                        </p:tgtEl>
                                        <p:attrNameLst>
                                          <p:attrName>ppt_x</p:attrName>
                                          <p:attrName>ppt_y</p:attrName>
                                        </p:attrNameLst>
                                      </p:cBhvr>
                                      <p:rCtr x="-7879" y="-4719"/>
                                    </p:animMotion>
                                  </p:childTnLst>
                                </p:cTn>
                              </p:par>
                              <p:par>
                                <p:cTn id="7" presetID="0" presetClass="path" presetSubtype="0" accel="50000" decel="50000" fill="hold" nodeType="withEffect">
                                  <p:stCondLst>
                                    <p:cond delay="0"/>
                                  </p:stCondLst>
                                  <p:childTnLst>
                                    <p:animMotion origin="layout" path="M 3.34606E-6 6.06061E-7 L 0.07566 -0.19408 " pathEditMode="relative" rAng="0" ptsTypes="AA">
                                      <p:cBhvr>
                                        <p:cTn id="8" dur="2000" fill="hold"/>
                                        <p:tgtEl>
                                          <p:spTgt spid="9"/>
                                        </p:tgtEl>
                                        <p:attrNameLst>
                                          <p:attrName>ppt_x</p:attrName>
                                          <p:attrName>ppt_y</p:attrName>
                                        </p:attrNameLst>
                                      </p:cBhvr>
                                      <p:rCtr x="3783" y="-9715"/>
                                    </p:animMotion>
                                  </p:childTnLst>
                                </p:cTn>
                              </p:par>
                              <p:par>
                                <p:cTn id="9" presetID="0" presetClass="path" presetSubtype="0" accel="50000" decel="50000" fill="hold" nodeType="withEffect">
                                  <p:stCondLst>
                                    <p:cond delay="0"/>
                                  </p:stCondLst>
                                  <p:childTnLst>
                                    <p:animMotion origin="layout" path="M 2.16244E-6 -4.00185E-6 L -0.08261 0.19454 " pathEditMode="relative" rAng="0" ptsTypes="AA">
                                      <p:cBhvr>
                                        <p:cTn id="10" dur="2000" fill="hold"/>
                                        <p:tgtEl>
                                          <p:spTgt spid="10"/>
                                        </p:tgtEl>
                                        <p:attrNameLst>
                                          <p:attrName>ppt_x</p:attrName>
                                          <p:attrName>ppt_y</p:attrName>
                                        </p:attrNameLst>
                                      </p:cBhvr>
                                      <p:rCtr x="-4131" y="9715"/>
                                    </p:animMotion>
                                  </p:childTnLst>
                                </p:cTn>
                              </p:par>
                              <p:par>
                                <p:cTn id="11" presetID="0" presetClass="path" presetSubtype="0" accel="50000" decel="50000" fill="hold" nodeType="withEffect">
                                  <p:stCondLst>
                                    <p:cond delay="0"/>
                                  </p:stCondLst>
                                  <p:childTnLst>
                                    <p:animMotion origin="layout" path="M 3.34606E-6 -4.00185E-6 L 0.15897 0.08351 " pathEditMode="relative" rAng="0" ptsTypes="AA">
                                      <p:cBhvr>
                                        <p:cTn id="12" dur="2000" fill="hold"/>
                                        <p:tgtEl>
                                          <p:spTgt spid="11"/>
                                        </p:tgtEl>
                                        <p:attrNameLst>
                                          <p:attrName>ppt_x</p:attrName>
                                          <p:attrName>ppt_y</p:attrName>
                                        </p:attrNameLst>
                                      </p:cBhvr>
                                      <p:rCtr x="7949" y="41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2001</TotalTime>
  <Words>2597</Words>
  <Application>Microsoft Macintosh PowerPoint</Application>
  <PresentationFormat>On-screen Show (4:3)</PresentationFormat>
  <Paragraphs>250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Sandia_CorpPresentation_Template1</vt:lpstr>
      <vt:lpstr>PowerPoint Presentation</vt:lpstr>
      <vt:lpstr>Summary</vt:lpstr>
      <vt:lpstr>The path to Exascale</vt:lpstr>
      <vt:lpstr>Milestone 4745</vt:lpstr>
      <vt:lpstr>Motivation</vt:lpstr>
      <vt:lpstr>In-situ and In-transit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Results</vt:lpstr>
      <vt:lpstr>Basic Timing</vt:lpstr>
      <vt:lpstr>Pipeline Summary Timing</vt:lpstr>
      <vt:lpstr>Pipeline Summary Timing</vt:lpstr>
      <vt:lpstr>Pipeline Summary Timing</vt:lpstr>
      <vt:lpstr>Pipeline Summary Timing</vt:lpstr>
      <vt:lpstr>Timing Per Task</vt:lpstr>
      <vt:lpstr>Timing Per Task</vt:lpstr>
      <vt:lpstr>Time-Series Analysis</vt:lpstr>
      <vt:lpstr>Runtime Variance (average and standard deviation over 5 trials)</vt:lpstr>
      <vt:lpstr>Runtime Variance</vt:lpstr>
      <vt:lpstr>Block Processing Rate</vt:lpstr>
      <vt:lpstr>In Transit Node Scaling</vt:lpstr>
      <vt:lpstr>Memory Footprint</vt:lpstr>
      <vt:lpstr>Memory Footprint</vt:lpstr>
      <vt:lpstr>Memory Footprint</vt:lpstr>
      <vt:lpstr>Conclusions</vt:lpstr>
      <vt:lpstr>Conclusions</vt:lpstr>
      <vt:lpstr>Conclusions</vt:lpstr>
      <vt:lpstr>Conclusions</vt:lpstr>
      <vt:lpstr>Conclusions</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Nathan Fabian</cp:lastModifiedBy>
  <cp:revision>87</cp:revision>
  <dcterms:created xsi:type="dcterms:W3CDTF">2011-10-03T16:15:05Z</dcterms:created>
  <dcterms:modified xsi:type="dcterms:W3CDTF">2013-02-20T21:45:23Z</dcterms:modified>
</cp:coreProperties>
</file>