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5"/>
  </p:notesMasterIdLst>
  <p:handoutMasterIdLst>
    <p:handoutMasterId r:id="rId46"/>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6" r:id="rId16"/>
    <p:sldId id="301" r:id="rId17"/>
    <p:sldId id="257" r:id="rId18"/>
    <p:sldId id="297" r:id="rId19"/>
    <p:sldId id="304" r:id="rId20"/>
    <p:sldId id="305" r:id="rId21"/>
    <p:sldId id="303" r:id="rId22"/>
    <p:sldId id="262" r:id="rId23"/>
    <p:sldId id="263" r:id="rId24"/>
    <p:sldId id="308" r:id="rId25"/>
    <p:sldId id="309" r:id="rId26"/>
    <p:sldId id="264" r:id="rId27"/>
    <p:sldId id="265" r:id="rId28"/>
    <p:sldId id="312" r:id="rId29"/>
    <p:sldId id="266" r:id="rId30"/>
    <p:sldId id="267" r:id="rId31"/>
    <p:sldId id="268" r:id="rId32"/>
    <p:sldId id="313" r:id="rId33"/>
    <p:sldId id="270" r:id="rId34"/>
    <p:sldId id="271" r:id="rId35"/>
    <p:sldId id="272" r:id="rId36"/>
    <p:sldId id="302" r:id="rId37"/>
    <p:sldId id="279" r:id="rId38"/>
    <p:sldId id="314" r:id="rId39"/>
    <p:sldId id="280" r:id="rId40"/>
    <p:sldId id="281" r:id="rId41"/>
    <p:sldId id="282" r:id="rId42"/>
    <p:sldId id="284" r:id="rId43"/>
    <p:sldId id="31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autoAdjust="0"/>
    <p:restoredTop sz="86450" autoAdjust="0"/>
  </p:normalViewPr>
  <p:slideViewPr>
    <p:cSldViewPr snapToObjects="1">
      <p:cViewPr varScale="1">
        <p:scale>
          <a:sx n="156" d="100"/>
          <a:sy n="156" d="100"/>
        </p:scale>
        <p:origin x="-232" y="-112"/>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3/4/13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dirty="0"/>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3/4/13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dirty="0"/>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5856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87366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0062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4579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166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54043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363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HPCToolkit traces of small dataset</a:t>
            </a:r>
            <a:r>
              <a:rPr lang="en-US" baseline="0" dirty="0" smtClean="0"/>
              <a:t> on muzia</a:t>
            </a:r>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3/4/13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3/4/13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3/4/13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3/4/13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3/4/13</a:t>
            </a:fld>
            <a:endParaRPr lang="en-US" dirty="0"/>
          </a:p>
        </p:txBody>
      </p:sp>
      <p:sp>
        <p:nvSpPr>
          <p:cNvPr id="7" name="Footer Placeholder 6"/>
          <p:cNvSpPr>
            <a:spLocks noGrp="1"/>
          </p:cNvSpPr>
          <p:nvPr>
            <p:ph type="ftr" sz="quarter" idx="11"/>
          </p:nvPr>
        </p:nvSpPr>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3/4/13</a:t>
            </a:fld>
            <a:endParaRPr lang="en-US" dirty="0"/>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3/4/13</a:t>
            </a:fld>
            <a:endParaRPr lang="en-US" dirty="0"/>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3/4/13</a:t>
            </a:fld>
            <a:endParaRPr lang="en-US" dirty="0"/>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3/4/13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3/4/13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3/4/13</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3/4/13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4.emf"/><Relationship Id="rId3" Type="http://schemas.openxmlformats.org/officeDocument/2006/relationships/image" Target="../media/image45.emf"/></Relationships>
</file>

<file path=ppt/slides/_rels/slide31.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7.emf"/><Relationship Id="rId5" Type="http://schemas.openxmlformats.org/officeDocument/2006/relationships/image" Target="../media/image48.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51.emf"/><Relationship Id="rId1" Type="http://schemas.openxmlformats.org/officeDocument/2006/relationships/slideLayout" Target="../slideLayouts/slideLayout11.xml"/><Relationship Id="rId2" Type="http://schemas.openxmlformats.org/officeDocument/2006/relationships/image" Target="../media/image4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3.emf"/><Relationship Id="rId3" Type="http://schemas.openxmlformats.org/officeDocument/2006/relationships/image" Target="../media/image5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dirty="0"/>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smtClean="0"/>
              <a:t>Spyplot file</a:t>
            </a:r>
            <a:r>
              <a:rPr lang="en-US" dirty="0" smtClean="0"/>
              <a:t>: Write </a:t>
            </a:r>
            <a:r>
              <a:rPr lang="en-US" dirty="0"/>
              <a:t>S</a:t>
            </a:r>
            <a:r>
              <a:rPr lang="en-US" dirty="0" smtClean="0"/>
              <a:t>pyplot files from CTH, then post process analysis by reading back in and batch processing in ParaView.</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dirty="0"/>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Cielo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(Magny-Cours) 8-way processor chips</a:t>
            </a:r>
          </a:p>
          <a:p>
            <a:pPr lvl="2"/>
            <a:r>
              <a:rPr lang="en-US" dirty="0"/>
              <a:t>Total of 16 cores/node</a:t>
            </a:r>
          </a:p>
          <a:p>
            <a:pPr lvl="2"/>
            <a:r>
              <a:rPr lang="en-US" dirty="0" smtClean="0"/>
              <a:t>2.4 </a:t>
            </a:r>
            <a:r>
              <a:rPr lang="en-US" dirty="0"/>
              <a:t>GHz peak computation speed per core</a:t>
            </a:r>
          </a:p>
          <a:p>
            <a:pPr lvl="1"/>
            <a:r>
              <a:rPr lang="en-US" dirty="0"/>
              <a:t>Peak of 1.37 Petaflops</a:t>
            </a:r>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timestep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smtClean="0"/>
              <a:t>Spyplot </a:t>
            </a:r>
            <a:r>
              <a:rPr lang="en-US" dirty="0"/>
              <a:t>file </a:t>
            </a:r>
            <a:r>
              <a:rPr lang="en-US" dirty="0" smtClean="0"/>
              <a:t>application outputs </a:t>
            </a:r>
            <a:r>
              <a:rPr lang="en-US" dirty="0"/>
              <a:t>spyplot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t>
            </a:r>
            <a:r>
              <a:rPr lang="en-US" dirty="0" smtClean="0"/>
              <a:t>applications</a:t>
            </a:r>
          </a:p>
          <a:p>
            <a:pPr lvl="1"/>
            <a:r>
              <a:rPr lang="en-US" dirty="0" smtClean="0"/>
              <a:t>Total number of analysis operations is the same</a:t>
            </a:r>
          </a:p>
          <a:p>
            <a:r>
              <a:rPr lang="en-US" dirty="0" smtClean="0"/>
              <a:t>Data captured was from instrumented code and HPCToolkit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13</a:t>
            </a:fld>
            <a:endParaRPr lang="en-US" dirty="0"/>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dirty="0"/>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dirty="0"/>
          </a:p>
        </p:txBody>
      </p:sp>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16</a:t>
            </a:fld>
            <a:endParaRPr lang="en-US" dirty="0"/>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17</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smtClean="0"/>
              <a:t>Spyplot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10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dirty="0"/>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smtClean="0"/>
              <a:t>Spyplot I/O not bad</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a:t>
            </a:r>
            <a:r>
              <a:rPr lang="en-US" dirty="0" smtClean="0"/>
              <a:t>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(800 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(8k cores)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dirty="0"/>
          </a:p>
        </p:txBody>
      </p:sp>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a:t>
            </a:r>
            <a:r>
              <a:rPr lang="en-US" dirty="0" smtClean="0"/>
              <a:t>xfer+wait</a:t>
            </a:r>
            <a:r>
              <a:rPr lang="en-US" dirty="0" smtClean="0"/>
              <a: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dirty="0"/>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a:t>
            </a:r>
            <a:r>
              <a:rPr lang="en-US" sz="1600" dirty="0" smtClean="0"/>
              <a:t>mean+std</a:t>
            </a:r>
            <a:r>
              <a:rPr lang="en-US" sz="1600" dirty="0" smtClean="0"/>
              <a:t>)</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515359" cy="338554"/>
          </a:xfrm>
          <a:prstGeom prst="rect">
            <a:avLst/>
          </a:prstGeom>
          <a:noFill/>
        </p:spPr>
        <p:txBody>
          <a:bodyPr wrap="none" rtlCol="0">
            <a:spAutoFit/>
          </a:bodyPr>
          <a:lstStyle/>
          <a:p>
            <a:r>
              <a:rPr lang="en-US" sz="1600" dirty="0" smtClean="0"/>
              <a:t>CTH (overlayed)</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dirty="0"/>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dirty="0"/>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a:t>
            </a:r>
            <a:r>
              <a:rPr lang="en-US" dirty="0" smtClean="0"/>
              <a:t>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exascale.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dirty="0"/>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(Viz)</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dirty="0"/>
          </a:p>
        </p:txBody>
      </p:sp>
      <p:sp>
        <p:nvSpPr>
          <p:cNvPr id="8" name="TextBox 7"/>
          <p:cNvSpPr txBox="1"/>
          <p:nvPr/>
        </p:nvSpPr>
        <p:spPr>
          <a:xfrm>
            <a:off x="1752600" y="49954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248400" y="49954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304800" y="5791200"/>
            <a:ext cx="8610600" cy="35320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p:txBody>
      </p:sp>
      <p:pic>
        <p:nvPicPr>
          <p:cNvPr id="5" name="Picture 4"/>
          <p:cNvPicPr>
            <a:picLocks noChangeAspect="1"/>
          </p:cNvPicPr>
          <p:nvPr/>
        </p:nvPicPr>
        <p:blipFill>
          <a:blip r:embed="rId2"/>
          <a:stretch>
            <a:fillRect/>
          </a:stretch>
        </p:blipFill>
        <p:spPr>
          <a:xfrm>
            <a:off x="0" y="1267102"/>
            <a:ext cx="4572000" cy="3657600"/>
          </a:xfrm>
          <a:prstGeom prst="rect">
            <a:avLst/>
          </a:prstGeom>
        </p:spPr>
      </p:pic>
      <p:pic>
        <p:nvPicPr>
          <p:cNvPr id="10" name="Picture 9"/>
          <p:cNvPicPr>
            <a:picLocks noChangeAspect="1"/>
          </p:cNvPicPr>
          <p:nvPr/>
        </p:nvPicPr>
        <p:blipFill>
          <a:blip r:embed="rId3"/>
          <a:stretch>
            <a:fillRect/>
          </a:stretch>
        </p:blipFill>
        <p:spPr>
          <a:xfrm>
            <a:off x="4495800" y="1267102"/>
            <a:ext cx="4572000" cy="3657600"/>
          </a:xfrm>
          <a:prstGeom prst="rect">
            <a:avLst/>
          </a:prstGeom>
        </p:spPr>
      </p:pic>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31</a:t>
            </a:fld>
            <a:endParaRPr lang="en-US" dirty="0"/>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secs</a:t>
            </a:r>
          </a:p>
          <a:p>
            <a:pPr marL="285750" indent="-285750">
              <a:buFont typeface="Arial"/>
              <a:buChar char="•"/>
            </a:pPr>
            <a:r>
              <a:rPr lang="en-US" sz="1600" dirty="0" smtClean="0"/>
              <a:t>Client idle waiting for servers (also affects xfers)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secs</a:t>
            </a:r>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32</a:t>
            </a:fld>
            <a:endParaRPr lang="en-US" dirty="0"/>
          </a:p>
        </p:txBody>
      </p:sp>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33</a:t>
            </a:fld>
            <a:endParaRPr lang="en-US" dirty="0"/>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34</a:t>
            </a:fld>
            <a:endParaRPr lang="en-US" dirty="0"/>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35</a:t>
            </a:fld>
            <a:endParaRPr lang="en-US" dirty="0"/>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36</a:t>
            </a:fld>
            <a:endParaRPr lang="en-US" dirty="0"/>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smtClean="0"/>
              <a:t>In transit</a:t>
            </a:r>
            <a:r>
              <a:rPr lang="en-US" sz="1800" dirty="0" smtClean="0"/>
              <a:t> analysis has an added overhead above embedded </a:t>
            </a:r>
            <a:r>
              <a:rPr lang="en-US" sz="1800" i="1" dirty="0" smtClean="0"/>
              <a:t>in situ</a:t>
            </a:r>
            <a:r>
              <a:rPr lang="en-US" sz="1800" dirty="0" smtClean="0"/>
              <a:t> analysis involving transferring data between parallel jobs. Given an analysis with perfect linear scalability, we suspect </a:t>
            </a:r>
            <a:r>
              <a:rPr lang="en-US" sz="1800" i="1" dirty="0" smtClean="0"/>
              <a:t>in transit</a:t>
            </a:r>
            <a:r>
              <a:rPr lang="en-US" sz="1800" dirty="0" smtClean="0"/>
              <a:t> workflows will always have an added cost, and our results support this. With an analysis that does not scale perfectly, possibly due to communication overhead, it is theoretically possible for </a:t>
            </a:r>
            <a:r>
              <a:rPr lang="en-US" sz="1800" i="1" dirty="0" smtClean="0"/>
              <a:t>in transit</a:t>
            </a:r>
            <a:r>
              <a:rPr lang="en-US" sz="1800" dirty="0" smtClean="0"/>
              <a:t> to be faster by reducing the size of the analysis job. This is one of the motivations for choosing an analysis task that requires significant communication. In our results, we do find instances where </a:t>
            </a:r>
            <a:r>
              <a:rPr lang="en-US" sz="1800" i="1" dirty="0" smtClean="0"/>
              <a:t>in transit</a:t>
            </a:r>
            <a:r>
              <a:rPr lang="en-US" sz="1800" dirty="0" smtClean="0"/>
              <a:t> is faster, but by a smaller margin and for fewer configurations than we initially anticipated. So although </a:t>
            </a:r>
            <a:r>
              <a:rPr lang="en-US" sz="1800" i="1" dirty="0" smtClean="0"/>
              <a:t>in transit</a:t>
            </a:r>
            <a:r>
              <a:rPr lang="en-US" sz="1800" dirty="0" smtClean="0"/>
              <a:t> has several other positive features, we do not anticipate performance to be the main motivations for using 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37</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analysis.</a:t>
            </a:r>
            <a:endParaRPr lang="en-US" sz="1800" dirty="0" smtClean="0"/>
          </a:p>
          <a:p>
            <a:pPr marL="0" indent="0" algn="just">
              <a:buNone/>
            </a:pPr>
            <a:r>
              <a:rPr lang="en-US" sz="1800" dirty="0"/>
              <a:t>The significant overhead cost, apart from data transfer, in the </a:t>
            </a:r>
            <a:r>
              <a:rPr lang="en-US" sz="1800" i="1" dirty="0"/>
              <a:t>in transit </a:t>
            </a:r>
            <a:r>
              <a:rPr lang="en-US" sz="1800" dirty="0"/>
              <a:t>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analysis spend the same amount of wall clock time between transfers. Although not demonstrated in this work, it is possible to “auto-balance” the work between simulation and analysis by, at every iteration of the simulation, transfer data to the analysis if and only if the analysis service is ready to accept more work. The disadvantage of such an approach is that the idle process time could be replaced with unnecessary extra analysis or less analysis than necessary. However, we suspect that controlling the amount of visualization and data analysis performed through job allocation sizes fits well with users’ rules of thumb about resource allocation.</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38</a:t>
            </a:fld>
            <a:endParaRPr lang="en-US" dirty="0"/>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39</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dirty="0"/>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HPCToolkit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40</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41</a:t>
            </a:fld>
            <a:endParaRPr lang="en-US" dirty="0"/>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a:t>
            </a:r>
            <a:r>
              <a:rPr lang="en-US" dirty="0" smtClean="0"/>
              <a:t>behaviors</a:t>
            </a:r>
            <a:endParaRPr lang="en-US" dirty="0" smtClean="0"/>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dirty="0" smtClean="0"/>
              <a:t>(</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smtClean="0"/>
              <a:t>vis</a:t>
            </a:r>
          </a:p>
          <a:p>
            <a:r>
              <a:rPr lang="en-US" dirty="0" smtClean="0"/>
              <a:t>Zero copy transfers </a:t>
            </a:r>
            <a:r>
              <a:rPr lang="en-US" dirty="0" smtClean="0"/>
              <a:t>(</a:t>
            </a:r>
            <a:r>
              <a:rPr lang="en-US" i="1" dirty="0" smtClean="0"/>
              <a:t>in transit</a:t>
            </a:r>
            <a:r>
              <a:rPr lang="en-US" dirty="0" smtClean="0"/>
              <a:t>)</a:t>
            </a:r>
            <a:endParaRPr lang="en-US" dirty="0" smtClean="0"/>
          </a:p>
          <a:p>
            <a:r>
              <a:rPr lang="en-US" dirty="0" smtClean="0"/>
              <a:t>Additional apps at Cielo scale</a:t>
            </a:r>
          </a:p>
          <a:p>
            <a:r>
              <a:rPr lang="en-US" dirty="0" smtClean="0"/>
              <a:t>Improved OS and runtime support</a:t>
            </a:r>
          </a:p>
          <a:p>
            <a:pPr lvl="1"/>
            <a:r>
              <a:rPr lang="en-US" dirty="0" smtClean="0"/>
              <a:t>Scheduling, placement, node sharing, specialized runtimes, …</a:t>
            </a:r>
          </a:p>
        </p:txBody>
      </p:sp>
      <p:sp>
        <p:nvSpPr>
          <p:cNvPr id="4" name="Slide Number Placeholder 3"/>
          <p:cNvSpPr>
            <a:spLocks noGrp="1"/>
          </p:cNvSpPr>
          <p:nvPr>
            <p:ph type="sldNum" sz="quarter" idx="12"/>
          </p:nvPr>
        </p:nvSpPr>
        <p:spPr/>
        <p:txBody>
          <a:bodyPr/>
          <a:lstStyle/>
          <a:p>
            <a:fld id="{A5E55A7B-7854-E145-92D9-B491DF4BAE2D}" type="slidenum">
              <a:rPr lang="en-US" smtClean="0"/>
              <a:pPr/>
              <a:t>42</a:t>
            </a:fld>
            <a:endParaRPr lang="en-US" dirty="0"/>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t>
            </a:r>
            <a:r>
              <a:rPr lang="en-US" sz="2400" dirty="0" smtClean="0">
                <a:solidFill>
                  <a:schemeClr val="tx1"/>
                </a:solidFill>
                <a:effectLst/>
                <a:latin typeface="Calibri"/>
                <a:ea typeface="ＭＳ Ｐゴシック" charset="-128"/>
                <a:cs typeface="Calibri"/>
              </a:rPr>
              <a:t>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43</a:t>
            </a:fld>
            <a:endParaRPr lang="en-US" dirty="0"/>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dirty="0"/>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a:t>
            </a:r>
            <a:r>
              <a:rPr lang="en-US" dirty="0" smtClean="0"/>
              <a:t>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dirty="0"/>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a:t>
            </a:r>
            <a:r>
              <a:rPr lang="en-US" sz="1200" dirty="0" smtClean="0"/>
              <a:t>workflow, in which the science code communicates with data services nodes to perform analysis operations.  This is accomplished in this Milestone through the use of </a:t>
            </a:r>
            <a:r>
              <a:rPr lang="en-US" sz="1200" i="1" dirty="0"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dirty="0"/>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Wilke</a:t>
            </a:r>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Cielo.  Partial experiments done at 64k cores on Cielo.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dirty="0"/>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smtClean="0"/>
              <a:t>boundaries </a:t>
            </a:r>
            <a:r>
              <a:rPr lang="en-US" dirty="0" smtClean="0"/>
              <a:t>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dirty="0"/>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4829</TotalTime>
  <Words>3257</Words>
  <Application>Microsoft Macintosh PowerPoint</Application>
  <PresentationFormat>On-screen Show (4:3)</PresentationFormat>
  <Paragraphs>327</Paragraphs>
  <Slides>43</Slides>
  <Notes>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vt:lpstr>
      <vt:lpstr>Time-Series Analysis: Variance</vt:lpstr>
      <vt:lpstr>Time-Series Analysis: Variance</vt:lpstr>
      <vt:lpstr>Time-Series Analysis: Variance</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Kenneth Moreland</cp:lastModifiedBy>
  <cp:revision>125</cp:revision>
  <dcterms:created xsi:type="dcterms:W3CDTF">2011-10-03T16:15:05Z</dcterms:created>
  <dcterms:modified xsi:type="dcterms:W3CDTF">2013-03-04T20:49:07Z</dcterms:modified>
</cp:coreProperties>
</file>