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7" r:id="rId9"/>
    <p:sldId id="275" r:id="rId10"/>
    <p:sldId id="274" r:id="rId11"/>
    <p:sldId id="278" r:id="rId12"/>
    <p:sldId id="271" r:id="rId13"/>
    <p:sldId id="273" r:id="rId14"/>
    <p:sldId id="261" r:id="rId15"/>
    <p:sldId id="262" r:id="rId16"/>
    <p:sldId id="263" r:id="rId17"/>
    <p:sldId id="279" r:id="rId18"/>
    <p:sldId id="270" r:id="rId19"/>
  </p:sldIdLst>
  <p:sldSz cx="12192000" cy="6858000"/>
  <p:notesSz cx="6858000" cy="9144000"/>
  <p:embeddedFontLst>
    <p:embeddedFont>
      <p:font typeface="Avenir Next LT Pro" panose="020B0504020202020204" pitchFamily="34" charset="0"/>
      <p:regular r:id="rId21"/>
      <p:bold r:id="rId22"/>
      <p:italic r:id="rId23"/>
    </p:embeddedFont>
    <p:embeddedFont>
      <p:font typeface="Cambria Math" panose="02040503050406030204" pitchFamily="18" charset="0"/>
      <p:regular r:id="rId24"/>
    </p:embeddedFont>
    <p:embeddedFont>
      <p:font typeface="Helvetica" panose="020B060402020202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Sitka Banner" pitchFamily="2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1"/>
    <p:restoredTop sz="94717"/>
  </p:normalViewPr>
  <p:slideViewPr>
    <p:cSldViewPr snapToGrid="0">
      <p:cViewPr varScale="1">
        <p:scale>
          <a:sx n="40" d="100"/>
          <a:sy n="40" d="100"/>
        </p:scale>
        <p:origin x="7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7D8BB-8E79-43C1-9C41-9F487330A88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ED41E17-D6DA-4BED-A6FE-440A175E58D4}">
      <dgm:prSet/>
      <dgm:spPr/>
      <dgm:t>
        <a:bodyPr/>
        <a:lstStyle/>
        <a:p>
          <a:r>
            <a:rPr lang="en-US" b="0" i="0"/>
            <a:t>Reduce the number of operations by averaging attention-weighted positions using the Multi-Head Attention Mechanism</a:t>
          </a:r>
          <a:endParaRPr lang="en-US"/>
        </a:p>
      </dgm:t>
    </dgm:pt>
    <dgm:pt modelId="{13A8AAE6-2520-4065-A714-F9369E838C88}" type="parTrans" cxnId="{0750CE55-C2DB-4EB9-9D7F-4DD3718DE901}">
      <dgm:prSet/>
      <dgm:spPr/>
      <dgm:t>
        <a:bodyPr/>
        <a:lstStyle/>
        <a:p>
          <a:endParaRPr lang="en-US"/>
        </a:p>
      </dgm:t>
    </dgm:pt>
    <dgm:pt modelId="{7C302860-1A01-4960-9877-1263C7424689}" type="sibTrans" cxnId="{0750CE55-C2DB-4EB9-9D7F-4DD3718DE901}">
      <dgm:prSet/>
      <dgm:spPr/>
      <dgm:t>
        <a:bodyPr/>
        <a:lstStyle/>
        <a:p>
          <a:endParaRPr lang="en-US"/>
        </a:p>
      </dgm:t>
    </dgm:pt>
    <dgm:pt modelId="{697B6F38-3B86-426D-A818-7DDDB7EC1790}">
      <dgm:prSet/>
      <dgm:spPr/>
      <dgm:t>
        <a:bodyPr/>
        <a:lstStyle/>
        <a:p>
          <a:r>
            <a:rPr lang="en-US" b="0" i="0"/>
            <a:t>“The first sequence transduction model based entirely on attention, replacing the recurrent layers most commonly used in encoder-decoder architectures with multi-headed self-attention.”</a:t>
          </a:r>
          <a:endParaRPr lang="en-US"/>
        </a:p>
      </dgm:t>
    </dgm:pt>
    <dgm:pt modelId="{278CF3EF-E833-4D3E-A88E-D1B2A551549A}" type="parTrans" cxnId="{FC04A413-2467-410B-81F3-A2EFCFD666EA}">
      <dgm:prSet/>
      <dgm:spPr/>
      <dgm:t>
        <a:bodyPr/>
        <a:lstStyle/>
        <a:p>
          <a:endParaRPr lang="en-US"/>
        </a:p>
      </dgm:t>
    </dgm:pt>
    <dgm:pt modelId="{F30C8EB1-C8B3-4676-9F07-A26F1E17EA89}" type="sibTrans" cxnId="{FC04A413-2467-410B-81F3-A2EFCFD666EA}">
      <dgm:prSet/>
      <dgm:spPr/>
      <dgm:t>
        <a:bodyPr/>
        <a:lstStyle/>
        <a:p>
          <a:endParaRPr lang="en-US"/>
        </a:p>
      </dgm:t>
    </dgm:pt>
    <dgm:pt modelId="{14BB75DF-AE84-D149-8FA3-8A432098DAA5}" type="pres">
      <dgm:prSet presAssocID="{46B7D8BB-8E79-43C1-9C41-9F487330A8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BCC16F-C13A-044D-A67A-A8A5DFA89A15}" type="pres">
      <dgm:prSet presAssocID="{9ED41E17-D6DA-4BED-A6FE-440A175E58D4}" presName="hierRoot1" presStyleCnt="0"/>
      <dgm:spPr/>
    </dgm:pt>
    <dgm:pt modelId="{C0A72884-C38E-0A4B-87C3-77921DBE0DF7}" type="pres">
      <dgm:prSet presAssocID="{9ED41E17-D6DA-4BED-A6FE-440A175E58D4}" presName="composite" presStyleCnt="0"/>
      <dgm:spPr/>
    </dgm:pt>
    <dgm:pt modelId="{07E1D164-5AAE-AD48-8EFD-8890B5EBF60E}" type="pres">
      <dgm:prSet presAssocID="{9ED41E17-D6DA-4BED-A6FE-440A175E58D4}" presName="background" presStyleLbl="node0" presStyleIdx="0" presStyleCnt="2"/>
      <dgm:spPr/>
    </dgm:pt>
    <dgm:pt modelId="{110A5042-623B-8C41-85BA-DC09C0B138D1}" type="pres">
      <dgm:prSet presAssocID="{9ED41E17-D6DA-4BED-A6FE-440A175E58D4}" presName="text" presStyleLbl="fgAcc0" presStyleIdx="0" presStyleCnt="2">
        <dgm:presLayoutVars>
          <dgm:chPref val="3"/>
        </dgm:presLayoutVars>
      </dgm:prSet>
      <dgm:spPr/>
    </dgm:pt>
    <dgm:pt modelId="{2F6EE0C4-EE2F-864C-9A58-13310364B164}" type="pres">
      <dgm:prSet presAssocID="{9ED41E17-D6DA-4BED-A6FE-440A175E58D4}" presName="hierChild2" presStyleCnt="0"/>
      <dgm:spPr/>
    </dgm:pt>
    <dgm:pt modelId="{B5D878A8-DE13-944B-81DC-85E62C69D763}" type="pres">
      <dgm:prSet presAssocID="{697B6F38-3B86-426D-A818-7DDDB7EC1790}" presName="hierRoot1" presStyleCnt="0"/>
      <dgm:spPr/>
    </dgm:pt>
    <dgm:pt modelId="{0D88AE6D-8758-FC49-B526-CB9A7CAB85EE}" type="pres">
      <dgm:prSet presAssocID="{697B6F38-3B86-426D-A818-7DDDB7EC1790}" presName="composite" presStyleCnt="0"/>
      <dgm:spPr/>
    </dgm:pt>
    <dgm:pt modelId="{218A7AAA-1585-2F4C-A123-0CAEB9529C3B}" type="pres">
      <dgm:prSet presAssocID="{697B6F38-3B86-426D-A818-7DDDB7EC1790}" presName="background" presStyleLbl="node0" presStyleIdx="1" presStyleCnt="2"/>
      <dgm:spPr/>
    </dgm:pt>
    <dgm:pt modelId="{C30CE2EE-A699-9142-BB3C-0BF1FB815DE9}" type="pres">
      <dgm:prSet presAssocID="{697B6F38-3B86-426D-A818-7DDDB7EC1790}" presName="text" presStyleLbl="fgAcc0" presStyleIdx="1" presStyleCnt="2">
        <dgm:presLayoutVars>
          <dgm:chPref val="3"/>
        </dgm:presLayoutVars>
      </dgm:prSet>
      <dgm:spPr/>
    </dgm:pt>
    <dgm:pt modelId="{8259656C-F6B6-354B-AB0A-1C008A81BC29}" type="pres">
      <dgm:prSet presAssocID="{697B6F38-3B86-426D-A818-7DDDB7EC1790}" presName="hierChild2" presStyleCnt="0"/>
      <dgm:spPr/>
    </dgm:pt>
  </dgm:ptLst>
  <dgm:cxnLst>
    <dgm:cxn modelId="{FC04A413-2467-410B-81F3-A2EFCFD666EA}" srcId="{46B7D8BB-8E79-43C1-9C41-9F487330A889}" destId="{697B6F38-3B86-426D-A818-7DDDB7EC1790}" srcOrd="1" destOrd="0" parTransId="{278CF3EF-E833-4D3E-A88E-D1B2A551549A}" sibTransId="{F30C8EB1-C8B3-4676-9F07-A26F1E17EA89}"/>
    <dgm:cxn modelId="{74593F27-1DDB-8E4C-9406-AD9685BFCB9F}" type="presOf" srcId="{697B6F38-3B86-426D-A818-7DDDB7EC1790}" destId="{C30CE2EE-A699-9142-BB3C-0BF1FB815DE9}" srcOrd="0" destOrd="0" presId="urn:microsoft.com/office/officeart/2005/8/layout/hierarchy1"/>
    <dgm:cxn modelId="{DFFD112C-1D82-7B41-981A-2528DDB9216E}" type="presOf" srcId="{46B7D8BB-8E79-43C1-9C41-9F487330A889}" destId="{14BB75DF-AE84-D149-8FA3-8A432098DAA5}" srcOrd="0" destOrd="0" presId="urn:microsoft.com/office/officeart/2005/8/layout/hierarchy1"/>
    <dgm:cxn modelId="{0750CE55-C2DB-4EB9-9D7F-4DD3718DE901}" srcId="{46B7D8BB-8E79-43C1-9C41-9F487330A889}" destId="{9ED41E17-D6DA-4BED-A6FE-440A175E58D4}" srcOrd="0" destOrd="0" parTransId="{13A8AAE6-2520-4065-A714-F9369E838C88}" sibTransId="{7C302860-1A01-4960-9877-1263C7424689}"/>
    <dgm:cxn modelId="{AF29E77E-AAAF-9A41-A1D0-8F7792B701A8}" type="presOf" srcId="{9ED41E17-D6DA-4BED-A6FE-440A175E58D4}" destId="{110A5042-623B-8C41-85BA-DC09C0B138D1}" srcOrd="0" destOrd="0" presId="urn:microsoft.com/office/officeart/2005/8/layout/hierarchy1"/>
    <dgm:cxn modelId="{39E4BB79-0A66-8644-85C6-CC9474C66ECD}" type="presParOf" srcId="{14BB75DF-AE84-D149-8FA3-8A432098DAA5}" destId="{F4BCC16F-C13A-044D-A67A-A8A5DFA89A15}" srcOrd="0" destOrd="0" presId="urn:microsoft.com/office/officeart/2005/8/layout/hierarchy1"/>
    <dgm:cxn modelId="{4AB440DB-92CB-4546-B302-0EF703182905}" type="presParOf" srcId="{F4BCC16F-C13A-044D-A67A-A8A5DFA89A15}" destId="{C0A72884-C38E-0A4B-87C3-77921DBE0DF7}" srcOrd="0" destOrd="0" presId="urn:microsoft.com/office/officeart/2005/8/layout/hierarchy1"/>
    <dgm:cxn modelId="{723E9E63-EE80-1045-A1A0-9C527C72B1CA}" type="presParOf" srcId="{C0A72884-C38E-0A4B-87C3-77921DBE0DF7}" destId="{07E1D164-5AAE-AD48-8EFD-8890B5EBF60E}" srcOrd="0" destOrd="0" presId="urn:microsoft.com/office/officeart/2005/8/layout/hierarchy1"/>
    <dgm:cxn modelId="{AEE402E2-FDF2-3244-8F9D-7F984E09DD35}" type="presParOf" srcId="{C0A72884-C38E-0A4B-87C3-77921DBE0DF7}" destId="{110A5042-623B-8C41-85BA-DC09C0B138D1}" srcOrd="1" destOrd="0" presId="urn:microsoft.com/office/officeart/2005/8/layout/hierarchy1"/>
    <dgm:cxn modelId="{5E91A9C4-D7C3-DD49-A401-D5F52908A1D3}" type="presParOf" srcId="{F4BCC16F-C13A-044D-A67A-A8A5DFA89A15}" destId="{2F6EE0C4-EE2F-864C-9A58-13310364B164}" srcOrd="1" destOrd="0" presId="urn:microsoft.com/office/officeart/2005/8/layout/hierarchy1"/>
    <dgm:cxn modelId="{9F1865F7-6EFA-2A40-A74B-8C3F1C85B931}" type="presParOf" srcId="{14BB75DF-AE84-D149-8FA3-8A432098DAA5}" destId="{B5D878A8-DE13-944B-81DC-85E62C69D763}" srcOrd="1" destOrd="0" presId="urn:microsoft.com/office/officeart/2005/8/layout/hierarchy1"/>
    <dgm:cxn modelId="{0034706C-FC60-DE47-ABDB-B5BDB28C724F}" type="presParOf" srcId="{B5D878A8-DE13-944B-81DC-85E62C69D763}" destId="{0D88AE6D-8758-FC49-B526-CB9A7CAB85EE}" srcOrd="0" destOrd="0" presId="urn:microsoft.com/office/officeart/2005/8/layout/hierarchy1"/>
    <dgm:cxn modelId="{DFE8D2E7-A8D8-1F4C-B7EC-E595C84449D5}" type="presParOf" srcId="{0D88AE6D-8758-FC49-B526-CB9A7CAB85EE}" destId="{218A7AAA-1585-2F4C-A123-0CAEB9529C3B}" srcOrd="0" destOrd="0" presId="urn:microsoft.com/office/officeart/2005/8/layout/hierarchy1"/>
    <dgm:cxn modelId="{99D4F453-C575-5140-8530-ABE2EF7B0FAE}" type="presParOf" srcId="{0D88AE6D-8758-FC49-B526-CB9A7CAB85EE}" destId="{C30CE2EE-A699-9142-BB3C-0BF1FB815DE9}" srcOrd="1" destOrd="0" presId="urn:microsoft.com/office/officeart/2005/8/layout/hierarchy1"/>
    <dgm:cxn modelId="{A3BB12B0-D28A-2D4F-817E-2CC2B23D4A08}" type="presParOf" srcId="{B5D878A8-DE13-944B-81DC-85E62C69D763}" destId="{8259656C-F6B6-354B-AB0A-1C008A81BC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1D164-5AAE-AD48-8EFD-8890B5EBF60E}">
      <dsp:nvSpPr>
        <dsp:cNvPr id="0" name=""/>
        <dsp:cNvSpPr/>
      </dsp:nvSpPr>
      <dsp:spPr>
        <a:xfrm>
          <a:off x="335033" y="1360"/>
          <a:ext cx="4286134" cy="27216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A5042-623B-8C41-85BA-DC09C0B138D1}">
      <dsp:nvSpPr>
        <dsp:cNvPr id="0" name=""/>
        <dsp:cNvSpPr/>
      </dsp:nvSpPr>
      <dsp:spPr>
        <a:xfrm>
          <a:off x="811270" y="453785"/>
          <a:ext cx="4286134" cy="27216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Reduce the number of operations by averaging attention-weighted positions using the Multi-Head Attention Mechanism</a:t>
          </a:r>
          <a:endParaRPr lang="en-US" sz="2200" kern="1200"/>
        </a:p>
      </dsp:txBody>
      <dsp:txXfrm>
        <a:off x="890986" y="533501"/>
        <a:ext cx="4126702" cy="2562263"/>
      </dsp:txXfrm>
    </dsp:sp>
    <dsp:sp modelId="{218A7AAA-1585-2F4C-A123-0CAEB9529C3B}">
      <dsp:nvSpPr>
        <dsp:cNvPr id="0" name=""/>
        <dsp:cNvSpPr/>
      </dsp:nvSpPr>
      <dsp:spPr>
        <a:xfrm>
          <a:off x="5573642" y="1360"/>
          <a:ext cx="4286134" cy="272169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CE2EE-A699-9142-BB3C-0BF1FB815DE9}">
      <dsp:nvSpPr>
        <dsp:cNvPr id="0" name=""/>
        <dsp:cNvSpPr/>
      </dsp:nvSpPr>
      <dsp:spPr>
        <a:xfrm>
          <a:off x="6049879" y="453785"/>
          <a:ext cx="4286134" cy="272169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“The first sequence transduction model based entirely on attention, replacing the recurrent layers most commonly used in encoder-decoder architectures with multi-headed self-attention.”</a:t>
          </a:r>
          <a:endParaRPr lang="en-US" sz="2200" kern="1200"/>
        </a:p>
      </dsp:txBody>
      <dsp:txXfrm>
        <a:off x="6129595" y="533501"/>
        <a:ext cx="4126702" cy="2562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28FE-BC53-B149-9EE8-E5D94D741CF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0D7EB-93C7-4E4D-9A0D-448C0A082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</a:t>
            </a:r>
          </a:p>
          <a:p>
            <a:r>
              <a:rPr lang="en-US">
                <a:ea typeface="Calibri"/>
                <a:cs typeface="Calibri"/>
              </a:rPr>
              <a:t>RNN splits the sequence into single items and take step by step with hidden step in between, in other words, if there is n tokens, it will take n time step to end, which raise the problems of…</a:t>
            </a:r>
          </a:p>
          <a:p>
            <a:r>
              <a:rPr lang="en-US">
                <a:ea typeface="Calibri"/>
                <a:cs typeface="Calibri"/>
                <a:sym typeface="Wingdings" pitchFamily="2" charset="2"/>
              </a:rPr>
              <a:t>Explode- affect the speed of process</a:t>
            </a:r>
          </a:p>
          <a:p>
            <a:r>
              <a:rPr lang="en-US">
                <a:ea typeface="Calibri"/>
                <a:cs typeface="Calibri"/>
                <a:sym typeface="Wingdings" pitchFamily="2" charset="2"/>
              </a:rPr>
              <a:t>Long sequence = long chain, for instance, RNN cannot map every token since for example, the last token cannot depend on the first as there are many hidden steps in between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</a:t>
            </a:r>
          </a:p>
          <a:p>
            <a:r>
              <a:rPr lang="en-US">
                <a:ea typeface="Calibri"/>
                <a:cs typeface="Calibri"/>
              </a:rPr>
              <a:t>Position-Wise: Consists of two linear transformation</a:t>
            </a:r>
          </a:p>
          <a:p>
            <a:r>
              <a:rPr lang="en-US">
                <a:cs typeface="Calibri"/>
              </a:rPr>
              <a:t>Difference between batch norm and layer norm is (how layer norm works)</a:t>
            </a:r>
          </a:p>
          <a:p>
            <a:r>
              <a:rPr lang="en-US">
                <a:cs typeface="Calibri"/>
              </a:rPr>
              <a:t>Batch norm- same features for all the batch </a:t>
            </a:r>
            <a:r>
              <a:rPr lang="en-US">
                <a:cs typeface="Calibri"/>
                <a:sym typeface="Wingdings" pitchFamily="2" charset="2"/>
              </a:rPr>
              <a:t> missing values from different item of the batch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Layer norm- compare all values belong to 1 item in a batch, treat item in a batch independently</a:t>
            </a:r>
          </a:p>
          <a:p>
            <a:r>
              <a:rPr lang="en-US" err="1">
                <a:cs typeface="Calibri"/>
              </a:rPr>
              <a:t>D</a:t>
            </a:r>
            <a:r>
              <a:rPr lang="en-US" baseline="-25000" err="1">
                <a:cs typeface="Calibri"/>
              </a:rPr>
              <a:t>model</a:t>
            </a:r>
            <a:r>
              <a:rPr lang="en-US" baseline="0">
                <a:cs typeface="Calibri"/>
              </a:rPr>
              <a:t>= 512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</a:t>
            </a:r>
            <a:endParaRPr lang="en-US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The goal is to make the output a certain position can only depend on the words on the previous positions</a:t>
            </a:r>
            <a:endParaRPr lang="en-US"/>
          </a:p>
          <a:p>
            <a:r>
              <a:rPr lang="en-US">
                <a:cs typeface="Calibri"/>
              </a:rPr>
              <a:t>Masked multi-head prevents the decoder from going to future tokens in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</a:t>
            </a:r>
          </a:p>
          <a:p>
            <a:r>
              <a:rPr lang="en-US">
                <a:ea typeface="Calibri"/>
                <a:cs typeface="Calibri"/>
              </a:rPr>
              <a:t>It has the same dimension as the vocabulary size.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This gets the probability distribution over the vocabulary.</a:t>
            </a:r>
          </a:p>
          <a:p>
            <a:r>
              <a:rPr lang="en-US">
                <a:ea typeface="Calibri"/>
                <a:cs typeface="Calibri"/>
              </a:rPr>
              <a:t>The output from the encoder will come in the form of query and value so the decoder can take those as its input of the multi-head attention (the third sub-layer compared to the number of layers encoder has)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Kate</a:t>
            </a:r>
          </a:p>
          <a:p>
            <a:r>
              <a:rPr lang="en-US">
                <a:ea typeface="Calibri"/>
                <a:cs typeface="Calibri"/>
              </a:rPr>
              <a:t>Benchmarks (WMT 2014 English-to-German and English-to-French)</a:t>
            </a:r>
          </a:p>
          <a:p>
            <a:r>
              <a:rPr lang="en-US">
                <a:cs typeface="Calibri"/>
              </a:rPr>
              <a:t>	</a:t>
            </a:r>
            <a:r>
              <a:rPr lang="en-US" b="1">
                <a:cs typeface="Calibri"/>
              </a:rPr>
              <a:t>- BLEU (Bilingual Evaluation Understudy) score of 28.4 and 41.0 (shown in the table) outperforms the best previously models</a:t>
            </a:r>
            <a:endParaRPr lang="en-US" b="1"/>
          </a:p>
          <a:p>
            <a:r>
              <a:rPr lang="en-US">
                <a:ea typeface="Calibri"/>
                <a:cs typeface="Calibri"/>
              </a:rPr>
              <a:t>Means faster training times, which makes it more scalable and efficient </a:t>
            </a:r>
          </a:p>
          <a:p>
            <a:r>
              <a:rPr lang="en-US">
                <a:ea typeface="Calibri"/>
                <a:cs typeface="Calibri"/>
              </a:rPr>
              <a:t>Model could capture the order of the tokens in the input sequence</a:t>
            </a:r>
          </a:p>
          <a:p>
            <a:r>
              <a:rPr lang="en-US">
                <a:ea typeface="Calibri"/>
                <a:cs typeface="Calibri"/>
              </a:rPr>
              <a:t>Tasks such as (text classification, language modeling, and question answering)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9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9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47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&amp; Kate (half- half)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6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>
                <a:solidFill>
                  <a:srgbClr val="111111"/>
                </a:solidFill>
                <a:effectLst/>
                <a:latin typeface="Times New Roman" panose="02020603050405020304" pitchFamily="18" charset="0"/>
              </a:rPr>
              <a:t>Not all languages follow the same grammar pattern </a:t>
            </a:r>
            <a:r>
              <a:rPr lang="en-US" sz="1200" b="0" i="0" u="none" strike="noStrike">
                <a:solidFill>
                  <a:srgbClr val="111111"/>
                </a:solidFill>
                <a:effectLst/>
                <a:latin typeface="Times New Roman" panose="02020603050405020304" pitchFamily="18" charset="0"/>
                <a:sym typeface="Wingdings" pitchFamily="2" charset="2"/>
              </a:rPr>
              <a:t>track relationships in sequential data like words in sentence = solve the problem of sequence transduction or machine translation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1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>
                    <a:ea typeface="Calibri"/>
                    <a:cs typeface="Calibri"/>
                  </a:rPr>
                  <a:t>Kate</a:t>
                </a:r>
              </a:p>
              <a:p>
                <a:r>
                  <a:rPr lang="en-US">
                    <a:ea typeface="Calibri"/>
                    <a:cs typeface="Calibri"/>
                  </a:rPr>
                  <a:t>Model Architecture – with a specific configuration of layers, attention heads, and hidden units</a:t>
                </a:r>
                <a:endParaRPr lang="en-US"/>
              </a:p>
              <a:p>
                <a:r>
                  <a:rPr lang="en-US">
                    <a:ea typeface="Calibri"/>
                    <a:cs typeface="Calibri"/>
                  </a:rPr>
                  <a:t>Training Data – consisting of sentence pairs for training</a:t>
                </a:r>
              </a:p>
              <a:p>
                <a:r>
                  <a:rPr lang="en-US">
                    <a:ea typeface="Calibri"/>
                    <a:cs typeface="Calibri"/>
                  </a:rPr>
                  <a:t>Preprocessing</a:t>
                </a:r>
              </a:p>
              <a:p>
                <a:r>
                  <a:rPr lang="en-US">
                    <a:ea typeface="Calibri"/>
                    <a:cs typeface="Calibri"/>
                  </a:rPr>
                  <a:t>Training Procedure – with a custom learning rate schedule and label smoothing</a:t>
                </a:r>
              </a:p>
              <a:p>
                <a:r>
                  <a:rPr lang="en-US">
                    <a:ea typeface="Calibri"/>
                    <a:cs typeface="Calibri"/>
                  </a:rPr>
                  <a:t>Hardware – used for training</a:t>
                </a:r>
              </a:p>
              <a:p>
                <a:r>
                  <a:rPr lang="en-US">
                    <a:ea typeface="Calibri"/>
                    <a:cs typeface="Calibri"/>
                  </a:rPr>
                  <a:t>Hyperparameters – for learning rate, dropout rate, batch size, etc.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>
                    <a:ea typeface="Calibri"/>
                    <a:cs typeface="Calibri"/>
                  </a:rPr>
                  <a:t>Adam optimizer: </a:t>
                </a:r>
                <a:r>
                  <a:rPr lang="en-US" i="0">
                    <a:effectLst/>
                    <a:latin typeface="Helvetica" pitchFamily="2" charset="0"/>
                  </a:rPr>
                  <a:t>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i="0" baseline="0">
                    <a:effectLst/>
                    <a:latin typeface="Helvetica" pitchFamily="2" charset="0"/>
                  </a:rPr>
                  <a:t>1</a:t>
                </a:r>
                <a:r>
                  <a:rPr lang="en-US" i="0">
                    <a:effectLst/>
                    <a:latin typeface="Helvetica" pitchFamily="2" charset="0"/>
                  </a:rPr>
                  <a:t> = 0:9, 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i="0">
                    <a:effectLst/>
                    <a:latin typeface="Helvetica" pitchFamily="2" charset="0"/>
                  </a:rPr>
                  <a:t>2 = 0:98 and </a:t>
                </a:r>
                <a:r>
                  <a:rPr lang="en-US" i="0" baseline="0">
                    <a:effectLst/>
                    <a:latin typeface="Helvetica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 baseline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𝔢</m:t>
                    </m:r>
                  </m:oMath>
                </a14:m>
                <a:r>
                  <a:rPr lang="en-US" i="0">
                    <a:effectLst/>
                    <a:latin typeface="Helvetica" pitchFamily="2" charset="0"/>
                  </a:rPr>
                  <a:t>= 10, </a:t>
                </a:r>
                <a:r>
                  <a:rPr lang="en-US" i="0" err="1">
                    <a:effectLst/>
                    <a:latin typeface="Helvetica" pitchFamily="2" charset="0"/>
                  </a:rPr>
                  <a:t>warmup_steps</a:t>
                </a:r>
                <a:r>
                  <a:rPr lang="en-US" i="0">
                    <a:effectLst/>
                    <a:latin typeface="Helvetica" pitchFamily="2" charset="0"/>
                  </a:rPr>
                  <a:t> = 4000</a:t>
                </a:r>
              </a:p>
              <a:p>
                <a:endParaRPr lang="en-US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>
                    <a:ea typeface="Calibri"/>
                    <a:cs typeface="Calibri"/>
                  </a:rPr>
                  <a:t>Kate</a:t>
                </a:r>
              </a:p>
              <a:p>
                <a:r>
                  <a:rPr lang="en-US">
                    <a:ea typeface="Calibri"/>
                    <a:cs typeface="Calibri"/>
                  </a:rPr>
                  <a:t>Model Architecture – with a specific configuration of layers, attention heads, and hidden units</a:t>
                </a:r>
                <a:endParaRPr lang="en-US"/>
              </a:p>
              <a:p>
                <a:r>
                  <a:rPr lang="en-US">
                    <a:ea typeface="Calibri"/>
                    <a:cs typeface="Calibri"/>
                  </a:rPr>
                  <a:t>Training Data – consisting of sentence pairs for training</a:t>
                </a:r>
              </a:p>
              <a:p>
                <a:r>
                  <a:rPr lang="en-US">
                    <a:ea typeface="Calibri"/>
                    <a:cs typeface="Calibri"/>
                  </a:rPr>
                  <a:t>Preprocessing</a:t>
                </a:r>
              </a:p>
              <a:p>
                <a:r>
                  <a:rPr lang="en-US">
                    <a:ea typeface="Calibri"/>
                    <a:cs typeface="Calibri"/>
                  </a:rPr>
                  <a:t>Training Procedure – with a custom learning rate schedule and label smoothing</a:t>
                </a:r>
              </a:p>
              <a:p>
                <a:r>
                  <a:rPr lang="en-US">
                    <a:ea typeface="Calibri"/>
                    <a:cs typeface="Calibri"/>
                  </a:rPr>
                  <a:t>Hardware – used for training</a:t>
                </a:r>
              </a:p>
              <a:p>
                <a:r>
                  <a:rPr lang="en-US">
                    <a:ea typeface="Calibri"/>
                    <a:cs typeface="Calibri"/>
                  </a:rPr>
                  <a:t>Hyperparameters – for learning rate, dropout rate, batch size, etc.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>
                    <a:ea typeface="Calibri"/>
                    <a:cs typeface="Calibri"/>
                  </a:rPr>
                  <a:t>Adam optimizer: </a:t>
                </a:r>
                <a:r>
                  <a:rPr lang="en-US" i="0">
                    <a:effectLst/>
                    <a:latin typeface="Helvetica" pitchFamily="2" charset="0"/>
                  </a:rPr>
                  <a:t> </a:t>
                </a:r>
                <a:r>
                  <a:rPr lang="en-US" i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i="0" baseline="0">
                    <a:effectLst/>
                    <a:latin typeface="Helvetica" pitchFamily="2" charset="0"/>
                  </a:rPr>
                  <a:t>1</a:t>
                </a:r>
                <a:r>
                  <a:rPr lang="en-US" i="0">
                    <a:effectLst/>
                    <a:latin typeface="Helvetica" pitchFamily="2" charset="0"/>
                  </a:rPr>
                  <a:t> = 0:9,  </a:t>
                </a:r>
                <a:r>
                  <a:rPr lang="en-US" i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en-US" i="0">
                    <a:effectLst/>
                    <a:latin typeface="Helvetica" pitchFamily="2" charset="0"/>
                  </a:rPr>
                  <a:t>2 = 0:98 and </a:t>
                </a:r>
                <a:r>
                  <a:rPr lang="en-US" i="0" baseline="0">
                    <a:effectLst/>
                    <a:latin typeface="Helvetica" pitchFamily="2" charset="0"/>
                  </a:rPr>
                  <a:t> </a:t>
                </a:r>
                <a:r>
                  <a:rPr lang="en-US" i="0" baseline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𝔢</a:t>
                </a:r>
                <a:r>
                  <a:rPr lang="en-US" i="0">
                    <a:effectLst/>
                    <a:latin typeface="Helvetica" pitchFamily="2" charset="0"/>
                  </a:rPr>
                  <a:t>= 10, </a:t>
                </a:r>
                <a:r>
                  <a:rPr lang="en-US" i="0" err="1">
                    <a:effectLst/>
                    <a:latin typeface="Helvetica" pitchFamily="2" charset="0"/>
                  </a:rPr>
                  <a:t>warmup_steps</a:t>
                </a:r>
                <a:r>
                  <a:rPr lang="en-US" i="0">
                    <a:effectLst/>
                    <a:latin typeface="Helvetica" pitchFamily="2" charset="0"/>
                  </a:rPr>
                  <a:t> = 4000</a:t>
                </a:r>
              </a:p>
              <a:p>
                <a:endParaRPr lang="en-US">
                  <a:ea typeface="Calibri"/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Kate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2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0D7EB-93C7-4E4D-9A0D-448C0A082B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88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7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4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3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8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7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1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7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407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17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/recurrent-neural-network/#:~:text=A%20recurrent%20neural%20network%20(RNN,complex%20semantics%20and%20syntax%20rules" TargetMode="External"/><Relationship Id="rId2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what-is/transformers-in-artificial-intelligence/#:~:text=Transformers%20have%20created%20a%20new,applications%20that%20solve%20innovative%20problems" TargetMode="External"/><Relationship Id="rId4" Type="http://schemas.openxmlformats.org/officeDocument/2006/relationships/hyperlink" Target="https://www.youtube.com/watch?v=iDulhoQ2pr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FE2C3-BD61-E8F9-C1D9-648CA2097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6" cy="3339390"/>
          </a:xfrm>
        </p:spPr>
        <p:txBody>
          <a:bodyPr anchor="ctr">
            <a:normAutofit/>
          </a:bodyPr>
          <a:lstStyle/>
          <a:p>
            <a:r>
              <a:rPr lang="en-US" sz="5600"/>
              <a:t>Natural Language Processing: </a:t>
            </a:r>
            <a:r>
              <a:rPr lang="en-US" sz="5600" i="0"/>
              <a:t>Attention is All you Need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1573B-34CE-66E0-55C1-CE1C092A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An </a:t>
            </a:r>
            <a:r>
              <a:rPr lang="en-US" sz="2000" err="1"/>
              <a:t>Dinh</a:t>
            </a:r>
            <a:r>
              <a:rPr lang="en-US" sz="2000"/>
              <a:t>, Kate Moreland</a:t>
            </a:r>
          </a:p>
          <a:p>
            <a:pPr>
              <a:lnSpc>
                <a:spcPct val="90000"/>
              </a:lnSpc>
            </a:pPr>
            <a:r>
              <a:rPr lang="en-US" sz="1700" err="1"/>
              <a:t>Orginial</a:t>
            </a:r>
            <a:r>
              <a:rPr lang="en-US" sz="1700"/>
              <a:t> research paper by Ashish Vaswani et al.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9518DF41-3BC9-B183-93B5-47FD481AB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8" r="36477" b="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4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302219-F88E-AA60-816F-64EA3A837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t="20881" b="27203"/>
          <a:stretch/>
        </p:blipFill>
        <p:spPr bwMode="auto">
          <a:xfrm>
            <a:off x="5286000" y="1084480"/>
            <a:ext cx="6906503" cy="52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B7A23-CE0E-9985-C640-056994BAF147}"/>
              </a:ext>
            </a:extLst>
          </p:cNvPr>
          <p:cNvSpPr txBox="1"/>
          <p:nvPr/>
        </p:nvSpPr>
        <p:spPr>
          <a:xfrm>
            <a:off x="946392" y="1174923"/>
            <a:ext cx="509855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Position-Wise-Feed-Forward Networks:</a:t>
            </a:r>
          </a:p>
          <a:p>
            <a:r>
              <a:rPr lang="en-US" sz="2000"/>
              <a:t>Each token's representation is put through a position-wise feed-forward network.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AAF9D-8F1E-13A6-079A-C99E7950893D}"/>
              </a:ext>
            </a:extLst>
          </p:cNvPr>
          <p:cNvSpPr txBox="1"/>
          <p:nvPr/>
        </p:nvSpPr>
        <p:spPr>
          <a:xfrm>
            <a:off x="758952" y="186633"/>
            <a:ext cx="1920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>
                <a:latin typeface="Sitka Banner" pitchFamily="2" charset="0"/>
              </a:rPr>
              <a:t>Encoder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DB7CE76-DCB1-450D-1C10-3784BE76E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343" y="3024988"/>
            <a:ext cx="4339608" cy="6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95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7A23-CE0E-9985-C640-056994BAF147}"/>
              </a:ext>
            </a:extLst>
          </p:cNvPr>
          <p:cNvSpPr txBox="1"/>
          <p:nvPr/>
        </p:nvSpPr>
        <p:spPr>
          <a:xfrm>
            <a:off x="951578" y="1142707"/>
            <a:ext cx="514442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Segoe UI"/>
                <a:cs typeface="Segoe UI"/>
              </a:rPr>
              <a:t>Layer Normalization and Residual Connection:</a:t>
            </a:r>
            <a:endParaRPr lang="en-US" sz="2000">
              <a:latin typeface="Segoe UI"/>
              <a:cs typeface="Segoe UI"/>
            </a:endParaRPr>
          </a:p>
          <a:p>
            <a:r>
              <a:rPr lang="en-US" sz="2000">
                <a:latin typeface="Segoe UI"/>
                <a:cs typeface="Segoe UI"/>
              </a:rPr>
              <a:t>It normalizes the activations of each layer and stabilizes the training process.</a:t>
            </a: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AAF9D-8F1E-13A6-079A-C99E7950893D}"/>
              </a:ext>
            </a:extLst>
          </p:cNvPr>
          <p:cNvSpPr txBox="1"/>
          <p:nvPr/>
        </p:nvSpPr>
        <p:spPr>
          <a:xfrm>
            <a:off x="758952" y="186633"/>
            <a:ext cx="1920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>
                <a:latin typeface="Sitka Banner" pitchFamily="2" charset="0"/>
              </a:rPr>
              <a:t>Encoder</a:t>
            </a:r>
          </a:p>
        </p:txBody>
      </p:sp>
      <p:pic>
        <p:nvPicPr>
          <p:cNvPr id="1026" name="Picture 2" descr="Layer Normalization Explained | Papers With Code">
            <a:extLst>
              <a:ext uri="{FF2B5EF4-FFF2-40B4-BE49-F238E27FC236}">
                <a16:creationId xmlns:a16="http://schemas.microsoft.com/office/drawing/2014/main" id="{380FAF2C-8AF5-D17E-367A-1FD63AD0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391" y="2454791"/>
            <a:ext cx="4883217" cy="373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834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EEF05-8FF0-3B45-10C8-FE168F38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299843"/>
            <a:ext cx="2810833" cy="1005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Decoder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80CEE-62A7-B031-3611-767A18757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8" t="47666" r="72"/>
          <a:stretch/>
        </p:blipFill>
        <p:spPr bwMode="auto">
          <a:xfrm>
            <a:off x="7517184" y="267650"/>
            <a:ext cx="4269810" cy="63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7283E5-2F97-FC9E-78FA-5AF03B51944B}"/>
              </a:ext>
            </a:extLst>
          </p:cNvPr>
          <p:cNvSpPr txBox="1"/>
          <p:nvPr/>
        </p:nvSpPr>
        <p:spPr>
          <a:xfrm>
            <a:off x="1017797" y="1280160"/>
            <a:ext cx="596050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Decoder Layer and Masked Multi-Head Attention:</a:t>
            </a:r>
          </a:p>
          <a:p>
            <a:r>
              <a:rPr lang="en-US" sz="2000"/>
              <a:t>The decoder employs a masked multi-head attention mechanism during self-attention.</a:t>
            </a:r>
          </a:p>
        </p:txBody>
      </p:sp>
    </p:spTree>
    <p:extLst>
      <p:ext uri="{BB962C8B-B14F-4D97-AF65-F5344CB8AC3E}">
        <p14:creationId xmlns:p14="http://schemas.microsoft.com/office/powerpoint/2010/main" val="157357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EEF05-8FF0-3B45-10C8-FE168F38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299843"/>
            <a:ext cx="2810833" cy="10051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Decoder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80CEE-62A7-B031-3611-767A18757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4"/>
          <a:stretch/>
        </p:blipFill>
        <p:spPr bwMode="auto">
          <a:xfrm>
            <a:off x="7402696" y="-54244"/>
            <a:ext cx="4272826" cy="1208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C14AF0-5C56-7494-4A81-3A7399D04787}"/>
              </a:ext>
            </a:extLst>
          </p:cNvPr>
          <p:cNvSpPr txBox="1"/>
          <p:nvPr/>
        </p:nvSpPr>
        <p:spPr>
          <a:xfrm>
            <a:off x="1058183" y="1143293"/>
            <a:ext cx="569554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Final Linear Transformation and </a:t>
            </a:r>
            <a:r>
              <a:rPr lang="en-US" sz="2000" b="1" err="1"/>
              <a:t>Softmax</a:t>
            </a:r>
            <a:r>
              <a:rPr lang="en-US" sz="2000" b="1"/>
              <a:t>:</a:t>
            </a:r>
          </a:p>
          <a:p>
            <a:r>
              <a:rPr lang="en-US" sz="2000"/>
              <a:t>The output of the decoder is linearly transformed into a vector.</a:t>
            </a:r>
          </a:p>
          <a:p>
            <a:r>
              <a:rPr lang="en-US" sz="2000"/>
              <a:t>It is then passed through a </a:t>
            </a:r>
            <a:r>
              <a:rPr lang="en-US" sz="2000" err="1"/>
              <a:t>softmax</a:t>
            </a:r>
            <a:r>
              <a:rPr lang="en-US" sz="2000"/>
              <a:t> 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0AFB5D-0234-F73C-9BCD-FDC42B0EE8D1}"/>
              </a:ext>
            </a:extLst>
          </p:cNvPr>
          <p:cNvSpPr/>
          <p:nvPr/>
        </p:nvSpPr>
        <p:spPr>
          <a:xfrm>
            <a:off x="4789305" y="4069080"/>
            <a:ext cx="1738875" cy="5868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ENCODER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0938E2-3221-0384-017E-B0D6909335A5}"/>
              </a:ext>
            </a:extLst>
          </p:cNvPr>
          <p:cNvCxnSpPr>
            <a:cxnSpLocks/>
          </p:cNvCxnSpPr>
          <p:nvPr/>
        </p:nvCxnSpPr>
        <p:spPr>
          <a:xfrm>
            <a:off x="6528180" y="4376155"/>
            <a:ext cx="87451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548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87D73-4937-72F7-CFCC-78619D83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/>
              <a:t>Result and analysis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A1D06F9-B02A-0896-A991-AD5B778B7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3" y="2583595"/>
            <a:ext cx="5743114" cy="25269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3FC2-71B9-2FA2-1EB7-9B933A91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4714" y="2202301"/>
            <a:ext cx="4735157" cy="440039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It achieved state-of-the-art performance on multiple benchmarks.</a:t>
            </a:r>
          </a:p>
          <a:p>
            <a:pPr>
              <a:lnSpc>
                <a:spcPct val="100000"/>
              </a:lnSpc>
            </a:pPr>
            <a:r>
              <a:rPr lang="en-US"/>
              <a:t>Inherent parallelization allows for parallel computation across tokens in the input sequence. </a:t>
            </a:r>
          </a:p>
          <a:p>
            <a:pPr>
              <a:lnSpc>
                <a:spcPct val="100000"/>
              </a:lnSpc>
            </a:pPr>
            <a:r>
              <a:rPr lang="en-US"/>
              <a:t>It showed robust performance across a wide range of sequence lengths.</a:t>
            </a:r>
          </a:p>
          <a:p>
            <a:pPr>
              <a:lnSpc>
                <a:spcPct val="100000"/>
              </a:lnSpc>
            </a:pPr>
            <a:r>
              <a:rPr lang="en-US"/>
              <a:t>It generalized well to multiple natural language processing tasks.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73390-6B8F-8081-5160-C398EB9C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Strong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6D05-9B3E-0134-B83A-13E95B7FD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9682348" cy="3174357"/>
          </a:xfrm>
        </p:spPr>
        <p:txBody>
          <a:bodyPr>
            <a:normAutofit/>
          </a:bodyPr>
          <a:lstStyle/>
          <a:p>
            <a:r>
              <a:rPr lang="en-US"/>
              <a:t>Utilizing self-attention exclusively without employing sequence-aligned RNNs</a:t>
            </a:r>
          </a:p>
          <a:p>
            <a:r>
              <a:rPr lang="en-US"/>
              <a:t>Offering greater parallelizability than traditional models</a:t>
            </a:r>
          </a:p>
          <a:p>
            <a:r>
              <a:rPr lang="en-US"/>
              <a:t>Scaling effectively to longer sequences, making it suitable for processing long sentences</a:t>
            </a:r>
          </a:p>
          <a:p>
            <a:r>
              <a:rPr lang="en-US"/>
              <a:t>Providing ease of Interpretability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0870-0695-3037-C2F1-2CF7B94E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458777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Potential weak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8353-DB66-E517-1E8A-078B07C5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475732"/>
            <a:ext cx="11010480" cy="4248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Might be struggle with tasks involving output prediction or where order matters.</a:t>
            </a:r>
          </a:p>
          <a:p>
            <a:r>
              <a:rPr lang="en-US">
                <a:solidFill>
                  <a:schemeClr val="tx2"/>
                </a:solidFill>
              </a:rPr>
              <a:t>Requires a large amount of data to train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chemeClr val="tx2"/>
                </a:solidFill>
                <a:effectLst/>
              </a:rPr>
              <a:t>Necessitates a significant amount of computational resources and expertise for hyperparameter tuning </a:t>
            </a:r>
            <a:r>
              <a:rPr lang="en-US" b="0" i="0" u="none" strike="noStrike">
                <a:solidFill>
                  <a:schemeClr val="tx2"/>
                </a:solidFill>
                <a:effectLst/>
                <a:sym typeface="Wingdings" pitchFamily="2" charset="2"/>
              </a:rPr>
              <a:t> expensive for long sequences</a:t>
            </a:r>
            <a:endParaRPr lang="en-US" b="0" i="0" u="none" strike="noStrike">
              <a:solidFill>
                <a:schemeClr val="tx2"/>
              </a:solidFill>
              <a:effectLst/>
            </a:endParaRPr>
          </a:p>
          <a:p>
            <a:r>
              <a:rPr lang="en-US">
                <a:solidFill>
                  <a:schemeClr val="tx2"/>
                </a:solidFill>
              </a:rPr>
              <a:t>Lacks an external memory mechanism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2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B22F7-D29A-2807-0F94-777A2BA0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8321040" cy="1952716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36674"/>
            <a:ext cx="836524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48B7-0E2F-067C-6E62-F535383E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3161680"/>
            <a:ext cx="8321167" cy="2620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First sequence Transduction based on attention</a:t>
            </a:r>
          </a:p>
          <a:p>
            <a:r>
              <a:rPr lang="en-US"/>
              <a:t>Outperforms other models based on recurrent or convolutional layers for translation task</a:t>
            </a:r>
          </a:p>
          <a:p>
            <a:r>
              <a:rPr lang="en-US"/>
              <a:t>Impacts the field of AI</a:t>
            </a:r>
          </a:p>
          <a:p>
            <a:r>
              <a:rPr lang="en-US"/>
              <a:t>Future plan to extend the transformer</a:t>
            </a:r>
          </a:p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2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3402-979B-59A2-13B3-8F0CAA29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1802-8155-F878-BB7C-AC4D1813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696" y="573956"/>
            <a:ext cx="7007352" cy="57100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0" i="0" u="none" strike="noStrike">
                <a:solidFill>
                  <a:schemeClr val="tx2"/>
                </a:solidFill>
                <a:effectLst/>
              </a:rPr>
              <a:t>Ashish Vaswani, Noam </a:t>
            </a:r>
            <a:r>
              <a:rPr lang="en-US" sz="1600" b="0" i="0" u="none" strike="noStrike" err="1">
                <a:solidFill>
                  <a:schemeClr val="tx2"/>
                </a:solidFill>
                <a:effectLst/>
              </a:rPr>
              <a:t>Shazeer</a:t>
            </a:r>
            <a:r>
              <a:rPr lang="en-US" sz="1600" b="0" i="0" u="none" strike="noStrike">
                <a:solidFill>
                  <a:schemeClr val="tx2"/>
                </a:solidFill>
                <a:effectLst/>
              </a:rPr>
              <a:t>, Niki Parmar, Jakob </a:t>
            </a:r>
            <a:r>
              <a:rPr lang="en-US" sz="1600" b="0" i="0" u="none" strike="noStrike" err="1">
                <a:solidFill>
                  <a:schemeClr val="tx2"/>
                </a:solidFill>
                <a:effectLst/>
              </a:rPr>
              <a:t>Uskoreit</a:t>
            </a:r>
            <a:r>
              <a:rPr lang="en-US" sz="1600" b="0" i="0" u="none" strike="noStrike">
                <a:solidFill>
                  <a:schemeClr val="tx2"/>
                </a:solidFill>
                <a:effectLst/>
              </a:rPr>
              <a:t>, </a:t>
            </a:r>
            <a:r>
              <a:rPr lang="en-US" sz="1600" b="0" i="0" u="none" strike="noStrike" err="1">
                <a:solidFill>
                  <a:schemeClr val="tx2"/>
                </a:solidFill>
                <a:effectLst/>
              </a:rPr>
              <a:t>Llion</a:t>
            </a:r>
            <a:r>
              <a:rPr lang="en-US" sz="1600" b="0" i="0" u="none" strike="noStrike">
                <a:solidFill>
                  <a:schemeClr val="tx2"/>
                </a:solidFill>
                <a:effectLst/>
              </a:rPr>
              <a:t> Jones, Aiden </a:t>
            </a:r>
            <a:r>
              <a:rPr lang="en-US" sz="1600" b="0" i="0" u="none" strike="noStrike" err="1">
                <a:solidFill>
                  <a:schemeClr val="tx2"/>
                </a:solidFill>
                <a:effectLst/>
              </a:rPr>
              <a:t>N.Gomez</a:t>
            </a:r>
            <a:r>
              <a:rPr lang="en-US" sz="1600" b="0" i="0" u="none" strike="noStrike">
                <a:solidFill>
                  <a:schemeClr val="tx2"/>
                </a:solidFill>
                <a:effectLst/>
              </a:rPr>
              <a:t>, Lukasz Kaiser. (2017). Attention is All You Need. </a:t>
            </a:r>
            <a:r>
              <a:rPr lang="en-US" sz="1600" b="0" i="0" u="none" strike="noStrike">
                <a:solidFill>
                  <a:schemeClr val="tx2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https://arxiv.org/pdf/1706.03762.pdf</a:t>
            </a:r>
            <a:endParaRPr lang="en-US" sz="1600">
              <a:solidFill>
                <a:schemeClr val="tx2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sz="1600" err="1">
                <a:solidFill>
                  <a:schemeClr val="tx2"/>
                </a:solidFill>
              </a:rPr>
              <a:t>Yannic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Kilcher</a:t>
            </a:r>
            <a:r>
              <a:rPr lang="en-US" sz="1600">
                <a:solidFill>
                  <a:schemeClr val="tx2"/>
                </a:solidFill>
              </a:rPr>
              <a:t>. (2017). Attention is All You Need. </a:t>
            </a:r>
            <a:r>
              <a:rPr lang="en-US" sz="1600" b="0" i="0" u="none" strike="noStrike">
                <a:solidFill>
                  <a:schemeClr val="tx2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https://www.youtube.com/watch?v=iDulhoQ2pro</a:t>
            </a:r>
            <a:r>
              <a:rPr lang="en-US" sz="1600">
                <a:solidFill>
                  <a:schemeClr val="tx2"/>
                </a:solidFill>
                <a:effectLst/>
              </a:rPr>
              <a:t>.</a:t>
            </a:r>
            <a:endParaRPr lang="en-US" sz="1600" b="0" u="none" strike="noStrike">
              <a:solidFill>
                <a:schemeClr val="tx2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600" b="0" i="0" u="none" strike="noStrike">
                <a:solidFill>
                  <a:schemeClr val="tx2"/>
                </a:solidFill>
                <a:effectLst/>
              </a:rPr>
              <a:t>Amazon Web Services. (n.d.). Recurrent neural network (RNN). Retrieved from </a:t>
            </a:r>
            <a:r>
              <a:rPr lang="en-US" sz="1600" b="0" i="0" u="none" strike="noStrike">
                <a:solidFill>
                  <a:schemeClr val="tx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https://aws.amazon.com/what-is/recurrent-neural-network/#:~:text=A%20recurrent%20neural%20network%20(RNN,complex%20semantics%20and%20syntax%20rules</a:t>
            </a:r>
            <a:endParaRPr lang="en-US" sz="1600" b="0" i="0" u="none" strike="noStrike">
              <a:solidFill>
                <a:schemeClr val="tx2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2"/>
                </a:solidFill>
              </a:rPr>
              <a:t>Amazon Web Services. What are Transformers in Artificial Intelligence? Retrieved from </a:t>
            </a:r>
            <a:r>
              <a:rPr lang="en-US" sz="16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https://aws.amazon.com/what-is/transformers-in-artificial-intelligence/#:~:text=Transformers%20have%20created%20a%20new,applications%20that%20solve%20innovative%20problems</a:t>
            </a:r>
            <a:r>
              <a:rPr lang="en-US" sz="160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69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2B357-1504-6536-B15D-0DB6EBC5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1200-FDDB-1EE2-9F30-7609C1D7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r>
              <a:rPr lang="en-US" b="1"/>
              <a:t>Recurrent Neural Network (RNN) </a:t>
            </a:r>
            <a:r>
              <a:rPr lang="en-US"/>
              <a:t>– map 1 sequence of input to another sequence of output</a:t>
            </a:r>
          </a:p>
          <a:p>
            <a:r>
              <a:rPr lang="en-US"/>
              <a:t>Problems: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/>
              <a:t>Slow computation for long sequence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/>
              <a:t>Vanishing and exploding gradients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/>
              <a:t>Difficulty in accessing information from long time ago</a:t>
            </a:r>
          </a:p>
        </p:txBody>
      </p:sp>
      <p:pic>
        <p:nvPicPr>
          <p:cNvPr id="1026" name="Picture 2" descr="A Recurrent Neural Network Music Generation Tutorial">
            <a:extLst>
              <a:ext uri="{FF2B5EF4-FFF2-40B4-BE49-F238E27FC236}">
                <a16:creationId xmlns:a16="http://schemas.microsoft.com/office/drawing/2014/main" id="{50CDAD93-4982-602B-4E8A-168FFB684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3270" y="3259284"/>
            <a:ext cx="5520742" cy="14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5AF2B-2B53-26AE-2AAF-BE72A217419F}"/>
              </a:ext>
            </a:extLst>
          </p:cNvPr>
          <p:cNvSpPr txBox="1"/>
          <p:nvPr/>
        </p:nvSpPr>
        <p:spPr>
          <a:xfrm>
            <a:off x="1077924" y="5782089"/>
            <a:ext cx="5015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  <a:sym typeface="Wingdings" pitchFamily="2" charset="2"/>
              </a:rPr>
              <a:t> The need of Transformer Model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4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C7F3D-BC22-27A2-F25F-7D80DB86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Main ideas of the algorithm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7FBB88E-49B8-7735-EB4B-D796D0BC6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906805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217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A786-EC70-DBE5-A600-FCB1F050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63" y="365759"/>
            <a:ext cx="11433048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Configuration of the experiment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C793-9641-900F-7AA5-AFF1B560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Model Architecture: Transformer model</a:t>
            </a:r>
          </a:p>
          <a:p>
            <a:r>
              <a:rPr lang="en-US"/>
              <a:t>Training Data: WMT 2014 English-to-German parallel corpus</a:t>
            </a:r>
          </a:p>
          <a:p>
            <a:r>
              <a:rPr lang="en-US"/>
              <a:t>Preprocessing: Tokenization and batching of sentences</a:t>
            </a:r>
          </a:p>
          <a:p>
            <a:r>
              <a:rPr lang="en-US"/>
              <a:t>Training Procedure: Adam optimizer</a:t>
            </a:r>
          </a:p>
          <a:p>
            <a:r>
              <a:rPr lang="en-US"/>
              <a:t>Hardware: NVIDIA P100 GPUs</a:t>
            </a:r>
          </a:p>
          <a:p>
            <a:r>
              <a:rPr lang="en-US"/>
              <a:t>Hyperparameters: Specific values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77868-AA2A-CF0A-8CF8-FA821E2BD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005" y="3902810"/>
            <a:ext cx="5842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0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7185D-36D6-2056-53F2-C9CF48F1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0" y="269894"/>
            <a:ext cx="10241129" cy="11767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Main steps of the algorithm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diagram of a program&#10;&#10;Description automatically generated">
            <a:extLst>
              <a:ext uri="{FF2B5EF4-FFF2-40B4-BE49-F238E27FC236}">
                <a16:creationId xmlns:a16="http://schemas.microsoft.com/office/drawing/2014/main" id="{ED2EA5DE-9F4D-F87B-8F98-97D29406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7607" y="881555"/>
            <a:ext cx="4028424" cy="588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9AF337-F17F-C792-C085-3E64BA41ECF3}"/>
              </a:ext>
            </a:extLst>
          </p:cNvPr>
          <p:cNvGrpSpPr/>
          <p:nvPr/>
        </p:nvGrpSpPr>
        <p:grpSpPr>
          <a:xfrm>
            <a:off x="3677335" y="2743200"/>
            <a:ext cx="4110999" cy="3862317"/>
            <a:chOff x="1862183" y="2838734"/>
            <a:chExt cx="4110999" cy="38623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9706A4-C3A6-23C0-2374-691A2AF1F237}"/>
                </a:ext>
              </a:extLst>
            </p:cNvPr>
            <p:cNvSpPr/>
            <p:nvPr/>
          </p:nvSpPr>
          <p:spPr>
            <a:xfrm>
              <a:off x="4012454" y="2838734"/>
              <a:ext cx="1960728" cy="38623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3ABBD2-91CC-2CBE-F7A6-CCA3E9B6BE57}"/>
                </a:ext>
              </a:extLst>
            </p:cNvPr>
            <p:cNvCxnSpPr>
              <a:stCxn id="4" idx="1"/>
            </p:cNvCxnSpPr>
            <p:nvPr/>
          </p:nvCxnSpPr>
          <p:spPr>
            <a:xfrm flipH="1" flipV="1">
              <a:off x="2906973" y="4769892"/>
              <a:ext cx="1105481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C92DD2-A8CC-D7A5-F802-B51ACC7ACA90}"/>
                </a:ext>
              </a:extLst>
            </p:cNvPr>
            <p:cNvSpPr txBox="1"/>
            <p:nvPr/>
          </p:nvSpPr>
          <p:spPr>
            <a:xfrm>
              <a:off x="1862183" y="4544282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Encoder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87ADF7-1C54-59C3-CA6C-AFAB04653FB7}"/>
              </a:ext>
            </a:extLst>
          </p:cNvPr>
          <p:cNvGrpSpPr/>
          <p:nvPr/>
        </p:nvGrpSpPr>
        <p:grpSpPr>
          <a:xfrm>
            <a:off x="7841817" y="955763"/>
            <a:ext cx="4140779" cy="5806703"/>
            <a:chOff x="6026665" y="1051297"/>
            <a:chExt cx="4140779" cy="58067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7D2D80-635D-0C7A-4BC4-EFEA3E13F8F8}"/>
                </a:ext>
              </a:extLst>
            </p:cNvPr>
            <p:cNvSpPr/>
            <p:nvPr/>
          </p:nvSpPr>
          <p:spPr>
            <a:xfrm>
              <a:off x="6026665" y="1051297"/>
              <a:ext cx="2014213" cy="58067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F97D9A-1310-5445-FCBF-E0E2EDC4578F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8040878" y="3954649"/>
              <a:ext cx="1007588" cy="320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F0E5C-5D9E-5F34-A013-E26040E6AC51}"/>
                </a:ext>
              </a:extLst>
            </p:cNvPr>
            <p:cNvSpPr txBox="1"/>
            <p:nvPr/>
          </p:nvSpPr>
          <p:spPr>
            <a:xfrm>
              <a:off x="9057845" y="3782999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Decoder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85E9F6-519A-D88B-1BCA-59F6ED7B397A}"/>
              </a:ext>
            </a:extLst>
          </p:cNvPr>
          <p:cNvSpPr txBox="1"/>
          <p:nvPr/>
        </p:nvSpPr>
        <p:spPr>
          <a:xfrm>
            <a:off x="739113" y="1143293"/>
            <a:ext cx="479541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Encoder-Decoder Stacking:</a:t>
            </a:r>
          </a:p>
          <a:p>
            <a:r>
              <a:rPr lang="en-US" sz="2000"/>
              <a:t>Multiple layers of the transform model are stacked to form this. The encoder processes the input sequence and the decode generates the output sequence.</a:t>
            </a:r>
          </a:p>
        </p:txBody>
      </p:sp>
    </p:spTree>
    <p:extLst>
      <p:ext uri="{BB962C8B-B14F-4D97-AF65-F5344CB8AC3E}">
        <p14:creationId xmlns:p14="http://schemas.microsoft.com/office/powerpoint/2010/main" val="39815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302219-F88E-AA60-816F-64EA3A837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72263" r="-1150" b="-93"/>
          <a:stretch/>
        </p:blipFill>
        <p:spPr bwMode="auto">
          <a:xfrm>
            <a:off x="2559118" y="3359388"/>
            <a:ext cx="8249919" cy="344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B7A23-CE0E-9985-C640-056994BAF147}"/>
              </a:ext>
            </a:extLst>
          </p:cNvPr>
          <p:cNvSpPr txBox="1"/>
          <p:nvPr/>
        </p:nvSpPr>
        <p:spPr>
          <a:xfrm>
            <a:off x="1063915" y="1142707"/>
            <a:ext cx="399513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/>
              <a:t>Input Embedding:</a:t>
            </a:r>
          </a:p>
          <a:p>
            <a:r>
              <a:rPr lang="en-US" sz="2000"/>
              <a:t>Converting sequences in 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D5BFF-0B1F-A045-42AD-2C455D50AE9E}"/>
              </a:ext>
            </a:extLst>
          </p:cNvPr>
          <p:cNvSpPr txBox="1"/>
          <p:nvPr/>
        </p:nvSpPr>
        <p:spPr>
          <a:xfrm>
            <a:off x="1063915" y="1975671"/>
            <a:ext cx="4190955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/>
              <a:t>Positional Encoding:</a:t>
            </a:r>
          </a:p>
          <a:p>
            <a:r>
              <a:rPr lang="en-US" sz="2000"/>
              <a:t>Needs a way to order input tokens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B7EBF-7128-F4C7-1CA0-7DD19F32F830}"/>
              </a:ext>
            </a:extLst>
          </p:cNvPr>
          <p:cNvSpPr txBox="1"/>
          <p:nvPr/>
        </p:nvSpPr>
        <p:spPr>
          <a:xfrm>
            <a:off x="758952" y="186633"/>
            <a:ext cx="1920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>
                <a:latin typeface="Sitka Banner" pitchFamily="2" charset="0"/>
              </a:rPr>
              <a:t>Encoder</a:t>
            </a:r>
          </a:p>
        </p:txBody>
      </p:sp>
      <p:pic>
        <p:nvPicPr>
          <p:cNvPr id="6" name="Picture 5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ED7D2A6D-C908-8FC4-815D-D931219F7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946" y="1236487"/>
            <a:ext cx="4885139" cy="12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4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302219-F88E-AA60-816F-64EA3A837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t="20881" b="27203"/>
          <a:stretch/>
        </p:blipFill>
        <p:spPr bwMode="auto">
          <a:xfrm>
            <a:off x="5286000" y="1084480"/>
            <a:ext cx="6906503" cy="52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5B7A23-CE0E-9985-C640-056994BAF147}"/>
              </a:ext>
            </a:extLst>
          </p:cNvPr>
          <p:cNvSpPr txBox="1"/>
          <p:nvPr/>
        </p:nvSpPr>
        <p:spPr>
          <a:xfrm>
            <a:off x="932747" y="1142707"/>
            <a:ext cx="497074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Multi-Head Attention Mechanism:</a:t>
            </a:r>
          </a:p>
          <a:p>
            <a:r>
              <a:rPr lang="en-US" sz="2000"/>
              <a:t>Computes attention over to input sequences, it involves many steps.</a:t>
            </a:r>
          </a:p>
          <a:p>
            <a:r>
              <a:rPr lang="en-US" sz="2000"/>
              <a:t>It is then repeated multiple times with different learned linear transformations of input vectors.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AAF9D-8F1E-13A6-079A-C99E7950893D}"/>
              </a:ext>
            </a:extLst>
          </p:cNvPr>
          <p:cNvSpPr txBox="1"/>
          <p:nvPr/>
        </p:nvSpPr>
        <p:spPr>
          <a:xfrm>
            <a:off x="758952" y="186633"/>
            <a:ext cx="1920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>
                <a:latin typeface="Sitka Banner" pitchFamily="2" charset="0"/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315066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7A23-CE0E-9985-C640-056994BAF147}"/>
              </a:ext>
            </a:extLst>
          </p:cNvPr>
          <p:cNvSpPr txBox="1"/>
          <p:nvPr/>
        </p:nvSpPr>
        <p:spPr>
          <a:xfrm>
            <a:off x="5172290" y="1464826"/>
            <a:ext cx="626075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/>
              <a:t>Query, Key, and Value Transformation:</a:t>
            </a:r>
          </a:p>
          <a:p>
            <a:pPr algn="ctr"/>
            <a:r>
              <a:rPr lang="en-US" sz="2000"/>
              <a:t>Linearly changed into query, key, and value vectors, learned during training</a:t>
            </a: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38C69AEA-8421-958E-FF61-342B4855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905" y="1464826"/>
            <a:ext cx="3511293" cy="45209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ED77CA-36ED-FB40-1FFF-4F62CE86E0C5}"/>
              </a:ext>
            </a:extLst>
          </p:cNvPr>
          <p:cNvSpPr txBox="1"/>
          <p:nvPr/>
        </p:nvSpPr>
        <p:spPr>
          <a:xfrm>
            <a:off x="758952" y="186633"/>
            <a:ext cx="728757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i="1">
                <a:latin typeface="Sitka Banner"/>
              </a:rPr>
              <a:t>Multi-Head Attention Mechanism</a:t>
            </a:r>
            <a:endParaRPr lang="en-US" sz="4400" i="1">
              <a:latin typeface="Sitka Bann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85EF6-3C85-B185-F94A-0FBA0E3BBF6C}"/>
              </a:ext>
            </a:extLst>
          </p:cNvPr>
          <p:cNvSpPr txBox="1"/>
          <p:nvPr/>
        </p:nvSpPr>
        <p:spPr>
          <a:xfrm flipH="1">
            <a:off x="5320301" y="2862884"/>
            <a:ext cx="596473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/>
              <a:t>Scaled Dot-Product Attention:</a:t>
            </a:r>
          </a:p>
          <a:p>
            <a:pPr algn="ctr"/>
            <a:r>
              <a:rPr lang="en-US" sz="2000"/>
              <a:t>Attention scores are calculated. They are then scaled to prevent gradients from being too small.</a:t>
            </a:r>
          </a:p>
        </p:txBody>
      </p:sp>
    </p:spTree>
    <p:extLst>
      <p:ext uri="{BB962C8B-B14F-4D97-AF65-F5344CB8AC3E}">
        <p14:creationId xmlns:p14="http://schemas.microsoft.com/office/powerpoint/2010/main" val="159693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7A23-CE0E-9985-C640-056994BAF147}"/>
              </a:ext>
            </a:extLst>
          </p:cNvPr>
          <p:cNvSpPr txBox="1"/>
          <p:nvPr/>
        </p:nvSpPr>
        <p:spPr>
          <a:xfrm flipH="1">
            <a:off x="5585570" y="2105561"/>
            <a:ext cx="54480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/>
              <a:t>Attention Weights and Context Vector:</a:t>
            </a:r>
          </a:p>
          <a:p>
            <a:pPr algn="ctr"/>
            <a:r>
              <a:rPr lang="en-US" sz="2000"/>
              <a:t>The attention scores are put through </a:t>
            </a:r>
            <a:r>
              <a:rPr lang="en-US" sz="2000" err="1"/>
              <a:t>softmax</a:t>
            </a:r>
            <a:r>
              <a:rPr lang="en-US" sz="2000"/>
              <a:t> function. The weights are used to calculate a weighted sum of value vectors.</a:t>
            </a:r>
          </a:p>
        </p:txBody>
      </p:sp>
      <p:pic>
        <p:nvPicPr>
          <p:cNvPr id="3" name="Picture 2" descr="A diagram of a software algorithm&#10;&#10;Description automatically generated">
            <a:extLst>
              <a:ext uri="{FF2B5EF4-FFF2-40B4-BE49-F238E27FC236}">
                <a16:creationId xmlns:a16="http://schemas.microsoft.com/office/drawing/2014/main" id="{33DD1671-3504-0D4F-4ECF-CC361763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73" y="1760388"/>
            <a:ext cx="2911715" cy="4023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15E985-5C1E-8FC3-507B-A409AA63527E}"/>
              </a:ext>
            </a:extLst>
          </p:cNvPr>
          <p:cNvSpPr txBox="1"/>
          <p:nvPr/>
        </p:nvSpPr>
        <p:spPr>
          <a:xfrm>
            <a:off x="758952" y="186633"/>
            <a:ext cx="7287572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400" i="1">
                <a:latin typeface="Sitka Banner" pitchFamily="2" charset="0"/>
              </a:rPr>
              <a:t>Multi-Head Attention Mechanism</a:t>
            </a:r>
            <a:endParaRPr lang="en-US"/>
          </a:p>
        </p:txBody>
      </p:sp>
      <p:pic>
        <p:nvPicPr>
          <p:cNvPr id="5" name="Picture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8035CC46-EAB4-8191-F7AE-F3912430C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224" y="3771976"/>
            <a:ext cx="521277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Widescreen</PresentationFormat>
  <Paragraphs>139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Wingdings</vt:lpstr>
      <vt:lpstr>Cambria Math</vt:lpstr>
      <vt:lpstr>Helvetica</vt:lpstr>
      <vt:lpstr>Arial</vt:lpstr>
      <vt:lpstr>Times New Roman</vt:lpstr>
      <vt:lpstr>Sitka Banner</vt:lpstr>
      <vt:lpstr>Segoe UI</vt:lpstr>
      <vt:lpstr>Calibri</vt:lpstr>
      <vt:lpstr>Avenir Next LT Pro</vt:lpstr>
      <vt:lpstr>HeadlinesVTI</vt:lpstr>
      <vt:lpstr>Natural Language Processing: Attention is All you Need</vt:lpstr>
      <vt:lpstr>Problem proposed</vt:lpstr>
      <vt:lpstr>Main ideas of the algorithm</vt:lpstr>
      <vt:lpstr>Configuration of the experiment environment</vt:lpstr>
      <vt:lpstr>Main steps of the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Decoder</vt:lpstr>
      <vt:lpstr>Decoder</vt:lpstr>
      <vt:lpstr>Result and analysis</vt:lpstr>
      <vt:lpstr>Strong points</vt:lpstr>
      <vt:lpstr>Potential weak points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Processing: Attention is All you Need</dc:title>
  <dc:creator>Gia An Đinh</dc:creator>
  <cp:lastModifiedBy>Kate Moreland</cp:lastModifiedBy>
  <cp:revision>2</cp:revision>
  <dcterms:created xsi:type="dcterms:W3CDTF">2024-02-28T19:00:50Z</dcterms:created>
  <dcterms:modified xsi:type="dcterms:W3CDTF">2025-01-13T19:16:28Z</dcterms:modified>
</cp:coreProperties>
</file>