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7"/>
  </p:notesMasterIdLst>
  <p:sldIdLst>
    <p:sldId id="292" r:id="rId5"/>
    <p:sldId id="405" r:id="rId6"/>
    <p:sldId id="464" r:id="rId7"/>
    <p:sldId id="463" r:id="rId8"/>
    <p:sldId id="610" r:id="rId9"/>
    <p:sldId id="499" r:id="rId10"/>
    <p:sldId id="467" r:id="rId11"/>
    <p:sldId id="588" r:id="rId12"/>
    <p:sldId id="589" r:id="rId13"/>
    <p:sldId id="590" r:id="rId14"/>
    <p:sldId id="591" r:id="rId15"/>
    <p:sldId id="592" r:id="rId16"/>
    <p:sldId id="593" r:id="rId17"/>
    <p:sldId id="594" r:id="rId18"/>
    <p:sldId id="595" r:id="rId19"/>
    <p:sldId id="596" r:id="rId20"/>
    <p:sldId id="597" r:id="rId21"/>
    <p:sldId id="621" r:id="rId22"/>
    <p:sldId id="550" r:id="rId23"/>
    <p:sldId id="551" r:id="rId24"/>
    <p:sldId id="552" r:id="rId25"/>
    <p:sldId id="553" r:id="rId26"/>
    <p:sldId id="622" r:id="rId27"/>
    <p:sldId id="623" r:id="rId28"/>
    <p:sldId id="624" r:id="rId29"/>
    <p:sldId id="625" r:id="rId30"/>
    <p:sldId id="598" r:id="rId31"/>
    <p:sldId id="599" r:id="rId32"/>
    <p:sldId id="600" r:id="rId33"/>
    <p:sldId id="605" r:id="rId34"/>
    <p:sldId id="606" r:id="rId35"/>
    <p:sldId id="607" r:id="rId36"/>
    <p:sldId id="608" r:id="rId37"/>
    <p:sldId id="609" r:id="rId38"/>
    <p:sldId id="601" r:id="rId39"/>
    <p:sldId id="618" r:id="rId40"/>
    <p:sldId id="619" r:id="rId41"/>
    <p:sldId id="626" r:id="rId42"/>
    <p:sldId id="627" r:id="rId43"/>
    <p:sldId id="611" r:id="rId44"/>
    <p:sldId id="628" r:id="rId45"/>
    <p:sldId id="353"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オープニング" id="{3E304E08-81CE-2C46-8F87-306C70FCD58A}">
          <p14:sldIdLst>
            <p14:sldId id="292"/>
            <p14:sldId id="405"/>
            <p14:sldId id="464"/>
            <p14:sldId id="463"/>
            <p14:sldId id="610"/>
            <p14:sldId id="499"/>
            <p14:sldId id="467"/>
          </p14:sldIdLst>
        </p14:section>
        <p14:section name="支援ツールの利用方法：手作業" id="{CB204DD4-2C5B-894F-AD20-46017547AE7A}">
          <p14:sldIdLst>
            <p14:sldId id="588"/>
            <p14:sldId id="589"/>
            <p14:sldId id="590"/>
            <p14:sldId id="591"/>
            <p14:sldId id="592"/>
            <p14:sldId id="593"/>
            <p14:sldId id="594"/>
            <p14:sldId id="595"/>
            <p14:sldId id="596"/>
            <p14:sldId id="597"/>
            <p14:sldId id="621"/>
            <p14:sldId id="550"/>
            <p14:sldId id="551"/>
            <p14:sldId id="552"/>
            <p14:sldId id="553"/>
            <p14:sldId id="622"/>
            <p14:sldId id="623"/>
            <p14:sldId id="624"/>
            <p14:sldId id="625"/>
            <p14:sldId id="598"/>
            <p14:sldId id="599"/>
            <p14:sldId id="600"/>
            <p14:sldId id="605"/>
            <p14:sldId id="606"/>
            <p14:sldId id="607"/>
            <p14:sldId id="608"/>
            <p14:sldId id="609"/>
            <p14:sldId id="601"/>
          </p14:sldIdLst>
        </p14:section>
        <p14:section name="支援ツールの使用方法：プログラム利用" id="{06C29950-5F0F-BB4B-A901-68FD601DB66B}">
          <p14:sldIdLst>
            <p14:sldId id="618"/>
            <p14:sldId id="619"/>
            <p14:sldId id="626"/>
            <p14:sldId id="627"/>
            <p14:sldId id="611"/>
            <p14:sldId id="628"/>
            <p14:sldId id="353"/>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14042"/>
    <a:srgbClr val="F2F4F4"/>
    <a:srgbClr val="0E2735"/>
    <a:srgbClr val="595A5D"/>
    <a:srgbClr val="DCDCDC"/>
    <a:srgbClr val="4F81BD"/>
    <a:srgbClr val="0C9B2E"/>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843" autoAdjust="0"/>
    <p:restoredTop sz="90153" autoAdjust="0"/>
  </p:normalViewPr>
  <p:slideViewPr>
    <p:cSldViewPr snapToGrid="0" showGuides="1">
      <p:cViewPr varScale="1">
        <p:scale>
          <a:sx n="121" d="100"/>
          <a:sy n="121" d="100"/>
        </p:scale>
        <p:origin x="1016" y="16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5/7/18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charset="0"/>
              <a:buChar char="•"/>
            </a:pPr>
            <a:endParaRPr lang="en-US" altLang="ja-JP" dirty="0"/>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821082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DB</a:t>
            </a:r>
            <a:r>
              <a:rPr kumimoji="1" lang="ja-JP" altLang="en-US"/>
              <a:t>以外、</a:t>
            </a:r>
            <a:r>
              <a:rPr kumimoji="1" lang="en-US" altLang="ja-JP" dirty="0"/>
              <a:t>MySQL</a:t>
            </a:r>
            <a:r>
              <a:rPr kumimoji="1" lang="ja-JP" altLang="en-US"/>
              <a:t>、</a:t>
            </a:r>
            <a:r>
              <a:rPr kumimoji="1" lang="en-US" altLang="ja-JP" dirty="0"/>
              <a:t>ORACLE</a:t>
            </a:r>
          </a:p>
          <a:p>
            <a:r>
              <a:rPr kumimoji="1" lang="ja-JP" altLang="en-US"/>
              <a:t>中身）ディスクサイズ</a:t>
            </a:r>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993717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縦軸）　</a:t>
            </a:r>
            <a:r>
              <a:rPr kumimoji="1" lang="en-US" altLang="ja-JP" dirty="0"/>
              <a:t>DB</a:t>
            </a:r>
            <a:r>
              <a:rPr kumimoji="1" lang="ja-JP" altLang="en-US"/>
              <a:t>以外、</a:t>
            </a:r>
            <a:r>
              <a:rPr kumimoji="1" lang="en-US" altLang="ja-JP" dirty="0"/>
              <a:t>MySQL</a:t>
            </a:r>
            <a:r>
              <a:rPr kumimoji="1" lang="ja-JP" altLang="en-US"/>
              <a:t>、</a:t>
            </a:r>
            <a:r>
              <a:rPr kumimoji="1" lang="en-US" altLang="ja-JP" dirty="0"/>
              <a:t>ORACLE</a:t>
            </a:r>
          </a:p>
          <a:p>
            <a:r>
              <a:rPr kumimoji="1" lang="ja-JP" altLang="en-US"/>
              <a:t>横）</a:t>
            </a:r>
            <a:r>
              <a:rPr kumimoji="1" lang="en-US" altLang="ja-JP" dirty="0"/>
              <a:t>CPU</a:t>
            </a:r>
            <a:r>
              <a:rPr kumimoji="1" lang="ja-JP" altLang="en-US"/>
              <a:t>とメモリ</a:t>
            </a:r>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242040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縦：</a:t>
            </a:r>
            <a:r>
              <a:rPr kumimoji="1" lang="en-US" altLang="ja-JP" dirty="0"/>
              <a:t>CPU</a:t>
            </a:r>
            <a:r>
              <a:rPr kumimoji="1" lang="ja-JP" altLang="en-US"/>
              <a:t>、横：メモリ、全</a:t>
            </a:r>
            <a:r>
              <a:rPr kumimoji="1" lang="en-US" altLang="ja-JP" dirty="0"/>
              <a:t>DC</a:t>
            </a:r>
            <a:r>
              <a:rPr kumimoji="1" lang="ja-JP" altLang="en-US"/>
              <a:t>の</a:t>
            </a:r>
            <a:r>
              <a:rPr kumimoji="1" lang="en-US" altLang="ja-JP" dirty="0"/>
              <a:t>ORACLE</a:t>
            </a:r>
            <a:r>
              <a:rPr kumimoji="1" lang="ja-JP" altLang="en-US"/>
              <a:t>サーバーのヒートマップ</a:t>
            </a:r>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2686940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縦：</a:t>
            </a:r>
            <a:r>
              <a:rPr kumimoji="1" lang="en-US" altLang="ja-JP" dirty="0"/>
              <a:t>CPU</a:t>
            </a:r>
            <a:r>
              <a:rPr kumimoji="1" lang="ja-JP" altLang="en-US"/>
              <a:t>、横：メモリ、全</a:t>
            </a:r>
            <a:r>
              <a:rPr kumimoji="1" lang="en-US" altLang="ja-JP" dirty="0"/>
              <a:t>DC</a:t>
            </a:r>
            <a:r>
              <a:rPr kumimoji="1" lang="ja-JP" altLang="en-US"/>
              <a:t>の</a:t>
            </a:r>
            <a:r>
              <a:rPr kumimoji="1" lang="en-US" altLang="ja-JP" dirty="0"/>
              <a:t>MySQL</a:t>
            </a:r>
            <a:r>
              <a:rPr kumimoji="1" lang="ja-JP" altLang="en-US"/>
              <a:t>サーバーのヒートマップ</a:t>
            </a:r>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392603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縦）　運用または構築中、横）物理サーバー名一覧</a:t>
            </a:r>
            <a:endParaRPr kumimoji="1" lang="en-US" altLang="ja-JP" dirty="0"/>
          </a:p>
          <a:p>
            <a:r>
              <a:rPr kumimoji="1" lang="ja-JP" altLang="en-US"/>
              <a:t>中身は台数カウント</a:t>
            </a:r>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3445879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1579050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このサイジングルールは</a:t>
            </a:r>
            <a:r>
              <a:rPr kumimoji="1" lang="en-US" altLang="ja-JP" dirty="0"/>
              <a:t>PS</a:t>
            </a:r>
            <a:r>
              <a:rPr kumimoji="1" lang="ja-JP" altLang="en-US" dirty="0"/>
              <a:t>で使っているサイジング方法</a:t>
            </a:r>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1085086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たて）</a:t>
            </a:r>
            <a:r>
              <a:rPr kumimoji="1" lang="en-US" altLang="ja-JP" dirty="0"/>
              <a:t>OS</a:t>
            </a:r>
            <a:r>
              <a:rPr kumimoji="1" lang="ja-JP" altLang="en-US"/>
              <a:t>種別、よこ）　各</a:t>
            </a:r>
            <a:r>
              <a:rPr kumimoji="1" lang="en-US" altLang="ja-JP" dirty="0"/>
              <a:t>DC</a:t>
            </a:r>
            <a:r>
              <a:rPr kumimoji="1" lang="ja-JP" altLang="en-US"/>
              <a:t>色分けー</a:t>
            </a:r>
            <a:r>
              <a:rPr kumimoji="1" lang="en-US" altLang="ja-JP" dirty="0"/>
              <a:t>4</a:t>
            </a:r>
            <a:r>
              <a:rPr kumimoji="1" lang="ja-JP" altLang="en-US"/>
              <a:t>箇所の</a:t>
            </a:r>
            <a:r>
              <a:rPr kumimoji="1" lang="en-US" altLang="ja-JP" dirty="0"/>
              <a:t>DC</a:t>
            </a:r>
            <a:endParaRPr kumimoji="1" lang="ja-JP" altLang="en-US"/>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1174071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188973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257508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865291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75802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青色になっているのが、</a:t>
            </a:r>
            <a:r>
              <a:rPr kumimoji="1" lang="en-US" altLang="ja-JP" dirty="0"/>
              <a:t>Datacenter</a:t>
            </a:r>
            <a:r>
              <a:rPr kumimoji="1" lang="ja-JP" altLang="en-US" dirty="0"/>
              <a:t>、　</a:t>
            </a:r>
            <a:r>
              <a:rPr kumimoji="1" lang="en-US" altLang="ja-JP" dirty="0"/>
              <a:t>OS</a:t>
            </a:r>
            <a:r>
              <a:rPr kumimoji="1" lang="ja-JP" altLang="en-US" dirty="0"/>
              <a:t>の項目</a:t>
            </a:r>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231333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たて）</a:t>
            </a:r>
            <a:r>
              <a:rPr kumimoji="1" lang="en-US" altLang="ja-JP" dirty="0"/>
              <a:t>OS</a:t>
            </a:r>
            <a:r>
              <a:rPr kumimoji="1" lang="ja-JP" altLang="en-US"/>
              <a:t>種別、よこ）　各</a:t>
            </a:r>
            <a:r>
              <a:rPr kumimoji="1" lang="en-US" altLang="ja-JP" dirty="0"/>
              <a:t>DC</a:t>
            </a:r>
            <a:r>
              <a:rPr kumimoji="1" lang="ja-JP" altLang="en-US"/>
              <a:t>色分けー</a:t>
            </a:r>
            <a:r>
              <a:rPr kumimoji="1" lang="en-US" altLang="ja-JP" dirty="0"/>
              <a:t>4</a:t>
            </a:r>
            <a:r>
              <a:rPr kumimoji="1" lang="ja-JP" altLang="en-US"/>
              <a:t>箇所の</a:t>
            </a:r>
            <a:r>
              <a:rPr kumimoji="1" lang="en-US" altLang="ja-JP" dirty="0"/>
              <a:t>DC</a:t>
            </a:r>
            <a:endParaRPr kumimoji="1" lang="ja-JP" altLang="en-US"/>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2472976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a:t>全</a:t>
            </a:r>
            <a:r>
              <a:rPr kumimoji="1" lang="en-US" altLang="ja-JP" dirty="0"/>
              <a:t>DC</a:t>
            </a:r>
            <a:r>
              <a:rPr kumimoji="1" lang="ja-JP" altLang="en-US"/>
              <a:t>のサーバーの</a:t>
            </a:r>
            <a:r>
              <a:rPr kumimoji="1" lang="en-US" altLang="ja-JP" dirty="0"/>
              <a:t>CPU/MEM</a:t>
            </a:r>
            <a:r>
              <a:rPr kumimoji="1" lang="ja-JP" altLang="en-US"/>
              <a:t>　ピボットテーブル表示</a:t>
            </a:r>
          </a:p>
          <a:p>
            <a:endParaRPr kumimoji="1" lang="ja-JP" altLang="en-US"/>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331129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全</a:t>
            </a:r>
            <a:r>
              <a:rPr kumimoji="1" lang="en-US" altLang="ja-JP" dirty="0"/>
              <a:t>DC</a:t>
            </a:r>
            <a:r>
              <a:rPr kumimoji="1" lang="ja-JP" altLang="en-US"/>
              <a:t>のサーバーの</a:t>
            </a:r>
            <a:r>
              <a:rPr kumimoji="1" lang="en-US" altLang="ja-JP" dirty="0"/>
              <a:t>CPU/MEM</a:t>
            </a:r>
            <a:r>
              <a:rPr kumimoji="1" lang="ja-JP" altLang="en-US"/>
              <a:t>ヒートマップ</a:t>
            </a:r>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299230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たて）</a:t>
            </a:r>
            <a:r>
              <a:rPr kumimoji="1" lang="en-US" altLang="ja-JP" dirty="0"/>
              <a:t>OS</a:t>
            </a:r>
            <a:r>
              <a:rPr kumimoji="1" lang="ja-JP" altLang="en-US"/>
              <a:t>種別、よこ）</a:t>
            </a:r>
            <a:r>
              <a:rPr kumimoji="1" lang="en-US" altLang="ja-JP" dirty="0"/>
              <a:t>DB</a:t>
            </a:r>
            <a:r>
              <a:rPr kumimoji="1" lang="ja-JP" altLang="en-US"/>
              <a:t>以外、</a:t>
            </a:r>
            <a:r>
              <a:rPr kumimoji="1" lang="en-US" altLang="ja-JP" dirty="0"/>
              <a:t>MySQL</a:t>
            </a:r>
            <a:r>
              <a:rPr kumimoji="1" lang="ja-JP" altLang="en-US"/>
              <a:t>、</a:t>
            </a:r>
            <a:r>
              <a:rPr kumimoji="1" lang="en-US" altLang="ja-JP" dirty="0"/>
              <a:t>ORACLE</a:t>
            </a:r>
            <a:endParaRPr kumimoji="1" lang="ja-JP" altLang="en-US"/>
          </a:p>
        </p:txBody>
      </p:sp>
      <p:sp>
        <p:nvSpPr>
          <p:cNvPr id="4" name="スライド番号プレースホルダー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3099684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44720" y="-113413"/>
            <a:ext cx="9559547" cy="5408428"/>
          </a:xfrm>
          <a:prstGeom prst="rect">
            <a:avLst/>
          </a:prstGeom>
        </p:spPr>
      </p:pic>
      <p:sp>
        <p:nvSpPr>
          <p:cNvPr id="6" name="Text Placeholder 11"/>
          <p:cNvSpPr>
            <a:spLocks noGrp="1"/>
          </p:cNvSpPr>
          <p:nvPr>
            <p:ph type="body" sz="quarter" idx="10" hasCustomPrompt="1"/>
          </p:nvPr>
        </p:nvSpPr>
        <p:spPr>
          <a:xfrm>
            <a:off x="487899" y="3956022"/>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4337023"/>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908228"/>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658575"/>
            <a:ext cx="6041582" cy="487849"/>
          </a:xfrm>
        </p:spPr>
        <p:txBody>
          <a:bodyPr/>
          <a:lstStyle>
            <a:lvl1pPr marL="0" indent="0" algn="l">
              <a:buNone/>
              <a:defRPr/>
            </a:lvl1pPr>
          </a:lstStyle>
          <a:p>
            <a:pPr lvl="0"/>
            <a:r>
              <a:rPr lang="en-US" dirty="0"/>
              <a:t>Click to edit Master text styles</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87137" y="439651"/>
            <a:ext cx="971555" cy="582933"/>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7607" y="-7089"/>
            <a:ext cx="9279213" cy="5249826"/>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02791" y="4706911"/>
            <a:ext cx="440655" cy="264393"/>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2475260" y="930149"/>
            <a:ext cx="6069541" cy="1250668"/>
          </a:xfrm>
        </p:spPr>
        <p:txBody>
          <a:bodyPr anchor="ctr" anchorCtr="0">
            <a:noAutofit/>
          </a:bodyPr>
          <a:lstStyle>
            <a:lvl1pPr algn="r">
              <a:defRPr sz="3000"/>
            </a:lvl1pPr>
          </a:lstStyle>
          <a:p>
            <a:r>
              <a:rPr lang="en-US" dirty="0"/>
              <a:t>Click to edit Master title style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83505" y="766092"/>
            <a:ext cx="7772400" cy="1102519"/>
          </a:xfrm>
        </p:spPr>
        <p:txBody>
          <a:bodyPr anchor="ctr">
            <a:normAutofit/>
          </a:bodyPr>
          <a:lstStyle>
            <a:lvl1pPr>
              <a:defRPr sz="4000">
                <a:solidFill>
                  <a:schemeClr val="tx1"/>
                </a:solidFill>
                <a:latin typeface="Arial"/>
                <a:cs typeface="Aria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496727" y="2068078"/>
            <a:ext cx="7786115" cy="921643"/>
          </a:xfrm>
        </p:spPr>
        <p:txBody>
          <a:bodyPr>
            <a:normAutofit/>
          </a:bodyPr>
          <a:lstStyle>
            <a:lvl1pPr marL="0" indent="0" algn="l">
              <a:buNone/>
              <a:defRPr sz="20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スライド番号プレースホルダー 3"/>
          <p:cNvSpPr>
            <a:spLocks noGrp="1"/>
          </p:cNvSpPr>
          <p:nvPr>
            <p:ph type="sldNum" sz="quarter" idx="4"/>
          </p:nvPr>
        </p:nvSpPr>
        <p:spPr>
          <a:xfrm>
            <a:off x="117334" y="4767263"/>
            <a:ext cx="467457" cy="274637"/>
          </a:xfrm>
          <a:prstGeom prst="rect">
            <a:avLst/>
          </a:prstGeom>
        </p:spPr>
        <p:txBody>
          <a:bodyPr vert="horz" lIns="91440" tIns="45720" rIns="91440" bIns="45720" rtlCol="0" anchor="ctr"/>
          <a:lstStyle>
            <a:lvl1pPr algn="ctr">
              <a:defRPr sz="1200">
                <a:solidFill>
                  <a:schemeClr val="tx1"/>
                </a:solidFill>
              </a:defRPr>
            </a:lvl1pPr>
          </a:lstStyle>
          <a:p>
            <a:fld id="{721E0841-9112-4794-A6DF-60E2C3432206}" type="slidenum">
              <a:rPr lang="en-US" smtClean="0"/>
              <a:pPr/>
              <a:t>‹#›</a:t>
            </a:fld>
            <a:endParaRPr lang="en-US"/>
          </a:p>
        </p:txBody>
      </p:sp>
    </p:spTree>
    <p:extLst>
      <p:ext uri="{BB962C8B-B14F-4D97-AF65-F5344CB8AC3E}">
        <p14:creationId xmlns:p14="http://schemas.microsoft.com/office/powerpoint/2010/main" val="195946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artner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0" y="910655"/>
            <a:ext cx="4038600" cy="2545556"/>
          </a:xfrm>
        </p:spPr>
        <p:txBody>
          <a:bodyPr>
            <a:normAutofit/>
          </a:bodyPr>
          <a:lstStyle>
            <a:lvl1pPr marL="0" indent="0">
              <a:buFont typeface="Arial"/>
              <a:buNone/>
              <a:defRPr sz="1600">
                <a:solidFill>
                  <a:srgbClr val="686465"/>
                </a:solidFill>
              </a:defRPr>
            </a:lvl1pPr>
            <a:lvl2pPr marL="457200" indent="0">
              <a:buFont typeface="Arial"/>
              <a:buNone/>
              <a:defRPr sz="1400">
                <a:solidFill>
                  <a:srgbClr val="686465"/>
                </a:solidFill>
              </a:defRPr>
            </a:lvl2pPr>
            <a:lvl3pPr marL="914400" indent="0">
              <a:buFont typeface="Arial"/>
              <a:buNone/>
              <a:defRPr sz="1200">
                <a:solidFill>
                  <a:srgbClr val="686465"/>
                </a:solidFill>
              </a:defRPr>
            </a:lvl3pPr>
            <a:lvl4pPr marL="1371600" indent="0">
              <a:buFont typeface="Arial"/>
              <a:buNone/>
              <a:defRPr sz="1100">
                <a:solidFill>
                  <a:srgbClr val="686465"/>
                </a:solidFill>
              </a:defRPr>
            </a:lvl4pPr>
            <a:lvl5pPr marL="1828800" indent="0">
              <a:buFont typeface="Arial"/>
              <a:buNone/>
              <a:defRPr sz="1100">
                <a:solidFill>
                  <a:srgbClr val="6864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hasCustomPrompt="1"/>
          </p:nvPr>
        </p:nvSpPr>
        <p:spPr>
          <a:xfrm>
            <a:off x="315056" y="205980"/>
            <a:ext cx="7332158" cy="469842"/>
          </a:xfrm>
          <a:prstGeom prst="rect">
            <a:avLst/>
          </a:prstGeom>
        </p:spPr>
        <p:txBody>
          <a:bodyPr vert="horz" lIns="91440" tIns="45720" rIns="91440" bIns="45720" rtlCol="0" anchor="ctr">
            <a:normAutofit/>
          </a:bodyPr>
          <a:lstStyle>
            <a:lvl1pPr algn="l">
              <a:defRPr sz="2000" b="1" i="0" baseline="0">
                <a:solidFill>
                  <a:srgbClr val="595A5D"/>
                </a:solidFill>
                <a:latin typeface="Arial"/>
                <a:cs typeface="Arial"/>
              </a:defRPr>
            </a:lvl1pPr>
          </a:lstStyle>
          <a:p>
            <a:r>
              <a:rPr lang="en-US" dirty="0"/>
              <a:t>Headline: Main Benefit with Metric</a:t>
            </a:r>
          </a:p>
        </p:txBody>
      </p:sp>
      <p:sp>
        <p:nvSpPr>
          <p:cNvPr id="4" name="Rounded Rectangle 3"/>
          <p:cNvSpPr/>
          <p:nvPr userDrawn="1"/>
        </p:nvSpPr>
        <p:spPr>
          <a:xfrm>
            <a:off x="506739" y="1007624"/>
            <a:ext cx="3442005" cy="2906413"/>
          </a:xfrm>
          <a:prstGeom prst="roundRect">
            <a:avLst>
              <a:gd name="adj" fmla="val 5853"/>
            </a:avLst>
          </a:prstGeom>
          <a:noFill/>
          <a:ln>
            <a:solidFill>
              <a:schemeClr val="bg1">
                <a:lumMod val="75000"/>
              </a:schemeClr>
            </a:solidFill>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userDrawn="1"/>
        </p:nvGrpSpPr>
        <p:grpSpPr>
          <a:xfrm>
            <a:off x="3728358" y="3684508"/>
            <a:ext cx="366232" cy="711611"/>
            <a:chOff x="7547498" y="3514651"/>
            <a:chExt cx="366232" cy="711611"/>
          </a:xfrm>
        </p:grpSpPr>
        <p:sp useBgFill="1">
          <p:nvSpPr>
            <p:cNvPr id="7" name="Rectangle 6"/>
            <p:cNvSpPr>
              <a:spLocks noChangeAspect="1"/>
            </p:cNvSpPr>
            <p:nvPr/>
          </p:nvSpPr>
          <p:spPr>
            <a:xfrm>
              <a:off x="7547498" y="3514651"/>
              <a:ext cx="366232" cy="36623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a:spLocks/>
            </p:cNvSpPr>
            <p:nvPr/>
          </p:nvSpPr>
          <p:spPr>
            <a:xfrm>
              <a:off x="7567481" y="3542741"/>
              <a:ext cx="346249" cy="683521"/>
            </a:xfrm>
            <a:prstGeom prst="rect">
              <a:avLst/>
            </a:prstGeom>
            <a:noFill/>
          </p:spPr>
          <p:txBody>
            <a:bodyPr wrap="none" lIns="0" tIns="0" rIns="0" bIns="0" rtlCol="0" anchor="ctr" anchorCtr="1">
              <a:spAutoFit/>
            </a:bodyPr>
            <a:lstStyle/>
            <a:p>
              <a:pPr>
                <a:lnSpc>
                  <a:spcPts val="5100"/>
                </a:lnSpc>
              </a:pPr>
              <a:r>
                <a:rPr lang="en-US" sz="5400" b="1" dirty="0">
                  <a:solidFill>
                    <a:srgbClr val="FAA634"/>
                  </a:solidFill>
                  <a:latin typeface="Arial"/>
                  <a:cs typeface="Arial"/>
                </a:rPr>
                <a:t>”</a:t>
              </a:r>
            </a:p>
          </p:txBody>
        </p:sp>
      </p:grpSp>
      <p:grpSp>
        <p:nvGrpSpPr>
          <p:cNvPr id="9" name="Group 8"/>
          <p:cNvGrpSpPr/>
          <p:nvPr userDrawn="1"/>
        </p:nvGrpSpPr>
        <p:grpSpPr>
          <a:xfrm>
            <a:off x="364175" y="849659"/>
            <a:ext cx="366232" cy="711611"/>
            <a:chOff x="7547498" y="3514651"/>
            <a:chExt cx="366232" cy="711611"/>
          </a:xfrm>
        </p:grpSpPr>
        <p:sp useBgFill="1">
          <p:nvSpPr>
            <p:cNvPr id="10" name="Rectangle 9"/>
            <p:cNvSpPr>
              <a:spLocks noChangeAspect="1"/>
            </p:cNvSpPr>
            <p:nvPr/>
          </p:nvSpPr>
          <p:spPr>
            <a:xfrm>
              <a:off x="7547498" y="3514651"/>
              <a:ext cx="366232" cy="36623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a:spLocks/>
            </p:cNvSpPr>
            <p:nvPr/>
          </p:nvSpPr>
          <p:spPr>
            <a:xfrm>
              <a:off x="7555667" y="3542741"/>
              <a:ext cx="346249" cy="683521"/>
            </a:xfrm>
            <a:prstGeom prst="rect">
              <a:avLst/>
            </a:prstGeom>
            <a:noFill/>
          </p:spPr>
          <p:txBody>
            <a:bodyPr wrap="none" lIns="0" tIns="0" rIns="0" bIns="0" rtlCol="0" anchor="ctr" anchorCtr="1">
              <a:spAutoFit/>
            </a:bodyPr>
            <a:lstStyle/>
            <a:p>
              <a:pPr>
                <a:lnSpc>
                  <a:spcPts val="5100"/>
                </a:lnSpc>
              </a:pPr>
              <a:r>
                <a:rPr lang="en-US" sz="5400" b="1" dirty="0">
                  <a:solidFill>
                    <a:srgbClr val="FAA634"/>
                  </a:solidFill>
                  <a:latin typeface="Arial"/>
                  <a:cs typeface="Arial"/>
                </a:rPr>
                <a:t>“</a:t>
              </a:r>
            </a:p>
          </p:txBody>
        </p:sp>
      </p:grpSp>
    </p:spTree>
    <p:extLst>
      <p:ext uri="{BB962C8B-B14F-4D97-AF65-F5344CB8AC3E}">
        <p14:creationId xmlns:p14="http://schemas.microsoft.com/office/powerpoint/2010/main" val="1031739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7" name="Footer Placeholder 4"/>
          <p:cNvSpPr>
            <a:spLocks noGrp="1"/>
          </p:cNvSpPr>
          <p:nvPr>
            <p:ph type="ftr" sz="quarter" idx="3"/>
          </p:nvPr>
        </p:nvSpPr>
        <p:spPr>
          <a:xfrm>
            <a:off x="3036020" y="4860132"/>
            <a:ext cx="3086100" cy="273844"/>
          </a:xfrm>
          <a:prstGeom prst="rect">
            <a:avLst/>
          </a:prstGeom>
        </p:spPr>
        <p:txBody>
          <a:bodyPr vert="horz" lIns="91440" tIns="45720" rIns="91440" bIns="45720" rtlCol="0" anchor="ctr"/>
          <a:lstStyle>
            <a:lvl1pPr algn="ctr">
              <a:defRPr sz="900">
                <a:solidFill>
                  <a:srgbClr val="FF0000"/>
                </a:solidFill>
              </a:defRPr>
            </a:lvl1pPr>
          </a:lstStyle>
          <a:p>
            <a:r>
              <a:rPr lang="en-US" dirty="0"/>
              <a:t>Amazon Web Services Confidential</a:t>
            </a:r>
          </a:p>
        </p:txBody>
      </p:sp>
    </p:spTree>
    <p:extLst>
      <p:ext uri="{BB962C8B-B14F-4D97-AF65-F5344CB8AC3E}">
        <p14:creationId xmlns:p14="http://schemas.microsoft.com/office/powerpoint/2010/main" val="158481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14042"/>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a:solidFill>
                  <a:srgbClr val="414042"/>
                </a:solidFill>
              </a:defRPr>
            </a:lvl1pPr>
            <a:lvl2pPr marL="742950" indent="-285750">
              <a:buFont typeface="Arial"/>
              <a:buChar char="•"/>
              <a:defRPr>
                <a:solidFill>
                  <a:srgbClr val="414042"/>
                </a:solidFill>
              </a:defRPr>
            </a:lvl2pPr>
            <a:lvl3pPr marL="1143000" indent="-228600">
              <a:buFont typeface="Arial"/>
              <a:buChar char="•"/>
              <a:defRPr>
                <a:solidFill>
                  <a:srgbClr val="414042"/>
                </a:solidFill>
              </a:defRPr>
            </a:lvl3pPr>
            <a:lvl4pPr>
              <a:defRPr>
                <a:solidFill>
                  <a:srgbClr val="414042"/>
                </a:solidFill>
              </a:defRPr>
            </a:lvl4pPr>
            <a:lvl5pPr>
              <a:defRPr>
                <a:solidFill>
                  <a:srgbClr val="41404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8459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96394" y="1877752"/>
            <a:ext cx="7772400" cy="1021556"/>
          </a:xfrm>
        </p:spPr>
        <p:txBody>
          <a:bodyPr anchor="ctr">
            <a:noAutofit/>
          </a:bodyPr>
          <a:lstStyle>
            <a:lvl1pPr algn="l">
              <a:defRPr sz="2800" b="1" cap="none"/>
            </a:lvl1pPr>
          </a:lstStyle>
          <a:p>
            <a:r>
              <a:rPr lang="ja-JP" altLang="en-US"/>
              <a:t>マスター タイトルの書式設定</a:t>
            </a:r>
            <a:endParaRPr lang="en-US" dirty="0"/>
          </a:p>
        </p:txBody>
      </p:sp>
      <p:sp>
        <p:nvSpPr>
          <p:cNvPr id="3" name="スライド番号プレースホルダー 3"/>
          <p:cNvSpPr>
            <a:spLocks noGrp="1"/>
          </p:cNvSpPr>
          <p:nvPr>
            <p:ph type="sldNum" sz="quarter" idx="4"/>
          </p:nvPr>
        </p:nvSpPr>
        <p:spPr>
          <a:xfrm>
            <a:off x="117334" y="4767263"/>
            <a:ext cx="467457" cy="274637"/>
          </a:xfrm>
          <a:prstGeom prst="rect">
            <a:avLst/>
          </a:prstGeom>
        </p:spPr>
        <p:txBody>
          <a:bodyPr vert="horz" lIns="91440" tIns="45720" rIns="91440" bIns="45720" rtlCol="0" anchor="ctr"/>
          <a:lstStyle>
            <a:lvl1pPr algn="ctr">
              <a:defRPr sz="1200">
                <a:solidFill>
                  <a:schemeClr val="tx1"/>
                </a:solidFill>
              </a:defRPr>
            </a:lvl1pPr>
          </a:lstStyle>
          <a:p>
            <a:fld id="{721E0841-9112-4794-A6DF-60E2C3432206}" type="slidenum">
              <a:rPr lang="en-US" smtClean="0"/>
              <a:pPr/>
              <a:t>‹#›</a:t>
            </a:fld>
            <a:endParaRPr lang="en-US"/>
          </a:p>
        </p:txBody>
      </p:sp>
    </p:spTree>
    <p:extLst>
      <p:ext uri="{BB962C8B-B14F-4D97-AF65-F5344CB8AC3E}">
        <p14:creationId xmlns:p14="http://schemas.microsoft.com/office/powerpoint/2010/main" val="164790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14042"/>
                </a:solidFill>
              </a:defRPr>
            </a:lvl1pPr>
          </a:lstStyle>
          <a:p>
            <a:r>
              <a:rPr lang="en-US" dirty="0"/>
              <a:t>Click to edit Master title style</a:t>
            </a:r>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14042"/>
                </a:solidFill>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414042"/>
                </a:solidFill>
              </a:defRPr>
            </a:lvl1pPr>
          </a:lstStyle>
          <a:p>
            <a:r>
              <a:rPr lang="en-US" dirty="0"/>
              <a:t>Click to edit Master title style</a:t>
            </a:r>
          </a:p>
        </p:txBody>
      </p:sp>
      <p:sp>
        <p:nvSpPr>
          <p:cNvPr id="3" name="Content Placeholder 2"/>
          <p:cNvSpPr>
            <a:spLocks noGrp="1"/>
          </p:cNvSpPr>
          <p:nvPr>
            <p:ph sz="half" idx="1"/>
          </p:nvPr>
        </p:nvSpPr>
        <p:spPr>
          <a:xfrm>
            <a:off x="333575" y="1012507"/>
            <a:ext cx="4038600" cy="3472073"/>
          </a:xfrm>
        </p:spPr>
        <p:txBody>
          <a:bodyPr/>
          <a:lstStyle>
            <a:lvl1pPr>
              <a:defRPr sz="2200">
                <a:solidFill>
                  <a:srgbClr val="414042"/>
                </a:solidFill>
              </a:defRPr>
            </a:lvl1pPr>
            <a:lvl2pPr>
              <a:defRPr sz="2000">
                <a:solidFill>
                  <a:srgbClr val="414042"/>
                </a:solidFill>
              </a:defRPr>
            </a:lvl2pPr>
            <a:lvl3pPr>
              <a:defRPr sz="1600">
                <a:solidFill>
                  <a:srgbClr val="414042"/>
                </a:solidFill>
              </a:defRPr>
            </a:lvl3pPr>
            <a:lvl4pPr>
              <a:defRPr sz="1600">
                <a:solidFill>
                  <a:srgbClr val="414042"/>
                </a:solidFill>
              </a:defRPr>
            </a:lvl4pPr>
            <a:lvl5pPr>
              <a:defRPr sz="1600">
                <a:solidFill>
                  <a:srgbClr val="41404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rgbClr val="414042"/>
                </a:solidFill>
              </a:defRPr>
            </a:lvl1pPr>
            <a:lvl2pPr>
              <a:defRPr sz="2000">
                <a:solidFill>
                  <a:srgbClr val="414042"/>
                </a:solidFill>
              </a:defRPr>
            </a:lvl2pPr>
            <a:lvl3pPr>
              <a:defRPr sz="1600">
                <a:solidFill>
                  <a:srgbClr val="414042"/>
                </a:solidFill>
              </a:defRPr>
            </a:lvl3pPr>
            <a:lvl4pPr>
              <a:defRPr sz="1600">
                <a:solidFill>
                  <a:srgbClr val="414042"/>
                </a:solidFill>
              </a:defRPr>
            </a:lvl4pPr>
            <a:lvl5pPr>
              <a:defRPr sz="1600">
                <a:solidFill>
                  <a:srgbClr val="41404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rgbClr val="414042"/>
                </a:solidFill>
              </a:defRPr>
            </a:lvl1pPr>
          </a:lstStyle>
          <a:p>
            <a:r>
              <a:rPr lang="en-US" dirty="0"/>
              <a:t>Click to edit Master title style</a:t>
            </a:r>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rgbClr val="414042"/>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rgbClr val="414042"/>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9" y="2151897"/>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Text Placeholder 3"/>
          <p:cNvSpPr>
            <a:spLocks noGrp="1"/>
          </p:cNvSpPr>
          <p:nvPr>
            <p:ph type="body" sz="half" idx="11"/>
          </p:nvPr>
        </p:nvSpPr>
        <p:spPr>
          <a:xfrm>
            <a:off x="3479314" y="2151897"/>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80" y="2151897"/>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9" y="3963640"/>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2017, Amazon Web Services, Inc. or its Affiliates. All rights reserved.</a:t>
            </a:r>
          </a:p>
        </p:txBody>
      </p:sp>
      <p:pic>
        <p:nvPicPr>
          <p:cNvPr id="8" name="Picture 7"/>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8102791" y="4706911"/>
            <a:ext cx="440655" cy="264393"/>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94" r:id="rId14"/>
    <p:sldLayoutId id="2147483695" r:id="rId15"/>
    <p:sldLayoutId id="2147483687" r:id="rId16"/>
    <p:sldLayoutId id="2147483696" r:id="rId17"/>
    <p:sldLayoutId id="2147483699" r:id="rId18"/>
    <p:sldLayoutId id="2147483702" r:id="rId19"/>
    <p:sldLayoutId id="2147483704" r:id="rId20"/>
  </p:sldLayoutIdLst>
  <p:txStyles>
    <p:titleStyle>
      <a:lvl1pPr algn="l" defTabSz="457200" rtl="0" eaLnBrk="1" latinLnBrk="0" hangingPunct="1">
        <a:spcBef>
          <a:spcPct val="0"/>
        </a:spcBef>
        <a:buNone/>
        <a:defRPr sz="2800" b="0" i="0" kern="1200">
          <a:solidFill>
            <a:srgbClr val="0E2735"/>
          </a:solidFill>
          <a:latin typeface="Meiryo" charset="-128"/>
          <a:ea typeface="Meiryo" charset="-128"/>
          <a:cs typeface="Meiryo" charset="-128"/>
        </a:defRPr>
      </a:lvl1pPr>
    </p:titleStyle>
    <p:bodyStyle>
      <a:lvl1pPr marL="0" indent="0" algn="l" defTabSz="457200" rtl="0" eaLnBrk="1" latinLnBrk="0" hangingPunct="1">
        <a:spcBef>
          <a:spcPct val="20000"/>
        </a:spcBef>
        <a:buFontTx/>
        <a:buNone/>
        <a:defRPr sz="2400" b="0" i="0" kern="1200">
          <a:solidFill>
            <a:srgbClr val="414042"/>
          </a:solidFill>
          <a:latin typeface="Meiryo" charset="-128"/>
          <a:ea typeface="Meiryo" charset="-128"/>
          <a:cs typeface="Meiryo" charset="-128"/>
        </a:defRPr>
      </a:lvl1pPr>
      <a:lvl2pPr marL="742950" indent="-285750" algn="l" defTabSz="457200" rtl="0" eaLnBrk="1" latinLnBrk="0" hangingPunct="1">
        <a:spcBef>
          <a:spcPct val="20000"/>
        </a:spcBef>
        <a:buFont typeface="Arial"/>
        <a:buChar char="•"/>
        <a:defRPr sz="2000" b="0" i="0" kern="1200">
          <a:solidFill>
            <a:srgbClr val="414042"/>
          </a:solidFill>
          <a:latin typeface="Meiryo" charset="-128"/>
          <a:ea typeface="Meiryo" charset="-128"/>
          <a:cs typeface="Meiryo" charset="-128"/>
        </a:defRPr>
      </a:lvl2pPr>
      <a:lvl3pPr marL="1143000" indent="-228600" algn="l" defTabSz="457200" rtl="0" eaLnBrk="1" latinLnBrk="0" hangingPunct="1">
        <a:spcBef>
          <a:spcPct val="20000"/>
        </a:spcBef>
        <a:buFont typeface="Arial"/>
        <a:buChar char="•"/>
        <a:defRPr sz="1800" b="0" i="0" kern="1200">
          <a:solidFill>
            <a:srgbClr val="414042"/>
          </a:solidFill>
          <a:latin typeface="Meiryo" charset="-128"/>
          <a:ea typeface="Meiryo" charset="-128"/>
          <a:cs typeface="Meiryo" charset="-128"/>
        </a:defRPr>
      </a:lvl3pPr>
      <a:lvl4pPr marL="1600200" indent="-228600" algn="l" defTabSz="457200" rtl="0" eaLnBrk="1" latinLnBrk="0" hangingPunct="1">
        <a:spcBef>
          <a:spcPct val="20000"/>
        </a:spcBef>
        <a:buFont typeface="Arial"/>
        <a:buChar char="–"/>
        <a:defRPr sz="1600" b="0" i="0" kern="1200">
          <a:solidFill>
            <a:srgbClr val="414042"/>
          </a:solidFill>
          <a:latin typeface="Meiryo" charset="-128"/>
          <a:ea typeface="Meiryo" charset="-128"/>
          <a:cs typeface="Meiryo" charset="-128"/>
        </a:defRPr>
      </a:lvl4pPr>
      <a:lvl5pPr marL="2057400" indent="-228600" algn="l" defTabSz="457200" rtl="0" eaLnBrk="1" latinLnBrk="0" hangingPunct="1">
        <a:spcBef>
          <a:spcPct val="20000"/>
        </a:spcBef>
        <a:buFont typeface="Arial"/>
        <a:buChar char="»"/>
        <a:defRPr sz="1600" b="0" i="0" kern="1200">
          <a:solidFill>
            <a:srgbClr val="414042"/>
          </a:solidFill>
          <a:latin typeface="Meiryo" charset="-128"/>
          <a:ea typeface="Meiryo" charset="-128"/>
          <a:cs typeface="Meiryo"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a:xfrm>
            <a:off x="411647" y="1674428"/>
            <a:ext cx="7154074" cy="1250668"/>
          </a:xfrm>
        </p:spPr>
        <p:txBody>
          <a:bodyPr/>
          <a:lstStyle/>
          <a:p>
            <a:r>
              <a:rPr lang="en-US" altLang="ja-JP" sz="3200" dirty="0">
                <a:latin typeface="メイリオ" panose="020B0604030504040204" pitchFamily="50" charset="-128"/>
                <a:cs typeface="メイリオ" panose="020B0604030504040204" pitchFamily="50" charset="-128"/>
              </a:rPr>
              <a:t>AWS</a:t>
            </a:r>
            <a:r>
              <a:rPr lang="ja-JP" altLang="en-US" sz="3200" dirty="0">
                <a:latin typeface="メイリオ" panose="020B0604030504040204" pitchFamily="50" charset="-128"/>
                <a:cs typeface="メイリオ" panose="020B0604030504040204" pitchFamily="50" charset="-128"/>
              </a:rPr>
              <a:t>へのマイグレーション</a:t>
            </a:r>
            <a:br>
              <a:rPr lang="en-US" altLang="ja-JP" sz="3200" dirty="0">
                <a:latin typeface="メイリオ" panose="020B0604030504040204" pitchFamily="50" charset="-128"/>
                <a:cs typeface="メイリオ" panose="020B0604030504040204" pitchFamily="50" charset="-128"/>
              </a:rPr>
            </a:br>
            <a:r>
              <a:rPr lang="en-US" altLang="ja-JP" sz="3200" dirty="0">
                <a:latin typeface="メイリオ" panose="020B0604030504040204" pitchFamily="50" charset="-128"/>
                <a:cs typeface="メイリオ" panose="020B0604030504040204" pitchFamily="50" charset="-128"/>
              </a:rPr>
              <a:t>IT</a:t>
            </a:r>
            <a:r>
              <a:rPr lang="ja-JP" altLang="en-US" sz="3200" dirty="0">
                <a:latin typeface="メイリオ" panose="020B0604030504040204" pitchFamily="50" charset="-128"/>
                <a:cs typeface="メイリオ" panose="020B0604030504040204" pitchFamily="50" charset="-128"/>
              </a:rPr>
              <a:t>資産棚卸し</a:t>
            </a:r>
            <a:r>
              <a:rPr lang="ja-JP" altLang="en-US" sz="3200">
                <a:latin typeface="メイリオ" panose="020B0604030504040204" pitchFamily="50" charset="-128"/>
                <a:cs typeface="メイリオ" panose="020B0604030504040204" pitchFamily="50" charset="-128"/>
              </a:rPr>
              <a:t>支援ツール</a:t>
            </a:r>
            <a:endParaRPr kumimoji="1" lang="ja-JP" altLang="en-US" sz="3200" dirty="0"/>
          </a:p>
        </p:txBody>
      </p:sp>
      <p:sp>
        <p:nvSpPr>
          <p:cNvPr id="3" name="Subtitle 2"/>
          <p:cNvSpPr>
            <a:spLocks noGrp="1"/>
          </p:cNvSpPr>
          <p:nvPr>
            <p:ph type="body" sz="quarter" idx="4294967295"/>
          </p:nvPr>
        </p:nvSpPr>
        <p:spPr>
          <a:xfrm>
            <a:off x="426876" y="3975234"/>
            <a:ext cx="4145123" cy="770021"/>
          </a:xfrm>
        </p:spPr>
        <p:txBody>
          <a:bodyPr>
            <a:normAutofit fontScale="77500" lnSpcReduction="20000"/>
          </a:bodyPr>
          <a:lstStyle/>
          <a:p>
            <a:pPr>
              <a:lnSpc>
                <a:spcPct val="120000"/>
              </a:lnSpc>
            </a:pPr>
            <a:r>
              <a:rPr lang="ja-JP" altLang="en-US" sz="1600" dirty="0">
                <a:solidFill>
                  <a:schemeClr val="tx1"/>
                </a:solidFill>
              </a:rPr>
              <a:t>アマゾン</a:t>
            </a:r>
            <a:r>
              <a:rPr lang="en-US" altLang="ja-JP" sz="1600" dirty="0">
                <a:solidFill>
                  <a:schemeClr val="tx1"/>
                </a:solidFill>
              </a:rPr>
              <a:t> </a:t>
            </a:r>
            <a:r>
              <a:rPr lang="ja-JP" altLang="en-US" sz="1600" dirty="0">
                <a:solidFill>
                  <a:schemeClr val="tx1"/>
                </a:solidFill>
              </a:rPr>
              <a:t>ウェブ</a:t>
            </a:r>
            <a:r>
              <a:rPr lang="en-US" altLang="ja-JP" sz="1600" dirty="0">
                <a:solidFill>
                  <a:schemeClr val="tx1"/>
                </a:solidFill>
              </a:rPr>
              <a:t> </a:t>
            </a:r>
            <a:r>
              <a:rPr lang="ja-JP" altLang="en-US" sz="1600" dirty="0">
                <a:solidFill>
                  <a:schemeClr val="tx1"/>
                </a:solidFill>
              </a:rPr>
              <a:t>サービス</a:t>
            </a:r>
            <a:r>
              <a:rPr lang="en-US" altLang="ja-JP" sz="1600" dirty="0">
                <a:solidFill>
                  <a:schemeClr val="tx1"/>
                </a:solidFill>
              </a:rPr>
              <a:t> </a:t>
            </a:r>
            <a:r>
              <a:rPr lang="ja-JP" altLang="en-US" sz="1600" dirty="0">
                <a:solidFill>
                  <a:schemeClr val="tx1"/>
                </a:solidFill>
              </a:rPr>
              <a:t>ジャパン株式会社</a:t>
            </a:r>
            <a:endParaRPr lang="en-US" altLang="ja-JP" sz="1600" dirty="0">
              <a:solidFill>
                <a:schemeClr val="tx1"/>
              </a:solidFill>
            </a:endParaRPr>
          </a:p>
          <a:p>
            <a:pPr>
              <a:lnSpc>
                <a:spcPct val="120000"/>
              </a:lnSpc>
            </a:pPr>
            <a:r>
              <a:rPr lang="ja-JP" altLang="en-US" sz="1600">
                <a:solidFill>
                  <a:schemeClr val="tx1"/>
                </a:solidFill>
              </a:rPr>
              <a:t>技術統括本部　パートナー技術本部</a:t>
            </a:r>
            <a:endParaRPr lang="en-US" altLang="ja-JP" sz="1600">
              <a:solidFill>
                <a:schemeClr val="tx1"/>
              </a:solidFill>
            </a:endParaRPr>
          </a:p>
          <a:p>
            <a:pPr>
              <a:lnSpc>
                <a:spcPct val="120000"/>
              </a:lnSpc>
            </a:pPr>
            <a:r>
              <a:rPr lang="ja-JP" altLang="en-US" sz="1600">
                <a:solidFill>
                  <a:schemeClr val="tx1"/>
                </a:solidFill>
              </a:rPr>
              <a:t>パートナーソリューションアーキテクト</a:t>
            </a:r>
            <a:r>
              <a:rPr lang="ja-JP" altLang="en-US" sz="1600" dirty="0">
                <a:solidFill>
                  <a:schemeClr val="tx1"/>
                </a:solidFill>
              </a:rPr>
              <a:t>　諸岡</a:t>
            </a:r>
            <a:r>
              <a:rPr lang="en-US" altLang="ja-JP" sz="1600" dirty="0">
                <a:solidFill>
                  <a:schemeClr val="tx1"/>
                </a:solidFill>
              </a:rPr>
              <a:t> </a:t>
            </a:r>
            <a:r>
              <a:rPr lang="ja-JP" altLang="en-US" sz="1600" dirty="0">
                <a:solidFill>
                  <a:schemeClr val="tx1"/>
                </a:solidFill>
              </a:rPr>
              <a:t>賢司</a:t>
            </a:r>
            <a:endParaRPr lang="en-US" altLang="ja-JP" sz="1600" dirty="0">
              <a:solidFill>
                <a:schemeClr val="tx1"/>
              </a:solidFill>
            </a:endParaRPr>
          </a:p>
          <a:p>
            <a:pPr>
              <a:lnSpc>
                <a:spcPct val="120000"/>
              </a:lnSpc>
            </a:pPr>
            <a:endParaRPr lang="en-US" altLang="ja-JP" sz="1600" dirty="0">
              <a:solidFill>
                <a:schemeClr val="tx1"/>
              </a:solidFill>
            </a:endParaRPr>
          </a:p>
        </p:txBody>
      </p:sp>
      <p:sp>
        <p:nvSpPr>
          <p:cNvPr id="6" name="正方形/長方形 5"/>
          <p:cNvSpPr/>
          <p:nvPr/>
        </p:nvSpPr>
        <p:spPr>
          <a:xfrm>
            <a:off x="426877" y="3399759"/>
            <a:ext cx="6922433" cy="426645"/>
          </a:xfrm>
          <a:prstGeom prst="rect">
            <a:avLst/>
          </a:prstGeom>
        </p:spPr>
        <p:txBody>
          <a:bodyPr wrap="square" lIns="36000" tIns="36000" rIns="36000" bIns="36000" anchor="t">
            <a:normAutofit fontScale="77500" lnSpcReduction="20000"/>
          </a:bodyPr>
          <a:lstStyle/>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20</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18</a:t>
            </a:r>
            <a:r>
              <a:rPr lang="ja-JP" altLang="en-US">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5</a:t>
            </a:r>
            <a:r>
              <a:rPr lang="ja-JP" altLang="en-US">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7</a:t>
            </a:r>
            <a:r>
              <a:rPr lang="ja-JP" altLang="en-US">
                <a:latin typeface="メイリオ" panose="020B0604030504040204" pitchFamily="50" charset="-128"/>
                <a:ea typeface="メイリオ" panose="020B0604030504040204" pitchFamily="50" charset="-128"/>
                <a:cs typeface="メイリオ" panose="020B0604030504040204" pitchFamily="50" charset="-128"/>
              </a:rPr>
              <a:t>日</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8622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QuickSight</a:t>
            </a:r>
            <a:r>
              <a:rPr kumimoji="1" lang="ja-JP" altLang="en-US" dirty="0"/>
              <a:t>による資産台帳の概要把握</a:t>
            </a:r>
          </a:p>
        </p:txBody>
      </p:sp>
      <p:pic>
        <p:nvPicPr>
          <p:cNvPr id="3"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6394" y="1457128"/>
            <a:ext cx="420624" cy="420624"/>
          </a:xfrm>
          <a:prstGeom prst="rect">
            <a:avLst/>
          </a:prstGeom>
        </p:spPr>
      </p:pic>
    </p:spTree>
    <p:extLst>
      <p:ext uri="{BB962C8B-B14F-4D97-AF65-F5344CB8AC3E}">
        <p14:creationId xmlns:p14="http://schemas.microsoft.com/office/powerpoint/2010/main" val="1768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目的</a:t>
            </a:r>
          </a:p>
        </p:txBody>
      </p:sp>
      <p:sp>
        <p:nvSpPr>
          <p:cNvPr id="3" name="コンテンツ プレースホルダー 2"/>
          <p:cNvSpPr>
            <a:spLocks noGrp="1"/>
          </p:cNvSpPr>
          <p:nvPr>
            <p:ph idx="1"/>
          </p:nvPr>
        </p:nvSpPr>
        <p:spPr/>
        <p:txBody>
          <a:bodyPr/>
          <a:lstStyle/>
          <a:p>
            <a:pPr marL="457200" indent="-457200">
              <a:buFont typeface="Wingdings" charset="2"/>
              <a:buChar char="p"/>
            </a:pPr>
            <a:r>
              <a:rPr kumimoji="1" lang="ja-JP" altLang="en-US" dirty="0"/>
              <a:t>顧客から預かったエクセルの</a:t>
            </a:r>
            <a:r>
              <a:rPr kumimoji="1" lang="en-US" altLang="ja-JP" dirty="0"/>
              <a:t>IT</a:t>
            </a:r>
            <a:r>
              <a:rPr kumimoji="1" lang="ja-JP" altLang="en-US" dirty="0"/>
              <a:t>資産一覧を加工するのは大変。できるだけ簡単にグラフ化</a:t>
            </a:r>
            <a:r>
              <a:rPr kumimoji="1" lang="en-US" altLang="ja-JP" dirty="0"/>
              <a:t>/</a:t>
            </a:r>
            <a:r>
              <a:rPr kumimoji="1" lang="ja-JP" altLang="en-US" dirty="0"/>
              <a:t>図式化して、全体像をざっくり把握したい。</a:t>
            </a:r>
            <a:endParaRPr kumimoji="1" lang="en-US" altLang="ja-JP" dirty="0"/>
          </a:p>
          <a:p>
            <a:pPr marL="457200" indent="-457200">
              <a:buFont typeface="Wingdings" charset="2"/>
              <a:buChar char="p"/>
            </a:pPr>
            <a:endParaRPr kumimoji="1" lang="en-US" altLang="ja-JP" dirty="0"/>
          </a:p>
          <a:p>
            <a:pPr marL="457200" indent="-457200">
              <a:buFont typeface="Wingdings" charset="2"/>
              <a:buChar char="p"/>
            </a:pPr>
            <a:r>
              <a:rPr kumimoji="1" lang="ja-JP" altLang="en-US" dirty="0"/>
              <a:t>パワポで図を描いて資料を作成するのは大変。簡単に資料を作成したい。</a:t>
            </a:r>
          </a:p>
        </p:txBody>
      </p:sp>
    </p:spTree>
    <p:extLst>
      <p:ext uri="{BB962C8B-B14F-4D97-AF65-F5344CB8AC3E}">
        <p14:creationId xmlns:p14="http://schemas.microsoft.com/office/powerpoint/2010/main" val="926918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QuickSight</a:t>
            </a:r>
            <a:r>
              <a:rPr kumimoji="1" lang="ja-JP" altLang="en-US" dirty="0"/>
              <a:t>による手順</a:t>
            </a:r>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sz="2000" dirty="0"/>
              <a:t>顧客からの</a:t>
            </a:r>
            <a:r>
              <a:rPr kumimoji="1" lang="en-US" altLang="ja-JP" sz="2000" dirty="0"/>
              <a:t>IT</a:t>
            </a:r>
            <a:r>
              <a:rPr kumimoji="1" lang="ja-JP" altLang="en-US" sz="2000" dirty="0"/>
              <a:t>資産台帳である</a:t>
            </a:r>
            <a:r>
              <a:rPr kumimoji="1" lang="en-US" altLang="ja-JP" sz="2000" dirty="0"/>
              <a:t>CSV</a:t>
            </a:r>
            <a:r>
              <a:rPr kumimoji="1" lang="ja-JP" altLang="en-US" sz="2000" dirty="0"/>
              <a:t>ファイルを予め</a:t>
            </a:r>
            <a:r>
              <a:rPr kumimoji="1" lang="en-US" altLang="ja-JP" sz="2000" dirty="0"/>
              <a:t>UTF-8</a:t>
            </a:r>
            <a:r>
              <a:rPr kumimoji="1" lang="ja-JP" altLang="en-US" sz="2000" dirty="0"/>
              <a:t>に変換しておく。</a:t>
            </a:r>
            <a:r>
              <a:rPr kumimoji="1" lang="en-US" altLang="ja-JP" sz="2000" dirty="0"/>
              <a:t>(</a:t>
            </a:r>
            <a:r>
              <a:rPr kumimoji="1" lang="en-US" altLang="ja-JP" sz="2000" dirty="0" err="1"/>
              <a:t>nkf</a:t>
            </a:r>
            <a:r>
              <a:rPr kumimoji="1" lang="ja-JP" altLang="en-US" sz="2000" dirty="0"/>
              <a:t>コマンドやエディタ等を利用）</a:t>
            </a:r>
            <a:endParaRPr kumimoji="1" lang="en-US" altLang="ja-JP" sz="2000" dirty="0"/>
          </a:p>
          <a:p>
            <a:pPr marL="1200150" lvl="1" indent="-457200">
              <a:buFont typeface="Wingdings" charset="2"/>
              <a:buChar char="Ø"/>
            </a:pPr>
            <a:r>
              <a:rPr kumimoji="1" lang="en-US" altLang="ja-JP" sz="1600" dirty="0"/>
              <a:t>$</a:t>
            </a:r>
            <a:r>
              <a:rPr kumimoji="1" lang="en-US" altLang="ja-JP" sz="1600" dirty="0" err="1"/>
              <a:t>nkf</a:t>
            </a:r>
            <a:r>
              <a:rPr kumimoji="1" lang="en-US" altLang="ja-JP" sz="1600" dirty="0"/>
              <a:t> </a:t>
            </a:r>
            <a:r>
              <a:rPr kumimoji="1" lang="mr-IN" altLang="ja-JP" sz="1600" dirty="0"/>
              <a:t>–</a:t>
            </a:r>
            <a:r>
              <a:rPr kumimoji="1" lang="en-US" altLang="ja-JP" sz="1600" dirty="0"/>
              <a:t>w </a:t>
            </a:r>
            <a:r>
              <a:rPr kumimoji="1" lang="en-US" altLang="ja-JP" sz="1600" dirty="0" err="1"/>
              <a:t>servers.csv</a:t>
            </a:r>
            <a:r>
              <a:rPr kumimoji="1" lang="en-US" altLang="ja-JP" sz="1600" dirty="0"/>
              <a:t> &gt; servers-utf8.csv</a:t>
            </a:r>
          </a:p>
          <a:p>
            <a:pPr marL="457200" indent="-457200">
              <a:buFont typeface="+mj-lt"/>
              <a:buAutoNum type="arabicPeriod"/>
            </a:pPr>
            <a:r>
              <a:rPr kumimoji="1" lang="en-US" altLang="ja-JP" sz="2000" dirty="0" err="1"/>
              <a:t>QuickSight</a:t>
            </a:r>
            <a:r>
              <a:rPr kumimoji="1" lang="ja-JP" altLang="en-US" sz="2000" dirty="0"/>
              <a:t>にログインし、</a:t>
            </a:r>
            <a:r>
              <a:rPr kumimoji="1" lang="en-US" altLang="ja-JP" sz="2000" dirty="0"/>
              <a:t>UTF-8</a:t>
            </a:r>
            <a:r>
              <a:rPr kumimoji="1" lang="ja-JP" altLang="en-US" sz="2000" dirty="0"/>
              <a:t>形式の</a:t>
            </a:r>
            <a:r>
              <a:rPr kumimoji="1" lang="en-US" altLang="ja-JP" sz="2000" dirty="0"/>
              <a:t>CSV</a:t>
            </a:r>
            <a:r>
              <a:rPr kumimoji="1" lang="ja-JP" altLang="en-US" sz="2000" dirty="0"/>
              <a:t>ファイルをアップロード</a:t>
            </a:r>
            <a:endParaRPr kumimoji="1" lang="en-US" altLang="ja-JP" sz="2000" dirty="0"/>
          </a:p>
          <a:p>
            <a:pPr marL="1200150" lvl="1" indent="-457200">
              <a:buFont typeface="Wingdings" charset="2"/>
              <a:buChar char="Ø"/>
            </a:pPr>
            <a:r>
              <a:rPr kumimoji="1" lang="ja-JP" altLang="en-US" sz="1600" dirty="0"/>
              <a:t>先頭</a:t>
            </a:r>
            <a:r>
              <a:rPr kumimoji="1" lang="en-US" altLang="ja-JP" sz="1600" dirty="0"/>
              <a:t>1</a:t>
            </a:r>
            <a:r>
              <a:rPr kumimoji="1" lang="ja-JP" altLang="en-US" sz="1600" dirty="0"/>
              <a:t>行目のカラム名ヘッダーを識別処理してくれる</a:t>
            </a:r>
            <a:endParaRPr kumimoji="1" lang="en-US" altLang="ja-JP" sz="1600" dirty="0"/>
          </a:p>
          <a:p>
            <a:pPr marL="457200" indent="-457200">
              <a:buFont typeface="+mj-lt"/>
              <a:buAutoNum type="arabicPeriod"/>
            </a:pPr>
            <a:r>
              <a:rPr kumimoji="1" lang="ja-JP" altLang="en-US" sz="2000" dirty="0"/>
              <a:t>左メニューから、「</a:t>
            </a:r>
            <a:r>
              <a:rPr kumimoji="1" lang="en-US" altLang="ja-JP" sz="2000" dirty="0"/>
              <a:t>Visualize</a:t>
            </a:r>
            <a:r>
              <a:rPr kumimoji="1" lang="ja-JP" altLang="en-US" sz="2000" dirty="0"/>
              <a:t>」や「</a:t>
            </a:r>
            <a:r>
              <a:rPr kumimoji="1" lang="en-US" altLang="ja-JP" sz="2000" dirty="0"/>
              <a:t>Filter</a:t>
            </a:r>
            <a:r>
              <a:rPr kumimoji="1" lang="ja-JP" altLang="en-US" sz="2000" dirty="0"/>
              <a:t>」を使って必要な項目を選択</a:t>
            </a:r>
            <a:r>
              <a:rPr kumimoji="1" lang="en-US" altLang="ja-JP" sz="2000" dirty="0"/>
              <a:t>/</a:t>
            </a:r>
            <a:r>
              <a:rPr kumimoji="1" lang="ja-JP" altLang="en-US" sz="2000" dirty="0"/>
              <a:t>組合せを指定</a:t>
            </a:r>
            <a:endParaRPr kumimoji="1" lang="en-US" altLang="ja-JP" sz="2000" dirty="0"/>
          </a:p>
          <a:p>
            <a:pPr marL="457200" indent="-457200">
              <a:buFont typeface="+mj-lt"/>
              <a:buAutoNum type="arabicPeriod"/>
            </a:pPr>
            <a:r>
              <a:rPr kumimoji="1" lang="ja-JP" altLang="en-US" sz="2000" dirty="0"/>
              <a:t>左下メニュー「</a:t>
            </a:r>
            <a:r>
              <a:rPr kumimoji="1" lang="en-US" altLang="ja-JP" sz="2000" dirty="0"/>
              <a:t>Visual Types</a:t>
            </a:r>
            <a:r>
              <a:rPr kumimoji="1" lang="ja-JP" altLang="en-US" sz="2000" dirty="0"/>
              <a:t>」で円グラフ、棒グラフ等を選択して表示</a:t>
            </a:r>
            <a:endParaRPr kumimoji="1" lang="en-US" altLang="ja-JP" sz="2000" dirty="0"/>
          </a:p>
          <a:p>
            <a:pPr marL="457200" indent="-457200">
              <a:buFont typeface="+mj-lt"/>
              <a:buAutoNum type="arabicPeriod"/>
            </a:pPr>
            <a:r>
              <a:rPr kumimoji="1" lang="ja-JP" altLang="en-US" sz="2000" dirty="0"/>
              <a:t>右上「</a:t>
            </a:r>
            <a:r>
              <a:rPr kumimoji="1" lang="en-US" altLang="ja-JP" sz="2000" dirty="0"/>
              <a:t>Capture</a:t>
            </a:r>
            <a:r>
              <a:rPr kumimoji="1" lang="ja-JP" altLang="en-US" sz="2000" dirty="0"/>
              <a:t>」アイコンにて描画を「</a:t>
            </a:r>
            <a:r>
              <a:rPr kumimoji="1" lang="en-US" altLang="ja-JP" sz="2000" dirty="0"/>
              <a:t>Story</a:t>
            </a:r>
            <a:r>
              <a:rPr kumimoji="1" lang="ja-JP" altLang="en-US" sz="2000" dirty="0"/>
              <a:t>」ボードに保存</a:t>
            </a:r>
          </a:p>
        </p:txBody>
      </p:sp>
    </p:spTree>
    <p:extLst>
      <p:ext uri="{BB962C8B-B14F-4D97-AF65-F5344CB8AC3E}">
        <p14:creationId xmlns:p14="http://schemas.microsoft.com/office/powerpoint/2010/main" val="18678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CSV</a:t>
            </a:r>
            <a:r>
              <a:rPr kumimoji="1" lang="ja-JP" altLang="en-US" dirty="0"/>
              <a:t>のアップロード</a:t>
            </a:r>
          </a:p>
        </p:txBody>
      </p:sp>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6789" y="660128"/>
            <a:ext cx="5869940" cy="4068605"/>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01269" y="1607820"/>
            <a:ext cx="4166606" cy="2887980"/>
          </a:xfrm>
          <a:prstGeom prst="rect">
            <a:avLst/>
          </a:prstGeom>
        </p:spPr>
      </p:pic>
      <p:sp>
        <p:nvSpPr>
          <p:cNvPr id="5" name="線吹き出し 3 (枠付き) 4"/>
          <p:cNvSpPr/>
          <p:nvPr/>
        </p:nvSpPr>
        <p:spPr>
          <a:xfrm>
            <a:off x="6937708" y="660128"/>
            <a:ext cx="1730167" cy="612648"/>
          </a:xfrm>
          <a:prstGeom prst="borderCallout3">
            <a:avLst>
              <a:gd name="adj1" fmla="val 18750"/>
              <a:gd name="adj2" fmla="val -8333"/>
              <a:gd name="adj3" fmla="val 18750"/>
              <a:gd name="adj4" fmla="val -16667"/>
              <a:gd name="adj5" fmla="val 91901"/>
              <a:gd name="adj6" fmla="val -34694"/>
              <a:gd name="adj7" fmla="val 212465"/>
              <a:gd name="adj8" fmla="val -650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accent2"/>
                </a:solidFill>
                <a:latin typeface="Meiryo" charset="-128"/>
                <a:ea typeface="Meiryo" charset="-128"/>
                <a:cs typeface="Meiryo" charset="-128"/>
              </a:rPr>
              <a:t>アップロード終了後のメッセージ</a:t>
            </a:r>
          </a:p>
        </p:txBody>
      </p:sp>
    </p:spTree>
    <p:extLst>
      <p:ext uri="{BB962C8B-B14F-4D97-AF65-F5344CB8AC3E}">
        <p14:creationId xmlns:p14="http://schemas.microsoft.com/office/powerpoint/2010/main" val="196435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データの表示</a:t>
            </a:r>
          </a:p>
        </p:txBody>
      </p:sp>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6789" y="660128"/>
            <a:ext cx="5766831" cy="3997137"/>
          </a:xfrm>
          <a:prstGeom prst="rect">
            <a:avLst/>
          </a:prstGeom>
        </p:spPr>
      </p:pic>
      <p:sp>
        <p:nvSpPr>
          <p:cNvPr id="4" name="線吹き出し 3 (枠付き) 3"/>
          <p:cNvSpPr/>
          <p:nvPr/>
        </p:nvSpPr>
        <p:spPr>
          <a:xfrm>
            <a:off x="6578614" y="1739724"/>
            <a:ext cx="1913860" cy="612648"/>
          </a:xfrm>
          <a:prstGeom prst="borderCallout3">
            <a:avLst>
              <a:gd name="adj1" fmla="val 18750"/>
              <a:gd name="adj2" fmla="val -8333"/>
              <a:gd name="adj3" fmla="val 18750"/>
              <a:gd name="adj4" fmla="val -16667"/>
              <a:gd name="adj5" fmla="val 28266"/>
              <a:gd name="adj6" fmla="val -74134"/>
              <a:gd name="adj7" fmla="val 75939"/>
              <a:gd name="adj8" fmla="val -265823"/>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a:solidFill>
                  <a:schemeClr val="accent2"/>
                </a:solidFill>
                <a:latin typeface="Meiryo" charset="-128"/>
                <a:ea typeface="Meiryo" charset="-128"/>
                <a:cs typeface="Meiryo" charset="-128"/>
              </a:rPr>
              <a:t>登録したカラム名の一覧が表示される</a:t>
            </a:r>
            <a:endParaRPr kumimoji="1" lang="ja-JP" altLang="en-US" sz="1400" dirty="0">
              <a:solidFill>
                <a:schemeClr val="accent2"/>
              </a:solidFill>
              <a:latin typeface="Meiryo" charset="-128"/>
              <a:ea typeface="Meiryo" charset="-128"/>
              <a:cs typeface="Meiryo" charset="-128"/>
            </a:endParaRPr>
          </a:p>
        </p:txBody>
      </p:sp>
    </p:spTree>
    <p:extLst>
      <p:ext uri="{BB962C8B-B14F-4D97-AF65-F5344CB8AC3E}">
        <p14:creationId xmlns:p14="http://schemas.microsoft.com/office/powerpoint/2010/main" val="173081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データの表示</a:t>
            </a:r>
          </a:p>
        </p:txBody>
      </p:sp>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6789" y="660128"/>
            <a:ext cx="5776763" cy="4004021"/>
          </a:xfrm>
          <a:prstGeom prst="rect">
            <a:avLst/>
          </a:prstGeom>
        </p:spPr>
      </p:pic>
      <p:sp>
        <p:nvSpPr>
          <p:cNvPr id="5" name="線吹き出し 3 (枠付き) 4"/>
          <p:cNvSpPr/>
          <p:nvPr/>
        </p:nvSpPr>
        <p:spPr>
          <a:xfrm>
            <a:off x="6514215" y="1099607"/>
            <a:ext cx="2139484" cy="612648"/>
          </a:xfrm>
          <a:prstGeom prst="borderCallout3">
            <a:avLst>
              <a:gd name="adj1" fmla="val 18750"/>
              <a:gd name="adj2" fmla="val -8333"/>
              <a:gd name="adj3" fmla="val 18750"/>
              <a:gd name="adj4" fmla="val -16667"/>
              <a:gd name="adj5" fmla="val 12068"/>
              <a:gd name="adj6" fmla="val -45635"/>
              <a:gd name="adj7" fmla="val 74782"/>
              <a:gd name="adj8" fmla="val -234669"/>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accent2"/>
                </a:solidFill>
                <a:latin typeface="Meiryo" charset="-128"/>
                <a:ea typeface="Meiryo" charset="-128"/>
                <a:cs typeface="Meiryo" charset="-128"/>
              </a:rPr>
              <a:t>データセンター</a:t>
            </a:r>
            <a:r>
              <a:rPr kumimoji="1" lang="en-US" altLang="ja-JP" sz="1400" dirty="0">
                <a:solidFill>
                  <a:schemeClr val="accent2"/>
                </a:solidFill>
                <a:latin typeface="Meiryo" charset="-128"/>
                <a:ea typeface="Meiryo" charset="-128"/>
                <a:cs typeface="Meiryo" charset="-128"/>
              </a:rPr>
              <a:t>3</a:t>
            </a:r>
            <a:r>
              <a:rPr kumimoji="1" lang="ja-JP" altLang="en-US" sz="1400" dirty="0">
                <a:solidFill>
                  <a:schemeClr val="accent2"/>
                </a:solidFill>
                <a:latin typeface="Meiryo" charset="-128"/>
                <a:ea typeface="Meiryo" charset="-128"/>
                <a:cs typeface="Meiryo" charset="-128"/>
              </a:rPr>
              <a:t>拠点ごとのサーバー台数表示</a:t>
            </a:r>
          </a:p>
        </p:txBody>
      </p:sp>
    </p:spTree>
    <p:extLst>
      <p:ext uri="{BB962C8B-B14F-4D97-AF65-F5344CB8AC3E}">
        <p14:creationId xmlns:p14="http://schemas.microsoft.com/office/powerpoint/2010/main" val="4471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データの表示</a:t>
            </a:r>
          </a:p>
        </p:txBody>
      </p:sp>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6789" y="660128"/>
            <a:ext cx="5705176" cy="3954402"/>
          </a:xfrm>
          <a:prstGeom prst="rect">
            <a:avLst/>
          </a:prstGeom>
        </p:spPr>
      </p:pic>
      <p:sp>
        <p:nvSpPr>
          <p:cNvPr id="5" name="線吹き出し 3 (枠付き) 4"/>
          <p:cNvSpPr/>
          <p:nvPr/>
        </p:nvSpPr>
        <p:spPr>
          <a:xfrm>
            <a:off x="6379536" y="1113784"/>
            <a:ext cx="2417134" cy="612648"/>
          </a:xfrm>
          <a:prstGeom prst="borderCallout3">
            <a:avLst>
              <a:gd name="adj1" fmla="val 18750"/>
              <a:gd name="adj2" fmla="val -8333"/>
              <a:gd name="adj3" fmla="val 18750"/>
              <a:gd name="adj4" fmla="val -16667"/>
              <a:gd name="adj5" fmla="val 21324"/>
              <a:gd name="adj6" fmla="val -58456"/>
              <a:gd name="adj7" fmla="val 184697"/>
              <a:gd name="adj8" fmla="val -2014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accent2"/>
                </a:solidFill>
                <a:latin typeface="Meiryo" charset="-128"/>
                <a:ea typeface="Meiryo" charset="-128"/>
                <a:cs typeface="Meiryo" charset="-128"/>
              </a:rPr>
              <a:t>データセンター</a:t>
            </a:r>
            <a:r>
              <a:rPr kumimoji="1" lang="en-US" altLang="ja-JP" sz="1400" dirty="0">
                <a:solidFill>
                  <a:schemeClr val="accent2"/>
                </a:solidFill>
                <a:latin typeface="Meiryo" charset="-128"/>
                <a:ea typeface="Meiryo" charset="-128"/>
                <a:cs typeface="Meiryo" charset="-128"/>
              </a:rPr>
              <a:t>3</a:t>
            </a:r>
            <a:r>
              <a:rPr kumimoji="1" lang="ja-JP" altLang="en-US" sz="1400" dirty="0">
                <a:solidFill>
                  <a:schemeClr val="accent2"/>
                </a:solidFill>
                <a:latin typeface="Meiryo" charset="-128"/>
                <a:ea typeface="Meiryo" charset="-128"/>
                <a:cs typeface="Meiryo" charset="-128"/>
              </a:rPr>
              <a:t>拠点ごとの</a:t>
            </a:r>
            <a:r>
              <a:rPr kumimoji="1" lang="en-US" altLang="ja-JP" sz="1400" dirty="0">
                <a:solidFill>
                  <a:schemeClr val="accent2"/>
                </a:solidFill>
                <a:latin typeface="Meiryo" charset="-128"/>
                <a:ea typeface="Meiryo" charset="-128"/>
                <a:cs typeface="Meiryo" charset="-128"/>
              </a:rPr>
              <a:t>OS</a:t>
            </a:r>
            <a:r>
              <a:rPr kumimoji="1" lang="ja-JP" altLang="en-US" sz="1400" dirty="0">
                <a:solidFill>
                  <a:schemeClr val="accent2"/>
                </a:solidFill>
                <a:latin typeface="Meiryo" charset="-128"/>
                <a:ea typeface="Meiryo" charset="-128"/>
                <a:cs typeface="Meiryo" charset="-128"/>
              </a:rPr>
              <a:t>種類別サーバー台数</a:t>
            </a:r>
          </a:p>
        </p:txBody>
      </p:sp>
    </p:spTree>
    <p:extLst>
      <p:ext uri="{BB962C8B-B14F-4D97-AF65-F5344CB8AC3E}">
        <p14:creationId xmlns:p14="http://schemas.microsoft.com/office/powerpoint/2010/main" val="1985412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データの表示</a:t>
            </a:r>
          </a:p>
        </p:txBody>
      </p:sp>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6789" y="660129"/>
            <a:ext cx="5787564" cy="4011508"/>
          </a:xfrm>
          <a:prstGeom prst="rect">
            <a:avLst/>
          </a:prstGeom>
        </p:spPr>
      </p:pic>
      <p:sp>
        <p:nvSpPr>
          <p:cNvPr id="5" name="線吹き出し 3 (枠付き) 4"/>
          <p:cNvSpPr/>
          <p:nvPr/>
        </p:nvSpPr>
        <p:spPr>
          <a:xfrm>
            <a:off x="6414976" y="759365"/>
            <a:ext cx="2381693" cy="856784"/>
          </a:xfrm>
          <a:prstGeom prst="borderCallout3">
            <a:avLst>
              <a:gd name="adj1" fmla="val 18750"/>
              <a:gd name="adj2" fmla="val -8333"/>
              <a:gd name="adj3" fmla="val 18750"/>
              <a:gd name="adj4" fmla="val -16667"/>
              <a:gd name="adj5" fmla="val 48053"/>
              <a:gd name="adj6" fmla="val -79746"/>
              <a:gd name="adj7" fmla="val 189057"/>
              <a:gd name="adj8" fmla="val -226476"/>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accent2"/>
                </a:solidFill>
                <a:latin typeface="Meiryo" charset="-128"/>
                <a:ea typeface="Meiryo" charset="-128"/>
                <a:cs typeface="Meiryo" charset="-128"/>
              </a:rPr>
              <a:t>フィルターをかけて、東京</a:t>
            </a:r>
            <a:r>
              <a:rPr kumimoji="1" lang="en-US" altLang="ja-JP" sz="1400" dirty="0">
                <a:solidFill>
                  <a:schemeClr val="accent2"/>
                </a:solidFill>
                <a:latin typeface="Meiryo" charset="-128"/>
                <a:ea typeface="Meiryo" charset="-128"/>
                <a:cs typeface="Meiryo" charset="-128"/>
              </a:rPr>
              <a:t>DC</a:t>
            </a:r>
            <a:r>
              <a:rPr kumimoji="1" lang="ja-JP" altLang="en-US" sz="1400" dirty="0">
                <a:solidFill>
                  <a:schemeClr val="accent2"/>
                </a:solidFill>
                <a:latin typeface="Meiryo" charset="-128"/>
                <a:ea typeface="Meiryo" charset="-128"/>
                <a:cs typeface="Meiryo" charset="-128"/>
              </a:rPr>
              <a:t>だけについて</a:t>
            </a:r>
            <a:r>
              <a:rPr kumimoji="1" lang="en-US" altLang="ja-JP" sz="1400" dirty="0">
                <a:solidFill>
                  <a:schemeClr val="accent2"/>
                </a:solidFill>
                <a:latin typeface="Meiryo" charset="-128"/>
                <a:ea typeface="Meiryo" charset="-128"/>
                <a:cs typeface="Meiryo" charset="-128"/>
              </a:rPr>
              <a:t>OS</a:t>
            </a:r>
            <a:r>
              <a:rPr kumimoji="1" lang="ja-JP" altLang="en-US" sz="1400" dirty="0">
                <a:solidFill>
                  <a:schemeClr val="accent2"/>
                </a:solidFill>
                <a:latin typeface="Meiryo" charset="-128"/>
                <a:ea typeface="Meiryo" charset="-128"/>
                <a:cs typeface="Meiryo" charset="-128"/>
              </a:rPr>
              <a:t>種別でのサーバー台数を表示</a:t>
            </a:r>
          </a:p>
        </p:txBody>
      </p:sp>
    </p:spTree>
    <p:extLst>
      <p:ext uri="{BB962C8B-B14F-4D97-AF65-F5344CB8AC3E}">
        <p14:creationId xmlns:p14="http://schemas.microsoft.com/office/powerpoint/2010/main" val="1868485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a:t>現行：各</a:t>
            </a:r>
            <a:r>
              <a:rPr kumimoji="1" lang="en-US" altLang="ja-JP" dirty="0"/>
              <a:t>DC</a:t>
            </a:r>
            <a:r>
              <a:rPr kumimoji="1" lang="ja-JP" altLang="en-US"/>
              <a:t>の</a:t>
            </a:r>
            <a:r>
              <a:rPr kumimoji="1" lang="en-US" altLang="ja-JP" dirty="0"/>
              <a:t>OS</a:t>
            </a:r>
            <a:r>
              <a:rPr kumimoji="1" lang="ja-JP" altLang="en-US"/>
              <a:t>種別</a:t>
            </a:r>
            <a:endParaRPr kumimoji="1" lang="ja-JP" altLang="en-US" dirty="0"/>
          </a:p>
        </p:txBody>
      </p:sp>
      <p:sp>
        <p:nvSpPr>
          <p:cNvPr id="20" name="テキスト ボックス 19"/>
          <p:cNvSpPr txBox="1"/>
          <p:nvPr/>
        </p:nvSpPr>
        <p:spPr>
          <a:xfrm>
            <a:off x="6957245" y="387532"/>
            <a:ext cx="2108269" cy="646331"/>
          </a:xfrm>
          <a:prstGeom prst="rect">
            <a:avLst/>
          </a:prstGeom>
          <a:noFill/>
        </p:spPr>
        <p:txBody>
          <a:bodyPr wrap="none" rtlCol="0">
            <a:spAutoFit/>
          </a:bodyPr>
          <a:lstStyle/>
          <a:p>
            <a:r>
              <a:rPr kumimoji="1" lang="en-US" altLang="ja-JP" sz="3600" b="1" dirty="0">
                <a:solidFill>
                  <a:srgbClr val="FF0000"/>
                </a:solidFill>
              </a:rPr>
              <a:t>SAMPLE</a:t>
            </a:r>
            <a:endParaRPr kumimoji="1" lang="ja-JP" altLang="en-US" sz="3600" b="1" dirty="0">
              <a:solidFill>
                <a:srgbClr val="FF0000"/>
              </a:solidFill>
            </a:endParaRPr>
          </a:p>
        </p:txBody>
      </p:sp>
      <p:pic>
        <p:nvPicPr>
          <p:cNvPr id="5" name="図 4">
            <a:extLst>
              <a:ext uri="{FF2B5EF4-FFF2-40B4-BE49-F238E27FC236}">
                <a16:creationId xmlns:a16="http://schemas.microsoft.com/office/drawing/2014/main" id="{698456C8-3F7A-EA4E-A14F-5A742704B20C}"/>
              </a:ext>
            </a:extLst>
          </p:cNvPr>
          <p:cNvPicPr>
            <a:picLocks noChangeAspect="1"/>
          </p:cNvPicPr>
          <p:nvPr/>
        </p:nvPicPr>
        <p:blipFill>
          <a:blip r:embed="rId3"/>
          <a:stretch>
            <a:fillRect/>
          </a:stretch>
        </p:blipFill>
        <p:spPr>
          <a:xfrm>
            <a:off x="358229" y="1033862"/>
            <a:ext cx="6733574" cy="4109637"/>
          </a:xfrm>
          <a:prstGeom prst="rect">
            <a:avLst/>
          </a:prstGeom>
        </p:spPr>
      </p:pic>
    </p:spTree>
    <p:extLst>
      <p:ext uri="{BB962C8B-B14F-4D97-AF65-F5344CB8AC3E}">
        <p14:creationId xmlns:p14="http://schemas.microsoft.com/office/powerpoint/2010/main" val="1267463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a:t>現行：各</a:t>
            </a:r>
            <a:r>
              <a:rPr kumimoji="1" lang="en-US" altLang="ja-JP" dirty="0"/>
              <a:t>OS</a:t>
            </a:r>
            <a:r>
              <a:rPr kumimoji="1" lang="ja-JP" altLang="en-US"/>
              <a:t>毎の</a:t>
            </a:r>
            <a:r>
              <a:rPr kumimoji="1" lang="en-US" altLang="ja-JP" dirty="0"/>
              <a:t>CPU</a:t>
            </a:r>
            <a:r>
              <a:rPr kumimoji="1" lang="ja-JP" altLang="en-US"/>
              <a:t>とメモリ</a:t>
            </a:r>
            <a:endParaRPr kumimoji="1" lang="ja-JP" altLang="en-US" dirty="0"/>
          </a:p>
        </p:txBody>
      </p:sp>
      <p:sp>
        <p:nvSpPr>
          <p:cNvPr id="22" name="テキスト ボックス 21"/>
          <p:cNvSpPr txBox="1"/>
          <p:nvPr/>
        </p:nvSpPr>
        <p:spPr>
          <a:xfrm>
            <a:off x="6826617" y="106908"/>
            <a:ext cx="2108269" cy="646331"/>
          </a:xfrm>
          <a:prstGeom prst="rect">
            <a:avLst/>
          </a:prstGeom>
          <a:noFill/>
        </p:spPr>
        <p:txBody>
          <a:bodyPr wrap="none" rtlCol="0">
            <a:spAutoFit/>
          </a:bodyPr>
          <a:lstStyle/>
          <a:p>
            <a:r>
              <a:rPr kumimoji="1" lang="en-US" altLang="ja-JP" sz="3600" b="1">
                <a:solidFill>
                  <a:srgbClr val="FF0000"/>
                </a:solidFill>
              </a:rPr>
              <a:t>SAMPLE</a:t>
            </a:r>
            <a:endParaRPr kumimoji="1" lang="ja-JP" altLang="en-US" sz="3600" b="1" dirty="0">
              <a:solidFill>
                <a:srgbClr val="FF0000"/>
              </a:solidFill>
            </a:endParaRPr>
          </a:p>
        </p:txBody>
      </p:sp>
      <p:pic>
        <p:nvPicPr>
          <p:cNvPr id="4" name="図 3">
            <a:extLst>
              <a:ext uri="{FF2B5EF4-FFF2-40B4-BE49-F238E27FC236}">
                <a16:creationId xmlns:a16="http://schemas.microsoft.com/office/drawing/2014/main" id="{265B741A-9E64-DC4E-9B0E-82D7D6FC9C11}"/>
              </a:ext>
            </a:extLst>
          </p:cNvPr>
          <p:cNvPicPr>
            <a:picLocks noChangeAspect="1"/>
          </p:cNvPicPr>
          <p:nvPr/>
        </p:nvPicPr>
        <p:blipFill>
          <a:blip r:embed="rId3"/>
          <a:stretch>
            <a:fillRect/>
          </a:stretch>
        </p:blipFill>
        <p:spPr>
          <a:xfrm>
            <a:off x="358229" y="914400"/>
            <a:ext cx="6929312" cy="4229100"/>
          </a:xfrm>
          <a:prstGeom prst="rect">
            <a:avLst/>
          </a:prstGeom>
        </p:spPr>
      </p:pic>
    </p:spTree>
    <p:extLst>
      <p:ext uri="{BB962C8B-B14F-4D97-AF65-F5344CB8AC3E}">
        <p14:creationId xmlns:p14="http://schemas.microsoft.com/office/powerpoint/2010/main" val="1405232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自己紹介</a:t>
            </a:r>
            <a:endParaRPr lang="en-US" dirty="0"/>
          </a:p>
        </p:txBody>
      </p:sp>
      <p:sp>
        <p:nvSpPr>
          <p:cNvPr id="6" name="コンテンツ プレースホルダー 2"/>
          <p:cNvSpPr>
            <a:spLocks noGrp="1"/>
          </p:cNvSpPr>
          <p:nvPr>
            <p:ph idx="1"/>
          </p:nvPr>
        </p:nvSpPr>
        <p:spPr/>
        <p:txBody>
          <a:bodyPr>
            <a:noAutofit/>
          </a:bodyPr>
          <a:lstStyle/>
          <a:p>
            <a:pPr marL="0" indent="0">
              <a:buNone/>
            </a:pPr>
            <a:r>
              <a:rPr lang="ja-JP" altLang="en-US" sz="3200" b="1" dirty="0">
                <a:solidFill>
                  <a:schemeClr val="accent1"/>
                </a:solidFill>
                <a:latin typeface="Meiryo" charset="-128"/>
                <a:ea typeface="Meiryo" charset="-128"/>
                <a:cs typeface="Meiryo" charset="-128"/>
              </a:rPr>
              <a:t>諸岡 賢司</a:t>
            </a:r>
            <a:r>
              <a:rPr lang="en-US" altLang="ja-JP" sz="3200" b="1" dirty="0">
                <a:solidFill>
                  <a:schemeClr val="tx1"/>
                </a:solidFill>
                <a:latin typeface="Meiryo" charset="-128"/>
                <a:ea typeface="Meiryo" charset="-128"/>
                <a:cs typeface="Meiryo" charset="-128"/>
              </a:rPr>
              <a:t>(</a:t>
            </a:r>
            <a:r>
              <a:rPr lang="ja-JP" altLang="en-US" sz="3200" b="1" dirty="0">
                <a:solidFill>
                  <a:schemeClr val="tx1"/>
                </a:solidFill>
                <a:latin typeface="Meiryo" charset="-128"/>
                <a:ea typeface="Meiryo" charset="-128"/>
                <a:cs typeface="Meiryo" charset="-128"/>
              </a:rPr>
              <a:t>もろおか けんじ</a:t>
            </a:r>
            <a:r>
              <a:rPr lang="en-US" altLang="ja-JP" sz="3200" b="1" dirty="0">
                <a:solidFill>
                  <a:schemeClr val="tx1"/>
                </a:solidFill>
                <a:latin typeface="Meiryo" charset="-128"/>
                <a:ea typeface="Meiryo" charset="-128"/>
                <a:cs typeface="Meiryo" charset="-128"/>
              </a:rPr>
              <a:t>)</a:t>
            </a:r>
            <a:endParaRPr lang="en-US" altLang="ja-JP" sz="2400" dirty="0">
              <a:solidFill>
                <a:schemeClr val="tx1"/>
              </a:solidFill>
              <a:latin typeface="Meiryo" charset="-128"/>
              <a:ea typeface="Meiryo" charset="-128"/>
              <a:cs typeface="Meiryo" charset="-128"/>
            </a:endParaRPr>
          </a:p>
          <a:p>
            <a:pPr marL="0" indent="0">
              <a:buNone/>
            </a:pPr>
            <a:r>
              <a:rPr lang="ja-JP" altLang="en-US" sz="1800">
                <a:latin typeface="Meiryo" charset="-128"/>
                <a:ea typeface="Meiryo" charset="-128"/>
                <a:cs typeface="Meiryo" charset="-128"/>
              </a:rPr>
              <a:t>エコシステム ソリューション部</a:t>
            </a:r>
            <a:endParaRPr lang="en-US" altLang="ja-JP" sz="1800" dirty="0">
              <a:latin typeface="Meiryo" charset="-128"/>
              <a:ea typeface="Meiryo" charset="-128"/>
              <a:cs typeface="Meiryo" charset="-128"/>
            </a:endParaRPr>
          </a:p>
          <a:p>
            <a:pPr marL="0" indent="0">
              <a:buNone/>
            </a:pPr>
            <a:r>
              <a:rPr lang="ja-JP" altLang="en-US" sz="1800" dirty="0">
                <a:latin typeface="Meiryo" charset="-128"/>
                <a:ea typeface="Meiryo" charset="-128"/>
                <a:cs typeface="Meiryo" charset="-128"/>
              </a:rPr>
              <a:t>パートナー ソリューション アーキテクト</a:t>
            </a:r>
            <a:endParaRPr lang="en-US" altLang="ja-JP" sz="1800" dirty="0">
              <a:latin typeface="Meiryo" charset="-128"/>
              <a:ea typeface="Meiryo" charset="-128"/>
              <a:cs typeface="Meiryo" charset="-128"/>
            </a:endParaRPr>
          </a:p>
          <a:p>
            <a:pPr marL="0" indent="0">
              <a:buNone/>
            </a:pPr>
            <a:endParaRPr lang="en-US" altLang="ja-JP" sz="1050" dirty="0">
              <a:latin typeface="Meiryo" charset="-128"/>
              <a:ea typeface="Meiryo" charset="-128"/>
              <a:cs typeface="Meiryo" charset="-128"/>
            </a:endParaRPr>
          </a:p>
          <a:p>
            <a:pPr marL="0" indent="0">
              <a:buNone/>
            </a:pPr>
            <a:r>
              <a:rPr lang="ja-JP" altLang="en-US" sz="1800" dirty="0">
                <a:latin typeface="Meiryo" charset="-128"/>
                <a:ea typeface="Meiryo" charset="-128"/>
                <a:cs typeface="Meiryo" charset="-128"/>
              </a:rPr>
              <a:t>普段の業務</a:t>
            </a:r>
            <a:endParaRPr lang="en-US" altLang="ja-JP" sz="1800" dirty="0">
              <a:latin typeface="Meiryo" charset="-128"/>
              <a:ea typeface="Meiryo" charset="-128"/>
              <a:cs typeface="Meiryo" charset="-128"/>
            </a:endParaRPr>
          </a:p>
          <a:p>
            <a:pPr marL="285750" indent="-285750">
              <a:buFont typeface="Arial" charset="0"/>
              <a:buChar char="•"/>
            </a:pPr>
            <a:r>
              <a:rPr lang="ja-JP" altLang="en-US" sz="1600" dirty="0">
                <a:latin typeface="Meiryo" charset="-128"/>
                <a:ea typeface="Meiryo" charset="-128"/>
                <a:cs typeface="Meiryo" charset="-128"/>
              </a:rPr>
              <a:t>クラウドへのマイグレーション</a:t>
            </a:r>
            <a:r>
              <a:rPr lang="en-US" altLang="ja-JP" sz="1600" dirty="0">
                <a:latin typeface="Meiryo" charset="-128"/>
                <a:ea typeface="Meiryo" charset="-128"/>
                <a:cs typeface="Meiryo" charset="-128"/>
              </a:rPr>
              <a:t>/</a:t>
            </a:r>
            <a:r>
              <a:rPr lang="ja-JP" altLang="en-US" sz="1600" dirty="0">
                <a:latin typeface="Meiryo" charset="-128"/>
                <a:ea typeface="Meiryo" charset="-128"/>
                <a:cs typeface="Meiryo" charset="-128"/>
              </a:rPr>
              <a:t>移行コンピテンシー</a:t>
            </a:r>
            <a:r>
              <a:rPr lang="en-US" altLang="ja-JP" sz="1600" dirty="0">
                <a:latin typeface="Meiryo" charset="-128"/>
                <a:ea typeface="Meiryo" charset="-128"/>
                <a:cs typeface="Meiryo" charset="-128"/>
              </a:rPr>
              <a:t>/</a:t>
            </a:r>
            <a:r>
              <a:rPr lang="ja-JP" altLang="en-US" sz="1600" dirty="0">
                <a:latin typeface="Meiryo" charset="-128"/>
                <a:ea typeface="Meiryo" charset="-128"/>
                <a:cs typeface="Meiryo" charset="-128"/>
              </a:rPr>
              <a:t>パートナー支援</a:t>
            </a:r>
            <a:endParaRPr lang="en-US" altLang="ja-JP" sz="1050" dirty="0">
              <a:latin typeface="Meiryo" charset="-128"/>
              <a:ea typeface="Meiryo" charset="-128"/>
              <a:cs typeface="Meiryo" charset="-128"/>
            </a:endParaRPr>
          </a:p>
          <a:p>
            <a:pPr marL="0" indent="0">
              <a:buNone/>
            </a:pPr>
            <a:r>
              <a:rPr lang="ja-JP" altLang="en-US" sz="1800" dirty="0">
                <a:latin typeface="Meiryo" charset="-128"/>
                <a:ea typeface="Meiryo" charset="-128"/>
                <a:cs typeface="Meiryo" charset="-128"/>
              </a:rPr>
              <a:t>略歴</a:t>
            </a:r>
            <a:endParaRPr lang="en-US" altLang="ja-JP" sz="1800" dirty="0">
              <a:latin typeface="Meiryo" charset="-128"/>
              <a:ea typeface="Meiryo" charset="-128"/>
              <a:cs typeface="Meiryo" charset="-128"/>
            </a:endParaRPr>
          </a:p>
          <a:p>
            <a:pPr marL="285750" indent="-285750">
              <a:buFont typeface="Arial" panose="020B0604020202020204" pitchFamily="34" charset="0"/>
              <a:buChar char="•"/>
            </a:pPr>
            <a:r>
              <a:rPr lang="ja-JP" altLang="en-US" sz="1600" dirty="0">
                <a:latin typeface="Meiryo" charset="-128"/>
                <a:ea typeface="Meiryo" charset="-128"/>
                <a:cs typeface="Meiryo" charset="-128"/>
              </a:rPr>
              <a:t>外資系</a:t>
            </a:r>
            <a:r>
              <a:rPr lang="en-US" altLang="ja-JP" sz="1600" dirty="0">
                <a:latin typeface="Meiryo" charset="-128"/>
                <a:ea typeface="Meiryo" charset="-128"/>
                <a:cs typeface="Meiryo" charset="-128"/>
              </a:rPr>
              <a:t>IT</a:t>
            </a:r>
            <a:r>
              <a:rPr lang="ja-JP" altLang="en-US" sz="1600" dirty="0">
                <a:latin typeface="Meiryo" charset="-128"/>
                <a:ea typeface="Meiryo" charset="-128"/>
                <a:cs typeface="Meiryo" charset="-128"/>
              </a:rPr>
              <a:t>ベンダーにて、</a:t>
            </a:r>
            <a:r>
              <a:rPr lang="en-US" altLang="ja-JP" sz="1600" dirty="0">
                <a:latin typeface="Meiryo" charset="-128"/>
                <a:ea typeface="Meiryo" charset="-128"/>
                <a:cs typeface="Meiryo" charset="-128"/>
              </a:rPr>
              <a:t>IT</a:t>
            </a:r>
            <a:r>
              <a:rPr lang="ja-JP" altLang="en-US" sz="1600" dirty="0">
                <a:latin typeface="Meiryo" charset="-128"/>
                <a:ea typeface="Meiryo" charset="-128"/>
                <a:cs typeface="Meiryo" charset="-128"/>
              </a:rPr>
              <a:t>全体最適化</a:t>
            </a:r>
            <a:r>
              <a:rPr lang="ja-JP" altLang="en-US" sz="1600" dirty="0"/>
              <a:t>、</a:t>
            </a:r>
            <a:r>
              <a:rPr lang="ja-JP" altLang="en-US" sz="1600" dirty="0">
                <a:latin typeface="Meiryo" charset="-128"/>
                <a:ea typeface="Meiryo" charset="-128"/>
                <a:cs typeface="Meiryo" charset="-128"/>
              </a:rPr>
              <a:t>エンタープライズクラウド移行、</a:t>
            </a:r>
            <a:r>
              <a:rPr lang="en-US" altLang="ja-JP" sz="1600" dirty="0">
                <a:latin typeface="Meiryo" charset="-128"/>
                <a:ea typeface="Meiryo" charset="-128"/>
                <a:cs typeface="Meiryo" charset="-128"/>
              </a:rPr>
              <a:t>DC/</a:t>
            </a:r>
            <a:r>
              <a:rPr lang="ja-JP" altLang="en-US" sz="1600" dirty="0">
                <a:latin typeface="Meiryo" charset="-128"/>
                <a:ea typeface="Meiryo" charset="-128"/>
                <a:cs typeface="Meiryo" charset="-128"/>
              </a:rPr>
              <a:t>グローバル</a:t>
            </a:r>
            <a:r>
              <a:rPr lang="en-US" altLang="ja-JP" sz="1600" dirty="0">
                <a:latin typeface="Meiryo" charset="-128"/>
                <a:ea typeface="Meiryo" charset="-128"/>
                <a:cs typeface="Meiryo" charset="-128"/>
              </a:rPr>
              <a:t>IT</a:t>
            </a:r>
            <a:r>
              <a:rPr lang="ja-JP" altLang="en-US" sz="1600" dirty="0">
                <a:latin typeface="Meiryo" charset="-128"/>
                <a:ea typeface="Meiryo" charset="-128"/>
                <a:cs typeface="Meiryo" charset="-128"/>
              </a:rPr>
              <a:t>コンサル</a:t>
            </a:r>
            <a:endParaRPr lang="en-US" altLang="ja-JP" sz="1600" dirty="0">
              <a:latin typeface="Meiryo" charset="-128"/>
              <a:ea typeface="Meiryo" charset="-128"/>
              <a:cs typeface="Meiryo" charset="-128"/>
            </a:endParaRPr>
          </a:p>
          <a:p>
            <a:pPr marL="0" indent="0">
              <a:buNone/>
            </a:pPr>
            <a:r>
              <a:rPr lang="ja-JP" altLang="en-US" sz="1800" dirty="0">
                <a:latin typeface="Meiryo" charset="-128"/>
                <a:ea typeface="Meiryo" charset="-128"/>
                <a:cs typeface="Meiryo" charset="-128"/>
              </a:rPr>
              <a:t>好きな</a:t>
            </a:r>
            <a:r>
              <a:rPr lang="en-US" altLang="ja-JP" sz="1800" dirty="0">
                <a:latin typeface="Meiryo" charset="-128"/>
                <a:ea typeface="Meiryo" charset="-128"/>
                <a:cs typeface="Meiryo" charset="-128"/>
              </a:rPr>
              <a:t>AWS</a:t>
            </a:r>
            <a:r>
              <a:rPr lang="ja-JP" altLang="en-US" sz="1800" dirty="0">
                <a:latin typeface="Meiryo" charset="-128"/>
                <a:ea typeface="Meiryo" charset="-128"/>
                <a:cs typeface="Meiryo" charset="-128"/>
              </a:rPr>
              <a:t>サービス</a:t>
            </a:r>
            <a:endParaRPr lang="en-US" altLang="ja-JP" sz="1800" dirty="0">
              <a:latin typeface="Meiryo" charset="-128"/>
              <a:ea typeface="Meiryo" charset="-128"/>
              <a:cs typeface="Meiryo" charset="-128"/>
            </a:endParaRPr>
          </a:p>
          <a:p>
            <a:pPr marL="285750" indent="-285750">
              <a:buFont typeface="Arial" panose="020B0604020202020204" pitchFamily="34" charset="0"/>
              <a:buChar char="•"/>
            </a:pPr>
            <a:r>
              <a:rPr lang="en-US" altLang="ja-JP" sz="1600" dirty="0">
                <a:latin typeface="Meiryo" charset="-128"/>
                <a:ea typeface="Meiryo" charset="-128"/>
                <a:cs typeface="Meiryo" charset="-128"/>
              </a:rPr>
              <a:t>S3</a:t>
            </a:r>
            <a:r>
              <a:rPr lang="ja-JP" altLang="en-US" sz="1600">
                <a:latin typeface="Meiryo" charset="-128"/>
                <a:ea typeface="Meiryo" charset="-128"/>
                <a:cs typeface="Meiryo" charset="-128"/>
              </a:rPr>
              <a:t>、</a:t>
            </a:r>
            <a:r>
              <a:rPr lang="en-US" altLang="ja-JP" sz="1600" dirty="0">
                <a:latin typeface="Meiryo" charset="-128"/>
                <a:ea typeface="Meiryo" charset="-128"/>
                <a:cs typeface="Meiryo" charset="-128"/>
              </a:rPr>
              <a:t>Athena</a:t>
            </a:r>
            <a:r>
              <a:rPr lang="ja-JP" altLang="en-US" sz="1600">
                <a:latin typeface="Meiryo" charset="-128"/>
                <a:ea typeface="Meiryo" charset="-128"/>
                <a:cs typeface="Meiryo" charset="-128"/>
              </a:rPr>
              <a:t>、</a:t>
            </a:r>
            <a:r>
              <a:rPr lang="en-US" altLang="ja-JP" sz="1600" dirty="0" err="1">
                <a:latin typeface="Meiryo" charset="-128"/>
                <a:ea typeface="Meiryo" charset="-128"/>
                <a:cs typeface="Meiryo" charset="-128"/>
              </a:rPr>
              <a:t>QuickSight</a:t>
            </a:r>
            <a:r>
              <a:rPr lang="ja-JP" altLang="en-US" sz="1600">
                <a:latin typeface="Meiryo" charset="-128"/>
                <a:ea typeface="Meiryo" charset="-128"/>
                <a:cs typeface="Meiryo" charset="-128"/>
              </a:rPr>
              <a:t>、</a:t>
            </a:r>
            <a:r>
              <a:rPr lang="en-US" altLang="ja-JP" sz="1600" dirty="0"/>
              <a:t>Cloud9</a:t>
            </a:r>
            <a:endParaRPr lang="en-US" altLang="ja-JP" sz="1600" dirty="0">
              <a:latin typeface="Meiryo" charset="-128"/>
              <a:ea typeface="Meiryo" charset="-128"/>
              <a:cs typeface="Meiryo" charset="-128"/>
            </a:endParaRPr>
          </a:p>
        </p:txBody>
      </p:sp>
      <p:pic>
        <p:nvPicPr>
          <p:cNvPr id="7" name="図 6">
            <a:extLst>
              <a:ext uri="{FF2B5EF4-FFF2-40B4-BE49-F238E27FC236}">
                <a16:creationId xmlns:a16="http://schemas.microsoft.com/office/drawing/2014/main" id="{94272960-85D2-9F48-AC4C-ABC62E7F544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86562" y="660677"/>
            <a:ext cx="1555531" cy="1555531"/>
          </a:xfrm>
          <a:prstGeom prst="rect">
            <a:avLst/>
          </a:prstGeom>
        </p:spPr>
      </p:pic>
    </p:spTree>
    <p:extLst>
      <p:ext uri="{BB962C8B-B14F-4D97-AF65-F5344CB8AC3E}">
        <p14:creationId xmlns:p14="http://schemas.microsoft.com/office/powerpoint/2010/main" val="3442620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a:t>現行：全</a:t>
            </a:r>
            <a:r>
              <a:rPr kumimoji="1" lang="en-US" altLang="ja-JP" dirty="0"/>
              <a:t>DC</a:t>
            </a:r>
            <a:r>
              <a:rPr kumimoji="1" lang="ja-JP" altLang="en-US"/>
              <a:t>の</a:t>
            </a:r>
            <a:r>
              <a:rPr kumimoji="1" lang="en-US" altLang="ja-JP" dirty="0"/>
              <a:t>CPU/</a:t>
            </a:r>
            <a:r>
              <a:rPr kumimoji="1" lang="ja-JP" altLang="en-US"/>
              <a:t>メモリヒートマップ</a:t>
            </a:r>
            <a:endParaRPr kumimoji="1" lang="ja-JP" altLang="en-US" dirty="0"/>
          </a:p>
        </p:txBody>
      </p:sp>
      <p:sp>
        <p:nvSpPr>
          <p:cNvPr id="30" name="テキスト ボックス 29"/>
          <p:cNvSpPr txBox="1"/>
          <p:nvPr/>
        </p:nvSpPr>
        <p:spPr>
          <a:xfrm>
            <a:off x="6826617" y="106908"/>
            <a:ext cx="2108269" cy="646331"/>
          </a:xfrm>
          <a:prstGeom prst="rect">
            <a:avLst/>
          </a:prstGeom>
          <a:noFill/>
        </p:spPr>
        <p:txBody>
          <a:bodyPr wrap="none" rtlCol="0">
            <a:spAutoFit/>
          </a:bodyPr>
          <a:lstStyle/>
          <a:p>
            <a:r>
              <a:rPr kumimoji="1" lang="en-US" altLang="ja-JP" sz="3600" b="1">
                <a:solidFill>
                  <a:srgbClr val="FF0000"/>
                </a:solidFill>
              </a:rPr>
              <a:t>SAMPLE</a:t>
            </a:r>
            <a:endParaRPr kumimoji="1" lang="ja-JP" altLang="en-US" sz="3600" b="1" dirty="0">
              <a:solidFill>
                <a:srgbClr val="FF0000"/>
              </a:solidFill>
            </a:endParaRPr>
          </a:p>
        </p:txBody>
      </p:sp>
      <p:pic>
        <p:nvPicPr>
          <p:cNvPr id="4" name="図 3">
            <a:extLst>
              <a:ext uri="{FF2B5EF4-FFF2-40B4-BE49-F238E27FC236}">
                <a16:creationId xmlns:a16="http://schemas.microsoft.com/office/drawing/2014/main" id="{721B6ACF-7884-8B47-A8AA-145DB204E392}"/>
              </a:ext>
            </a:extLst>
          </p:cNvPr>
          <p:cNvPicPr>
            <a:picLocks noChangeAspect="1"/>
          </p:cNvPicPr>
          <p:nvPr/>
        </p:nvPicPr>
        <p:blipFill>
          <a:blip r:embed="rId3"/>
          <a:stretch>
            <a:fillRect/>
          </a:stretch>
        </p:blipFill>
        <p:spPr>
          <a:xfrm>
            <a:off x="358229" y="761266"/>
            <a:ext cx="7180218" cy="4382233"/>
          </a:xfrm>
          <a:prstGeom prst="rect">
            <a:avLst/>
          </a:prstGeom>
        </p:spPr>
      </p:pic>
    </p:spTree>
    <p:extLst>
      <p:ext uri="{BB962C8B-B14F-4D97-AF65-F5344CB8AC3E}">
        <p14:creationId xmlns:p14="http://schemas.microsoft.com/office/powerpoint/2010/main" val="723600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a:t>現行：</a:t>
            </a:r>
            <a:r>
              <a:rPr kumimoji="1" lang="en-US" altLang="ja-JP" dirty="0"/>
              <a:t>OS</a:t>
            </a:r>
            <a:r>
              <a:rPr kumimoji="1" lang="ja-JP" altLang="en-US"/>
              <a:t>毎のディスク内訳</a:t>
            </a:r>
            <a:endParaRPr kumimoji="1" lang="ja-JP" altLang="en-US" dirty="0"/>
          </a:p>
        </p:txBody>
      </p:sp>
      <p:sp>
        <p:nvSpPr>
          <p:cNvPr id="22" name="テキスト ボックス 21"/>
          <p:cNvSpPr txBox="1"/>
          <p:nvPr/>
        </p:nvSpPr>
        <p:spPr>
          <a:xfrm>
            <a:off x="6826617" y="106908"/>
            <a:ext cx="2108269" cy="646331"/>
          </a:xfrm>
          <a:prstGeom prst="rect">
            <a:avLst/>
          </a:prstGeom>
          <a:noFill/>
        </p:spPr>
        <p:txBody>
          <a:bodyPr wrap="none" rtlCol="0">
            <a:spAutoFit/>
          </a:bodyPr>
          <a:lstStyle/>
          <a:p>
            <a:r>
              <a:rPr kumimoji="1" lang="en-US" altLang="ja-JP" sz="3600" b="1">
                <a:solidFill>
                  <a:srgbClr val="FF0000"/>
                </a:solidFill>
              </a:rPr>
              <a:t>SAMPLE</a:t>
            </a:r>
            <a:endParaRPr kumimoji="1" lang="ja-JP" altLang="en-US" sz="3600" b="1" dirty="0">
              <a:solidFill>
                <a:srgbClr val="FF0000"/>
              </a:solidFill>
            </a:endParaRPr>
          </a:p>
        </p:txBody>
      </p:sp>
      <p:pic>
        <p:nvPicPr>
          <p:cNvPr id="4" name="図 3">
            <a:extLst>
              <a:ext uri="{FF2B5EF4-FFF2-40B4-BE49-F238E27FC236}">
                <a16:creationId xmlns:a16="http://schemas.microsoft.com/office/drawing/2014/main" id="{CEAB554A-9C06-8D4A-886F-0290A84F76E6}"/>
              </a:ext>
            </a:extLst>
          </p:cNvPr>
          <p:cNvPicPr>
            <a:picLocks noChangeAspect="1"/>
          </p:cNvPicPr>
          <p:nvPr/>
        </p:nvPicPr>
        <p:blipFill>
          <a:blip r:embed="rId3"/>
          <a:stretch>
            <a:fillRect/>
          </a:stretch>
        </p:blipFill>
        <p:spPr>
          <a:xfrm>
            <a:off x="358229" y="838536"/>
            <a:ext cx="7053615" cy="4304964"/>
          </a:xfrm>
          <a:prstGeom prst="rect">
            <a:avLst/>
          </a:prstGeom>
        </p:spPr>
      </p:pic>
    </p:spTree>
    <p:extLst>
      <p:ext uri="{BB962C8B-B14F-4D97-AF65-F5344CB8AC3E}">
        <p14:creationId xmlns:p14="http://schemas.microsoft.com/office/powerpoint/2010/main" val="1251536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a:t>現行：</a:t>
            </a:r>
            <a:r>
              <a:rPr kumimoji="1" lang="en-US" altLang="ja-JP" dirty="0"/>
              <a:t>DB</a:t>
            </a:r>
            <a:r>
              <a:rPr kumimoji="1" lang="ja-JP" altLang="en-US"/>
              <a:t>毎のディスク合計サイズ</a:t>
            </a:r>
            <a:endParaRPr kumimoji="1" lang="ja-JP" altLang="en-US" dirty="0"/>
          </a:p>
        </p:txBody>
      </p:sp>
      <p:sp>
        <p:nvSpPr>
          <p:cNvPr id="20" name="テキスト ボックス 19"/>
          <p:cNvSpPr txBox="1"/>
          <p:nvPr/>
        </p:nvSpPr>
        <p:spPr>
          <a:xfrm>
            <a:off x="6819741" y="387532"/>
            <a:ext cx="2108269" cy="646331"/>
          </a:xfrm>
          <a:prstGeom prst="rect">
            <a:avLst/>
          </a:prstGeom>
          <a:noFill/>
        </p:spPr>
        <p:txBody>
          <a:bodyPr wrap="none" rtlCol="0">
            <a:spAutoFit/>
          </a:bodyPr>
          <a:lstStyle/>
          <a:p>
            <a:r>
              <a:rPr kumimoji="1" lang="en-US" altLang="ja-JP" sz="3600" b="1" dirty="0">
                <a:solidFill>
                  <a:srgbClr val="FF0000"/>
                </a:solidFill>
              </a:rPr>
              <a:t>SAMPLE</a:t>
            </a:r>
            <a:endParaRPr kumimoji="1" lang="ja-JP" altLang="en-US" sz="3600" b="1" dirty="0">
              <a:solidFill>
                <a:srgbClr val="FF0000"/>
              </a:solidFill>
            </a:endParaRPr>
          </a:p>
        </p:txBody>
      </p:sp>
      <p:pic>
        <p:nvPicPr>
          <p:cNvPr id="4" name="図 3">
            <a:extLst>
              <a:ext uri="{FF2B5EF4-FFF2-40B4-BE49-F238E27FC236}">
                <a16:creationId xmlns:a16="http://schemas.microsoft.com/office/drawing/2014/main" id="{C1D717AD-5E05-2D4E-87BD-F2F7DB6A9D47}"/>
              </a:ext>
            </a:extLst>
          </p:cNvPr>
          <p:cNvPicPr>
            <a:picLocks noChangeAspect="1"/>
          </p:cNvPicPr>
          <p:nvPr/>
        </p:nvPicPr>
        <p:blipFill>
          <a:blip r:embed="rId3"/>
          <a:stretch>
            <a:fillRect/>
          </a:stretch>
        </p:blipFill>
        <p:spPr>
          <a:xfrm>
            <a:off x="358229" y="932724"/>
            <a:ext cx="6899289" cy="4210776"/>
          </a:xfrm>
          <a:prstGeom prst="rect">
            <a:avLst/>
          </a:prstGeom>
        </p:spPr>
      </p:pic>
    </p:spTree>
    <p:extLst>
      <p:ext uri="{BB962C8B-B14F-4D97-AF65-F5344CB8AC3E}">
        <p14:creationId xmlns:p14="http://schemas.microsoft.com/office/powerpoint/2010/main" val="2767518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a:t>現行：</a:t>
            </a:r>
            <a:r>
              <a:rPr kumimoji="1" lang="en-US" altLang="ja-JP" dirty="0"/>
              <a:t>DB</a:t>
            </a:r>
            <a:r>
              <a:rPr kumimoji="1" lang="ja-JP" altLang="en-US"/>
              <a:t>毎の合計</a:t>
            </a:r>
            <a:r>
              <a:rPr kumimoji="1" lang="en-US" altLang="ja-JP" dirty="0"/>
              <a:t>CPU/</a:t>
            </a:r>
            <a:r>
              <a:rPr kumimoji="1" lang="ja-JP" altLang="en-US"/>
              <a:t>メモリサイズ</a:t>
            </a:r>
            <a:endParaRPr kumimoji="1" lang="ja-JP" altLang="en-US" dirty="0"/>
          </a:p>
        </p:txBody>
      </p:sp>
      <p:sp>
        <p:nvSpPr>
          <p:cNvPr id="20" name="テキスト ボックス 19"/>
          <p:cNvSpPr txBox="1"/>
          <p:nvPr/>
        </p:nvSpPr>
        <p:spPr>
          <a:xfrm>
            <a:off x="6895369" y="399340"/>
            <a:ext cx="2108269" cy="646331"/>
          </a:xfrm>
          <a:prstGeom prst="rect">
            <a:avLst/>
          </a:prstGeom>
          <a:noFill/>
        </p:spPr>
        <p:txBody>
          <a:bodyPr wrap="none" rtlCol="0">
            <a:spAutoFit/>
          </a:bodyPr>
          <a:lstStyle/>
          <a:p>
            <a:r>
              <a:rPr kumimoji="1" lang="en-US" altLang="ja-JP" sz="3600" b="1" dirty="0">
                <a:solidFill>
                  <a:srgbClr val="FF0000"/>
                </a:solidFill>
              </a:rPr>
              <a:t>SAMPLE</a:t>
            </a:r>
            <a:endParaRPr kumimoji="1" lang="ja-JP" altLang="en-US" sz="3600" b="1" dirty="0">
              <a:solidFill>
                <a:srgbClr val="FF0000"/>
              </a:solidFill>
            </a:endParaRPr>
          </a:p>
        </p:txBody>
      </p:sp>
      <p:pic>
        <p:nvPicPr>
          <p:cNvPr id="5" name="図 4">
            <a:extLst>
              <a:ext uri="{FF2B5EF4-FFF2-40B4-BE49-F238E27FC236}">
                <a16:creationId xmlns:a16="http://schemas.microsoft.com/office/drawing/2014/main" id="{63DDD743-820E-4D47-9910-5E2654C7DAE3}"/>
              </a:ext>
            </a:extLst>
          </p:cNvPr>
          <p:cNvPicPr>
            <a:picLocks noChangeAspect="1"/>
          </p:cNvPicPr>
          <p:nvPr/>
        </p:nvPicPr>
        <p:blipFill>
          <a:blip r:embed="rId3"/>
          <a:stretch>
            <a:fillRect/>
          </a:stretch>
        </p:blipFill>
        <p:spPr>
          <a:xfrm>
            <a:off x="358229" y="847610"/>
            <a:ext cx="7038747" cy="4295890"/>
          </a:xfrm>
          <a:prstGeom prst="rect">
            <a:avLst/>
          </a:prstGeom>
        </p:spPr>
      </p:pic>
    </p:spTree>
    <p:extLst>
      <p:ext uri="{BB962C8B-B14F-4D97-AF65-F5344CB8AC3E}">
        <p14:creationId xmlns:p14="http://schemas.microsoft.com/office/powerpoint/2010/main" val="395230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a:t>現行：</a:t>
            </a:r>
            <a:r>
              <a:rPr kumimoji="1" lang="en-US" altLang="ja-JP" dirty="0"/>
              <a:t>ORACLE</a:t>
            </a:r>
            <a:r>
              <a:rPr kumimoji="1" lang="ja-JP" altLang="en-US"/>
              <a:t>の</a:t>
            </a:r>
            <a:r>
              <a:rPr kumimoji="1" lang="en-US" altLang="ja-JP" dirty="0"/>
              <a:t>CPU/Mem</a:t>
            </a:r>
            <a:r>
              <a:rPr kumimoji="1" lang="ja-JP" altLang="en-US"/>
              <a:t>ヒートマップ</a:t>
            </a:r>
            <a:endParaRPr kumimoji="1" lang="ja-JP" altLang="en-US" dirty="0"/>
          </a:p>
        </p:txBody>
      </p:sp>
      <p:sp>
        <p:nvSpPr>
          <p:cNvPr id="20" name="テキスト ボックス 19"/>
          <p:cNvSpPr txBox="1"/>
          <p:nvPr/>
        </p:nvSpPr>
        <p:spPr>
          <a:xfrm>
            <a:off x="6895369" y="399340"/>
            <a:ext cx="2108269" cy="646331"/>
          </a:xfrm>
          <a:prstGeom prst="rect">
            <a:avLst/>
          </a:prstGeom>
          <a:noFill/>
        </p:spPr>
        <p:txBody>
          <a:bodyPr wrap="none" rtlCol="0">
            <a:spAutoFit/>
          </a:bodyPr>
          <a:lstStyle/>
          <a:p>
            <a:r>
              <a:rPr kumimoji="1" lang="en-US" altLang="ja-JP" sz="3600" b="1" dirty="0">
                <a:solidFill>
                  <a:srgbClr val="FF0000"/>
                </a:solidFill>
              </a:rPr>
              <a:t>SAMPLE</a:t>
            </a:r>
            <a:endParaRPr kumimoji="1" lang="ja-JP" altLang="en-US" sz="3600" b="1" dirty="0">
              <a:solidFill>
                <a:srgbClr val="FF0000"/>
              </a:solidFill>
            </a:endParaRPr>
          </a:p>
        </p:txBody>
      </p:sp>
      <p:pic>
        <p:nvPicPr>
          <p:cNvPr id="4" name="図 3">
            <a:extLst>
              <a:ext uri="{FF2B5EF4-FFF2-40B4-BE49-F238E27FC236}">
                <a16:creationId xmlns:a16="http://schemas.microsoft.com/office/drawing/2014/main" id="{1AF59ED9-1531-6043-9970-F4BE3224BB9A}"/>
              </a:ext>
            </a:extLst>
          </p:cNvPr>
          <p:cNvPicPr>
            <a:picLocks noChangeAspect="1"/>
          </p:cNvPicPr>
          <p:nvPr/>
        </p:nvPicPr>
        <p:blipFill>
          <a:blip r:embed="rId3"/>
          <a:stretch>
            <a:fillRect/>
          </a:stretch>
        </p:blipFill>
        <p:spPr>
          <a:xfrm>
            <a:off x="358229" y="892098"/>
            <a:ext cx="6965854" cy="4251402"/>
          </a:xfrm>
          <a:prstGeom prst="rect">
            <a:avLst/>
          </a:prstGeom>
        </p:spPr>
      </p:pic>
    </p:spTree>
    <p:extLst>
      <p:ext uri="{BB962C8B-B14F-4D97-AF65-F5344CB8AC3E}">
        <p14:creationId xmlns:p14="http://schemas.microsoft.com/office/powerpoint/2010/main" val="563169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a:t>現行：</a:t>
            </a:r>
            <a:r>
              <a:rPr kumimoji="1" lang="en-US" altLang="ja-JP" dirty="0"/>
              <a:t> MySQL</a:t>
            </a:r>
            <a:r>
              <a:rPr kumimoji="1" lang="ja-JP" altLang="en-US"/>
              <a:t>の</a:t>
            </a:r>
            <a:r>
              <a:rPr kumimoji="1" lang="en-US" altLang="ja-JP" dirty="0"/>
              <a:t>CPU/Mem</a:t>
            </a:r>
            <a:r>
              <a:rPr kumimoji="1" lang="ja-JP" altLang="en-US"/>
              <a:t>ヒートマップ</a:t>
            </a:r>
            <a:endParaRPr kumimoji="1" lang="ja-JP" altLang="en-US" dirty="0"/>
          </a:p>
        </p:txBody>
      </p:sp>
      <p:sp>
        <p:nvSpPr>
          <p:cNvPr id="20" name="テキスト ボックス 19"/>
          <p:cNvSpPr txBox="1"/>
          <p:nvPr/>
        </p:nvSpPr>
        <p:spPr>
          <a:xfrm>
            <a:off x="6895369" y="399340"/>
            <a:ext cx="2108269" cy="646331"/>
          </a:xfrm>
          <a:prstGeom prst="rect">
            <a:avLst/>
          </a:prstGeom>
          <a:noFill/>
        </p:spPr>
        <p:txBody>
          <a:bodyPr wrap="none" rtlCol="0">
            <a:spAutoFit/>
          </a:bodyPr>
          <a:lstStyle/>
          <a:p>
            <a:r>
              <a:rPr kumimoji="1" lang="en-US" altLang="ja-JP" sz="3600" b="1" dirty="0">
                <a:solidFill>
                  <a:srgbClr val="FF0000"/>
                </a:solidFill>
              </a:rPr>
              <a:t>SAMPLE</a:t>
            </a:r>
            <a:endParaRPr kumimoji="1" lang="ja-JP" altLang="en-US" sz="3600" b="1" dirty="0">
              <a:solidFill>
                <a:srgbClr val="FF0000"/>
              </a:solidFill>
            </a:endParaRPr>
          </a:p>
        </p:txBody>
      </p:sp>
      <p:pic>
        <p:nvPicPr>
          <p:cNvPr id="4" name="図 3">
            <a:extLst>
              <a:ext uri="{FF2B5EF4-FFF2-40B4-BE49-F238E27FC236}">
                <a16:creationId xmlns:a16="http://schemas.microsoft.com/office/drawing/2014/main" id="{B6155390-5D55-D746-A7C4-EDBEDF401494}"/>
              </a:ext>
            </a:extLst>
          </p:cNvPr>
          <p:cNvPicPr>
            <a:picLocks noChangeAspect="1"/>
          </p:cNvPicPr>
          <p:nvPr/>
        </p:nvPicPr>
        <p:blipFill>
          <a:blip r:embed="rId3"/>
          <a:stretch>
            <a:fillRect/>
          </a:stretch>
        </p:blipFill>
        <p:spPr>
          <a:xfrm>
            <a:off x="358229" y="911130"/>
            <a:ext cx="6934669" cy="4232369"/>
          </a:xfrm>
          <a:prstGeom prst="rect">
            <a:avLst/>
          </a:prstGeom>
        </p:spPr>
      </p:pic>
    </p:spTree>
    <p:extLst>
      <p:ext uri="{BB962C8B-B14F-4D97-AF65-F5344CB8AC3E}">
        <p14:creationId xmlns:p14="http://schemas.microsoft.com/office/powerpoint/2010/main" val="3144465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a:t>現行：物理サーバ上の</a:t>
            </a:r>
            <a:r>
              <a:rPr kumimoji="1" lang="en-US" altLang="ja-JP" dirty="0"/>
              <a:t>VM</a:t>
            </a:r>
            <a:r>
              <a:rPr kumimoji="1" lang="ja-JP" altLang="en-US"/>
              <a:t>構築運用状況</a:t>
            </a:r>
            <a:endParaRPr kumimoji="1" lang="ja-JP" altLang="en-US" dirty="0"/>
          </a:p>
        </p:txBody>
      </p:sp>
      <p:sp>
        <p:nvSpPr>
          <p:cNvPr id="20" name="テキスト ボックス 19"/>
          <p:cNvSpPr txBox="1"/>
          <p:nvPr/>
        </p:nvSpPr>
        <p:spPr>
          <a:xfrm>
            <a:off x="6895369" y="399340"/>
            <a:ext cx="2108269" cy="646331"/>
          </a:xfrm>
          <a:prstGeom prst="rect">
            <a:avLst/>
          </a:prstGeom>
          <a:noFill/>
        </p:spPr>
        <p:txBody>
          <a:bodyPr wrap="none" rtlCol="0">
            <a:spAutoFit/>
          </a:bodyPr>
          <a:lstStyle/>
          <a:p>
            <a:r>
              <a:rPr kumimoji="1" lang="en-US" altLang="ja-JP" sz="3600" b="1" dirty="0">
                <a:solidFill>
                  <a:srgbClr val="FF0000"/>
                </a:solidFill>
              </a:rPr>
              <a:t>SAMPLE</a:t>
            </a:r>
            <a:endParaRPr kumimoji="1" lang="ja-JP" altLang="en-US" sz="3600" b="1" dirty="0">
              <a:solidFill>
                <a:srgbClr val="FF0000"/>
              </a:solidFill>
            </a:endParaRPr>
          </a:p>
        </p:txBody>
      </p:sp>
      <p:pic>
        <p:nvPicPr>
          <p:cNvPr id="4" name="図 3">
            <a:extLst>
              <a:ext uri="{FF2B5EF4-FFF2-40B4-BE49-F238E27FC236}">
                <a16:creationId xmlns:a16="http://schemas.microsoft.com/office/drawing/2014/main" id="{82636036-5E05-0945-8359-A96729CD821B}"/>
              </a:ext>
            </a:extLst>
          </p:cNvPr>
          <p:cNvPicPr>
            <a:picLocks noChangeAspect="1"/>
          </p:cNvPicPr>
          <p:nvPr/>
        </p:nvPicPr>
        <p:blipFill>
          <a:blip r:embed="rId3"/>
          <a:stretch>
            <a:fillRect/>
          </a:stretch>
        </p:blipFill>
        <p:spPr>
          <a:xfrm>
            <a:off x="358229" y="929280"/>
            <a:ext cx="6904932" cy="4214220"/>
          </a:xfrm>
          <a:prstGeom prst="rect">
            <a:avLst/>
          </a:prstGeom>
        </p:spPr>
      </p:pic>
    </p:spTree>
    <p:extLst>
      <p:ext uri="{BB962C8B-B14F-4D97-AF65-F5344CB8AC3E}">
        <p14:creationId xmlns:p14="http://schemas.microsoft.com/office/powerpoint/2010/main" val="3811534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Athena</a:t>
            </a:r>
            <a:r>
              <a:rPr kumimoji="1" lang="ja-JP" altLang="en-US" dirty="0"/>
              <a:t>による</a:t>
            </a:r>
            <a:r>
              <a:rPr kumimoji="1" lang="en-US" altLang="ja-JP" dirty="0"/>
              <a:t>AWS</a:t>
            </a:r>
            <a:r>
              <a:rPr kumimoji="1" lang="ja-JP" altLang="en-US" dirty="0"/>
              <a:t>インスタンスのサイジング</a:t>
            </a:r>
          </a:p>
        </p:txBody>
      </p:sp>
      <p:pic>
        <p:nvPicPr>
          <p:cNvPr id="3" name="Picture 5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6394" y="1337656"/>
            <a:ext cx="543292" cy="540096"/>
          </a:xfrm>
          <a:prstGeom prst="rect">
            <a:avLst/>
          </a:prstGeom>
        </p:spPr>
      </p:pic>
    </p:spTree>
    <p:extLst>
      <p:ext uri="{BB962C8B-B14F-4D97-AF65-F5344CB8AC3E}">
        <p14:creationId xmlns:p14="http://schemas.microsoft.com/office/powerpoint/2010/main" val="975655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目的</a:t>
            </a:r>
          </a:p>
        </p:txBody>
      </p:sp>
      <p:sp>
        <p:nvSpPr>
          <p:cNvPr id="3" name="コンテンツ プレースホルダー 2"/>
          <p:cNvSpPr>
            <a:spLocks noGrp="1"/>
          </p:cNvSpPr>
          <p:nvPr>
            <p:ph idx="1"/>
          </p:nvPr>
        </p:nvSpPr>
        <p:spPr/>
        <p:txBody>
          <a:bodyPr/>
          <a:lstStyle/>
          <a:p>
            <a:pPr marL="457200" indent="-457200">
              <a:buFont typeface="Wingdings" charset="2"/>
              <a:buChar char="p"/>
            </a:pPr>
            <a:r>
              <a:rPr kumimoji="1" lang="ja-JP" altLang="en-US" dirty="0"/>
              <a:t>エクセルの既存サーバーを１つ１つ</a:t>
            </a:r>
            <a:r>
              <a:rPr kumimoji="1" lang="en-US" altLang="ja-JP" dirty="0"/>
              <a:t>EC2</a:t>
            </a:r>
            <a:r>
              <a:rPr kumimoji="1" lang="ja-JP" altLang="en-US" dirty="0"/>
              <a:t>インスタンスタイプに分類</a:t>
            </a:r>
            <a:r>
              <a:rPr kumimoji="1" lang="en-US" altLang="ja-JP" dirty="0"/>
              <a:t>/</a:t>
            </a:r>
            <a:r>
              <a:rPr kumimoji="1" lang="ja-JP" altLang="en-US" dirty="0"/>
              <a:t>集計する作業は面倒。簡単にインスタンスタイプとマッチングして集計したい。</a:t>
            </a:r>
          </a:p>
        </p:txBody>
      </p:sp>
    </p:spTree>
    <p:extLst>
      <p:ext uri="{BB962C8B-B14F-4D97-AF65-F5344CB8AC3E}">
        <p14:creationId xmlns:p14="http://schemas.microsoft.com/office/powerpoint/2010/main" val="1799267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Athena</a:t>
            </a:r>
            <a:r>
              <a:rPr kumimoji="1" lang="ja-JP" altLang="en-US" dirty="0"/>
              <a:t>による手順</a:t>
            </a:r>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sz="1800" dirty="0"/>
              <a:t>顧客からの</a:t>
            </a:r>
            <a:r>
              <a:rPr kumimoji="1" lang="en-US" altLang="ja-JP" sz="1800" dirty="0"/>
              <a:t>IT</a:t>
            </a:r>
            <a:r>
              <a:rPr kumimoji="1" lang="ja-JP" altLang="en-US" sz="1800" dirty="0"/>
              <a:t>資産台帳である</a:t>
            </a:r>
            <a:r>
              <a:rPr kumimoji="1" lang="en-US" altLang="ja-JP" sz="1800" dirty="0"/>
              <a:t>CSV</a:t>
            </a:r>
            <a:r>
              <a:rPr kumimoji="1" lang="ja-JP" altLang="en-US" sz="1800" dirty="0"/>
              <a:t>ファイルを予め</a:t>
            </a:r>
            <a:r>
              <a:rPr kumimoji="1" lang="en-US" altLang="ja-JP" sz="1800" dirty="0"/>
              <a:t>UTF-8</a:t>
            </a:r>
            <a:r>
              <a:rPr kumimoji="1" lang="ja-JP" altLang="en-US" sz="1800" dirty="0"/>
              <a:t>に変換しておく。</a:t>
            </a:r>
            <a:r>
              <a:rPr kumimoji="1" lang="en-US" altLang="ja-JP" sz="1800" dirty="0"/>
              <a:t>(</a:t>
            </a:r>
            <a:r>
              <a:rPr kumimoji="1" lang="en-US" altLang="ja-JP" sz="1800" dirty="0" err="1"/>
              <a:t>nkf</a:t>
            </a:r>
            <a:r>
              <a:rPr kumimoji="1" lang="ja-JP" altLang="en-US" sz="1800" dirty="0"/>
              <a:t>コマンドやエディタ等を利用）</a:t>
            </a:r>
            <a:endParaRPr kumimoji="1" lang="en-US" altLang="ja-JP" sz="1800" dirty="0"/>
          </a:p>
          <a:p>
            <a:pPr marL="1200150" lvl="1" indent="-457200">
              <a:buFont typeface="Arial" panose="020B0604020202020204" pitchFamily="34" charset="0"/>
              <a:buChar char="•"/>
            </a:pPr>
            <a:r>
              <a:rPr kumimoji="1" lang="ja-JP" altLang="en-US" sz="1600"/>
              <a:t>バケット</a:t>
            </a:r>
            <a:r>
              <a:rPr kumimoji="1" lang="ja-JP" altLang="en-US" sz="1600" dirty="0"/>
              <a:t>にあるファイルは全部読み込むので不要なものは削除しておく</a:t>
            </a:r>
            <a:endParaRPr kumimoji="1" lang="en-US" altLang="ja-JP" sz="1600" dirty="0"/>
          </a:p>
          <a:p>
            <a:pPr marL="457200" indent="-457200">
              <a:buFont typeface="+mj-lt"/>
              <a:buAutoNum type="arabicPeriod"/>
            </a:pPr>
            <a:r>
              <a:rPr kumimoji="1" lang="en-US" altLang="ja-JP" sz="1800" dirty="0"/>
              <a:t>UTF-</a:t>
            </a:r>
            <a:r>
              <a:rPr kumimoji="1" lang="ja-JP" altLang="en-US" sz="1800" dirty="0"/>
              <a:t>８の</a:t>
            </a:r>
            <a:r>
              <a:rPr kumimoji="1" lang="en-US" altLang="ja-JP" sz="1800" dirty="0"/>
              <a:t>CSV</a:t>
            </a:r>
            <a:r>
              <a:rPr kumimoji="1" lang="ja-JP" altLang="en-US" sz="1800"/>
              <a:t>ファイルを</a:t>
            </a:r>
            <a:r>
              <a:rPr kumimoji="1" lang="en-US" altLang="ja-JP" sz="1800" dirty="0"/>
              <a:t>Glue</a:t>
            </a:r>
            <a:r>
              <a:rPr kumimoji="1" lang="ja-JP" altLang="en-US" sz="1800"/>
              <a:t>経由で</a:t>
            </a:r>
            <a:r>
              <a:rPr kumimoji="1" lang="en-US" altLang="ja-JP" sz="1800" dirty="0"/>
              <a:t>Athena</a:t>
            </a:r>
            <a:r>
              <a:rPr kumimoji="1" lang="ja-JP" altLang="en-US" sz="1800"/>
              <a:t>へ取込む</a:t>
            </a:r>
            <a:endParaRPr kumimoji="1" lang="en-US" altLang="ja-JP" sz="1800" dirty="0"/>
          </a:p>
          <a:p>
            <a:pPr marL="457200" indent="-457200">
              <a:buFont typeface="+mj-lt"/>
              <a:buAutoNum type="arabicPeriod"/>
            </a:pPr>
            <a:r>
              <a:rPr kumimoji="1" lang="en-US" altLang="ja-JP" sz="1800" dirty="0"/>
              <a:t>Glue</a:t>
            </a:r>
            <a:r>
              <a:rPr kumimoji="1" lang="ja-JP" altLang="en-US" sz="1800"/>
              <a:t>で</a:t>
            </a:r>
            <a:r>
              <a:rPr kumimoji="1" lang="en-US" altLang="ja-JP" sz="1800" dirty="0"/>
              <a:t>DB/</a:t>
            </a:r>
            <a:r>
              <a:rPr kumimoji="1" lang="ja-JP" altLang="en-US" sz="1800"/>
              <a:t>テーブルを作成し、クローラーで</a:t>
            </a:r>
            <a:r>
              <a:rPr kumimoji="1" lang="en-US" altLang="ja-JP" sz="1800" dirty="0"/>
              <a:t>S3</a:t>
            </a:r>
            <a:r>
              <a:rPr kumimoji="1" lang="ja-JP" altLang="en-US" sz="1800"/>
              <a:t>バケットを指定してデータロードを実施</a:t>
            </a:r>
            <a:endParaRPr kumimoji="1" lang="en-US" altLang="ja-JP" sz="1800" dirty="0"/>
          </a:p>
          <a:p>
            <a:pPr marL="1200150" lvl="1" indent="-457200">
              <a:buFont typeface="Arial" panose="020B0604020202020204" pitchFamily="34" charset="0"/>
              <a:buChar char="•"/>
            </a:pPr>
            <a:r>
              <a:rPr kumimoji="1" lang="ja-JP" altLang="en-US" sz="1600"/>
              <a:t>手作業でテーブルとそのカラム定義を行うことも可能。</a:t>
            </a:r>
            <a:r>
              <a:rPr kumimoji="1" lang="en-US" altLang="ja-JP" sz="1600" dirty="0"/>
              <a:t>(</a:t>
            </a:r>
            <a:r>
              <a:rPr kumimoji="1" lang="ja-JP" altLang="en-US" sz="1600"/>
              <a:t>以後のスライドは下記のマニュアル作業時の手順です</a:t>
            </a:r>
            <a:r>
              <a:rPr kumimoji="1" lang="en-US" altLang="ja-JP" sz="1600" dirty="0"/>
              <a:t>)</a:t>
            </a:r>
          </a:p>
          <a:p>
            <a:pPr marL="1600200" lvl="2" indent="-457200">
              <a:buFont typeface="Arial" panose="020B0604020202020204" pitchFamily="34" charset="0"/>
              <a:buChar char="•"/>
            </a:pPr>
            <a:r>
              <a:rPr kumimoji="1" lang="ja-JP" altLang="en-US" sz="1400"/>
              <a:t>データ</a:t>
            </a:r>
            <a:r>
              <a:rPr kumimoji="1" lang="ja-JP" altLang="en-US" sz="1400" dirty="0"/>
              <a:t>となる</a:t>
            </a:r>
            <a:r>
              <a:rPr kumimoji="1" lang="en-US" altLang="ja-JP" sz="1400" dirty="0"/>
              <a:t>S3</a:t>
            </a:r>
            <a:r>
              <a:rPr kumimoji="1" lang="ja-JP" altLang="en-US" sz="1400" dirty="0"/>
              <a:t>上の</a:t>
            </a:r>
            <a:r>
              <a:rPr kumimoji="1" lang="en-US" altLang="ja-JP" sz="1400" dirty="0"/>
              <a:t>CSV</a:t>
            </a:r>
            <a:r>
              <a:rPr kumimoji="1" lang="ja-JP" altLang="en-US" sz="1400" dirty="0"/>
              <a:t>ファイルの場所を指定する</a:t>
            </a:r>
            <a:endParaRPr kumimoji="1" lang="en-US" altLang="ja-JP" sz="1400" dirty="0"/>
          </a:p>
          <a:p>
            <a:pPr marL="1600200" lvl="2" indent="-457200">
              <a:buFont typeface="Arial" panose="020B0604020202020204" pitchFamily="34" charset="0"/>
              <a:buChar char="•"/>
            </a:pPr>
            <a:r>
              <a:rPr kumimoji="1" lang="ja-JP" altLang="en-US" sz="1400" dirty="0"/>
              <a:t>テーブルのカラム名とそのデータ型を</a:t>
            </a:r>
            <a:r>
              <a:rPr kumimoji="1" lang="en-US" altLang="ja-JP" sz="1400" dirty="0"/>
              <a:t>1</a:t>
            </a:r>
            <a:r>
              <a:rPr kumimoji="1" lang="ja-JP" altLang="en-US" sz="1400" dirty="0"/>
              <a:t>つ</a:t>
            </a:r>
            <a:r>
              <a:rPr kumimoji="1" lang="en-US" altLang="ja-JP" sz="1400" dirty="0"/>
              <a:t>1</a:t>
            </a:r>
            <a:r>
              <a:rPr kumimoji="1" lang="ja-JP" altLang="en-US" sz="1400" dirty="0"/>
              <a:t>つ、すべて入力</a:t>
            </a:r>
            <a:endParaRPr kumimoji="1" lang="en-US" altLang="ja-JP" sz="1400" dirty="0"/>
          </a:p>
          <a:p>
            <a:pPr marL="1600200" lvl="2" indent="-457200">
              <a:buFont typeface="Arial" panose="020B0604020202020204" pitchFamily="34" charset="0"/>
              <a:buChar char="•"/>
            </a:pPr>
            <a:r>
              <a:rPr kumimoji="1" lang="ja-JP" altLang="en-US" sz="1400" dirty="0"/>
              <a:t>またはバルク入力</a:t>
            </a:r>
            <a:r>
              <a:rPr kumimoji="1" lang="en-US" altLang="ja-JP" sz="1400" dirty="0"/>
              <a:t>(</a:t>
            </a:r>
            <a:r>
              <a:rPr kumimoji="1" lang="ja-JP" altLang="en-US" sz="1400" dirty="0"/>
              <a:t>テキストフィールド</a:t>
            </a:r>
            <a:r>
              <a:rPr kumimoji="1" lang="en-US" altLang="ja-JP" sz="1400" dirty="0"/>
              <a:t>)</a:t>
            </a:r>
            <a:r>
              <a:rPr kumimoji="1" lang="ja-JP" altLang="en-US" sz="1400" dirty="0"/>
              <a:t>も可能</a:t>
            </a:r>
            <a:endParaRPr kumimoji="1" lang="en-US" altLang="ja-JP" sz="1400" dirty="0"/>
          </a:p>
        </p:txBody>
      </p:sp>
    </p:spTree>
    <p:extLst>
      <p:ext uri="{BB962C8B-B14F-4D97-AF65-F5344CB8AC3E}">
        <p14:creationId xmlns:p14="http://schemas.microsoft.com/office/powerpoint/2010/main" val="50691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本資料の位置付け</a:t>
            </a:r>
          </a:p>
        </p:txBody>
      </p:sp>
      <p:sp>
        <p:nvSpPr>
          <p:cNvPr id="3" name="コンテンツ プレースホルダー 2"/>
          <p:cNvSpPr>
            <a:spLocks noGrp="1"/>
          </p:cNvSpPr>
          <p:nvPr>
            <p:ph idx="1"/>
          </p:nvPr>
        </p:nvSpPr>
        <p:spPr/>
        <p:txBody>
          <a:bodyPr/>
          <a:lstStyle/>
          <a:p>
            <a:pPr marL="342900" indent="-342900">
              <a:buFont typeface="Arial" charset="0"/>
              <a:buChar char="•"/>
            </a:pPr>
            <a:r>
              <a:rPr lang="ja-JP" altLang="en-US"/>
              <a:t>マイグレーション初期段階における既存システムの現状把握を行うための方法を</a:t>
            </a:r>
            <a:r>
              <a:rPr lang="ja-JP" altLang="en-US" dirty="0"/>
              <a:t>理解する</a:t>
            </a:r>
            <a:endParaRPr lang="en-US" altLang="ja-JP" dirty="0"/>
          </a:p>
          <a:p>
            <a:pPr marL="342900" indent="-342900">
              <a:buFont typeface="Arial" charset="0"/>
              <a:buChar char="•"/>
            </a:pPr>
            <a:r>
              <a:rPr kumimoji="1" lang="ja-JP" altLang="en-US"/>
              <a:t>現状把握を行うための各種サービス、ツールの利用方法を理解する</a:t>
            </a:r>
            <a:endParaRPr kumimoji="1" lang="ja-JP" altLang="en-US" dirty="0"/>
          </a:p>
        </p:txBody>
      </p:sp>
    </p:spTree>
    <p:extLst>
      <p:ext uri="{BB962C8B-B14F-4D97-AF65-F5344CB8AC3E}">
        <p14:creationId xmlns:p14="http://schemas.microsoft.com/office/powerpoint/2010/main" val="3066621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S3</a:t>
            </a:r>
            <a:r>
              <a:rPr kumimoji="1" lang="ja-JP" altLang="en-US" dirty="0"/>
              <a:t>のデータ参照先の登録</a:t>
            </a:r>
          </a:p>
        </p:txBody>
      </p:sp>
      <p:pic>
        <p:nvPicPr>
          <p:cNvPr id="3" name="図 2"/>
          <p:cNvPicPr>
            <a:picLocks noChangeAspect="1"/>
          </p:cNvPicPr>
          <p:nvPr/>
        </p:nvPicPr>
        <p:blipFill rotWithShape="1">
          <a:blip r:embed="rId2" cstate="screen">
            <a:extLst>
              <a:ext uri="{28A0092B-C50C-407E-A947-70E740481C1C}">
                <a14:useLocalDpi xmlns:a14="http://schemas.microsoft.com/office/drawing/2010/main"/>
              </a:ext>
            </a:extLst>
          </a:blip>
          <a:srcRect t="5260"/>
          <a:stretch/>
        </p:blipFill>
        <p:spPr>
          <a:xfrm>
            <a:off x="504954" y="861848"/>
            <a:ext cx="7420735" cy="3633089"/>
          </a:xfrm>
          <a:prstGeom prst="rect">
            <a:avLst/>
          </a:prstGeom>
        </p:spPr>
      </p:pic>
      <p:sp>
        <p:nvSpPr>
          <p:cNvPr id="4" name="線吹き出し 3 (枠付き) 3"/>
          <p:cNvSpPr/>
          <p:nvPr/>
        </p:nvSpPr>
        <p:spPr>
          <a:xfrm>
            <a:off x="6592186" y="1347699"/>
            <a:ext cx="2317898" cy="757547"/>
          </a:xfrm>
          <a:prstGeom prst="borderCallout3">
            <a:avLst>
              <a:gd name="adj1" fmla="val 18750"/>
              <a:gd name="adj2" fmla="val -8333"/>
              <a:gd name="adj3" fmla="val 18750"/>
              <a:gd name="adj4" fmla="val -16667"/>
              <a:gd name="adj5" fmla="val 56344"/>
              <a:gd name="adj6" fmla="val -43449"/>
              <a:gd name="adj7" fmla="val 175973"/>
              <a:gd name="adj8" fmla="val -1029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400" dirty="0">
                <a:solidFill>
                  <a:schemeClr val="accent2"/>
                </a:solidFill>
                <a:latin typeface="Meiryo" charset="-128"/>
                <a:ea typeface="Meiryo" charset="-128"/>
                <a:cs typeface="Meiryo" charset="-128"/>
              </a:rPr>
              <a:t>CSV</a:t>
            </a:r>
          </a:p>
          <a:p>
            <a:pPr algn="ctr"/>
            <a:r>
              <a:rPr kumimoji="1" lang="ja-JP" altLang="en-US" sz="1400" dirty="0">
                <a:solidFill>
                  <a:schemeClr val="accent2"/>
                </a:solidFill>
                <a:latin typeface="Meiryo" charset="-128"/>
                <a:ea typeface="Meiryo" charset="-128"/>
                <a:cs typeface="Meiryo" charset="-128"/>
              </a:rPr>
              <a:t>ファイルの置き場所指定。最後に”</a:t>
            </a:r>
            <a:r>
              <a:rPr kumimoji="1" lang="en-US" altLang="ja-JP" sz="1400" dirty="0">
                <a:solidFill>
                  <a:schemeClr val="accent2"/>
                </a:solidFill>
                <a:latin typeface="Meiryo" charset="-128"/>
                <a:ea typeface="Meiryo" charset="-128"/>
                <a:cs typeface="Meiryo" charset="-128"/>
              </a:rPr>
              <a:t>/”</a:t>
            </a:r>
            <a:r>
              <a:rPr kumimoji="1" lang="ja-JP" altLang="en-US" sz="1400" dirty="0">
                <a:solidFill>
                  <a:schemeClr val="accent2"/>
                </a:solidFill>
                <a:latin typeface="Meiryo" charset="-128"/>
                <a:ea typeface="Meiryo" charset="-128"/>
                <a:cs typeface="Meiryo" charset="-128"/>
              </a:rPr>
              <a:t>をつける</a:t>
            </a:r>
          </a:p>
        </p:txBody>
      </p:sp>
    </p:spTree>
    <p:extLst>
      <p:ext uri="{BB962C8B-B14F-4D97-AF65-F5344CB8AC3E}">
        <p14:creationId xmlns:p14="http://schemas.microsoft.com/office/powerpoint/2010/main" val="724149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S3</a:t>
            </a:r>
            <a:r>
              <a:rPr kumimoji="1" lang="ja-JP" altLang="en-US" dirty="0"/>
              <a:t>のデータ形式の指定</a:t>
            </a:r>
          </a:p>
        </p:txBody>
      </p:sp>
      <p:pic>
        <p:nvPicPr>
          <p:cNvPr id="3" name="図 2"/>
          <p:cNvPicPr>
            <a:picLocks noChangeAspect="1"/>
          </p:cNvPicPr>
          <p:nvPr/>
        </p:nvPicPr>
        <p:blipFill rotWithShape="1">
          <a:blip r:embed="rId2" cstate="screen">
            <a:extLst>
              <a:ext uri="{28A0092B-C50C-407E-A947-70E740481C1C}">
                <a14:useLocalDpi xmlns:a14="http://schemas.microsoft.com/office/drawing/2010/main"/>
              </a:ext>
            </a:extLst>
          </a:blip>
          <a:srcRect t="4731"/>
          <a:stretch/>
        </p:blipFill>
        <p:spPr>
          <a:xfrm>
            <a:off x="336790" y="840828"/>
            <a:ext cx="7744778" cy="3639023"/>
          </a:xfrm>
          <a:prstGeom prst="rect">
            <a:avLst/>
          </a:prstGeom>
        </p:spPr>
      </p:pic>
      <p:sp>
        <p:nvSpPr>
          <p:cNvPr id="4" name="線吹き出し 3 (枠付き) 3"/>
          <p:cNvSpPr/>
          <p:nvPr/>
        </p:nvSpPr>
        <p:spPr>
          <a:xfrm>
            <a:off x="6811926" y="1368965"/>
            <a:ext cx="1730167" cy="612648"/>
          </a:xfrm>
          <a:prstGeom prst="borderCallout3">
            <a:avLst>
              <a:gd name="adj1" fmla="val 18750"/>
              <a:gd name="adj2" fmla="val -8333"/>
              <a:gd name="adj3" fmla="val 18750"/>
              <a:gd name="adj4" fmla="val -16667"/>
              <a:gd name="adj5" fmla="val 53720"/>
              <a:gd name="adj6" fmla="val -36333"/>
              <a:gd name="adj7" fmla="val 115277"/>
              <a:gd name="adj8" fmla="val -158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accent2"/>
                </a:solidFill>
                <a:latin typeface="Meiryo" charset="-128"/>
                <a:ea typeface="Meiryo" charset="-128"/>
                <a:cs typeface="Meiryo" charset="-128"/>
              </a:rPr>
              <a:t>データ・フォーマットの指定</a:t>
            </a:r>
          </a:p>
        </p:txBody>
      </p:sp>
    </p:spTree>
    <p:extLst>
      <p:ext uri="{BB962C8B-B14F-4D97-AF65-F5344CB8AC3E}">
        <p14:creationId xmlns:p14="http://schemas.microsoft.com/office/powerpoint/2010/main" val="984281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Oracle DB</a:t>
            </a:r>
            <a:r>
              <a:rPr kumimoji="1" lang="ja-JP" altLang="en-US" dirty="0"/>
              <a:t>だけを</a:t>
            </a:r>
            <a:r>
              <a:rPr kumimoji="1" lang="en-US" altLang="ja-JP" dirty="0"/>
              <a:t>SELECT</a:t>
            </a:r>
            <a:endParaRPr kumimoji="1" lang="ja-JP" altLang="en-US" dirty="0"/>
          </a:p>
        </p:txBody>
      </p:sp>
      <p:pic>
        <p:nvPicPr>
          <p:cNvPr id="3" name="図 2"/>
          <p:cNvPicPr>
            <a:picLocks noChangeAspect="1"/>
          </p:cNvPicPr>
          <p:nvPr/>
        </p:nvPicPr>
        <p:blipFill rotWithShape="1">
          <a:blip r:embed="rId2" cstate="screen">
            <a:extLst>
              <a:ext uri="{28A0092B-C50C-407E-A947-70E740481C1C}">
                <a14:useLocalDpi xmlns:a14="http://schemas.microsoft.com/office/drawing/2010/main"/>
              </a:ext>
            </a:extLst>
          </a:blip>
          <a:srcRect t="4014"/>
          <a:stretch/>
        </p:blipFill>
        <p:spPr>
          <a:xfrm>
            <a:off x="336789" y="819806"/>
            <a:ext cx="6992588" cy="3818363"/>
          </a:xfrm>
          <a:prstGeom prst="rect">
            <a:avLst/>
          </a:prstGeom>
        </p:spPr>
      </p:pic>
    </p:spTree>
    <p:extLst>
      <p:ext uri="{BB962C8B-B14F-4D97-AF65-F5344CB8AC3E}">
        <p14:creationId xmlns:p14="http://schemas.microsoft.com/office/powerpoint/2010/main" val="744704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サイジング条件での</a:t>
            </a:r>
            <a:r>
              <a:rPr kumimoji="1" lang="en-US" altLang="ja-JP" dirty="0"/>
              <a:t>SELECT</a:t>
            </a:r>
            <a:endParaRPr kumimoji="1" lang="ja-JP" altLang="en-US" dirty="0"/>
          </a:p>
        </p:txBody>
      </p:sp>
      <p:pic>
        <p:nvPicPr>
          <p:cNvPr id="3" name="図 2"/>
          <p:cNvPicPr>
            <a:picLocks noChangeAspect="1"/>
          </p:cNvPicPr>
          <p:nvPr/>
        </p:nvPicPr>
        <p:blipFill rotWithShape="1">
          <a:blip r:embed="rId2" cstate="screen">
            <a:extLst>
              <a:ext uri="{28A0092B-C50C-407E-A947-70E740481C1C}">
                <a14:useLocalDpi xmlns:a14="http://schemas.microsoft.com/office/drawing/2010/main"/>
              </a:ext>
            </a:extLst>
          </a:blip>
          <a:srcRect t="3439"/>
          <a:stretch/>
        </p:blipFill>
        <p:spPr>
          <a:xfrm>
            <a:off x="336789" y="798786"/>
            <a:ext cx="7475702" cy="3893716"/>
          </a:xfrm>
          <a:prstGeom prst="rect">
            <a:avLst/>
          </a:prstGeom>
        </p:spPr>
      </p:pic>
      <p:sp>
        <p:nvSpPr>
          <p:cNvPr id="4" name="線吹き出し 3 (枠付き) 3"/>
          <p:cNvSpPr/>
          <p:nvPr/>
        </p:nvSpPr>
        <p:spPr>
          <a:xfrm>
            <a:off x="5632766" y="1141228"/>
            <a:ext cx="2348741" cy="531925"/>
          </a:xfrm>
          <a:prstGeom prst="borderCallout3">
            <a:avLst>
              <a:gd name="adj1" fmla="val 18750"/>
              <a:gd name="adj2" fmla="val -8333"/>
              <a:gd name="adj3" fmla="val 18750"/>
              <a:gd name="adj4" fmla="val -16667"/>
              <a:gd name="adj5" fmla="val 23886"/>
              <a:gd name="adj6" fmla="val -43729"/>
              <a:gd name="adj7" fmla="val 47536"/>
              <a:gd name="adj8" fmla="val -92383"/>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accent2"/>
                </a:solidFill>
                <a:latin typeface="Meiryo" charset="-128"/>
                <a:ea typeface="Meiryo" charset="-128"/>
                <a:cs typeface="Meiryo" charset="-128"/>
              </a:rPr>
              <a:t>サイジング条件を指定する</a:t>
            </a:r>
            <a:r>
              <a:rPr kumimoji="1" lang="en-US" altLang="ja-JP" sz="1400" dirty="0">
                <a:solidFill>
                  <a:schemeClr val="accent2"/>
                </a:solidFill>
                <a:latin typeface="Meiryo" charset="-128"/>
                <a:ea typeface="Meiryo" charset="-128"/>
                <a:cs typeface="Meiryo" charset="-128"/>
              </a:rPr>
              <a:t>SELECT</a:t>
            </a:r>
            <a:r>
              <a:rPr kumimoji="1" lang="ja-JP" altLang="en-US" sz="1400" dirty="0">
                <a:solidFill>
                  <a:schemeClr val="accent2"/>
                </a:solidFill>
                <a:latin typeface="Meiryo" charset="-128"/>
                <a:ea typeface="Meiryo" charset="-128"/>
                <a:cs typeface="Meiryo" charset="-128"/>
              </a:rPr>
              <a:t>文</a:t>
            </a:r>
            <a:endParaRPr kumimoji="1" lang="en-US" altLang="ja-JP" sz="1400" dirty="0">
              <a:solidFill>
                <a:schemeClr val="accent2"/>
              </a:solidFill>
              <a:latin typeface="Meiryo" charset="-128"/>
              <a:ea typeface="Meiryo" charset="-128"/>
              <a:cs typeface="Meiryo" charset="-128"/>
            </a:endParaRPr>
          </a:p>
        </p:txBody>
      </p:sp>
    </p:spTree>
    <p:extLst>
      <p:ext uri="{BB962C8B-B14F-4D97-AF65-F5344CB8AC3E}">
        <p14:creationId xmlns:p14="http://schemas.microsoft.com/office/powerpoint/2010/main" val="718122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インスタンスタイプのサイジング条件</a:t>
            </a:r>
          </a:p>
        </p:txBody>
      </p:sp>
      <p:pic>
        <p:nvPicPr>
          <p:cNvPr id="3" name="図 2"/>
          <p:cNvPicPr>
            <a:picLocks noChangeAspect="1"/>
          </p:cNvPicPr>
          <p:nvPr/>
        </p:nvPicPr>
        <p:blipFill rotWithShape="1">
          <a:blip r:embed="rId2" cstate="screen">
            <a:extLst>
              <a:ext uri="{28A0092B-C50C-407E-A947-70E740481C1C}">
                <a14:useLocalDpi xmlns:a14="http://schemas.microsoft.com/office/drawing/2010/main"/>
              </a:ext>
            </a:extLst>
          </a:blip>
          <a:srcRect t="4804"/>
          <a:stretch/>
        </p:blipFill>
        <p:spPr>
          <a:xfrm>
            <a:off x="336789" y="851338"/>
            <a:ext cx="6425518" cy="3789426"/>
          </a:xfrm>
          <a:prstGeom prst="rect">
            <a:avLst/>
          </a:prstGeom>
        </p:spPr>
      </p:pic>
      <p:sp>
        <p:nvSpPr>
          <p:cNvPr id="4" name="線吹き出し 3 (枠付き) 3"/>
          <p:cNvSpPr/>
          <p:nvPr/>
        </p:nvSpPr>
        <p:spPr>
          <a:xfrm>
            <a:off x="6888089" y="1361877"/>
            <a:ext cx="1730167" cy="612648"/>
          </a:xfrm>
          <a:prstGeom prst="borderCallout3">
            <a:avLst>
              <a:gd name="adj1" fmla="val 18750"/>
              <a:gd name="adj2" fmla="val -8333"/>
              <a:gd name="adj3" fmla="val 18750"/>
              <a:gd name="adj4" fmla="val -16667"/>
              <a:gd name="adj5" fmla="val 19010"/>
              <a:gd name="adj6" fmla="val -74024"/>
              <a:gd name="adj7" fmla="val 147673"/>
              <a:gd name="adj8" fmla="val -328524"/>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solidFill>
                  <a:schemeClr val="accent2"/>
                </a:solidFill>
                <a:latin typeface="Meiryo" charset="-128"/>
                <a:ea typeface="Meiryo" charset="-128"/>
                <a:cs typeface="Meiryo" charset="-128"/>
              </a:rPr>
              <a:t>予め登録したサイジング用</a:t>
            </a:r>
            <a:r>
              <a:rPr kumimoji="1" lang="en-US" altLang="ja-JP" sz="1400" dirty="0">
                <a:solidFill>
                  <a:schemeClr val="accent2"/>
                </a:solidFill>
                <a:latin typeface="Meiryo" charset="-128"/>
                <a:ea typeface="Meiryo" charset="-128"/>
                <a:cs typeface="Meiryo" charset="-128"/>
              </a:rPr>
              <a:t>SQL</a:t>
            </a:r>
            <a:r>
              <a:rPr kumimoji="1" lang="ja-JP" altLang="en-US" sz="1400" dirty="0">
                <a:solidFill>
                  <a:schemeClr val="accent2"/>
                </a:solidFill>
                <a:latin typeface="Meiryo" charset="-128"/>
                <a:ea typeface="Meiryo" charset="-128"/>
                <a:cs typeface="Meiryo" charset="-128"/>
              </a:rPr>
              <a:t>文</a:t>
            </a:r>
          </a:p>
        </p:txBody>
      </p:sp>
    </p:spTree>
    <p:extLst>
      <p:ext uri="{BB962C8B-B14F-4D97-AF65-F5344CB8AC3E}">
        <p14:creationId xmlns:p14="http://schemas.microsoft.com/office/powerpoint/2010/main" val="627921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a:t>EC2</a:t>
            </a:r>
            <a:r>
              <a:rPr kumimoji="1" lang="ja-JP" altLang="en-US"/>
              <a:t>インスタンス選定ルール</a:t>
            </a:r>
          </a:p>
        </p:txBody>
      </p:sp>
      <p:graphicFrame>
        <p:nvGraphicFramePr>
          <p:cNvPr id="6" name="表 5"/>
          <p:cNvGraphicFramePr>
            <a:graphicFrameLocks noGrp="1"/>
          </p:cNvGraphicFramePr>
          <p:nvPr>
            <p:extLst>
              <p:ext uri="{D42A27DB-BD31-4B8C-83A1-F6EECF244321}">
                <p14:modId xmlns:p14="http://schemas.microsoft.com/office/powerpoint/2010/main" val="2220739550"/>
              </p:ext>
            </p:extLst>
          </p:nvPr>
        </p:nvGraphicFramePr>
        <p:xfrm>
          <a:off x="4461164" y="2170949"/>
          <a:ext cx="4285673" cy="1280160"/>
        </p:xfrm>
        <a:graphic>
          <a:graphicData uri="http://schemas.openxmlformats.org/drawingml/2006/table">
            <a:tbl>
              <a:tblPr firstRow="1" bandRow="1">
                <a:tableStyleId>{5C22544A-7EE6-4342-B048-85BDC9FD1C3A}</a:tableStyleId>
              </a:tblPr>
              <a:tblGrid>
                <a:gridCol w="2540001">
                  <a:extLst>
                    <a:ext uri="{9D8B030D-6E8A-4147-A177-3AD203B41FA5}">
                      <a16:colId xmlns:a16="http://schemas.microsoft.com/office/drawing/2014/main" val="20000"/>
                    </a:ext>
                  </a:extLst>
                </a:gridCol>
                <a:gridCol w="1745672">
                  <a:extLst>
                    <a:ext uri="{9D8B030D-6E8A-4147-A177-3AD203B41FA5}">
                      <a16:colId xmlns:a16="http://schemas.microsoft.com/office/drawing/2014/main" val="20001"/>
                    </a:ext>
                  </a:extLst>
                </a:gridCol>
              </a:tblGrid>
              <a:tr h="326345">
                <a:tc>
                  <a:txBody>
                    <a:bodyPr/>
                    <a:lstStyle/>
                    <a:p>
                      <a:pPr algn="ctr"/>
                      <a:r>
                        <a:rPr kumimoji="1" lang="ja-JP" altLang="en-US" sz="1200" b="0" i="0">
                          <a:latin typeface="Meiryo" charset="-128"/>
                          <a:ea typeface="Meiryo" charset="-128"/>
                          <a:cs typeface="Meiryo" charset="-128"/>
                        </a:rPr>
                        <a:t>コア数に対するメモリ容量の比率（コア数：メモリ容量）</a:t>
                      </a:r>
                    </a:p>
                  </a:txBody>
                  <a:tcPr anchor="ctr"/>
                </a:tc>
                <a:tc>
                  <a:txBody>
                    <a:bodyPr/>
                    <a:lstStyle/>
                    <a:p>
                      <a:pPr algn="ctr"/>
                      <a:r>
                        <a:rPr kumimoji="1" lang="ja-JP" altLang="en-US" sz="1200" b="0" i="0">
                          <a:latin typeface="Meiryo" charset="-128"/>
                          <a:ea typeface="Meiryo" charset="-128"/>
                          <a:cs typeface="Meiryo" charset="-128"/>
                        </a:rPr>
                        <a:t>選択するインスタンスタイプ</a:t>
                      </a:r>
                    </a:p>
                  </a:txBody>
                  <a:tcPr anchor="ctr"/>
                </a:tc>
                <a:extLst>
                  <a:ext uri="{0D108BD9-81ED-4DB2-BD59-A6C34878D82A}">
                    <a16:rowId xmlns:a16="http://schemas.microsoft.com/office/drawing/2014/main" val="10000"/>
                  </a:ext>
                </a:extLst>
              </a:tr>
              <a:tr h="195807">
                <a:tc>
                  <a:txBody>
                    <a:bodyPr/>
                    <a:lstStyle/>
                    <a:p>
                      <a:pPr algn="ctr"/>
                      <a:r>
                        <a:rPr kumimoji="1" lang="ja-JP" altLang="en-US" sz="1200" b="0" i="0" dirty="0">
                          <a:latin typeface="Meiryo" charset="-128"/>
                          <a:ea typeface="Meiryo" charset="-128"/>
                          <a:cs typeface="Meiryo" charset="-128"/>
                        </a:rPr>
                        <a:t>１：２≦（以下）</a:t>
                      </a:r>
                    </a:p>
                  </a:txBody>
                  <a:tcPr anchor="ctr"/>
                </a:tc>
                <a:tc>
                  <a:txBody>
                    <a:bodyPr/>
                    <a:lstStyle/>
                    <a:p>
                      <a:pPr algn="ctr"/>
                      <a:r>
                        <a:rPr kumimoji="1" lang="en-US" altLang="ja-JP" sz="1200" b="0" i="0" dirty="0">
                          <a:latin typeface="Meiryo" charset="-128"/>
                          <a:ea typeface="Meiryo" charset="-128"/>
                          <a:cs typeface="Meiryo" charset="-128"/>
                        </a:rPr>
                        <a:t>c4</a:t>
                      </a:r>
                    </a:p>
                  </a:txBody>
                  <a:tcPr anchor="ctr"/>
                </a:tc>
                <a:extLst>
                  <a:ext uri="{0D108BD9-81ED-4DB2-BD59-A6C34878D82A}">
                    <a16:rowId xmlns:a16="http://schemas.microsoft.com/office/drawing/2014/main" val="10001"/>
                  </a:ext>
                </a:extLst>
              </a:tr>
              <a:tr h="195807">
                <a:tc>
                  <a:txBody>
                    <a:bodyPr/>
                    <a:lstStyle/>
                    <a:p>
                      <a:pPr algn="ctr"/>
                      <a:r>
                        <a:rPr kumimoji="1" lang="ja-JP" altLang="en-US" sz="1200" b="0" i="0" dirty="0">
                          <a:latin typeface="Meiryo" charset="-128"/>
                          <a:ea typeface="Meiryo" charset="-128"/>
                          <a:cs typeface="Meiryo" charset="-128"/>
                        </a:rPr>
                        <a:t>１：２</a:t>
                      </a:r>
                      <a:r>
                        <a:rPr kumimoji="1" lang="en-US" altLang="ja-JP" sz="1200" b="0" i="0" dirty="0">
                          <a:latin typeface="Meiryo" charset="-128"/>
                          <a:ea typeface="Meiryo" charset="-128"/>
                          <a:cs typeface="Meiryo" charset="-128"/>
                        </a:rPr>
                        <a:t>&lt;</a:t>
                      </a:r>
                      <a:r>
                        <a:rPr kumimoji="1" lang="ja-JP" altLang="en-US" sz="1200" b="0" i="0" baseline="0" dirty="0">
                          <a:latin typeface="Meiryo" charset="-128"/>
                          <a:ea typeface="Meiryo" charset="-128"/>
                          <a:cs typeface="Meiryo" charset="-128"/>
                        </a:rPr>
                        <a:t>かつ</a:t>
                      </a:r>
                      <a:r>
                        <a:rPr kumimoji="1" lang="ja-JP" altLang="en-US" sz="1200" b="0" i="0" dirty="0">
                          <a:latin typeface="Meiryo" charset="-128"/>
                          <a:ea typeface="Meiryo" charset="-128"/>
                          <a:cs typeface="Meiryo" charset="-128"/>
                        </a:rPr>
                        <a:t>１：４≦（以下）</a:t>
                      </a:r>
                    </a:p>
                  </a:txBody>
                  <a:tcPr anchor="ctr"/>
                </a:tc>
                <a:tc>
                  <a:txBody>
                    <a:bodyPr/>
                    <a:lstStyle/>
                    <a:p>
                      <a:pPr algn="ctr"/>
                      <a:r>
                        <a:rPr kumimoji="1" lang="en-US" altLang="ja-JP" sz="1200" b="0" i="0">
                          <a:latin typeface="Meiryo" charset="-128"/>
                          <a:ea typeface="Meiryo" charset="-128"/>
                          <a:cs typeface="Meiryo" charset="-128"/>
                        </a:rPr>
                        <a:t>m4</a:t>
                      </a:r>
                      <a:endParaRPr kumimoji="1" lang="ja-JP" altLang="en-US" sz="1200" b="0" i="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195807">
                <a:tc>
                  <a:txBody>
                    <a:bodyPr/>
                    <a:lstStyle/>
                    <a:p>
                      <a:pPr algn="ctr"/>
                      <a:r>
                        <a:rPr kumimoji="1" lang="ja-JP" altLang="en-US" sz="1200" b="0" i="0">
                          <a:latin typeface="Meiryo" charset="-128"/>
                          <a:ea typeface="Meiryo" charset="-128"/>
                          <a:cs typeface="Meiryo" charset="-128"/>
                        </a:rPr>
                        <a:t>１：４</a:t>
                      </a:r>
                      <a:r>
                        <a:rPr kumimoji="1" lang="en-US" altLang="ja-JP" sz="1200" b="0" i="0">
                          <a:latin typeface="Meiryo" charset="-128"/>
                          <a:ea typeface="Meiryo" charset="-128"/>
                          <a:cs typeface="Meiryo" charset="-128"/>
                        </a:rPr>
                        <a:t>&gt;</a:t>
                      </a:r>
                      <a:r>
                        <a:rPr kumimoji="1" lang="ja-JP" altLang="en-US" sz="1200" b="0" i="0">
                          <a:latin typeface="Meiryo" charset="-128"/>
                          <a:ea typeface="Meiryo" charset="-128"/>
                          <a:cs typeface="Meiryo" charset="-128"/>
                        </a:rPr>
                        <a:t>（より大）</a:t>
                      </a:r>
                    </a:p>
                  </a:txBody>
                  <a:tcPr anchor="ctr"/>
                </a:tc>
                <a:tc>
                  <a:txBody>
                    <a:bodyPr/>
                    <a:lstStyle/>
                    <a:p>
                      <a:pPr algn="ctr"/>
                      <a:r>
                        <a:rPr kumimoji="1" lang="en-US" altLang="ja-JP" sz="1200" b="0" i="0" dirty="0">
                          <a:latin typeface="Meiryo" charset="-128"/>
                          <a:ea typeface="Meiryo" charset="-128"/>
                          <a:cs typeface="Meiryo" charset="-128"/>
                        </a:rPr>
                        <a:t>r4</a:t>
                      </a:r>
                      <a:endParaRPr kumimoji="1" lang="ja-JP" altLang="en-US" sz="1200" b="0" i="0" dirty="0">
                        <a:latin typeface="Meiryo" charset="-128"/>
                        <a:ea typeface="Meiryo" charset="-128"/>
                        <a:cs typeface="Meiryo" charset="-128"/>
                      </a:endParaRPr>
                    </a:p>
                  </a:txBody>
                  <a:tcPr anchor="ctr"/>
                </a:tc>
                <a:extLst>
                  <a:ext uri="{0D108BD9-81ED-4DB2-BD59-A6C34878D82A}">
                    <a16:rowId xmlns:a16="http://schemas.microsoft.com/office/drawing/2014/main" val="10003"/>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1451870038"/>
              </p:ext>
            </p:extLst>
          </p:nvPr>
        </p:nvGraphicFramePr>
        <p:xfrm>
          <a:off x="520282" y="2170949"/>
          <a:ext cx="3589901" cy="2743200"/>
        </p:xfrm>
        <a:graphic>
          <a:graphicData uri="http://schemas.openxmlformats.org/drawingml/2006/table">
            <a:tbl>
              <a:tblPr firstRow="1" bandRow="1">
                <a:tableStyleId>{5C22544A-7EE6-4342-B048-85BDC9FD1C3A}</a:tableStyleId>
              </a:tblPr>
              <a:tblGrid>
                <a:gridCol w="1361429">
                  <a:extLst>
                    <a:ext uri="{9D8B030D-6E8A-4147-A177-3AD203B41FA5}">
                      <a16:colId xmlns:a16="http://schemas.microsoft.com/office/drawing/2014/main" val="20000"/>
                    </a:ext>
                  </a:extLst>
                </a:gridCol>
                <a:gridCol w="2228472">
                  <a:extLst>
                    <a:ext uri="{9D8B030D-6E8A-4147-A177-3AD203B41FA5}">
                      <a16:colId xmlns:a16="http://schemas.microsoft.com/office/drawing/2014/main" val="20001"/>
                    </a:ext>
                  </a:extLst>
                </a:gridCol>
              </a:tblGrid>
              <a:tr h="202977">
                <a:tc>
                  <a:txBody>
                    <a:bodyPr/>
                    <a:lstStyle/>
                    <a:p>
                      <a:pPr algn="ctr"/>
                      <a:r>
                        <a:rPr kumimoji="1" lang="ja-JP" altLang="en-US" sz="1200" b="0" i="0">
                          <a:latin typeface="Meiryo" charset="-128"/>
                          <a:ea typeface="Meiryo" charset="-128"/>
                          <a:cs typeface="Meiryo" charset="-128"/>
                        </a:rPr>
                        <a:t>コア数</a:t>
                      </a:r>
                      <a:endParaRPr kumimoji="1" lang="en-US" altLang="ja-JP" sz="1200" b="0" i="0">
                        <a:latin typeface="Meiryo" charset="-128"/>
                        <a:ea typeface="Meiryo" charset="-128"/>
                        <a:cs typeface="Meiryo" charset="-128"/>
                      </a:endParaRPr>
                    </a:p>
                  </a:txBody>
                  <a:tcPr anchor="ctr"/>
                </a:tc>
                <a:tc>
                  <a:txBody>
                    <a:bodyPr/>
                    <a:lstStyle/>
                    <a:p>
                      <a:pPr algn="ctr"/>
                      <a:r>
                        <a:rPr kumimoji="1" lang="ja-JP" altLang="en-US" sz="1200" b="0" i="0">
                          <a:latin typeface="Meiryo" charset="-128"/>
                          <a:ea typeface="Meiryo" charset="-128"/>
                          <a:cs typeface="Meiryo" charset="-128"/>
                        </a:rPr>
                        <a:t>選択するインスタンスサイズ</a:t>
                      </a:r>
                    </a:p>
                  </a:txBody>
                  <a:tcPr anchor="ctr"/>
                </a:tc>
                <a:extLst>
                  <a:ext uri="{0D108BD9-81ED-4DB2-BD59-A6C34878D82A}">
                    <a16:rowId xmlns:a16="http://schemas.microsoft.com/office/drawing/2014/main" val="10000"/>
                  </a:ext>
                </a:extLst>
              </a:tr>
              <a:tr h="202977">
                <a:tc>
                  <a:txBody>
                    <a:bodyPr/>
                    <a:lstStyle/>
                    <a:p>
                      <a:pPr algn="ctr"/>
                      <a:r>
                        <a:rPr kumimoji="1" lang="en-US" altLang="ja-JP" sz="1200" b="0" i="0" dirty="0">
                          <a:latin typeface="Meiryo" charset="-128"/>
                          <a:ea typeface="Meiryo" charset="-128"/>
                          <a:cs typeface="Meiryo" charset="-128"/>
                        </a:rPr>
                        <a:t>1,2</a:t>
                      </a:r>
                      <a:endParaRPr kumimoji="1" lang="ja-JP" altLang="en-US" sz="1200" b="0" i="0" dirty="0">
                        <a:latin typeface="Meiryo" charset="-128"/>
                        <a:ea typeface="Meiryo" charset="-128"/>
                        <a:cs typeface="Meiryo" charset="-128"/>
                      </a:endParaRPr>
                    </a:p>
                  </a:txBody>
                  <a:tcPr anchor="ctr"/>
                </a:tc>
                <a:tc>
                  <a:txBody>
                    <a:bodyPr/>
                    <a:lstStyle/>
                    <a:p>
                      <a:pPr algn="ctr"/>
                      <a:r>
                        <a:rPr kumimoji="1" lang="en-US" altLang="ja-JP" sz="1200" b="0" i="0" dirty="0">
                          <a:latin typeface="Meiryo" charset="-128"/>
                          <a:ea typeface="Meiryo" charset="-128"/>
                          <a:cs typeface="Meiryo" charset="-128"/>
                        </a:rPr>
                        <a:t>Large</a:t>
                      </a:r>
                    </a:p>
                  </a:txBody>
                  <a:tcPr anchor="ctr"/>
                </a:tc>
                <a:extLst>
                  <a:ext uri="{0D108BD9-81ED-4DB2-BD59-A6C34878D82A}">
                    <a16:rowId xmlns:a16="http://schemas.microsoft.com/office/drawing/2014/main" val="10001"/>
                  </a:ext>
                </a:extLst>
              </a:tr>
              <a:tr h="202977">
                <a:tc>
                  <a:txBody>
                    <a:bodyPr/>
                    <a:lstStyle/>
                    <a:p>
                      <a:pPr algn="ctr"/>
                      <a:r>
                        <a:rPr kumimoji="1" lang="en-US" altLang="ja-JP" sz="1200" b="0" i="0" dirty="0">
                          <a:latin typeface="Meiryo" charset="-128"/>
                          <a:ea typeface="Meiryo" charset="-128"/>
                          <a:cs typeface="Meiryo" charset="-128"/>
                        </a:rPr>
                        <a:t>3,4</a:t>
                      </a:r>
                      <a:endParaRPr kumimoji="1" lang="ja-JP" altLang="en-US" sz="1200" b="0" i="0">
                        <a:latin typeface="Meiryo" charset="-128"/>
                        <a:ea typeface="Meiryo" charset="-128"/>
                        <a:cs typeface="Meiryo" charset="-128"/>
                      </a:endParaRPr>
                    </a:p>
                  </a:txBody>
                  <a:tcPr anchor="ctr"/>
                </a:tc>
                <a:tc>
                  <a:txBody>
                    <a:bodyPr/>
                    <a:lstStyle/>
                    <a:p>
                      <a:pPr algn="ctr"/>
                      <a:r>
                        <a:rPr kumimoji="1" lang="en-US" altLang="ja-JP" sz="1200" b="0" i="0" dirty="0" err="1">
                          <a:latin typeface="Meiryo" charset="-128"/>
                          <a:ea typeface="Meiryo" charset="-128"/>
                          <a:cs typeface="Meiryo" charset="-128"/>
                        </a:rPr>
                        <a:t>xLarge</a:t>
                      </a:r>
                      <a:endParaRPr kumimoji="1" lang="en-US" altLang="ja-JP" sz="1200" b="0" i="0" dirty="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202977">
                <a:tc>
                  <a:txBody>
                    <a:bodyPr/>
                    <a:lstStyle/>
                    <a:p>
                      <a:pPr algn="ctr"/>
                      <a:r>
                        <a:rPr kumimoji="1" lang="en-US" altLang="ja-JP" sz="1200" b="0" i="0" dirty="0">
                          <a:latin typeface="Meiryo" charset="-128"/>
                          <a:ea typeface="Meiryo" charset="-128"/>
                          <a:cs typeface="Meiryo" charset="-128"/>
                        </a:rPr>
                        <a:t>5~8</a:t>
                      </a:r>
                      <a:endParaRPr kumimoji="1" lang="ja-JP" altLang="en-US" sz="1200" b="0" i="0">
                        <a:latin typeface="Meiryo" charset="-128"/>
                        <a:ea typeface="Meiryo" charset="-128"/>
                        <a:cs typeface="Meiryo" charset="-128"/>
                      </a:endParaRPr>
                    </a:p>
                  </a:txBody>
                  <a:tcPr anchor="ctr"/>
                </a:tc>
                <a:tc>
                  <a:txBody>
                    <a:bodyPr/>
                    <a:lstStyle/>
                    <a:p>
                      <a:pPr algn="ctr"/>
                      <a:r>
                        <a:rPr kumimoji="1" lang="en-US" altLang="ja-JP" sz="1200" b="0" i="0">
                          <a:latin typeface="Meiryo" charset="-128"/>
                          <a:ea typeface="Meiryo" charset="-128"/>
                          <a:cs typeface="Meiryo" charset="-128"/>
                        </a:rPr>
                        <a:t>2xLarge</a:t>
                      </a:r>
                      <a:endParaRPr kumimoji="1" lang="ja-JP" altLang="en-US" sz="1200" b="0" i="0">
                        <a:latin typeface="Meiryo" charset="-128"/>
                        <a:ea typeface="Meiryo" charset="-128"/>
                        <a:cs typeface="Meiryo" charset="-128"/>
                      </a:endParaRPr>
                    </a:p>
                  </a:txBody>
                  <a:tcPr anchor="ctr"/>
                </a:tc>
                <a:extLst>
                  <a:ext uri="{0D108BD9-81ED-4DB2-BD59-A6C34878D82A}">
                    <a16:rowId xmlns:a16="http://schemas.microsoft.com/office/drawing/2014/main" val="10003"/>
                  </a:ext>
                </a:extLst>
              </a:tr>
              <a:tr h="202977">
                <a:tc>
                  <a:txBody>
                    <a:bodyPr/>
                    <a:lstStyle/>
                    <a:p>
                      <a:pPr algn="ctr"/>
                      <a:r>
                        <a:rPr kumimoji="1" lang="en-US" altLang="ja-JP" sz="1200" b="0" i="0" dirty="0">
                          <a:latin typeface="Meiryo" charset="-128"/>
                          <a:ea typeface="Meiryo" charset="-128"/>
                          <a:cs typeface="Meiryo" charset="-128"/>
                        </a:rPr>
                        <a:t>9~16</a:t>
                      </a:r>
                      <a:endParaRPr kumimoji="1" lang="ja-JP" altLang="en-US" sz="1200" b="0" i="0">
                        <a:latin typeface="Meiryo" charset="-128"/>
                        <a:ea typeface="Meiryo" charset="-128"/>
                        <a:cs typeface="Meiryo" charset="-128"/>
                      </a:endParaRPr>
                    </a:p>
                  </a:txBody>
                  <a:tcPr anchor="ctr"/>
                </a:tc>
                <a:tc>
                  <a:txBody>
                    <a:bodyPr/>
                    <a:lstStyle/>
                    <a:p>
                      <a:pPr algn="ctr"/>
                      <a:r>
                        <a:rPr kumimoji="1" lang="en-US" altLang="ja-JP" sz="1200" b="0" i="0" dirty="0">
                          <a:latin typeface="Meiryo" charset="-128"/>
                          <a:ea typeface="Meiryo" charset="-128"/>
                          <a:cs typeface="Meiryo" charset="-128"/>
                        </a:rPr>
                        <a:t>4xLarge</a:t>
                      </a:r>
                      <a:endParaRPr kumimoji="1" lang="ja-JP" altLang="en-US" sz="1200" b="0" i="0" dirty="0">
                        <a:latin typeface="Meiryo" charset="-128"/>
                        <a:ea typeface="Meiryo" charset="-128"/>
                        <a:cs typeface="Meiryo" charset="-128"/>
                      </a:endParaRPr>
                    </a:p>
                  </a:txBody>
                  <a:tcPr anchor="ctr"/>
                </a:tc>
                <a:extLst>
                  <a:ext uri="{0D108BD9-81ED-4DB2-BD59-A6C34878D82A}">
                    <a16:rowId xmlns:a16="http://schemas.microsoft.com/office/drawing/2014/main" val="10004"/>
                  </a:ext>
                </a:extLst>
              </a:tr>
              <a:tr h="202977">
                <a:tc>
                  <a:txBody>
                    <a:bodyPr/>
                    <a:lstStyle/>
                    <a:p>
                      <a:pPr algn="ctr"/>
                      <a:r>
                        <a:rPr kumimoji="1" lang="en-US" altLang="ja-JP" sz="1200" b="0" i="0" dirty="0">
                          <a:latin typeface="Meiryo" charset="-128"/>
                          <a:ea typeface="Meiryo" charset="-128"/>
                          <a:cs typeface="Meiryo" charset="-128"/>
                        </a:rPr>
                        <a:t>17~36(c4)</a:t>
                      </a:r>
                      <a:endParaRPr kumimoji="1" lang="ja-JP" altLang="en-US" sz="1200" b="0" i="0">
                        <a:latin typeface="Meiryo" charset="-128"/>
                        <a:ea typeface="Meiryo" charset="-128"/>
                        <a:cs typeface="Meiryo" charset="-128"/>
                      </a:endParaRPr>
                    </a:p>
                  </a:txBody>
                  <a:tcPr anchor="ctr"/>
                </a:tc>
                <a:tc>
                  <a:txBody>
                    <a:bodyPr/>
                    <a:lstStyle/>
                    <a:p>
                      <a:pPr algn="ctr"/>
                      <a:r>
                        <a:rPr kumimoji="1" lang="en-US" altLang="ja-JP" sz="1200" b="0" i="0" dirty="0">
                          <a:latin typeface="Meiryo" charset="-128"/>
                          <a:ea typeface="Meiryo" charset="-128"/>
                          <a:cs typeface="Meiryo" charset="-128"/>
                        </a:rPr>
                        <a:t>8xLarge</a:t>
                      </a:r>
                      <a:endParaRPr kumimoji="1" lang="ja-JP" altLang="en-US" sz="1200" b="0" i="0" dirty="0">
                        <a:latin typeface="Meiryo" charset="-128"/>
                        <a:ea typeface="Meiryo" charset="-128"/>
                        <a:cs typeface="Meiryo" charset="-128"/>
                      </a:endParaRPr>
                    </a:p>
                  </a:txBody>
                  <a:tcPr anchor="ctr"/>
                </a:tc>
                <a:extLst>
                  <a:ext uri="{0D108BD9-81ED-4DB2-BD59-A6C34878D82A}">
                    <a16:rowId xmlns:a16="http://schemas.microsoft.com/office/drawing/2014/main" val="3918018252"/>
                  </a:ext>
                </a:extLst>
              </a:tr>
              <a:tr h="202977">
                <a:tc>
                  <a:txBody>
                    <a:bodyPr/>
                    <a:lstStyle/>
                    <a:p>
                      <a:pPr algn="ctr"/>
                      <a:r>
                        <a:rPr kumimoji="1" lang="en-US" altLang="ja-JP" sz="1200" b="0" i="0" dirty="0">
                          <a:latin typeface="Meiryo" charset="-128"/>
                          <a:ea typeface="Meiryo" charset="-128"/>
                          <a:cs typeface="Meiryo" charset="-128"/>
                        </a:rPr>
                        <a:t>17~40(m4)</a:t>
                      </a:r>
                      <a:endParaRPr kumimoji="1" lang="ja-JP" altLang="en-US" sz="1200" b="0" i="0">
                        <a:latin typeface="Meiryo" charset="-128"/>
                        <a:ea typeface="Meiryo" charset="-128"/>
                        <a:cs typeface="Meiryo" charset="-128"/>
                      </a:endParaRPr>
                    </a:p>
                  </a:txBody>
                  <a:tcPr anchor="ctr"/>
                </a:tc>
                <a:tc>
                  <a:txBody>
                    <a:bodyPr/>
                    <a:lstStyle/>
                    <a:p>
                      <a:pPr algn="ctr"/>
                      <a:r>
                        <a:rPr kumimoji="1" lang="en-US" altLang="ja-JP" sz="1200" b="0" i="0" dirty="0">
                          <a:latin typeface="Meiryo" charset="-128"/>
                          <a:ea typeface="Meiryo" charset="-128"/>
                          <a:cs typeface="Meiryo" charset="-128"/>
                        </a:rPr>
                        <a:t>10xLarge</a:t>
                      </a:r>
                      <a:endParaRPr kumimoji="1" lang="ja-JP" altLang="en-US" sz="1200" b="0" i="0" dirty="0">
                        <a:latin typeface="Meiryo" charset="-128"/>
                        <a:ea typeface="Meiryo" charset="-128"/>
                        <a:cs typeface="Meiryo" charset="-128"/>
                      </a:endParaRPr>
                    </a:p>
                  </a:txBody>
                  <a:tcPr anchor="ctr"/>
                </a:tc>
                <a:extLst>
                  <a:ext uri="{0D108BD9-81ED-4DB2-BD59-A6C34878D82A}">
                    <a16:rowId xmlns:a16="http://schemas.microsoft.com/office/drawing/2014/main" val="1929300989"/>
                  </a:ext>
                </a:extLst>
              </a:tr>
              <a:tr h="202977">
                <a:tc>
                  <a:txBody>
                    <a:bodyPr/>
                    <a:lstStyle/>
                    <a:p>
                      <a:pPr algn="ctr"/>
                      <a:r>
                        <a:rPr kumimoji="1" lang="en-US" altLang="ja-JP" sz="1200" b="0" i="0" dirty="0">
                          <a:latin typeface="Meiryo" charset="-128"/>
                          <a:ea typeface="Meiryo" charset="-128"/>
                          <a:cs typeface="Meiryo" charset="-128"/>
                        </a:rPr>
                        <a:t>41~64(m4)</a:t>
                      </a:r>
                      <a:endParaRPr kumimoji="1" lang="ja-JP" altLang="en-US" sz="1200" b="0" i="0">
                        <a:latin typeface="Meiryo" charset="-128"/>
                        <a:ea typeface="Meiryo" charset="-128"/>
                        <a:cs typeface="Meiryo" charset="-128"/>
                      </a:endParaRPr>
                    </a:p>
                  </a:txBody>
                  <a:tcPr anchor="ctr"/>
                </a:tc>
                <a:tc>
                  <a:txBody>
                    <a:bodyPr/>
                    <a:lstStyle/>
                    <a:p>
                      <a:pPr algn="ctr"/>
                      <a:r>
                        <a:rPr kumimoji="1" lang="en-US" altLang="ja-JP" sz="1200" b="0" i="0" dirty="0">
                          <a:latin typeface="Meiryo" charset="-128"/>
                          <a:ea typeface="Meiryo" charset="-128"/>
                          <a:cs typeface="Meiryo" charset="-128"/>
                        </a:rPr>
                        <a:t>16xLarge</a:t>
                      </a:r>
                      <a:endParaRPr kumimoji="1" lang="ja-JP" altLang="en-US" sz="1200" b="0" i="0" dirty="0">
                        <a:latin typeface="Meiryo" charset="-128"/>
                        <a:ea typeface="Meiryo" charset="-128"/>
                        <a:cs typeface="Meiryo" charset="-128"/>
                      </a:endParaRPr>
                    </a:p>
                  </a:txBody>
                  <a:tcPr anchor="ctr"/>
                </a:tc>
                <a:extLst>
                  <a:ext uri="{0D108BD9-81ED-4DB2-BD59-A6C34878D82A}">
                    <a16:rowId xmlns:a16="http://schemas.microsoft.com/office/drawing/2014/main" val="794877882"/>
                  </a:ext>
                </a:extLst>
              </a:tr>
              <a:tr h="202977">
                <a:tc>
                  <a:txBody>
                    <a:bodyPr/>
                    <a:lstStyle/>
                    <a:p>
                      <a:pPr algn="ctr"/>
                      <a:r>
                        <a:rPr kumimoji="1" lang="en-US" altLang="ja-JP" sz="1200" b="0" i="0" dirty="0">
                          <a:latin typeface="Meiryo" charset="-128"/>
                          <a:ea typeface="Meiryo" charset="-128"/>
                          <a:cs typeface="Meiryo" charset="-128"/>
                        </a:rPr>
                        <a:t>17~32(r4)</a:t>
                      </a:r>
                      <a:endParaRPr kumimoji="1" lang="ja-JP" altLang="en-US" sz="1200" b="0" i="0">
                        <a:latin typeface="Meiryo" charset="-128"/>
                        <a:ea typeface="Meiryo" charset="-128"/>
                        <a:cs typeface="Meiryo" charset="-128"/>
                      </a:endParaRPr>
                    </a:p>
                  </a:txBody>
                  <a:tcPr anchor="ctr"/>
                </a:tc>
                <a:tc>
                  <a:txBody>
                    <a:bodyPr/>
                    <a:lstStyle/>
                    <a:p>
                      <a:pPr algn="ctr"/>
                      <a:r>
                        <a:rPr kumimoji="1" lang="en-US" altLang="ja-JP" sz="1200" b="0" i="0" dirty="0">
                          <a:latin typeface="Meiryo" charset="-128"/>
                          <a:ea typeface="Meiryo" charset="-128"/>
                          <a:cs typeface="Meiryo" charset="-128"/>
                        </a:rPr>
                        <a:t>8xLarge</a:t>
                      </a:r>
                      <a:endParaRPr kumimoji="1" lang="ja-JP" altLang="en-US" sz="1200" b="0" i="0" dirty="0">
                        <a:latin typeface="Meiryo" charset="-128"/>
                        <a:ea typeface="Meiryo" charset="-128"/>
                        <a:cs typeface="Meiryo" charset="-128"/>
                      </a:endParaRPr>
                    </a:p>
                  </a:txBody>
                  <a:tcPr anchor="ctr"/>
                </a:tc>
                <a:extLst>
                  <a:ext uri="{0D108BD9-81ED-4DB2-BD59-A6C34878D82A}">
                    <a16:rowId xmlns:a16="http://schemas.microsoft.com/office/drawing/2014/main" val="681143354"/>
                  </a:ext>
                </a:extLst>
              </a:tr>
              <a:tr h="202977">
                <a:tc>
                  <a:txBody>
                    <a:bodyPr/>
                    <a:lstStyle/>
                    <a:p>
                      <a:pPr algn="ctr"/>
                      <a:r>
                        <a:rPr kumimoji="1" lang="en-US" altLang="ja-JP" sz="1200" b="0" i="0" dirty="0">
                          <a:latin typeface="Meiryo" charset="-128"/>
                          <a:ea typeface="Meiryo" charset="-128"/>
                          <a:cs typeface="Meiryo" charset="-128"/>
                        </a:rPr>
                        <a:t>33~64(r4)</a:t>
                      </a:r>
                      <a:endParaRPr kumimoji="1" lang="ja-JP" altLang="en-US" sz="1200" b="0" i="0">
                        <a:latin typeface="Meiryo" charset="-128"/>
                        <a:ea typeface="Meiryo" charset="-128"/>
                        <a:cs typeface="Meiryo" charset="-128"/>
                      </a:endParaRPr>
                    </a:p>
                  </a:txBody>
                  <a:tcPr anchor="ctr"/>
                </a:tc>
                <a:tc>
                  <a:txBody>
                    <a:bodyPr/>
                    <a:lstStyle/>
                    <a:p>
                      <a:pPr algn="ctr"/>
                      <a:r>
                        <a:rPr kumimoji="1" lang="en-US" altLang="ja-JP" sz="1200" b="0" i="0" dirty="0">
                          <a:latin typeface="Meiryo" charset="-128"/>
                          <a:ea typeface="Meiryo" charset="-128"/>
                          <a:cs typeface="Meiryo" charset="-128"/>
                        </a:rPr>
                        <a:t>16xLarge</a:t>
                      </a:r>
                      <a:endParaRPr kumimoji="1" lang="ja-JP" altLang="en-US" sz="1200" b="0" i="0" dirty="0">
                        <a:latin typeface="Meiryo" charset="-128"/>
                        <a:ea typeface="Meiryo" charset="-128"/>
                        <a:cs typeface="Meiryo" charset="-128"/>
                      </a:endParaRPr>
                    </a:p>
                  </a:txBody>
                  <a:tcPr anchor="ctr"/>
                </a:tc>
                <a:extLst>
                  <a:ext uri="{0D108BD9-81ED-4DB2-BD59-A6C34878D82A}">
                    <a16:rowId xmlns:a16="http://schemas.microsoft.com/office/drawing/2014/main" val="962783303"/>
                  </a:ext>
                </a:extLst>
              </a:tr>
            </a:tbl>
          </a:graphicData>
        </a:graphic>
      </p:graphicFrame>
      <p:sp>
        <p:nvSpPr>
          <p:cNvPr id="8" name="テキスト ボックス 7"/>
          <p:cNvSpPr txBox="1"/>
          <p:nvPr/>
        </p:nvSpPr>
        <p:spPr>
          <a:xfrm>
            <a:off x="4461164" y="1893950"/>
            <a:ext cx="2795703" cy="276999"/>
          </a:xfrm>
          <a:prstGeom prst="rect">
            <a:avLst/>
          </a:prstGeom>
          <a:noFill/>
        </p:spPr>
        <p:txBody>
          <a:bodyPr wrap="square" rtlCol="0">
            <a:spAutoFit/>
          </a:bodyPr>
          <a:lstStyle/>
          <a:p>
            <a:pPr marL="171450" indent="-171450">
              <a:buFont typeface="Wingdings" charset="2"/>
              <a:buChar char="n"/>
            </a:pPr>
            <a:r>
              <a:rPr kumimoji="1" lang="ja-JP" altLang="en-US" sz="1200">
                <a:latin typeface="Meiryo" charset="-128"/>
                <a:ea typeface="Meiryo" charset="-128"/>
                <a:cs typeface="Meiryo" charset="-128"/>
              </a:rPr>
              <a:t>インスタンスタイプの選択ルール</a:t>
            </a:r>
            <a:endParaRPr kumimoji="1" lang="en-US" altLang="ja-JP" sz="1200" dirty="0">
              <a:latin typeface="Meiryo" charset="-128"/>
              <a:ea typeface="Meiryo" charset="-128"/>
              <a:cs typeface="Meiryo" charset="-128"/>
            </a:endParaRPr>
          </a:p>
        </p:txBody>
      </p:sp>
      <p:sp>
        <p:nvSpPr>
          <p:cNvPr id="9" name="テキスト ボックス 8"/>
          <p:cNvSpPr txBox="1"/>
          <p:nvPr/>
        </p:nvSpPr>
        <p:spPr>
          <a:xfrm>
            <a:off x="520282" y="1893950"/>
            <a:ext cx="3276966" cy="276999"/>
          </a:xfrm>
          <a:prstGeom prst="rect">
            <a:avLst/>
          </a:prstGeom>
          <a:noFill/>
        </p:spPr>
        <p:txBody>
          <a:bodyPr wrap="square" rtlCol="0">
            <a:spAutoFit/>
          </a:bodyPr>
          <a:lstStyle/>
          <a:p>
            <a:pPr marL="171450" indent="-171450">
              <a:buFont typeface="Wingdings" charset="2"/>
              <a:buChar char="n"/>
            </a:pPr>
            <a:r>
              <a:rPr kumimoji="1" lang="ja-JP" altLang="en-US" sz="1200" dirty="0">
                <a:latin typeface="Meiryo" charset="-128"/>
                <a:ea typeface="Meiryo" charset="-128"/>
                <a:cs typeface="Meiryo" charset="-128"/>
              </a:rPr>
              <a:t>インスタンスサイズの選択ルール</a:t>
            </a:r>
            <a:endParaRPr kumimoji="1" lang="en-US" altLang="ja-JP" sz="1200" dirty="0">
              <a:latin typeface="Meiryo" charset="-128"/>
              <a:ea typeface="Meiryo" charset="-128"/>
              <a:cs typeface="Meiryo" charset="-128"/>
            </a:endParaRPr>
          </a:p>
        </p:txBody>
      </p:sp>
      <p:sp>
        <p:nvSpPr>
          <p:cNvPr id="10" name="テキスト ボックス 9"/>
          <p:cNvSpPr txBox="1"/>
          <p:nvPr/>
        </p:nvSpPr>
        <p:spPr>
          <a:xfrm>
            <a:off x="741953" y="943947"/>
            <a:ext cx="7543793" cy="954107"/>
          </a:xfrm>
          <a:prstGeom prst="rect">
            <a:avLst/>
          </a:prstGeom>
          <a:noFill/>
        </p:spPr>
        <p:txBody>
          <a:bodyPr wrap="square" rtlCol="0">
            <a:spAutoFit/>
          </a:bodyPr>
          <a:lstStyle/>
          <a:p>
            <a:pPr marL="285750" indent="-285750">
              <a:buFont typeface="Wingdings" charset="2"/>
              <a:buChar char="l"/>
            </a:pPr>
            <a:r>
              <a:rPr kumimoji="1" lang="ja-JP" altLang="en-US" sz="1400" dirty="0">
                <a:latin typeface="Meiryo" charset="-128"/>
                <a:ea typeface="Meiryo" charset="-128"/>
                <a:cs typeface="Meiryo" charset="-128"/>
              </a:rPr>
              <a:t>サーバーのサイズを</a:t>
            </a:r>
            <a:r>
              <a:rPr kumimoji="1" lang="en-US" altLang="ja-JP" sz="1400" dirty="0">
                <a:latin typeface="Meiryo" charset="-128"/>
                <a:ea typeface="Meiryo" charset="-128"/>
                <a:cs typeface="Meiryo" charset="-128"/>
              </a:rPr>
              <a:t>EC2</a:t>
            </a:r>
            <a:r>
              <a:rPr kumimoji="1" lang="ja-JP" altLang="en-US" sz="1400" dirty="0">
                <a:latin typeface="Meiryo" charset="-128"/>
                <a:ea typeface="Meiryo" charset="-128"/>
                <a:cs typeface="Meiryo" charset="-128"/>
              </a:rPr>
              <a:t>インスタンスへ換算する際のサイジングルールです。</a:t>
            </a:r>
            <a:endParaRPr kumimoji="1" lang="en-US" altLang="ja-JP" sz="1400" dirty="0">
              <a:latin typeface="Meiryo" charset="-128"/>
              <a:ea typeface="Meiryo" charset="-128"/>
              <a:cs typeface="Meiryo" charset="-128"/>
            </a:endParaRPr>
          </a:p>
          <a:p>
            <a:pPr marL="285750" indent="-285750">
              <a:buFont typeface="Wingdings" charset="2"/>
              <a:buChar char="l"/>
            </a:pPr>
            <a:r>
              <a:rPr kumimoji="1" lang="ja-JP" altLang="en-US" sz="1400" dirty="0">
                <a:latin typeface="Meiryo" charset="-128"/>
                <a:ea typeface="Meiryo" charset="-128"/>
                <a:cs typeface="Meiryo" charset="-128"/>
              </a:rPr>
              <a:t>移行費用算出のため、下記のインスタンス選定ルールにて概算算出いたします。</a:t>
            </a:r>
            <a:endParaRPr kumimoji="1" lang="en-US" altLang="ja-JP" sz="1400" dirty="0">
              <a:latin typeface="Meiryo" charset="-128"/>
              <a:ea typeface="Meiryo" charset="-128"/>
              <a:cs typeface="Meiryo" charset="-128"/>
            </a:endParaRPr>
          </a:p>
          <a:p>
            <a:pPr marL="285750" indent="-285750">
              <a:buFont typeface="Wingdings" charset="2"/>
              <a:buChar char="l"/>
            </a:pPr>
            <a:r>
              <a:rPr kumimoji="1" lang="en-US" altLang="ja-JP" sz="1400" dirty="0">
                <a:latin typeface="メイリオ" panose="020B0604030504040204" pitchFamily="50" charset="-128"/>
                <a:ea typeface="メイリオ" panose="020B0604030504040204" pitchFamily="50" charset="-128"/>
              </a:rPr>
              <a:t>EC2</a:t>
            </a:r>
            <a:r>
              <a:rPr kumimoji="1" lang="ja-JP" altLang="en-US" sz="1400" dirty="0">
                <a:latin typeface="メイリオ" panose="020B0604030504040204" pitchFamily="50" charset="-128"/>
                <a:ea typeface="メイリオ" panose="020B0604030504040204" pitchFamily="50" charset="-128"/>
              </a:rPr>
              <a:t>のインスタンスタイプはこちら → </a:t>
            </a:r>
            <a:r>
              <a:rPr kumimoji="1" lang="en-US" altLang="ja-JP" sz="1400" dirty="0">
                <a:latin typeface="メイリオ" panose="020B0604030504040204" pitchFamily="50" charset="-128"/>
                <a:ea typeface="メイリオ" panose="020B0604030504040204" pitchFamily="50" charset="-128"/>
              </a:rPr>
              <a:t>https://aws.amazon.com/jp/ec2/instance-types/</a:t>
            </a:r>
            <a:endParaRPr kumimoji="1" lang="en-US" altLang="ja-JP" sz="1400" dirty="0">
              <a:latin typeface="Meiryo" charset="-128"/>
              <a:ea typeface="Meiryo" charset="-128"/>
              <a:cs typeface="Meiryo" charset="-128"/>
            </a:endParaRPr>
          </a:p>
        </p:txBody>
      </p:sp>
    </p:spTree>
    <p:extLst>
      <p:ext uri="{BB962C8B-B14F-4D97-AF65-F5344CB8AC3E}">
        <p14:creationId xmlns:p14="http://schemas.microsoft.com/office/powerpoint/2010/main" val="589482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err="1"/>
              <a:t>QuickSight</a:t>
            </a:r>
            <a:r>
              <a:rPr kumimoji="1" lang="ja-JP" altLang="en-US" sz="3600" dirty="0"/>
              <a:t>と</a:t>
            </a:r>
            <a:r>
              <a:rPr kumimoji="1" lang="en-US" altLang="ja-JP" sz="3600" dirty="0"/>
              <a:t>Athena</a:t>
            </a:r>
            <a:r>
              <a:rPr kumimoji="1" lang="ja-JP" altLang="en-US" sz="3600" dirty="0"/>
              <a:t>による</a:t>
            </a:r>
            <a:br>
              <a:rPr kumimoji="1" lang="en-US" altLang="ja-JP" sz="3600" dirty="0"/>
            </a:br>
            <a:r>
              <a:rPr kumimoji="1" lang="en-US" altLang="ja-JP" sz="3600" dirty="0"/>
              <a:t>IT</a:t>
            </a:r>
            <a:r>
              <a:rPr kumimoji="1" lang="ja-JP" altLang="en-US" sz="3600" dirty="0"/>
              <a:t>資産棚卸し</a:t>
            </a:r>
            <a:br>
              <a:rPr kumimoji="1" lang="en-US" altLang="ja-JP" sz="3600" dirty="0"/>
            </a:br>
            <a:r>
              <a:rPr kumimoji="1" lang="ja-JP" altLang="en-US" sz="3600" dirty="0"/>
              <a:t>（</a:t>
            </a:r>
            <a:r>
              <a:rPr kumimoji="1" lang="en-US" altLang="ja-JP" sz="3600" dirty="0" err="1"/>
              <a:t>amqa</a:t>
            </a:r>
            <a:r>
              <a:rPr kumimoji="1" lang="ja-JP" altLang="en-US" sz="3600" dirty="0"/>
              <a:t>プログラムベース）</a:t>
            </a:r>
          </a:p>
        </p:txBody>
      </p:sp>
    </p:spTree>
    <p:extLst>
      <p:ext uri="{BB962C8B-B14F-4D97-AF65-F5344CB8AC3E}">
        <p14:creationId xmlns:p14="http://schemas.microsoft.com/office/powerpoint/2010/main" val="704186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概要</a:t>
            </a:r>
            <a:endParaRPr lang="en-US" dirty="0"/>
          </a:p>
        </p:txBody>
      </p:sp>
      <p:sp>
        <p:nvSpPr>
          <p:cNvPr id="6" name="コンテンツ プレースホルダー 2"/>
          <p:cNvSpPr>
            <a:spLocks noGrp="1"/>
          </p:cNvSpPr>
          <p:nvPr>
            <p:ph idx="1"/>
          </p:nvPr>
        </p:nvSpPr>
        <p:spPr/>
        <p:txBody>
          <a:bodyPr>
            <a:noAutofit/>
          </a:bodyPr>
          <a:lstStyle/>
          <a:p>
            <a:pPr marL="342900" indent="-342900">
              <a:buFont typeface="+mj-lt"/>
              <a:buAutoNum type="arabicPeriod"/>
            </a:pPr>
            <a:r>
              <a:rPr lang="en-US" altLang="ja-JP" sz="1600" dirty="0" err="1"/>
              <a:t>QuickSight</a:t>
            </a:r>
            <a:r>
              <a:rPr lang="ja-JP" altLang="en-US" sz="1600" dirty="0"/>
              <a:t>による全体傾向分析は、前述の手作業ベースと同じです。</a:t>
            </a:r>
            <a:endParaRPr lang="en-US" altLang="ja-JP" sz="1600" dirty="0"/>
          </a:p>
          <a:p>
            <a:pPr marL="342900" indent="-342900">
              <a:buFont typeface="+mj-lt"/>
              <a:buAutoNum type="arabicPeriod"/>
            </a:pPr>
            <a:endParaRPr lang="en-US" altLang="ja-JP" sz="1600" dirty="0"/>
          </a:p>
          <a:p>
            <a:pPr marL="342900" indent="-342900">
              <a:buFont typeface="+mj-lt"/>
              <a:buAutoNum type="arabicPeriod"/>
            </a:pPr>
            <a:r>
              <a:rPr lang="en-US" altLang="ja-JP" sz="1600" dirty="0" err="1"/>
              <a:t>QuickSight</a:t>
            </a:r>
            <a:r>
              <a:rPr lang="ja-JP" altLang="en-US" sz="1600" dirty="0"/>
              <a:t>では、</a:t>
            </a:r>
            <a:r>
              <a:rPr lang="en-US" altLang="ja-JP" sz="1600" dirty="0"/>
              <a:t>CLI/API</a:t>
            </a:r>
            <a:r>
              <a:rPr lang="ja-JP" altLang="en-US" sz="1600" dirty="0"/>
              <a:t>がまだ利用可能ではないのでインタラクティブに分析し、画面キャプチャー等で対応しています。</a:t>
            </a:r>
            <a:endParaRPr lang="en-US" altLang="ja-JP" sz="1600" dirty="0"/>
          </a:p>
          <a:p>
            <a:pPr marL="342900" indent="-342900">
              <a:buFont typeface="+mj-lt"/>
              <a:buAutoNum type="arabicPeriod"/>
            </a:pPr>
            <a:endParaRPr lang="en-US" altLang="ja-JP" sz="1600" dirty="0"/>
          </a:p>
          <a:p>
            <a:pPr marL="342900" indent="-342900">
              <a:buFont typeface="+mj-lt"/>
              <a:buAutoNum type="arabicPeriod"/>
            </a:pPr>
            <a:r>
              <a:rPr lang="en-US" altLang="ja-JP" sz="1600" dirty="0" err="1"/>
              <a:t>amqa</a:t>
            </a:r>
            <a:r>
              <a:rPr lang="ja-JP" altLang="en-US" sz="1600" dirty="0"/>
              <a:t>プログラムツールを使い、前述の</a:t>
            </a:r>
            <a:r>
              <a:rPr lang="en-US" altLang="ja-JP" sz="1600" dirty="0"/>
              <a:t>SQL</a:t>
            </a:r>
            <a:r>
              <a:rPr lang="ja-JP" altLang="en-US" sz="1600" dirty="0"/>
              <a:t>処理や金額算出を自動化しています。</a:t>
            </a:r>
            <a:endParaRPr lang="en-US" altLang="ja-JP" sz="1600" dirty="0"/>
          </a:p>
          <a:p>
            <a:pPr marL="342900" indent="-342900">
              <a:buFont typeface="+mj-lt"/>
              <a:buAutoNum type="arabicPeriod"/>
            </a:pPr>
            <a:endParaRPr lang="en-US" altLang="ja-JP" sz="1600" dirty="0"/>
          </a:p>
          <a:p>
            <a:pPr marL="342900" indent="-342900">
              <a:buFont typeface="+mj-lt"/>
              <a:buAutoNum type="arabicPeriod"/>
            </a:pPr>
            <a:r>
              <a:rPr lang="en-US" altLang="ja-JP" sz="1600" dirty="0" err="1"/>
              <a:t>amqa</a:t>
            </a:r>
            <a:r>
              <a:rPr lang="ja-JP" altLang="en-US" sz="1600" dirty="0"/>
              <a:t>プログラムの詳細については、プログラム仕様書を参照して</a:t>
            </a:r>
            <a:r>
              <a:rPr lang="ja-JP" altLang="en-US" sz="1600"/>
              <a:t>ください。</a:t>
            </a:r>
            <a:endParaRPr lang="en-US" altLang="ja-JP" sz="1600" dirty="0"/>
          </a:p>
          <a:p>
            <a:pPr marL="342900" indent="-342900">
              <a:buFont typeface="+mj-lt"/>
              <a:buAutoNum type="arabicPeriod"/>
            </a:pPr>
            <a:endParaRPr lang="en-US" altLang="ja-JP" sz="1600" dirty="0"/>
          </a:p>
          <a:p>
            <a:pPr marL="342900" indent="-342900">
              <a:buFont typeface="+mj-lt"/>
              <a:buAutoNum type="arabicPeriod"/>
            </a:pPr>
            <a:r>
              <a:rPr lang="ja-JP" altLang="en-US" sz="1600"/>
              <a:t>出力として、各インスタンスサイズに該当するサーバー一覧を含んだファイルを作成します。ファイル名は各インスタンスタイプです。またサマリーを</a:t>
            </a:r>
            <a:r>
              <a:rPr lang="en-US" altLang="ja-JP" sz="1600" dirty="0"/>
              <a:t>CSV</a:t>
            </a:r>
            <a:r>
              <a:rPr lang="ja-JP" altLang="en-US" sz="1600"/>
              <a:t>ファイルとして作成し、各インスタンスの集計値と金額を自動生成します。</a:t>
            </a:r>
            <a:endParaRPr lang="en-US" altLang="ja-JP" sz="1600" dirty="0"/>
          </a:p>
          <a:p>
            <a:pPr marL="342900" indent="-342900">
              <a:buFont typeface="+mj-lt"/>
              <a:buAutoNum type="arabicPeriod" startAt="2"/>
            </a:pPr>
            <a:endParaRPr lang="en-US" altLang="ja-JP" sz="1600" dirty="0"/>
          </a:p>
          <a:p>
            <a:pPr marL="342900" indent="-342900">
              <a:buFont typeface="+mj-lt"/>
              <a:buAutoNum type="arabicPeriod" startAt="2"/>
            </a:pPr>
            <a:endParaRPr lang="en-US" altLang="ja-JP" sz="1600" dirty="0"/>
          </a:p>
        </p:txBody>
      </p:sp>
    </p:spTree>
    <p:extLst>
      <p:ext uri="{BB962C8B-B14F-4D97-AF65-F5344CB8AC3E}">
        <p14:creationId xmlns:p14="http://schemas.microsoft.com/office/powerpoint/2010/main" val="288281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err="1"/>
              <a:t>QuickSight</a:t>
            </a:r>
            <a:r>
              <a:rPr kumimoji="1" lang="ja-JP" altLang="en-US"/>
              <a:t>で簡単分析</a:t>
            </a:r>
            <a:endParaRPr kumimoji="1" lang="ja-JP" altLang="en-US" dirty="0"/>
          </a:p>
        </p:txBody>
      </p:sp>
      <p:sp>
        <p:nvSpPr>
          <p:cNvPr id="20" name="テキスト ボックス 19"/>
          <p:cNvSpPr txBox="1"/>
          <p:nvPr/>
        </p:nvSpPr>
        <p:spPr>
          <a:xfrm>
            <a:off x="6957245" y="387532"/>
            <a:ext cx="2108269" cy="646331"/>
          </a:xfrm>
          <a:prstGeom prst="rect">
            <a:avLst/>
          </a:prstGeom>
          <a:noFill/>
        </p:spPr>
        <p:txBody>
          <a:bodyPr wrap="none" rtlCol="0">
            <a:spAutoFit/>
          </a:bodyPr>
          <a:lstStyle/>
          <a:p>
            <a:r>
              <a:rPr kumimoji="1" lang="en-US" altLang="ja-JP" sz="3600" b="1" dirty="0">
                <a:solidFill>
                  <a:srgbClr val="FF0000"/>
                </a:solidFill>
              </a:rPr>
              <a:t>SAMPLE</a:t>
            </a:r>
            <a:endParaRPr kumimoji="1" lang="ja-JP" altLang="en-US" sz="3600" b="1" dirty="0">
              <a:solidFill>
                <a:srgbClr val="FF0000"/>
              </a:solidFill>
            </a:endParaRPr>
          </a:p>
        </p:txBody>
      </p:sp>
      <p:pic>
        <p:nvPicPr>
          <p:cNvPr id="5" name="図 4">
            <a:extLst>
              <a:ext uri="{FF2B5EF4-FFF2-40B4-BE49-F238E27FC236}">
                <a16:creationId xmlns:a16="http://schemas.microsoft.com/office/drawing/2014/main" id="{698456C8-3F7A-EA4E-A14F-5A742704B20C}"/>
              </a:ext>
            </a:extLst>
          </p:cNvPr>
          <p:cNvPicPr>
            <a:picLocks noChangeAspect="1"/>
          </p:cNvPicPr>
          <p:nvPr/>
        </p:nvPicPr>
        <p:blipFill>
          <a:blip r:embed="rId3"/>
          <a:stretch>
            <a:fillRect/>
          </a:stretch>
        </p:blipFill>
        <p:spPr>
          <a:xfrm>
            <a:off x="358229" y="1033862"/>
            <a:ext cx="6733574" cy="4109637"/>
          </a:xfrm>
          <a:prstGeom prst="rect">
            <a:avLst/>
          </a:prstGeom>
        </p:spPr>
      </p:pic>
    </p:spTree>
    <p:extLst>
      <p:ext uri="{BB962C8B-B14F-4D97-AF65-F5344CB8AC3E}">
        <p14:creationId xmlns:p14="http://schemas.microsoft.com/office/powerpoint/2010/main" val="3826400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amqa</a:t>
            </a:r>
            <a:r>
              <a:rPr lang="ja-JP" altLang="en-US"/>
              <a:t>支援ツール</a:t>
            </a:r>
            <a:endParaRPr lang="en-US" dirty="0"/>
          </a:p>
        </p:txBody>
      </p:sp>
      <p:sp>
        <p:nvSpPr>
          <p:cNvPr id="6" name="コンテンツ プレースホルダー 2"/>
          <p:cNvSpPr>
            <a:spLocks noGrp="1"/>
          </p:cNvSpPr>
          <p:nvPr>
            <p:ph idx="1"/>
          </p:nvPr>
        </p:nvSpPr>
        <p:spPr/>
        <p:txBody>
          <a:bodyPr>
            <a:noAutofit/>
          </a:bodyPr>
          <a:lstStyle/>
          <a:p>
            <a:pPr marL="342900" indent="-342900">
              <a:buFont typeface="Arial" panose="020B0604020202020204" pitchFamily="34" charset="0"/>
              <a:buChar char="•"/>
            </a:pPr>
            <a:r>
              <a:rPr lang="en-US" altLang="ja-JP" dirty="0"/>
              <a:t>Athena</a:t>
            </a:r>
            <a:r>
              <a:rPr lang="ja-JP" altLang="en-US"/>
              <a:t>でインスタンスタイプごとに</a:t>
            </a:r>
            <a:r>
              <a:rPr lang="en-US" altLang="ja-JP" dirty="0"/>
              <a:t>select</a:t>
            </a:r>
            <a:r>
              <a:rPr lang="ja-JP" altLang="en-US"/>
              <a:t>の作成と実行は面倒くさい！</a:t>
            </a:r>
            <a:endParaRPr lang="en-US" altLang="ja-JP" dirty="0"/>
          </a:p>
          <a:p>
            <a:pPr marL="342900" indent="-342900">
              <a:buFont typeface="Arial" panose="020B0604020202020204" pitchFamily="34" charset="0"/>
              <a:buChar char="•"/>
            </a:pPr>
            <a:r>
              <a:rPr lang="ja-JP" altLang="en-US"/>
              <a:t>プログラムで自動的にやってしまいたい。</a:t>
            </a:r>
            <a:endParaRPr lang="en-US" altLang="ja-JP" dirty="0"/>
          </a:p>
          <a:p>
            <a:pPr marL="342900" indent="-342900">
              <a:buFont typeface="Arial" panose="020B0604020202020204" pitchFamily="34" charset="0"/>
              <a:buChar char="•"/>
            </a:pPr>
            <a:r>
              <a:rPr lang="ja-JP" altLang="en-US"/>
              <a:t>プログラム事前準備</a:t>
            </a:r>
            <a:endParaRPr lang="en-US" altLang="ja-JP" dirty="0"/>
          </a:p>
          <a:p>
            <a:pPr marL="1085850" lvl="1" indent="-342900">
              <a:buFont typeface="Arial" panose="020B0604020202020204" pitchFamily="34" charset="0"/>
              <a:buChar char="•"/>
            </a:pPr>
            <a:r>
              <a:rPr lang="en-US" altLang="ja-JP" dirty="0"/>
              <a:t>Athena</a:t>
            </a:r>
            <a:r>
              <a:rPr lang="ja-JP" altLang="en-US"/>
              <a:t>に</a:t>
            </a:r>
            <a:r>
              <a:rPr lang="en-US" altLang="ja-JP" dirty="0"/>
              <a:t>CSV</a:t>
            </a:r>
            <a:r>
              <a:rPr lang="ja-JP" altLang="en-US"/>
              <a:t>データをアップしておく</a:t>
            </a:r>
            <a:endParaRPr lang="en-US" altLang="ja-JP" dirty="0"/>
          </a:p>
          <a:p>
            <a:pPr marL="1085850" lvl="1" indent="-342900">
              <a:buFont typeface="Arial" panose="020B0604020202020204" pitchFamily="34" charset="0"/>
              <a:buChar char="•"/>
            </a:pPr>
            <a:r>
              <a:rPr lang="en-US" altLang="ja-JP" dirty="0"/>
              <a:t>EC2</a:t>
            </a:r>
            <a:r>
              <a:rPr lang="ja-JP" altLang="en-US"/>
              <a:t>の価格一覧を</a:t>
            </a:r>
            <a:r>
              <a:rPr lang="en-US" altLang="ja-JP" dirty="0"/>
              <a:t>CSV</a:t>
            </a:r>
            <a:r>
              <a:rPr lang="ja-JP" altLang="en-US"/>
              <a:t>で入手しておく</a:t>
            </a:r>
            <a:endParaRPr lang="en-US" altLang="ja-JP" dirty="0"/>
          </a:p>
          <a:p>
            <a:pPr marL="342900" indent="-342900">
              <a:buFont typeface="Arial" panose="020B0604020202020204" pitchFamily="34" charset="0"/>
              <a:buChar char="•"/>
            </a:pPr>
            <a:r>
              <a:rPr lang="ja-JP" altLang="en-US"/>
              <a:t>プログラム実行</a:t>
            </a:r>
            <a:endParaRPr lang="en-US" altLang="ja-JP" dirty="0"/>
          </a:p>
          <a:p>
            <a:pPr marL="1085850" lvl="1" indent="-342900">
              <a:buFont typeface="Arial" panose="020B0604020202020204" pitchFamily="34" charset="0"/>
              <a:buChar char="•"/>
            </a:pPr>
            <a:r>
              <a:rPr lang="en-US" altLang="ja-JP" dirty="0"/>
              <a:t>Athena</a:t>
            </a:r>
            <a:r>
              <a:rPr lang="ja-JP" altLang="en-US"/>
              <a:t>へ</a:t>
            </a:r>
            <a:r>
              <a:rPr lang="en-US" altLang="ja-JP" dirty="0"/>
              <a:t>select</a:t>
            </a:r>
            <a:r>
              <a:rPr lang="ja-JP" altLang="en-US"/>
              <a:t>を投げて</a:t>
            </a:r>
            <a:r>
              <a:rPr lang="en-US" altLang="ja-JP" dirty="0"/>
              <a:t>CSV</a:t>
            </a:r>
            <a:r>
              <a:rPr lang="ja-JP" altLang="en-US"/>
              <a:t>ファイルをダウンロード</a:t>
            </a:r>
            <a:endParaRPr lang="en-US" altLang="ja-JP" dirty="0"/>
          </a:p>
          <a:p>
            <a:pPr marL="1085850" lvl="1" indent="-342900">
              <a:buFont typeface="Arial" panose="020B0604020202020204" pitchFamily="34" charset="0"/>
              <a:buChar char="•"/>
            </a:pPr>
            <a:r>
              <a:rPr lang="ja-JP" altLang="en-US"/>
              <a:t>金額合計も集計</a:t>
            </a:r>
            <a:endParaRPr lang="en-US" altLang="ja-JP" dirty="0"/>
          </a:p>
          <a:p>
            <a:pPr marL="1085850" lvl="1" indent="-342900">
              <a:buFont typeface="Arial" panose="020B0604020202020204" pitchFamily="34" charset="0"/>
              <a:buChar char="•"/>
            </a:pP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endParaRPr lang="en-US" altLang="ja-JP" dirty="0"/>
          </a:p>
        </p:txBody>
      </p:sp>
    </p:spTree>
    <p:extLst>
      <p:ext uri="{BB962C8B-B14F-4D97-AF65-F5344CB8AC3E}">
        <p14:creationId xmlns:p14="http://schemas.microsoft.com/office/powerpoint/2010/main" val="334227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アジェンダ</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sz="2000" dirty="0"/>
              <a:t>支援</a:t>
            </a:r>
            <a:r>
              <a:rPr lang="ja-JP" altLang="en-US" sz="2000"/>
              <a:t>ツールの位置付け</a:t>
            </a:r>
            <a:endParaRPr lang="en-US" altLang="ja-JP" sz="2000" dirty="0"/>
          </a:p>
          <a:p>
            <a:pPr marL="457200" indent="-457200">
              <a:buFont typeface="+mj-lt"/>
              <a:buAutoNum type="arabicPeriod"/>
            </a:pPr>
            <a:r>
              <a:rPr lang="ja-JP" altLang="en-US" sz="2000" dirty="0"/>
              <a:t>支援ツールの使用方法</a:t>
            </a:r>
            <a:endParaRPr lang="en-US" altLang="ja-JP" sz="2000" dirty="0"/>
          </a:p>
          <a:p>
            <a:pPr marL="1200150" lvl="1" indent="-457200">
              <a:buFont typeface="+mj-lt"/>
              <a:buAutoNum type="arabicPeriod"/>
            </a:pPr>
            <a:r>
              <a:rPr kumimoji="1" lang="en-US" altLang="ja-JP" sz="1600" dirty="0" err="1"/>
              <a:t>QuickSight</a:t>
            </a:r>
            <a:r>
              <a:rPr kumimoji="1" lang="ja-JP" altLang="en-US" sz="1600" dirty="0"/>
              <a:t>と</a:t>
            </a:r>
            <a:r>
              <a:rPr kumimoji="1" lang="en-US" altLang="ja-JP" sz="1600" dirty="0"/>
              <a:t>Athena</a:t>
            </a:r>
            <a:r>
              <a:rPr kumimoji="1" lang="ja-JP" altLang="en-US" sz="1600" dirty="0"/>
              <a:t>による</a:t>
            </a:r>
            <a:r>
              <a:rPr kumimoji="1" lang="en-US" altLang="ja-JP" sz="1600" dirty="0"/>
              <a:t>IT</a:t>
            </a:r>
            <a:r>
              <a:rPr kumimoji="1" lang="ja-JP" altLang="en-US" sz="1600" dirty="0"/>
              <a:t>資産棚卸し（手作業ベース）</a:t>
            </a:r>
            <a:endParaRPr kumimoji="1" lang="en-US" altLang="ja-JP" sz="1600" dirty="0"/>
          </a:p>
          <a:p>
            <a:pPr marL="1200150" lvl="1" indent="-457200">
              <a:buFont typeface="+mj-lt"/>
              <a:buAutoNum type="arabicPeriod"/>
            </a:pPr>
            <a:r>
              <a:rPr kumimoji="1" lang="en-US" altLang="ja-JP" sz="1600" dirty="0" err="1"/>
              <a:t>QuickSight</a:t>
            </a:r>
            <a:r>
              <a:rPr kumimoji="1" lang="ja-JP" altLang="en-US" sz="1600" dirty="0"/>
              <a:t>と</a:t>
            </a:r>
            <a:r>
              <a:rPr kumimoji="1" lang="en-US" altLang="ja-JP" sz="1600" dirty="0"/>
              <a:t>Athena</a:t>
            </a:r>
            <a:r>
              <a:rPr kumimoji="1" lang="ja-JP" altLang="en-US" sz="1600" dirty="0"/>
              <a:t>による</a:t>
            </a:r>
            <a:r>
              <a:rPr kumimoji="1" lang="en-US" altLang="ja-JP" sz="1600" dirty="0"/>
              <a:t>IT</a:t>
            </a:r>
            <a:r>
              <a:rPr kumimoji="1" lang="ja-JP" altLang="en-US" sz="1600" dirty="0"/>
              <a:t>資産棚卸し（</a:t>
            </a:r>
            <a:r>
              <a:rPr kumimoji="1" lang="en-US" altLang="ja-JP" sz="1600" dirty="0" err="1"/>
              <a:t>amqa</a:t>
            </a:r>
            <a:r>
              <a:rPr kumimoji="1" lang="ja-JP" altLang="en-US" sz="1600" dirty="0"/>
              <a:t>プログラムベース）</a:t>
            </a:r>
            <a:endParaRPr lang="en-US" altLang="ja-JP" sz="1600" dirty="0"/>
          </a:p>
        </p:txBody>
      </p:sp>
    </p:spTree>
    <p:extLst>
      <p:ext uri="{BB962C8B-B14F-4D97-AF65-F5344CB8AC3E}">
        <p14:creationId xmlns:p14="http://schemas.microsoft.com/office/powerpoint/2010/main" val="1702458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6FC829F-44F7-F547-818E-9CDA7FC29F6E}"/>
              </a:ext>
            </a:extLst>
          </p:cNvPr>
          <p:cNvGraphicFramePr>
            <a:graphicFrameLocks noGrp="1"/>
          </p:cNvGraphicFramePr>
          <p:nvPr>
            <p:extLst>
              <p:ext uri="{D42A27DB-BD31-4B8C-83A1-F6EECF244321}">
                <p14:modId xmlns:p14="http://schemas.microsoft.com/office/powerpoint/2010/main" val="3621353412"/>
              </p:ext>
            </p:extLst>
          </p:nvPr>
        </p:nvGraphicFramePr>
        <p:xfrm>
          <a:off x="336789" y="660127"/>
          <a:ext cx="8509668" cy="4141158"/>
        </p:xfrm>
        <a:graphic>
          <a:graphicData uri="http://schemas.openxmlformats.org/drawingml/2006/table">
            <a:tbl>
              <a:tblPr firstRow="1" bandRow="1">
                <a:tableStyleId>{5940675A-B579-460E-94D1-54222C63F5DA}</a:tableStyleId>
              </a:tblPr>
              <a:tblGrid>
                <a:gridCol w="882411">
                  <a:extLst>
                    <a:ext uri="{9D8B030D-6E8A-4147-A177-3AD203B41FA5}">
                      <a16:colId xmlns:a16="http://schemas.microsoft.com/office/drawing/2014/main" val="1055862249"/>
                    </a:ext>
                  </a:extLst>
                </a:gridCol>
                <a:gridCol w="7627257">
                  <a:extLst>
                    <a:ext uri="{9D8B030D-6E8A-4147-A177-3AD203B41FA5}">
                      <a16:colId xmlns:a16="http://schemas.microsoft.com/office/drawing/2014/main" val="1739480306"/>
                    </a:ext>
                  </a:extLst>
                </a:gridCol>
              </a:tblGrid>
              <a:tr h="573353">
                <a:tc>
                  <a:txBody>
                    <a:bodyPr/>
                    <a:lstStyle/>
                    <a:p>
                      <a:r>
                        <a:rPr kumimoji="1" lang="ja-JP" altLang="en-US" sz="1000" b="0" i="0" dirty="0">
                          <a:latin typeface="Meiryo" panose="020B0604030504040204" pitchFamily="34" charset="-128"/>
                          <a:ea typeface="Meiryo" panose="020B0604030504040204" pitchFamily="34" charset="-128"/>
                        </a:rPr>
                        <a:t>操作</a:t>
                      </a:r>
                    </a:p>
                  </a:txBody>
                  <a:tcPr>
                    <a:solidFill>
                      <a:schemeClr val="bg1"/>
                    </a:solidFill>
                  </a:tcPr>
                </a:tc>
                <a:tc>
                  <a:txBody>
                    <a:bodyPr/>
                    <a:lstStyle/>
                    <a:p>
                      <a:endParaRPr kumimoji="1" lang="ja-JP" altLang="en-US" sz="1000" b="0" i="0" dirty="0">
                        <a:latin typeface="Meiryo" panose="020B0604030504040204" pitchFamily="34" charset="-128"/>
                        <a:ea typeface="Meiryo" panose="020B0604030504040204" pitchFamily="34" charset="-128"/>
                      </a:endParaRPr>
                    </a:p>
                  </a:txBody>
                  <a:tcPr>
                    <a:solidFill>
                      <a:schemeClr val="bg1"/>
                    </a:solidFill>
                  </a:tcPr>
                </a:tc>
                <a:extLst>
                  <a:ext uri="{0D108BD9-81ED-4DB2-BD59-A6C34878D82A}">
                    <a16:rowId xmlns:a16="http://schemas.microsoft.com/office/drawing/2014/main" val="4228409584"/>
                  </a:ext>
                </a:extLst>
              </a:tr>
              <a:tr h="573353">
                <a:tc>
                  <a:txBody>
                    <a:bodyPr/>
                    <a:lstStyle/>
                    <a:p>
                      <a:r>
                        <a:rPr kumimoji="1" lang="en-US" altLang="ja-JP" sz="1000" b="0" i="0" dirty="0">
                          <a:latin typeface="Meiryo" panose="020B0604030504040204" pitchFamily="34" charset="-128"/>
                          <a:ea typeface="Meiryo" panose="020B0604030504040204" pitchFamily="34" charset="-128"/>
                        </a:rPr>
                        <a:t>Local Disk</a:t>
                      </a:r>
                      <a:endParaRPr kumimoji="1" lang="ja-JP" altLang="en-US" sz="1000" b="0" i="0" dirty="0">
                        <a:latin typeface="Meiryo" panose="020B0604030504040204" pitchFamily="34" charset="-128"/>
                        <a:ea typeface="Meiryo" panose="020B0604030504040204" pitchFamily="34" charset="-128"/>
                      </a:endParaRPr>
                    </a:p>
                  </a:txBody>
                  <a:tcPr>
                    <a:solidFill>
                      <a:schemeClr val="bg1"/>
                    </a:solidFill>
                  </a:tcPr>
                </a:tc>
                <a:tc>
                  <a:txBody>
                    <a:bodyPr/>
                    <a:lstStyle/>
                    <a:p>
                      <a:endParaRPr kumimoji="1" lang="ja-JP" altLang="en-US" sz="1000" b="0" i="0" dirty="0">
                        <a:latin typeface="Meiryo" panose="020B0604030504040204" pitchFamily="34" charset="-128"/>
                        <a:ea typeface="Meiryo" panose="020B0604030504040204" pitchFamily="34" charset="-128"/>
                      </a:endParaRPr>
                    </a:p>
                  </a:txBody>
                  <a:tcPr>
                    <a:solidFill>
                      <a:schemeClr val="bg1"/>
                    </a:solidFill>
                  </a:tcPr>
                </a:tc>
                <a:extLst>
                  <a:ext uri="{0D108BD9-81ED-4DB2-BD59-A6C34878D82A}">
                    <a16:rowId xmlns:a16="http://schemas.microsoft.com/office/drawing/2014/main" val="4274923496"/>
                  </a:ext>
                </a:extLst>
              </a:tr>
              <a:tr h="573353">
                <a:tc>
                  <a:txBody>
                    <a:bodyPr/>
                    <a:lstStyle/>
                    <a:p>
                      <a:r>
                        <a:rPr kumimoji="1" lang="en-US" altLang="ja-JP" sz="1000" b="0" i="0" dirty="0">
                          <a:latin typeface="Meiryo" panose="020B0604030504040204" pitchFamily="34" charset="-128"/>
                          <a:ea typeface="Meiryo" panose="020B0604030504040204" pitchFamily="34" charset="-128"/>
                        </a:rPr>
                        <a:t>S3</a:t>
                      </a:r>
                      <a:endParaRPr kumimoji="1" lang="ja-JP" altLang="en-US" sz="1000" b="0" i="0" dirty="0">
                        <a:latin typeface="Meiryo" panose="020B0604030504040204" pitchFamily="34" charset="-128"/>
                        <a:ea typeface="Meiryo" panose="020B0604030504040204" pitchFamily="34" charset="-128"/>
                      </a:endParaRPr>
                    </a:p>
                  </a:txBody>
                  <a:tcPr>
                    <a:solidFill>
                      <a:schemeClr val="bg1"/>
                    </a:solidFill>
                  </a:tcPr>
                </a:tc>
                <a:tc>
                  <a:txBody>
                    <a:bodyPr/>
                    <a:lstStyle/>
                    <a:p>
                      <a:endParaRPr kumimoji="1" lang="ja-JP" altLang="en-US" sz="1000" b="0" i="0" dirty="0">
                        <a:latin typeface="Meiryo" panose="020B0604030504040204" pitchFamily="34" charset="-128"/>
                        <a:ea typeface="Meiryo" panose="020B0604030504040204" pitchFamily="34" charset="-128"/>
                      </a:endParaRPr>
                    </a:p>
                  </a:txBody>
                  <a:tcPr>
                    <a:solidFill>
                      <a:schemeClr val="bg1"/>
                    </a:solidFill>
                  </a:tcPr>
                </a:tc>
                <a:extLst>
                  <a:ext uri="{0D108BD9-81ED-4DB2-BD59-A6C34878D82A}">
                    <a16:rowId xmlns:a16="http://schemas.microsoft.com/office/drawing/2014/main" val="1349115049"/>
                  </a:ext>
                </a:extLst>
              </a:tr>
              <a:tr h="573353">
                <a:tc>
                  <a:txBody>
                    <a:bodyPr/>
                    <a:lstStyle/>
                    <a:p>
                      <a:r>
                        <a:rPr kumimoji="1" lang="en-US" altLang="ja-JP" sz="1000" b="0" i="0" dirty="0" err="1">
                          <a:latin typeface="Meiryo" panose="020B0604030504040204" pitchFamily="34" charset="-128"/>
                          <a:ea typeface="Meiryo" panose="020B0604030504040204" pitchFamily="34" charset="-128"/>
                        </a:rPr>
                        <a:t>QuickSight</a:t>
                      </a:r>
                      <a:endParaRPr kumimoji="1" lang="ja-JP" altLang="en-US" sz="1000" b="0" i="0" dirty="0">
                        <a:latin typeface="Meiryo" panose="020B0604030504040204" pitchFamily="34" charset="-128"/>
                        <a:ea typeface="Meiryo" panose="020B0604030504040204" pitchFamily="34" charset="-128"/>
                      </a:endParaRPr>
                    </a:p>
                  </a:txBody>
                  <a:tcPr>
                    <a:solidFill>
                      <a:schemeClr val="bg1"/>
                    </a:solidFill>
                  </a:tcPr>
                </a:tc>
                <a:tc>
                  <a:txBody>
                    <a:bodyPr/>
                    <a:lstStyle/>
                    <a:p>
                      <a:endParaRPr kumimoji="1" lang="ja-JP" altLang="en-US" sz="1000" b="0" i="0" dirty="0">
                        <a:latin typeface="Meiryo" panose="020B0604030504040204" pitchFamily="34" charset="-128"/>
                        <a:ea typeface="Meiryo" panose="020B0604030504040204" pitchFamily="34" charset="-128"/>
                      </a:endParaRPr>
                    </a:p>
                  </a:txBody>
                  <a:tcPr>
                    <a:solidFill>
                      <a:schemeClr val="bg1"/>
                    </a:solidFill>
                  </a:tcPr>
                </a:tc>
                <a:extLst>
                  <a:ext uri="{0D108BD9-81ED-4DB2-BD59-A6C34878D82A}">
                    <a16:rowId xmlns:a16="http://schemas.microsoft.com/office/drawing/2014/main" val="3993345824"/>
                  </a:ext>
                </a:extLst>
              </a:tr>
              <a:tr h="573353">
                <a:tc>
                  <a:txBody>
                    <a:bodyPr/>
                    <a:lstStyle/>
                    <a:p>
                      <a:r>
                        <a:rPr kumimoji="1" lang="en-US" altLang="ja-JP" sz="1000" b="0" i="0" dirty="0">
                          <a:latin typeface="Meiryo" panose="020B0604030504040204" pitchFamily="34" charset="-128"/>
                          <a:ea typeface="Meiryo" panose="020B0604030504040204" pitchFamily="34" charset="-128"/>
                        </a:rPr>
                        <a:t>Glue</a:t>
                      </a:r>
                      <a:endParaRPr kumimoji="1" lang="ja-JP" altLang="en-US" sz="1000" b="0" i="0" dirty="0">
                        <a:latin typeface="Meiryo" panose="020B0604030504040204" pitchFamily="34" charset="-128"/>
                        <a:ea typeface="Meiryo" panose="020B0604030504040204" pitchFamily="34" charset="-128"/>
                      </a:endParaRPr>
                    </a:p>
                  </a:txBody>
                  <a:tcPr>
                    <a:solidFill>
                      <a:schemeClr val="bg1"/>
                    </a:solidFill>
                  </a:tcPr>
                </a:tc>
                <a:tc>
                  <a:txBody>
                    <a:bodyPr/>
                    <a:lstStyle/>
                    <a:p>
                      <a:endParaRPr kumimoji="1" lang="ja-JP" altLang="en-US" sz="1000" b="0" i="0" dirty="0">
                        <a:latin typeface="Meiryo" panose="020B0604030504040204" pitchFamily="34" charset="-128"/>
                        <a:ea typeface="Meiryo" panose="020B0604030504040204" pitchFamily="34" charset="-128"/>
                      </a:endParaRPr>
                    </a:p>
                  </a:txBody>
                  <a:tcPr>
                    <a:solidFill>
                      <a:schemeClr val="bg1"/>
                    </a:solidFill>
                  </a:tcPr>
                </a:tc>
                <a:extLst>
                  <a:ext uri="{0D108BD9-81ED-4DB2-BD59-A6C34878D82A}">
                    <a16:rowId xmlns:a16="http://schemas.microsoft.com/office/drawing/2014/main" val="3097208477"/>
                  </a:ext>
                </a:extLst>
              </a:tr>
              <a:tr h="573353">
                <a:tc>
                  <a:txBody>
                    <a:bodyPr/>
                    <a:lstStyle/>
                    <a:p>
                      <a:r>
                        <a:rPr kumimoji="1" lang="en-US" altLang="ja-JP" sz="1000" b="0" i="0" dirty="0">
                          <a:latin typeface="Meiryo" panose="020B0604030504040204" pitchFamily="34" charset="-128"/>
                          <a:ea typeface="Meiryo" panose="020B0604030504040204" pitchFamily="34" charset="-128"/>
                        </a:rPr>
                        <a:t>Athena</a:t>
                      </a:r>
                      <a:endParaRPr kumimoji="1" lang="ja-JP" altLang="en-US" sz="1000" b="0" i="0" dirty="0">
                        <a:latin typeface="Meiryo" panose="020B0604030504040204" pitchFamily="34" charset="-128"/>
                        <a:ea typeface="Meiryo" panose="020B0604030504040204" pitchFamily="34" charset="-128"/>
                      </a:endParaRPr>
                    </a:p>
                  </a:txBody>
                  <a:tcPr>
                    <a:solidFill>
                      <a:schemeClr val="bg1"/>
                    </a:solidFill>
                  </a:tcPr>
                </a:tc>
                <a:tc>
                  <a:txBody>
                    <a:bodyPr/>
                    <a:lstStyle/>
                    <a:p>
                      <a:endParaRPr kumimoji="1" lang="ja-JP" altLang="en-US" sz="1000" b="0" i="0" dirty="0">
                        <a:latin typeface="Meiryo" panose="020B0604030504040204" pitchFamily="34" charset="-128"/>
                        <a:ea typeface="Meiryo" panose="020B0604030504040204" pitchFamily="34" charset="-128"/>
                      </a:endParaRPr>
                    </a:p>
                  </a:txBody>
                  <a:tcPr>
                    <a:solidFill>
                      <a:schemeClr val="bg1"/>
                    </a:solidFill>
                  </a:tcPr>
                </a:tc>
                <a:extLst>
                  <a:ext uri="{0D108BD9-81ED-4DB2-BD59-A6C34878D82A}">
                    <a16:rowId xmlns:a16="http://schemas.microsoft.com/office/drawing/2014/main" val="13940443"/>
                  </a:ext>
                </a:extLst>
              </a:tr>
              <a:tr h="573353">
                <a:tc>
                  <a:txBody>
                    <a:bodyPr/>
                    <a:lstStyle/>
                    <a:p>
                      <a:r>
                        <a:rPr kumimoji="1" lang="en-US" altLang="ja-JP" sz="1000" b="0" i="0" dirty="0" err="1">
                          <a:latin typeface="Meiryo" panose="020B0604030504040204" pitchFamily="34" charset="-128"/>
                          <a:ea typeface="Meiryo" panose="020B0604030504040204" pitchFamily="34" charset="-128"/>
                        </a:rPr>
                        <a:t>amqa</a:t>
                      </a:r>
                      <a:r>
                        <a:rPr kumimoji="1" lang="ja-JP" altLang="en-US" sz="1000" b="0" i="0" dirty="0">
                          <a:latin typeface="Meiryo" panose="020B0604030504040204" pitchFamily="34" charset="-128"/>
                          <a:ea typeface="Meiryo" panose="020B0604030504040204" pitchFamily="34" charset="-128"/>
                        </a:rPr>
                        <a:t>ツール＠</a:t>
                      </a:r>
                      <a:r>
                        <a:rPr kumimoji="1" lang="en-US" altLang="ja-JP" sz="1000" b="0" i="0" dirty="0">
                          <a:latin typeface="Meiryo" panose="020B0604030504040204" pitchFamily="34" charset="-128"/>
                          <a:ea typeface="Meiryo" panose="020B0604030504040204" pitchFamily="34" charset="-128"/>
                        </a:rPr>
                        <a:t>Cloud9</a:t>
                      </a:r>
                      <a:r>
                        <a:rPr kumimoji="1" lang="ja-JP" altLang="en-US" sz="1000" b="0" i="0" dirty="0">
                          <a:latin typeface="Meiryo" panose="020B0604030504040204" pitchFamily="34" charset="-128"/>
                          <a:ea typeface="Meiryo" panose="020B0604030504040204" pitchFamily="34" charset="-128"/>
                        </a:rPr>
                        <a:t>又は</a:t>
                      </a:r>
                      <a:r>
                        <a:rPr kumimoji="1" lang="en-US" altLang="ja-JP" sz="1000" b="0" i="0" dirty="0" err="1">
                          <a:latin typeface="Meiryo" panose="020B0604030504040204" pitchFamily="34" charset="-128"/>
                          <a:ea typeface="Meiryo" panose="020B0604030504040204" pitchFamily="34" charset="-128"/>
                        </a:rPr>
                        <a:t>LocalDisk</a:t>
                      </a:r>
                      <a:endParaRPr kumimoji="1" lang="ja-JP" altLang="en-US" sz="1000" b="0" i="0" dirty="0">
                        <a:latin typeface="Meiryo" panose="020B0604030504040204" pitchFamily="34" charset="-128"/>
                        <a:ea typeface="Meiryo" panose="020B0604030504040204" pitchFamily="34" charset="-128"/>
                      </a:endParaRPr>
                    </a:p>
                  </a:txBody>
                  <a:tcPr>
                    <a:solidFill>
                      <a:schemeClr val="bg1"/>
                    </a:solidFill>
                  </a:tcPr>
                </a:tc>
                <a:tc>
                  <a:txBody>
                    <a:bodyPr/>
                    <a:lstStyle/>
                    <a:p>
                      <a:endParaRPr kumimoji="1" lang="ja-JP" altLang="en-US" sz="1000" b="0" i="0" dirty="0">
                        <a:latin typeface="Meiryo" panose="020B0604030504040204" pitchFamily="34" charset="-128"/>
                        <a:ea typeface="Meiryo" panose="020B0604030504040204" pitchFamily="34" charset="-128"/>
                      </a:endParaRPr>
                    </a:p>
                  </a:txBody>
                  <a:tcPr>
                    <a:solidFill>
                      <a:schemeClr val="bg1"/>
                    </a:solidFill>
                  </a:tcPr>
                </a:tc>
                <a:extLst>
                  <a:ext uri="{0D108BD9-81ED-4DB2-BD59-A6C34878D82A}">
                    <a16:rowId xmlns:a16="http://schemas.microsoft.com/office/drawing/2014/main" val="1480917127"/>
                  </a:ext>
                </a:extLst>
              </a:tr>
            </a:tbl>
          </a:graphicData>
        </a:graphic>
      </p:graphicFrame>
      <p:sp>
        <p:nvSpPr>
          <p:cNvPr id="2" name="タイトル 1">
            <a:extLst>
              <a:ext uri="{FF2B5EF4-FFF2-40B4-BE49-F238E27FC236}">
                <a16:creationId xmlns:a16="http://schemas.microsoft.com/office/drawing/2014/main" id="{47842576-9641-6345-AE92-9DD3F7FB76B3}"/>
              </a:ext>
            </a:extLst>
          </p:cNvPr>
          <p:cNvSpPr>
            <a:spLocks noGrp="1"/>
          </p:cNvSpPr>
          <p:nvPr>
            <p:ph type="title"/>
          </p:nvPr>
        </p:nvSpPr>
        <p:spPr/>
        <p:txBody>
          <a:bodyPr/>
          <a:lstStyle/>
          <a:p>
            <a:r>
              <a:rPr kumimoji="1" lang="en-US" altLang="ja-JP" dirty="0" err="1"/>
              <a:t>amqa</a:t>
            </a:r>
            <a:r>
              <a:rPr kumimoji="1" lang="en-US" altLang="ja-JP" dirty="0"/>
              <a:t>:</a:t>
            </a:r>
            <a:r>
              <a:rPr kumimoji="1" lang="ja-JP" altLang="en-US" dirty="0"/>
              <a:t>内部プロセス概要</a:t>
            </a:r>
          </a:p>
        </p:txBody>
      </p:sp>
      <p:grpSp>
        <p:nvGrpSpPr>
          <p:cNvPr id="8" name="グループ化 7">
            <a:extLst>
              <a:ext uri="{FF2B5EF4-FFF2-40B4-BE49-F238E27FC236}">
                <a16:creationId xmlns:a16="http://schemas.microsoft.com/office/drawing/2014/main" id="{12ABDEE3-3AD6-C642-8A74-CE46F6E17B70}"/>
              </a:ext>
            </a:extLst>
          </p:cNvPr>
          <p:cNvGrpSpPr/>
          <p:nvPr/>
        </p:nvGrpSpPr>
        <p:grpSpPr>
          <a:xfrm>
            <a:off x="1172327" y="628342"/>
            <a:ext cx="7117066" cy="3857516"/>
            <a:chOff x="1172327" y="628342"/>
            <a:chExt cx="7117066" cy="3857516"/>
          </a:xfrm>
        </p:grpSpPr>
        <p:sp>
          <p:nvSpPr>
            <p:cNvPr id="4" name="テキスト ボックス 3">
              <a:extLst>
                <a:ext uri="{FF2B5EF4-FFF2-40B4-BE49-F238E27FC236}">
                  <a16:creationId xmlns:a16="http://schemas.microsoft.com/office/drawing/2014/main" id="{B1A5A015-DC34-044A-B469-92BE2995C82E}"/>
                </a:ext>
              </a:extLst>
            </p:cNvPr>
            <p:cNvSpPr txBox="1"/>
            <p:nvPr/>
          </p:nvSpPr>
          <p:spPr>
            <a:xfrm>
              <a:off x="1172327" y="1604351"/>
              <a:ext cx="569387" cy="246221"/>
            </a:xfrm>
            <a:prstGeom prst="rect">
              <a:avLst/>
            </a:prstGeom>
            <a:noFill/>
          </p:spPr>
          <p:txBody>
            <a:bodyPr wrap="none" rtlCol="0">
              <a:spAutoFit/>
            </a:bodyPr>
            <a:lstStyle/>
            <a:p>
              <a:r>
                <a:rPr kumimoji="1" lang="ja-JP" altLang="en-US" sz="1000" dirty="0">
                  <a:latin typeface="Meiryo" panose="020B0604030504040204" pitchFamily="34" charset="-128"/>
                  <a:ea typeface="Meiryo" panose="020B0604030504040204" pitchFamily="34" charset="-128"/>
                </a:rPr>
                <a:t>ロード</a:t>
              </a:r>
            </a:p>
          </p:txBody>
        </p:sp>
        <p:sp>
          <p:nvSpPr>
            <p:cNvPr id="5" name="円/楕円 4">
              <a:extLst>
                <a:ext uri="{FF2B5EF4-FFF2-40B4-BE49-F238E27FC236}">
                  <a16:creationId xmlns:a16="http://schemas.microsoft.com/office/drawing/2014/main" id="{225EAD54-E436-474A-9B67-B3C352E28C01}"/>
                </a:ext>
              </a:extLst>
            </p:cNvPr>
            <p:cNvSpPr/>
            <p:nvPr/>
          </p:nvSpPr>
          <p:spPr>
            <a:xfrm>
              <a:off x="1579363" y="831877"/>
              <a:ext cx="162351" cy="16235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60ED97B8-3E51-BA43-899B-FB3C1F08EE56}"/>
                </a:ext>
              </a:extLst>
            </p:cNvPr>
            <p:cNvSpPr txBox="1"/>
            <p:nvPr/>
          </p:nvSpPr>
          <p:spPr>
            <a:xfrm>
              <a:off x="1439965" y="1422400"/>
              <a:ext cx="441146"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CSV</a:t>
              </a:r>
              <a:endParaRPr kumimoji="1" lang="ja-JP" altLang="en-US" sz="1000" dirty="0">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ED6BE08C-D2DA-1C46-B233-F1D0B3C5A518}"/>
                </a:ext>
              </a:extLst>
            </p:cNvPr>
            <p:cNvSpPr txBox="1"/>
            <p:nvPr/>
          </p:nvSpPr>
          <p:spPr>
            <a:xfrm>
              <a:off x="1454479" y="2543752"/>
              <a:ext cx="441146"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CSV</a:t>
              </a:r>
              <a:endParaRPr kumimoji="1" lang="ja-JP" altLang="en-US" sz="1000" dirty="0">
                <a:latin typeface="Meiryo" panose="020B0604030504040204" pitchFamily="34" charset="-128"/>
                <a:ea typeface="Meiryo" panose="020B0604030504040204" pitchFamily="34" charset="-128"/>
              </a:endParaRPr>
            </a:p>
          </p:txBody>
        </p:sp>
        <p:cxnSp>
          <p:nvCxnSpPr>
            <p:cNvPr id="9" name="直線矢印コネクタ 8">
              <a:extLst>
                <a:ext uri="{FF2B5EF4-FFF2-40B4-BE49-F238E27FC236}">
                  <a16:creationId xmlns:a16="http://schemas.microsoft.com/office/drawing/2014/main" id="{58C19A16-6495-394B-9A37-5B54BB2F5177}"/>
                </a:ext>
              </a:extLst>
            </p:cNvPr>
            <p:cNvCxnSpPr>
              <a:stCxn id="5" idx="4"/>
              <a:endCxn id="6" idx="0"/>
            </p:cNvCxnSpPr>
            <p:nvPr/>
          </p:nvCxnSpPr>
          <p:spPr>
            <a:xfrm flipH="1">
              <a:off x="1660538" y="994228"/>
              <a:ext cx="1" cy="428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7A73E9CD-9C5E-094C-8026-7AF9A5B341E9}"/>
                </a:ext>
              </a:extLst>
            </p:cNvPr>
            <p:cNvCxnSpPr>
              <a:cxnSpLocks/>
              <a:stCxn id="6" idx="2"/>
            </p:cNvCxnSpPr>
            <p:nvPr/>
          </p:nvCxnSpPr>
          <p:spPr>
            <a:xfrm>
              <a:off x="1660538" y="1668621"/>
              <a:ext cx="0" cy="875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カギ線コネクタ 16">
              <a:extLst>
                <a:ext uri="{FF2B5EF4-FFF2-40B4-BE49-F238E27FC236}">
                  <a16:creationId xmlns:a16="http://schemas.microsoft.com/office/drawing/2014/main" id="{8C38BAA6-2C93-6441-AAA0-C7F17A217CAA}"/>
                </a:ext>
              </a:extLst>
            </p:cNvPr>
            <p:cNvCxnSpPr>
              <a:cxnSpLocks/>
              <a:stCxn id="7" idx="3"/>
            </p:cNvCxnSpPr>
            <p:nvPr/>
          </p:nvCxnSpPr>
          <p:spPr>
            <a:xfrm flipV="1">
              <a:off x="1895625" y="994228"/>
              <a:ext cx="113727" cy="16726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9BD53E7F-835D-5248-A715-EEDF6E642633}"/>
                </a:ext>
              </a:extLst>
            </p:cNvPr>
            <p:cNvSpPr txBox="1"/>
            <p:nvPr/>
          </p:nvSpPr>
          <p:spPr>
            <a:xfrm>
              <a:off x="1952488" y="2420640"/>
              <a:ext cx="569387" cy="246221"/>
            </a:xfrm>
            <a:prstGeom prst="rect">
              <a:avLst/>
            </a:prstGeom>
            <a:noFill/>
          </p:spPr>
          <p:txBody>
            <a:bodyPr wrap="none" rtlCol="0">
              <a:spAutoFit/>
            </a:bodyPr>
            <a:lstStyle/>
            <a:p>
              <a:r>
                <a:rPr kumimoji="1" lang="ja-JP" altLang="en-US" sz="1000" dirty="0">
                  <a:latin typeface="Meiryo" panose="020B0604030504040204" pitchFamily="34" charset="-128"/>
                  <a:ea typeface="Meiryo" panose="020B0604030504040204" pitchFamily="34" charset="-128"/>
                </a:rPr>
                <a:t>可視化</a:t>
              </a:r>
            </a:p>
          </p:txBody>
        </p:sp>
        <p:sp>
          <p:nvSpPr>
            <p:cNvPr id="20" name="円/楕円 19">
              <a:extLst>
                <a:ext uri="{FF2B5EF4-FFF2-40B4-BE49-F238E27FC236}">
                  <a16:creationId xmlns:a16="http://schemas.microsoft.com/office/drawing/2014/main" id="{CF3BBC19-0F0F-2F41-8369-15AC94473270}"/>
                </a:ext>
              </a:extLst>
            </p:cNvPr>
            <p:cNvSpPr/>
            <p:nvPr/>
          </p:nvSpPr>
          <p:spPr>
            <a:xfrm>
              <a:off x="1916800" y="831877"/>
              <a:ext cx="162351" cy="16235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テキスト ボックス 20">
              <a:extLst>
                <a:ext uri="{FF2B5EF4-FFF2-40B4-BE49-F238E27FC236}">
                  <a16:creationId xmlns:a16="http://schemas.microsoft.com/office/drawing/2014/main" id="{565522EB-0391-9F49-A12A-0F0F551492F1}"/>
                </a:ext>
              </a:extLst>
            </p:cNvPr>
            <p:cNvSpPr txBox="1"/>
            <p:nvPr/>
          </p:nvSpPr>
          <p:spPr>
            <a:xfrm>
              <a:off x="2576352" y="1604351"/>
              <a:ext cx="569387" cy="246221"/>
            </a:xfrm>
            <a:prstGeom prst="rect">
              <a:avLst/>
            </a:prstGeom>
            <a:noFill/>
          </p:spPr>
          <p:txBody>
            <a:bodyPr wrap="none" rtlCol="0">
              <a:spAutoFit/>
            </a:bodyPr>
            <a:lstStyle/>
            <a:p>
              <a:r>
                <a:rPr kumimoji="1" lang="ja-JP" altLang="en-US" sz="1000" dirty="0">
                  <a:latin typeface="Meiryo" panose="020B0604030504040204" pitchFamily="34" charset="-128"/>
                  <a:ea typeface="Meiryo" panose="020B0604030504040204" pitchFamily="34" charset="-128"/>
                </a:rPr>
                <a:t>ロード</a:t>
              </a:r>
            </a:p>
          </p:txBody>
        </p:sp>
        <p:sp>
          <p:nvSpPr>
            <p:cNvPr id="22" name="円/楕円 21">
              <a:extLst>
                <a:ext uri="{FF2B5EF4-FFF2-40B4-BE49-F238E27FC236}">
                  <a16:creationId xmlns:a16="http://schemas.microsoft.com/office/drawing/2014/main" id="{D2EFBF87-687C-9545-93EF-2108333DB5A2}"/>
                </a:ext>
              </a:extLst>
            </p:cNvPr>
            <p:cNvSpPr/>
            <p:nvPr/>
          </p:nvSpPr>
          <p:spPr>
            <a:xfrm>
              <a:off x="2983388" y="831877"/>
              <a:ext cx="162351" cy="16235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A3B73F49-A98E-4B4F-AF54-303CA57ED225}"/>
                </a:ext>
              </a:extLst>
            </p:cNvPr>
            <p:cNvSpPr txBox="1"/>
            <p:nvPr/>
          </p:nvSpPr>
          <p:spPr>
            <a:xfrm>
              <a:off x="2843990" y="1422400"/>
              <a:ext cx="441146"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CSV</a:t>
              </a:r>
              <a:endParaRPr kumimoji="1" lang="ja-JP" altLang="en-US" sz="1000" dirty="0">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A1750665-356C-3648-8C90-45063B4B855B}"/>
                </a:ext>
              </a:extLst>
            </p:cNvPr>
            <p:cNvSpPr txBox="1"/>
            <p:nvPr/>
          </p:nvSpPr>
          <p:spPr>
            <a:xfrm>
              <a:off x="2840897" y="1973682"/>
              <a:ext cx="441146"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CSV</a:t>
              </a:r>
              <a:endParaRPr kumimoji="1" lang="ja-JP" altLang="en-US" sz="1000" dirty="0">
                <a:latin typeface="Meiryo" panose="020B0604030504040204" pitchFamily="34" charset="-128"/>
                <a:ea typeface="Meiryo" panose="020B0604030504040204" pitchFamily="34" charset="-128"/>
              </a:endParaRPr>
            </a:p>
          </p:txBody>
        </p:sp>
        <p:cxnSp>
          <p:nvCxnSpPr>
            <p:cNvPr id="25" name="直線矢印コネクタ 24">
              <a:extLst>
                <a:ext uri="{FF2B5EF4-FFF2-40B4-BE49-F238E27FC236}">
                  <a16:creationId xmlns:a16="http://schemas.microsoft.com/office/drawing/2014/main" id="{B4528336-0AAF-A64E-9E07-F191A4093623}"/>
                </a:ext>
              </a:extLst>
            </p:cNvPr>
            <p:cNvCxnSpPr>
              <a:stCxn id="22" idx="4"/>
              <a:endCxn id="23" idx="0"/>
            </p:cNvCxnSpPr>
            <p:nvPr/>
          </p:nvCxnSpPr>
          <p:spPr>
            <a:xfrm flipH="1">
              <a:off x="3064563" y="994228"/>
              <a:ext cx="1" cy="428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4BCE332F-17A8-A841-A3CE-B55359C7CF07}"/>
                </a:ext>
              </a:extLst>
            </p:cNvPr>
            <p:cNvCxnSpPr>
              <a:cxnSpLocks/>
              <a:stCxn id="23" idx="2"/>
              <a:endCxn id="24" idx="0"/>
            </p:cNvCxnSpPr>
            <p:nvPr/>
          </p:nvCxnSpPr>
          <p:spPr>
            <a:xfrm flipH="1">
              <a:off x="3061470" y="1668621"/>
              <a:ext cx="3093" cy="305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E8587710-CF47-DA41-A448-73ECB1CADA44}"/>
                </a:ext>
              </a:extLst>
            </p:cNvPr>
            <p:cNvCxnSpPr>
              <a:cxnSpLocks/>
              <a:endCxn id="29" idx="0"/>
            </p:cNvCxnSpPr>
            <p:nvPr/>
          </p:nvCxnSpPr>
          <p:spPr>
            <a:xfrm flipH="1">
              <a:off x="3050009" y="2214092"/>
              <a:ext cx="11462" cy="89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75A94571-0EAF-FC48-97D5-73CB4F55645B}"/>
                </a:ext>
              </a:extLst>
            </p:cNvPr>
            <p:cNvSpPr txBox="1"/>
            <p:nvPr/>
          </p:nvSpPr>
          <p:spPr>
            <a:xfrm>
              <a:off x="2829436" y="3113818"/>
              <a:ext cx="441146"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CSV</a:t>
              </a:r>
              <a:endParaRPr kumimoji="1" lang="ja-JP" altLang="en-US" sz="1000" dirty="0">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7E4314B8-2D00-644F-888D-21A8464C0672}"/>
                </a:ext>
              </a:extLst>
            </p:cNvPr>
            <p:cNvSpPr txBox="1"/>
            <p:nvPr/>
          </p:nvSpPr>
          <p:spPr>
            <a:xfrm>
              <a:off x="2811803" y="3690283"/>
              <a:ext cx="476412"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Data</a:t>
              </a:r>
              <a:endParaRPr kumimoji="1" lang="ja-JP" altLang="en-US" sz="1000" dirty="0">
                <a:latin typeface="Meiryo" panose="020B0604030504040204" pitchFamily="34" charset="-128"/>
                <a:ea typeface="Meiryo" panose="020B0604030504040204" pitchFamily="34" charset="-128"/>
              </a:endParaRPr>
            </a:p>
          </p:txBody>
        </p:sp>
        <p:cxnSp>
          <p:nvCxnSpPr>
            <p:cNvPr id="32" name="直線矢印コネクタ 31">
              <a:extLst>
                <a:ext uri="{FF2B5EF4-FFF2-40B4-BE49-F238E27FC236}">
                  <a16:creationId xmlns:a16="http://schemas.microsoft.com/office/drawing/2014/main" id="{A33794FF-D3DA-E741-84A6-CCB150C50BBD}"/>
                </a:ext>
              </a:extLst>
            </p:cNvPr>
            <p:cNvCxnSpPr>
              <a:cxnSpLocks/>
              <a:stCxn id="29" idx="2"/>
              <a:endCxn id="31" idx="0"/>
            </p:cNvCxnSpPr>
            <p:nvPr/>
          </p:nvCxnSpPr>
          <p:spPr>
            <a:xfrm>
              <a:off x="3050009" y="3360039"/>
              <a:ext cx="0" cy="330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円/楕円 35">
              <a:extLst>
                <a:ext uri="{FF2B5EF4-FFF2-40B4-BE49-F238E27FC236}">
                  <a16:creationId xmlns:a16="http://schemas.microsoft.com/office/drawing/2014/main" id="{5DE8A921-8F04-FF46-BA8A-7FE611DC63E4}"/>
                </a:ext>
              </a:extLst>
            </p:cNvPr>
            <p:cNvSpPr/>
            <p:nvPr/>
          </p:nvSpPr>
          <p:spPr>
            <a:xfrm>
              <a:off x="5389411" y="832348"/>
              <a:ext cx="162351" cy="16235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7" name="直線矢印コネクタ 36">
              <a:extLst>
                <a:ext uri="{FF2B5EF4-FFF2-40B4-BE49-F238E27FC236}">
                  <a16:creationId xmlns:a16="http://schemas.microsoft.com/office/drawing/2014/main" id="{F9CB7DC9-41AA-2648-B058-1F00C62DC8A9}"/>
                </a:ext>
              </a:extLst>
            </p:cNvPr>
            <p:cNvCxnSpPr>
              <a:cxnSpLocks/>
              <a:endCxn id="39" idx="0"/>
            </p:cNvCxnSpPr>
            <p:nvPr/>
          </p:nvCxnSpPr>
          <p:spPr>
            <a:xfrm>
              <a:off x="5459894" y="994228"/>
              <a:ext cx="42683" cy="3245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E3A9E715-9F86-E94A-B0C1-6718B18374F6}"/>
                </a:ext>
              </a:extLst>
            </p:cNvPr>
            <p:cNvSpPr txBox="1"/>
            <p:nvPr/>
          </p:nvSpPr>
          <p:spPr>
            <a:xfrm>
              <a:off x="5252348" y="4239637"/>
              <a:ext cx="500458"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Code</a:t>
              </a:r>
              <a:endParaRPr kumimoji="1" lang="ja-JP" altLang="en-US" sz="1000" dirty="0">
                <a:latin typeface="Meiryo" panose="020B0604030504040204" pitchFamily="34" charset="-128"/>
                <a:ea typeface="Meiryo" panose="020B0604030504040204" pitchFamily="34" charset="-128"/>
              </a:endParaRPr>
            </a:p>
          </p:txBody>
        </p:sp>
        <p:sp>
          <p:nvSpPr>
            <p:cNvPr id="41" name="テキスト ボックス 40">
              <a:extLst>
                <a:ext uri="{FF2B5EF4-FFF2-40B4-BE49-F238E27FC236}">
                  <a16:creationId xmlns:a16="http://schemas.microsoft.com/office/drawing/2014/main" id="{183F2D66-FE51-274E-B7CF-92456ECB198D}"/>
                </a:ext>
              </a:extLst>
            </p:cNvPr>
            <p:cNvSpPr txBox="1"/>
            <p:nvPr/>
          </p:nvSpPr>
          <p:spPr>
            <a:xfrm>
              <a:off x="6352594" y="3690283"/>
              <a:ext cx="476412"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Data</a:t>
              </a:r>
              <a:endParaRPr kumimoji="1" lang="ja-JP" altLang="en-US" sz="1000" dirty="0">
                <a:latin typeface="Meiryo" panose="020B0604030504040204" pitchFamily="34" charset="-128"/>
                <a:ea typeface="Meiryo" panose="020B0604030504040204" pitchFamily="34" charset="-128"/>
              </a:endParaRPr>
            </a:p>
          </p:txBody>
        </p:sp>
        <p:cxnSp>
          <p:nvCxnSpPr>
            <p:cNvPr id="42" name="カギ線コネクタ 41">
              <a:extLst>
                <a:ext uri="{FF2B5EF4-FFF2-40B4-BE49-F238E27FC236}">
                  <a16:creationId xmlns:a16="http://schemas.microsoft.com/office/drawing/2014/main" id="{E98C333C-08BA-0E4F-A4B5-2353FD4482F0}"/>
                </a:ext>
              </a:extLst>
            </p:cNvPr>
            <p:cNvCxnSpPr>
              <a:cxnSpLocks/>
              <a:stCxn id="39" idx="3"/>
              <a:endCxn id="41" idx="2"/>
            </p:cNvCxnSpPr>
            <p:nvPr/>
          </p:nvCxnSpPr>
          <p:spPr>
            <a:xfrm flipV="1">
              <a:off x="5752806" y="3936504"/>
              <a:ext cx="837994" cy="42624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6F69D32C-7A90-9E43-A155-23B5FF9CEEE5}"/>
                </a:ext>
              </a:extLst>
            </p:cNvPr>
            <p:cNvSpPr txBox="1"/>
            <p:nvPr/>
          </p:nvSpPr>
          <p:spPr>
            <a:xfrm>
              <a:off x="7384978" y="1416808"/>
              <a:ext cx="904415"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Result Data</a:t>
              </a:r>
              <a:endParaRPr kumimoji="1" lang="ja-JP" altLang="en-US" sz="1000" dirty="0">
                <a:latin typeface="Meiryo" panose="020B0604030504040204" pitchFamily="34" charset="-128"/>
                <a:ea typeface="Meiryo" panose="020B0604030504040204" pitchFamily="34" charset="-128"/>
              </a:endParaRPr>
            </a:p>
          </p:txBody>
        </p:sp>
        <p:cxnSp>
          <p:nvCxnSpPr>
            <p:cNvPr id="46" name="カギ線コネクタ 45">
              <a:extLst>
                <a:ext uri="{FF2B5EF4-FFF2-40B4-BE49-F238E27FC236}">
                  <a16:creationId xmlns:a16="http://schemas.microsoft.com/office/drawing/2014/main" id="{037972DB-72F4-F94A-A4BE-C4A00CBF7B27}"/>
                </a:ext>
              </a:extLst>
            </p:cNvPr>
            <p:cNvCxnSpPr>
              <a:cxnSpLocks/>
              <a:stCxn id="51" idx="0"/>
              <a:endCxn id="45" idx="2"/>
            </p:cNvCxnSpPr>
            <p:nvPr/>
          </p:nvCxnSpPr>
          <p:spPr>
            <a:xfrm rot="5400000" flipH="1" flipV="1">
              <a:off x="6548883" y="2951333"/>
              <a:ext cx="2576607" cy="127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カギ線コネクタ 48">
              <a:extLst>
                <a:ext uri="{FF2B5EF4-FFF2-40B4-BE49-F238E27FC236}">
                  <a16:creationId xmlns:a16="http://schemas.microsoft.com/office/drawing/2014/main" id="{C232CEEF-BE88-0C40-A785-279A1F775B6F}"/>
                </a:ext>
              </a:extLst>
            </p:cNvPr>
            <p:cNvCxnSpPr>
              <a:cxnSpLocks/>
              <a:stCxn id="41" idx="3"/>
              <a:endCxn id="51" idx="1"/>
            </p:cNvCxnSpPr>
            <p:nvPr/>
          </p:nvCxnSpPr>
          <p:spPr>
            <a:xfrm>
              <a:off x="6829006" y="3813394"/>
              <a:ext cx="555972" cy="549353"/>
            </a:xfrm>
            <a:prstGeom prst="bentConnector3">
              <a:avLst>
                <a:gd name="adj1" fmla="val 33402"/>
              </a:avLst>
            </a:prstGeom>
            <a:ln>
              <a:tailEnd type="triangle"/>
            </a:ln>
          </p:spPr>
          <p:style>
            <a:lnRef idx="1">
              <a:schemeClr val="dk1"/>
            </a:lnRef>
            <a:fillRef idx="0">
              <a:schemeClr val="dk1"/>
            </a:fillRef>
            <a:effectRef idx="0">
              <a:schemeClr val="dk1"/>
            </a:effectRef>
            <a:fontRef idx="minor">
              <a:schemeClr val="tx1"/>
            </a:fontRef>
          </p:style>
        </p:cxnSp>
        <p:sp>
          <p:nvSpPr>
            <p:cNvPr id="51" name="テキスト ボックス 50">
              <a:extLst>
                <a:ext uri="{FF2B5EF4-FFF2-40B4-BE49-F238E27FC236}">
                  <a16:creationId xmlns:a16="http://schemas.microsoft.com/office/drawing/2014/main" id="{BE3D2DF3-909E-1F46-ADBD-6A45F3C99DFC}"/>
                </a:ext>
              </a:extLst>
            </p:cNvPr>
            <p:cNvSpPr txBox="1"/>
            <p:nvPr/>
          </p:nvSpPr>
          <p:spPr>
            <a:xfrm>
              <a:off x="7384978" y="4239636"/>
              <a:ext cx="904415"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Result Data</a:t>
              </a:r>
              <a:endParaRPr kumimoji="1" lang="ja-JP" altLang="en-US" sz="1000" dirty="0">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B5734DAD-4C47-2D46-86D6-5E9CBC33C14F}"/>
                </a:ext>
              </a:extLst>
            </p:cNvPr>
            <p:cNvSpPr txBox="1"/>
            <p:nvPr/>
          </p:nvSpPr>
          <p:spPr>
            <a:xfrm>
              <a:off x="6237909" y="4128760"/>
              <a:ext cx="559769"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Query</a:t>
              </a:r>
              <a:endParaRPr kumimoji="1" lang="ja-JP" altLang="en-US" sz="1000" dirty="0">
                <a:latin typeface="Meiryo" panose="020B0604030504040204" pitchFamily="34" charset="-128"/>
                <a:ea typeface="Meiryo" panose="020B0604030504040204" pitchFamily="34" charset="-128"/>
              </a:endParaRPr>
            </a:p>
          </p:txBody>
        </p:sp>
        <p:sp>
          <p:nvSpPr>
            <p:cNvPr id="56" name="円/楕円 55">
              <a:extLst>
                <a:ext uri="{FF2B5EF4-FFF2-40B4-BE49-F238E27FC236}">
                  <a16:creationId xmlns:a16="http://schemas.microsoft.com/office/drawing/2014/main" id="{BD3DBF70-911D-574B-88BF-9B6159313DCB}"/>
                </a:ext>
              </a:extLst>
            </p:cNvPr>
            <p:cNvSpPr/>
            <p:nvPr/>
          </p:nvSpPr>
          <p:spPr>
            <a:xfrm>
              <a:off x="4057241" y="832348"/>
              <a:ext cx="162351" cy="16235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41A3D891-BE87-7747-9B5D-CCC4052430C8}"/>
                </a:ext>
              </a:extLst>
            </p:cNvPr>
            <p:cNvSpPr txBox="1"/>
            <p:nvPr/>
          </p:nvSpPr>
          <p:spPr>
            <a:xfrm>
              <a:off x="3901689" y="4239637"/>
              <a:ext cx="500458"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Code</a:t>
              </a:r>
              <a:endParaRPr kumimoji="1" lang="ja-JP" altLang="en-US" sz="1000" dirty="0">
                <a:latin typeface="Meiryo" panose="020B0604030504040204" pitchFamily="34" charset="-128"/>
                <a:ea typeface="Meiryo" panose="020B0604030504040204" pitchFamily="34" charset="-128"/>
              </a:endParaRPr>
            </a:p>
          </p:txBody>
        </p:sp>
        <p:cxnSp>
          <p:nvCxnSpPr>
            <p:cNvPr id="58" name="カギ線コネクタ 57">
              <a:extLst>
                <a:ext uri="{FF2B5EF4-FFF2-40B4-BE49-F238E27FC236}">
                  <a16:creationId xmlns:a16="http://schemas.microsoft.com/office/drawing/2014/main" id="{D245129E-5D86-6A41-B2B6-DC83D19052C5}"/>
                </a:ext>
              </a:extLst>
            </p:cNvPr>
            <p:cNvCxnSpPr>
              <a:cxnSpLocks/>
              <a:stCxn id="56" idx="4"/>
              <a:endCxn id="57" idx="0"/>
            </p:cNvCxnSpPr>
            <p:nvPr/>
          </p:nvCxnSpPr>
          <p:spPr>
            <a:xfrm rot="16200000" flipH="1">
              <a:off x="2522698" y="2610417"/>
              <a:ext cx="3244938" cy="1350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2" name="カギ線コネクタ 61">
              <a:extLst>
                <a:ext uri="{FF2B5EF4-FFF2-40B4-BE49-F238E27FC236}">
                  <a16:creationId xmlns:a16="http://schemas.microsoft.com/office/drawing/2014/main" id="{F333D5F4-7C8B-4547-B6A0-D10D2401BEF7}"/>
                </a:ext>
              </a:extLst>
            </p:cNvPr>
            <p:cNvCxnSpPr>
              <a:cxnSpLocks/>
              <a:stCxn id="57" idx="3"/>
            </p:cNvCxnSpPr>
            <p:nvPr/>
          </p:nvCxnSpPr>
          <p:spPr>
            <a:xfrm flipV="1">
              <a:off x="4402147" y="1600486"/>
              <a:ext cx="286102" cy="276226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65" name="テキスト ボックス 64">
              <a:extLst>
                <a:ext uri="{FF2B5EF4-FFF2-40B4-BE49-F238E27FC236}">
                  <a16:creationId xmlns:a16="http://schemas.microsoft.com/office/drawing/2014/main" id="{65A8AB8C-D144-0544-BDDF-EC207C9E11CC}"/>
                </a:ext>
              </a:extLst>
            </p:cNvPr>
            <p:cNvSpPr txBox="1"/>
            <p:nvPr/>
          </p:nvSpPr>
          <p:spPr>
            <a:xfrm>
              <a:off x="4233093" y="1355718"/>
              <a:ext cx="901209"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Pricing CSV</a:t>
              </a:r>
              <a:endParaRPr kumimoji="1" lang="ja-JP" altLang="en-US" sz="1000" dirty="0">
                <a:latin typeface="Meiryo" panose="020B0604030504040204" pitchFamily="34" charset="-128"/>
                <a:ea typeface="Meiryo" panose="020B0604030504040204" pitchFamily="34" charset="-128"/>
              </a:endParaRPr>
            </a:p>
          </p:txBody>
        </p:sp>
        <p:sp>
          <p:nvSpPr>
            <p:cNvPr id="68" name="テキスト ボックス 67">
              <a:extLst>
                <a:ext uri="{FF2B5EF4-FFF2-40B4-BE49-F238E27FC236}">
                  <a16:creationId xmlns:a16="http://schemas.microsoft.com/office/drawing/2014/main" id="{F41BA719-A99E-1C49-9667-068DE4C21DD6}"/>
                </a:ext>
              </a:extLst>
            </p:cNvPr>
            <p:cNvSpPr txBox="1"/>
            <p:nvPr/>
          </p:nvSpPr>
          <p:spPr>
            <a:xfrm>
              <a:off x="5622732" y="1377695"/>
              <a:ext cx="901209"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Pricing CSV</a:t>
              </a:r>
              <a:endParaRPr kumimoji="1" lang="ja-JP" altLang="en-US" sz="1000" dirty="0">
                <a:latin typeface="Meiryo" panose="020B0604030504040204" pitchFamily="34" charset="-128"/>
                <a:ea typeface="Meiryo" panose="020B0604030504040204" pitchFamily="34" charset="-128"/>
              </a:endParaRPr>
            </a:p>
          </p:txBody>
        </p:sp>
        <p:cxnSp>
          <p:nvCxnSpPr>
            <p:cNvPr id="69" name="カギ線コネクタ 68">
              <a:extLst>
                <a:ext uri="{FF2B5EF4-FFF2-40B4-BE49-F238E27FC236}">
                  <a16:creationId xmlns:a16="http://schemas.microsoft.com/office/drawing/2014/main" id="{4040C53D-1BB2-B74D-9CFB-354E0A589907}"/>
                </a:ext>
              </a:extLst>
            </p:cNvPr>
            <p:cNvCxnSpPr>
              <a:cxnSpLocks/>
              <a:stCxn id="39" idx="3"/>
              <a:endCxn id="68" idx="2"/>
            </p:cNvCxnSpPr>
            <p:nvPr/>
          </p:nvCxnSpPr>
          <p:spPr>
            <a:xfrm flipV="1">
              <a:off x="5752806" y="1623916"/>
              <a:ext cx="320531" cy="27388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5" name="カギ線コネクタ 74">
              <a:extLst>
                <a:ext uri="{FF2B5EF4-FFF2-40B4-BE49-F238E27FC236}">
                  <a16:creationId xmlns:a16="http://schemas.microsoft.com/office/drawing/2014/main" id="{675B0907-AD16-BB4F-A8F8-981D387D7314}"/>
                </a:ext>
              </a:extLst>
            </p:cNvPr>
            <p:cNvCxnSpPr>
              <a:cxnSpLocks/>
              <a:stCxn id="68" idx="3"/>
              <a:endCxn id="51" idx="1"/>
            </p:cNvCxnSpPr>
            <p:nvPr/>
          </p:nvCxnSpPr>
          <p:spPr>
            <a:xfrm>
              <a:off x="6523941" y="1500806"/>
              <a:ext cx="861037" cy="2861941"/>
            </a:xfrm>
            <a:prstGeom prst="bentConnector3">
              <a:avLst>
                <a:gd name="adj1" fmla="val 79229"/>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a:extLst>
                <a:ext uri="{FF2B5EF4-FFF2-40B4-BE49-F238E27FC236}">
                  <a16:creationId xmlns:a16="http://schemas.microsoft.com/office/drawing/2014/main" id="{ABD77B8C-3684-A349-A99B-5B59B3D5B2F1}"/>
                </a:ext>
              </a:extLst>
            </p:cNvPr>
            <p:cNvSpPr txBox="1"/>
            <p:nvPr/>
          </p:nvSpPr>
          <p:spPr>
            <a:xfrm>
              <a:off x="7481158" y="3726363"/>
              <a:ext cx="805029"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Download</a:t>
              </a:r>
              <a:endParaRPr kumimoji="1" lang="ja-JP" altLang="en-US" sz="1000" dirty="0">
                <a:latin typeface="Meiryo" panose="020B0604030504040204" pitchFamily="34" charset="-128"/>
                <a:ea typeface="Meiryo" panose="020B0604030504040204" pitchFamily="34" charset="-128"/>
              </a:endParaRPr>
            </a:p>
          </p:txBody>
        </p:sp>
        <p:sp>
          <p:nvSpPr>
            <p:cNvPr id="92" name="テキスト ボックス 91">
              <a:extLst>
                <a:ext uri="{FF2B5EF4-FFF2-40B4-BE49-F238E27FC236}">
                  <a16:creationId xmlns:a16="http://schemas.microsoft.com/office/drawing/2014/main" id="{1C58DC8E-EAC5-0D4E-992F-AB26D3DE7B52}"/>
                </a:ext>
              </a:extLst>
            </p:cNvPr>
            <p:cNvSpPr txBox="1"/>
            <p:nvPr/>
          </p:nvSpPr>
          <p:spPr>
            <a:xfrm>
              <a:off x="4329679" y="3075794"/>
              <a:ext cx="919978" cy="400110"/>
            </a:xfrm>
            <a:prstGeom prst="rect">
              <a:avLst/>
            </a:prstGeom>
            <a:noFill/>
          </p:spPr>
          <p:txBody>
            <a:bodyPr wrap="square" rtlCol="0">
              <a:spAutoFit/>
            </a:bodyPr>
            <a:lstStyle/>
            <a:p>
              <a:r>
                <a:rPr kumimoji="1" lang="en-US" altLang="ja-JP" sz="1000" dirty="0">
                  <a:latin typeface="Meiryo" panose="020B0604030504040204" pitchFamily="34" charset="-128"/>
                  <a:ea typeface="Meiryo" panose="020B0604030504040204" pitchFamily="34" charset="-128"/>
                </a:rPr>
                <a:t>Download from AWS</a:t>
              </a:r>
              <a:endParaRPr kumimoji="1" lang="ja-JP" altLang="en-US" sz="1000" dirty="0">
                <a:latin typeface="Meiryo" panose="020B0604030504040204" pitchFamily="34" charset="-128"/>
                <a:ea typeface="Meiryo" panose="020B0604030504040204" pitchFamily="34" charset="-128"/>
              </a:endParaRPr>
            </a:p>
          </p:txBody>
        </p:sp>
        <p:sp>
          <p:nvSpPr>
            <p:cNvPr id="93" name="テキスト ボックス 92">
              <a:extLst>
                <a:ext uri="{FF2B5EF4-FFF2-40B4-BE49-F238E27FC236}">
                  <a16:creationId xmlns:a16="http://schemas.microsoft.com/office/drawing/2014/main" id="{FE3A5A87-463F-104A-8369-A4D98F4C2B37}"/>
                </a:ext>
              </a:extLst>
            </p:cNvPr>
            <p:cNvSpPr txBox="1"/>
            <p:nvPr/>
          </p:nvSpPr>
          <p:spPr>
            <a:xfrm>
              <a:off x="5788609" y="3168252"/>
              <a:ext cx="559769"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Query</a:t>
              </a:r>
              <a:endParaRPr kumimoji="1" lang="ja-JP" altLang="en-US" sz="1000" dirty="0">
                <a:latin typeface="Meiryo" panose="020B0604030504040204" pitchFamily="34" charset="-128"/>
                <a:ea typeface="Meiryo" panose="020B0604030504040204" pitchFamily="34" charset="-128"/>
              </a:endParaRPr>
            </a:p>
          </p:txBody>
        </p:sp>
        <p:sp>
          <p:nvSpPr>
            <p:cNvPr id="94" name="テキスト ボックス 93">
              <a:extLst>
                <a:ext uri="{FF2B5EF4-FFF2-40B4-BE49-F238E27FC236}">
                  <a16:creationId xmlns:a16="http://schemas.microsoft.com/office/drawing/2014/main" id="{F9461718-1880-864E-BA01-4AF10CF6C9DE}"/>
                </a:ext>
              </a:extLst>
            </p:cNvPr>
            <p:cNvSpPr txBox="1"/>
            <p:nvPr/>
          </p:nvSpPr>
          <p:spPr>
            <a:xfrm>
              <a:off x="1243944" y="628342"/>
              <a:ext cx="441146" cy="246221"/>
            </a:xfrm>
            <a:prstGeom prst="rect">
              <a:avLst/>
            </a:prstGeom>
            <a:noFill/>
          </p:spPr>
          <p:txBody>
            <a:bodyPr wrap="none" rtlCol="0">
              <a:spAutoFit/>
            </a:bodyPr>
            <a:lstStyle/>
            <a:p>
              <a:r>
                <a:rPr kumimoji="1" lang="ja-JP" altLang="en-US" sz="1000" dirty="0">
                  <a:latin typeface="Meiryo" panose="020B0604030504040204" pitchFamily="34" charset="-128"/>
                  <a:ea typeface="Meiryo" panose="020B0604030504040204" pitchFamily="34" charset="-128"/>
                </a:rPr>
                <a:t>分析</a:t>
              </a:r>
            </a:p>
          </p:txBody>
        </p:sp>
        <p:sp>
          <p:nvSpPr>
            <p:cNvPr id="95" name="テキスト ボックス 94">
              <a:extLst>
                <a:ext uri="{FF2B5EF4-FFF2-40B4-BE49-F238E27FC236}">
                  <a16:creationId xmlns:a16="http://schemas.microsoft.com/office/drawing/2014/main" id="{12A7CBAF-DAB2-9747-A336-0788747381FE}"/>
                </a:ext>
              </a:extLst>
            </p:cNvPr>
            <p:cNvSpPr txBox="1"/>
            <p:nvPr/>
          </p:nvSpPr>
          <p:spPr>
            <a:xfrm>
              <a:off x="2456176" y="666831"/>
              <a:ext cx="1210588" cy="246221"/>
            </a:xfrm>
            <a:prstGeom prst="rect">
              <a:avLst/>
            </a:prstGeom>
            <a:noFill/>
          </p:spPr>
          <p:txBody>
            <a:bodyPr wrap="none" rtlCol="0">
              <a:spAutoFit/>
            </a:bodyPr>
            <a:lstStyle/>
            <a:p>
              <a:r>
                <a:rPr kumimoji="1" lang="ja-JP" altLang="en-US" sz="1000" dirty="0">
                  <a:latin typeface="Meiryo" panose="020B0604030504040204" pitchFamily="34" charset="-128"/>
                  <a:ea typeface="Meiryo" panose="020B0604030504040204" pitchFamily="34" charset="-128"/>
                </a:rPr>
                <a:t>サーバー一覧準備</a:t>
              </a:r>
              <a:endParaRPr kumimoji="1" lang="en-US" altLang="ja-JP" sz="1000" dirty="0">
                <a:latin typeface="Meiryo" panose="020B0604030504040204" pitchFamily="34" charset="-128"/>
                <a:ea typeface="Meiryo" panose="020B0604030504040204" pitchFamily="34" charset="-128"/>
              </a:endParaRPr>
            </a:p>
          </p:txBody>
        </p:sp>
        <p:sp>
          <p:nvSpPr>
            <p:cNvPr id="96" name="テキスト ボックス 95">
              <a:extLst>
                <a:ext uri="{FF2B5EF4-FFF2-40B4-BE49-F238E27FC236}">
                  <a16:creationId xmlns:a16="http://schemas.microsoft.com/office/drawing/2014/main" id="{85591132-B22E-6246-BD26-4B97EEA0F937}"/>
                </a:ext>
              </a:extLst>
            </p:cNvPr>
            <p:cNvSpPr txBox="1"/>
            <p:nvPr/>
          </p:nvSpPr>
          <p:spPr>
            <a:xfrm>
              <a:off x="3565836" y="660126"/>
              <a:ext cx="1197764"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AWS Pricing</a:t>
              </a:r>
              <a:r>
                <a:rPr kumimoji="1" lang="ja-JP" altLang="en-US" sz="1000" dirty="0">
                  <a:latin typeface="Meiryo" panose="020B0604030504040204" pitchFamily="34" charset="-128"/>
                  <a:ea typeface="Meiryo" panose="020B0604030504040204" pitchFamily="34" charset="-128"/>
                </a:rPr>
                <a:t>準備</a:t>
              </a:r>
            </a:p>
          </p:txBody>
        </p:sp>
        <p:sp>
          <p:nvSpPr>
            <p:cNvPr id="97" name="テキスト ボックス 96">
              <a:extLst>
                <a:ext uri="{FF2B5EF4-FFF2-40B4-BE49-F238E27FC236}">
                  <a16:creationId xmlns:a16="http://schemas.microsoft.com/office/drawing/2014/main" id="{BC332DAF-CDE4-3C44-A279-DA276FD6E682}"/>
                </a:ext>
              </a:extLst>
            </p:cNvPr>
            <p:cNvSpPr txBox="1"/>
            <p:nvPr/>
          </p:nvSpPr>
          <p:spPr>
            <a:xfrm>
              <a:off x="4883108" y="652606"/>
              <a:ext cx="1148071" cy="246221"/>
            </a:xfrm>
            <a:prstGeom prst="rect">
              <a:avLst/>
            </a:prstGeom>
            <a:noFill/>
          </p:spPr>
          <p:txBody>
            <a:bodyPr wrap="none" rtlCol="0">
              <a:spAutoFit/>
            </a:bodyPr>
            <a:lstStyle/>
            <a:p>
              <a:r>
                <a:rPr kumimoji="1" lang="en-US" altLang="ja-JP" sz="1000" dirty="0">
                  <a:latin typeface="Meiryo" panose="020B0604030504040204" pitchFamily="34" charset="-128"/>
                  <a:ea typeface="Meiryo" panose="020B0604030504040204" pitchFamily="34" charset="-128"/>
                </a:rPr>
                <a:t>Sizing &amp; Pricing</a:t>
              </a:r>
              <a:endParaRPr kumimoji="1" lang="ja-JP" altLang="en-US" sz="1000" dirty="0">
                <a:latin typeface="Meiryo" panose="020B0604030504040204" pitchFamily="34" charset="-128"/>
                <a:ea typeface="Meiryo" panose="020B0604030504040204" pitchFamily="34" charset="-128"/>
              </a:endParaRPr>
            </a:p>
          </p:txBody>
        </p:sp>
      </p:grpSp>
      <p:sp>
        <p:nvSpPr>
          <p:cNvPr id="99" name="テキスト ボックス 98">
            <a:extLst>
              <a:ext uri="{FF2B5EF4-FFF2-40B4-BE49-F238E27FC236}">
                <a16:creationId xmlns:a16="http://schemas.microsoft.com/office/drawing/2014/main" id="{18599168-13C0-9A4B-9208-CD93AD72CFBE}"/>
              </a:ext>
            </a:extLst>
          </p:cNvPr>
          <p:cNvSpPr txBox="1"/>
          <p:nvPr/>
        </p:nvSpPr>
        <p:spPr>
          <a:xfrm>
            <a:off x="5120399" y="190029"/>
            <a:ext cx="3668120" cy="276999"/>
          </a:xfrm>
          <a:prstGeom prst="rect">
            <a:avLst/>
          </a:prstGeom>
          <a:noFill/>
        </p:spPr>
        <p:txBody>
          <a:bodyPr wrap="none" rtlCol="0">
            <a:spAutoFit/>
          </a:bodyPr>
          <a:lstStyle/>
          <a:p>
            <a:r>
              <a:rPr kumimoji="1" lang="en-US" altLang="ja-JP" sz="1200" dirty="0" err="1">
                <a:latin typeface="Meiryo" panose="020B0604030504040204" pitchFamily="34" charset="-128"/>
                <a:ea typeface="Meiryo" panose="020B0604030504040204" pitchFamily="34" charset="-128"/>
              </a:rPr>
              <a:t>amqa</a:t>
            </a:r>
            <a:r>
              <a:rPr kumimoji="1" lang="en-US" altLang="ja-JP" sz="1200" dirty="0">
                <a:latin typeface="Meiryo" panose="020B0604030504040204" pitchFamily="34" charset="-128"/>
                <a:ea typeface="Meiryo" panose="020B0604030504040204" pitchFamily="34" charset="-128"/>
              </a:rPr>
              <a:t> – AWS Migration Quick Assessment Tool</a:t>
            </a:r>
          </a:p>
        </p:txBody>
      </p:sp>
    </p:spTree>
    <p:extLst>
      <p:ext uri="{BB962C8B-B14F-4D97-AF65-F5344CB8AC3E}">
        <p14:creationId xmlns:p14="http://schemas.microsoft.com/office/powerpoint/2010/main" val="2467751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99A90D-B61C-AE49-835A-FF32C9787AA6}"/>
              </a:ext>
            </a:extLst>
          </p:cNvPr>
          <p:cNvSpPr>
            <a:spLocks noGrp="1"/>
          </p:cNvSpPr>
          <p:nvPr>
            <p:ph type="title"/>
          </p:nvPr>
        </p:nvSpPr>
        <p:spPr/>
        <p:txBody>
          <a:bodyPr/>
          <a:lstStyle/>
          <a:p>
            <a:r>
              <a:rPr kumimoji="1" lang="en-US" altLang="ja-JP" dirty="0" err="1"/>
              <a:t>amqa</a:t>
            </a:r>
            <a:r>
              <a:rPr kumimoji="1" lang="ja-JP" altLang="en-US"/>
              <a:t>デモ</a:t>
            </a:r>
          </a:p>
        </p:txBody>
      </p:sp>
    </p:spTree>
    <p:extLst>
      <p:ext uri="{BB962C8B-B14F-4D97-AF65-F5344CB8AC3E}">
        <p14:creationId xmlns:p14="http://schemas.microsoft.com/office/powerpoint/2010/main" val="3574553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92863" y="1683023"/>
            <a:ext cx="2958275" cy="1768598"/>
          </a:xfrm>
          <a:prstGeom prst="rect">
            <a:avLst/>
          </a:prstGeom>
        </p:spPr>
      </p:pic>
    </p:spTree>
    <p:extLst>
      <p:ext uri="{BB962C8B-B14F-4D97-AF65-F5344CB8AC3E}">
        <p14:creationId xmlns:p14="http://schemas.microsoft.com/office/powerpoint/2010/main" val="8233266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支援ツールの位置付け</a:t>
            </a:r>
          </a:p>
        </p:txBody>
      </p:sp>
    </p:spTree>
    <p:extLst>
      <p:ext uri="{BB962C8B-B14F-4D97-AF65-F5344CB8AC3E}">
        <p14:creationId xmlns:p14="http://schemas.microsoft.com/office/powerpoint/2010/main" val="98169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MAP</a:t>
            </a:r>
            <a:r>
              <a:rPr lang="ja-JP" altLang="en-US"/>
              <a:t>の各フェーズ（再掲）</a:t>
            </a:r>
            <a:endParaRPr lang="en-US"/>
          </a:p>
        </p:txBody>
      </p:sp>
      <p:sp>
        <p:nvSpPr>
          <p:cNvPr id="15" name="Notched Right Arrow 7"/>
          <p:cNvSpPr/>
          <p:nvPr/>
        </p:nvSpPr>
        <p:spPr>
          <a:xfrm>
            <a:off x="894988" y="2163688"/>
            <a:ext cx="7474097" cy="1772016"/>
          </a:xfrm>
          <a:prstGeom prst="notchedRightArrow">
            <a:avLst/>
          </a:prstGeom>
          <a:solidFill>
            <a:srgbClr val="4F81BD">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pic>
        <p:nvPicPr>
          <p:cNvPr id="16"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1188" y="2485652"/>
            <a:ext cx="1134337" cy="1134337"/>
          </a:xfrm>
          <a:prstGeom prst="rect">
            <a:avLst/>
          </a:prstGeom>
        </p:spPr>
      </p:pic>
      <p:pic>
        <p:nvPicPr>
          <p:cNvPr id="17"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2703" y="2423016"/>
            <a:ext cx="1608224" cy="1072148"/>
          </a:xfrm>
          <a:prstGeom prst="rect">
            <a:avLst/>
          </a:prstGeom>
        </p:spPr>
      </p:pic>
      <p:sp>
        <p:nvSpPr>
          <p:cNvPr id="18" name="TextBox 8"/>
          <p:cNvSpPr txBox="1"/>
          <p:nvPr/>
        </p:nvSpPr>
        <p:spPr>
          <a:xfrm>
            <a:off x="3410113" y="1982594"/>
            <a:ext cx="3135802" cy="707886"/>
          </a:xfrm>
          <a:prstGeom prst="rect">
            <a:avLst/>
          </a:prstGeom>
          <a:noFill/>
        </p:spPr>
        <p:txBody>
          <a:bodyPr wrap="square" rtlCol="0">
            <a:spAutoFit/>
          </a:bodyPr>
          <a:lstStyle/>
          <a:p>
            <a:pPr algn="ctr"/>
            <a:r>
              <a:rPr lang="en-US" altLang="ja-JP" sz="1600" b="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MRP</a:t>
            </a:r>
          </a:p>
          <a:p>
            <a:pPr algn="ct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a:t>
            </a:r>
            <a:r>
              <a:rPr lang="en-GB" sz="1200" b="1">
                <a:latin typeface="メイリオ" panose="020B0604030504040204" pitchFamily="50" charset="-128"/>
                <a:ea typeface="メイリオ" panose="020B0604030504040204" pitchFamily="50" charset="-128"/>
                <a:cs typeface="メイリオ" panose="020B0604030504040204" pitchFamily="50" charset="-128"/>
              </a:rPr>
              <a:t>Migration Readiness &amp; Planning</a:t>
            </a: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b="1">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現行調査とプロジェクト策定</a:t>
            </a:r>
            <a:endParaRPr lang="en-GB" sz="1200" b="1">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9"/>
          <p:cNvSpPr txBox="1"/>
          <p:nvPr/>
        </p:nvSpPr>
        <p:spPr>
          <a:xfrm>
            <a:off x="6618489" y="2015156"/>
            <a:ext cx="1894048" cy="523220"/>
          </a:xfrm>
          <a:prstGeom prst="rect">
            <a:avLst/>
          </a:prstGeom>
          <a:noFill/>
        </p:spPr>
        <p:txBody>
          <a:bodyPr wrap="square" rtlCol="0">
            <a:spAutoFit/>
          </a:bodyPr>
          <a:lstStyle/>
          <a:p>
            <a:pPr algn="ctr"/>
            <a:r>
              <a:rPr lang="en-GB" sz="1600" b="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Migration</a:t>
            </a:r>
          </a:p>
          <a:p>
            <a:pPr algn="ct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移行プロジェクトの実施</a:t>
            </a:r>
            <a:endParaRPr lang="en-GB" sz="1200" b="1">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TextBox 12"/>
          <p:cNvSpPr txBox="1"/>
          <p:nvPr/>
        </p:nvSpPr>
        <p:spPr>
          <a:xfrm>
            <a:off x="867501" y="1955719"/>
            <a:ext cx="1575992" cy="523220"/>
          </a:xfrm>
          <a:prstGeom prst="rect">
            <a:avLst/>
          </a:prstGeom>
          <a:noFill/>
        </p:spPr>
        <p:txBody>
          <a:bodyPr wrap="square" rtlCol="0">
            <a:spAutoFit/>
          </a:bodyPr>
          <a:lstStyle/>
          <a:p>
            <a:pPr algn="ctr"/>
            <a:r>
              <a:rPr lang="en-US" altLang="ja-JP" sz="1600" b="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Onboarding</a:t>
            </a:r>
          </a:p>
          <a:p>
            <a:pPr algn="ct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b="1">
                <a:latin typeface="メイリオ" panose="020B0604030504040204" pitchFamily="50" charset="-128"/>
                <a:ea typeface="メイリオ" panose="020B0604030504040204" pitchFamily="50" charset="-128"/>
                <a:cs typeface="メイリオ" panose="020B0604030504040204" pitchFamily="50" charset="-128"/>
              </a:rPr>
              <a:t>MAP</a:t>
            </a: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適用可否）</a:t>
            </a:r>
            <a:endParaRPr lang="en-GB" sz="1200" b="1">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5"/>
          <p:cNvSpPr/>
          <p:nvPr/>
        </p:nvSpPr>
        <p:spPr>
          <a:xfrm>
            <a:off x="1400056" y="1974130"/>
            <a:ext cx="715967" cy="2215991"/>
          </a:xfrm>
          <a:prstGeom prst="rect">
            <a:avLst/>
          </a:prstGeom>
          <a:noFill/>
        </p:spPr>
        <p:txBody>
          <a:bodyPr wrap="square" lIns="91440" tIns="45720" rIns="91440" bIns="45720">
            <a:spAutoFit/>
          </a:bodyPr>
          <a:lstStyle/>
          <a:p>
            <a:pPr algn="ctr"/>
            <a:r>
              <a:rPr lang="en-US" sz="13800" b="1" cap="none" spc="0">
                <a:ln w="0"/>
                <a:solidFill>
                  <a:srgbClr val="FAA634"/>
                </a:solidFill>
                <a:effectLst>
                  <a:outerShdw blurRad="38100" dist="19050" dir="2700000" algn="tl" rotWithShape="0">
                    <a:schemeClr val="dk1">
                      <a:alpha val="40000"/>
                    </a:schemeClr>
                  </a:outerShdw>
                </a:effectLst>
              </a:rPr>
              <a:t>✓</a:t>
            </a:r>
          </a:p>
        </p:txBody>
      </p:sp>
      <p:sp>
        <p:nvSpPr>
          <p:cNvPr id="22" name="Down Arrow 6"/>
          <p:cNvSpPr/>
          <p:nvPr/>
        </p:nvSpPr>
        <p:spPr>
          <a:xfrm>
            <a:off x="2742567" y="1743254"/>
            <a:ext cx="620485" cy="1056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10"/>
          <p:cNvSpPr txBox="1"/>
          <p:nvPr/>
        </p:nvSpPr>
        <p:spPr>
          <a:xfrm>
            <a:off x="1367505" y="1027746"/>
            <a:ext cx="3215624" cy="769441"/>
          </a:xfrm>
          <a:prstGeom prst="rect">
            <a:avLst/>
          </a:prstGeom>
          <a:noFill/>
        </p:spPr>
        <p:txBody>
          <a:bodyPr wrap="none" rtlCol="0">
            <a:spAutoFit/>
          </a:bodyPr>
          <a:lstStyle/>
          <a:p>
            <a:pPr algn="ctr"/>
            <a:r>
              <a:rPr lang="en-US" altLang="ja-JP" sz="1600" b="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MRA</a:t>
            </a:r>
          </a:p>
          <a:p>
            <a:pPr algn="ctr"/>
            <a:r>
              <a:rPr lang="ja-JP" altLang="en-US" sz="1600" b="1">
                <a:latin typeface="メイリオ" panose="020B0604030504040204" pitchFamily="50" charset="-128"/>
                <a:ea typeface="メイリオ" panose="020B0604030504040204" pitchFamily="50" charset="-128"/>
                <a:cs typeface="メイリオ" panose="020B0604030504040204" pitchFamily="50" charset="-128"/>
              </a:rPr>
              <a:t>（</a:t>
            </a:r>
            <a:r>
              <a:rPr lang="en-US" sz="1200" b="1">
                <a:latin typeface="メイリオ" panose="020B0604030504040204" pitchFamily="50" charset="-128"/>
                <a:ea typeface="メイリオ" panose="020B0604030504040204" pitchFamily="50" charset="-128"/>
                <a:cs typeface="メイリオ" panose="020B0604030504040204" pitchFamily="50" charset="-128"/>
              </a:rPr>
              <a:t>Migration Readiness Assessment</a:t>
            </a: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b="1">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altLang="ja-JP" sz="1200" b="1">
                <a:latin typeface="メイリオ" panose="020B0604030504040204" pitchFamily="50" charset="-128"/>
                <a:ea typeface="メイリオ" panose="020B0604030504040204" pitchFamily="50" charset="-128"/>
                <a:cs typeface="メイリオ" panose="020B0604030504040204" pitchFamily="50" charset="-128"/>
              </a:rPr>
              <a:t>MRP</a:t>
            </a: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を行うための事前準備</a:t>
            </a:r>
            <a:endParaRPr lang="en-US" sz="1200" b="1">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下矢印 23"/>
          <p:cNvSpPr/>
          <p:nvPr/>
        </p:nvSpPr>
        <p:spPr>
          <a:xfrm rot="10800000">
            <a:off x="5813412" y="3577983"/>
            <a:ext cx="229378" cy="50625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8"/>
          <p:cNvSpPr txBox="1"/>
          <p:nvPr/>
        </p:nvSpPr>
        <p:spPr>
          <a:xfrm>
            <a:off x="4486757" y="4143673"/>
            <a:ext cx="2882685" cy="461665"/>
          </a:xfrm>
          <a:prstGeom prst="rect">
            <a:avLst/>
          </a:prstGeom>
          <a:noFill/>
        </p:spPr>
        <p:txBody>
          <a:bodyPr wrap="square" rtlCol="0">
            <a:spAutoFit/>
          </a:bodyPr>
          <a:lstStyle/>
          <a:p>
            <a:pPr algn="ctr"/>
            <a:r>
              <a:rPr lang="en-US" altLang="ja-JP" sz="1200" b="1">
                <a:latin typeface="メイリオ" panose="020B0604030504040204" pitchFamily="50" charset="-128"/>
                <a:ea typeface="メイリオ" panose="020B0604030504040204" pitchFamily="50" charset="-128"/>
                <a:cs typeface="メイリオ" panose="020B0604030504040204" pitchFamily="50" charset="-128"/>
              </a:rPr>
              <a:t>AWS</a:t>
            </a: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によるパートナー</a:t>
            </a:r>
            <a:br>
              <a:rPr lang="en-US" altLang="ja-JP" sz="1200" b="1">
                <a:latin typeface="メイリオ" panose="020B0604030504040204" pitchFamily="50" charset="-128"/>
                <a:ea typeface="メイリオ" panose="020B0604030504040204" pitchFamily="50" charset="-128"/>
                <a:cs typeface="メイリオ" panose="020B0604030504040204" pitchFamily="50" charset="-128"/>
              </a:rPr>
            </a:br>
            <a:r>
              <a:rPr lang="en-US" altLang="ja-JP" sz="1200" b="1">
                <a:latin typeface="メイリオ" panose="020B0604030504040204" pitchFamily="50" charset="-128"/>
                <a:ea typeface="メイリオ" panose="020B0604030504040204" pitchFamily="50" charset="-128"/>
                <a:cs typeface="メイリオ" panose="020B0604030504040204" pitchFamily="50" charset="-128"/>
              </a:rPr>
              <a:t>MRP</a:t>
            </a: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成果物レビュー</a:t>
            </a:r>
            <a:endParaRPr lang="en-US" altLang="ja-JP" sz="1200" b="1">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TextBox 8"/>
          <p:cNvSpPr txBox="1"/>
          <p:nvPr/>
        </p:nvSpPr>
        <p:spPr>
          <a:xfrm>
            <a:off x="4076259" y="2824752"/>
            <a:ext cx="1696885" cy="646331"/>
          </a:xfrm>
          <a:prstGeom prst="rect">
            <a:avLst/>
          </a:prstGeom>
          <a:noFill/>
        </p:spPr>
        <p:txBody>
          <a:bodyPr wrap="square" rtlCol="0">
            <a:spAutoFit/>
          </a:bodyPr>
          <a:lstStyle/>
          <a:p>
            <a:pPr algn="ctr"/>
            <a:r>
              <a:rPr lang="en-US" altLang="ja-JP" sz="1200" b="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Migration Toolkit</a:t>
            </a: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をテンプレートとして活用可能</a:t>
            </a:r>
            <a:endParaRPr lang="en-GB" sz="1200" b="1">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5565267" y="604987"/>
            <a:ext cx="3372879" cy="276999"/>
          </a:xfrm>
          <a:prstGeom prst="rect">
            <a:avLst/>
          </a:prstGeom>
          <a:noFill/>
        </p:spPr>
        <p:txBody>
          <a:bodyPr wrap="square" rtlCol="0">
            <a:spAutoFit/>
          </a:bodyPr>
          <a:lstStyle/>
          <a:p>
            <a:r>
              <a:rPr lang="en-US" altLang="ja-JP" sz="1200">
                <a:latin typeface="メイリオ" panose="020B0604030504040204" pitchFamily="50" charset="-128"/>
                <a:ea typeface="メイリオ" panose="020B0604030504040204" pitchFamily="50" charset="-128"/>
                <a:cs typeface="メイリオ" panose="020B0604030504040204" pitchFamily="50" charset="-128"/>
              </a:rPr>
              <a:t>※Migration Toolkit</a:t>
            </a:r>
            <a:r>
              <a:rPr lang="ja-JP" altLang="en-US" sz="1200">
                <a:latin typeface="メイリオ" panose="020B0604030504040204" pitchFamily="50" charset="-128"/>
                <a:ea typeface="メイリオ" panose="020B0604030504040204" pitchFamily="50" charset="-128"/>
                <a:cs typeface="メイリオ" panose="020B0604030504040204" pitchFamily="50" charset="-128"/>
              </a:rPr>
              <a:t>とは、</a:t>
            </a:r>
            <a:r>
              <a:rPr lang="en-US" altLang="ja-JP" sz="1200">
                <a:latin typeface="メイリオ" panose="020B0604030504040204" pitchFamily="50" charset="-128"/>
                <a:ea typeface="メイリオ" panose="020B0604030504040204" pitchFamily="50" charset="-128"/>
                <a:cs typeface="メイリオ" panose="020B0604030504040204" pitchFamily="50" charset="-128"/>
              </a:rPr>
              <a:t>AWS</a:t>
            </a:r>
            <a:r>
              <a:rPr lang="ja-JP" altLang="en-US" sz="1200">
                <a:latin typeface="メイリオ" panose="020B0604030504040204" pitchFamily="50" charset="-128"/>
                <a:ea typeface="メイリオ" panose="020B0604030504040204" pitchFamily="50" charset="-128"/>
                <a:cs typeface="メイリオ" panose="020B0604030504040204" pitchFamily="50" charset="-128"/>
              </a:rPr>
              <a:t>が作成した</a:t>
            </a:r>
            <a:r>
              <a:rPr lang="en-US" altLang="ja-JP" sz="1200">
                <a:latin typeface="メイリオ" panose="020B0604030504040204" pitchFamily="50" charset="-128"/>
                <a:ea typeface="メイリオ" panose="020B0604030504040204" pitchFamily="50" charset="-128"/>
                <a:cs typeface="メイリオ" panose="020B0604030504040204" pitchFamily="50" charset="-128"/>
              </a:rPr>
              <a:t>IP</a:t>
            </a:r>
          </a:p>
        </p:txBody>
      </p:sp>
      <p:sp>
        <p:nvSpPr>
          <p:cNvPr id="28" name="TextBox 8"/>
          <p:cNvSpPr txBox="1"/>
          <p:nvPr/>
        </p:nvSpPr>
        <p:spPr>
          <a:xfrm>
            <a:off x="1611464" y="4104776"/>
            <a:ext cx="2882685" cy="461665"/>
          </a:xfrm>
          <a:prstGeom prst="rect">
            <a:avLst/>
          </a:prstGeom>
          <a:noFill/>
        </p:spPr>
        <p:txBody>
          <a:bodyPr wrap="square" rtlCol="0">
            <a:spAutoFit/>
          </a:bodyPr>
          <a:lstStyle/>
          <a:p>
            <a:pPr algn="ctr"/>
            <a:r>
              <a:rPr lang="en-US" altLang="ja-JP" sz="1200" b="1">
                <a:latin typeface="メイリオ" panose="020B0604030504040204" pitchFamily="50" charset="-128"/>
                <a:ea typeface="メイリオ" panose="020B0604030504040204" pitchFamily="50" charset="-128"/>
                <a:cs typeface="メイリオ" panose="020B0604030504040204" pitchFamily="50" charset="-128"/>
              </a:rPr>
              <a:t>AWS</a:t>
            </a: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パートナーチームによるパートナーへの</a:t>
            </a:r>
            <a:r>
              <a:rPr lang="en-US" altLang="ja-JP" sz="1200" b="1">
                <a:latin typeface="メイリオ" panose="020B0604030504040204" pitchFamily="50" charset="-128"/>
                <a:ea typeface="メイリオ" panose="020B0604030504040204" pitchFamily="50" charset="-128"/>
                <a:cs typeface="メイリオ" panose="020B0604030504040204" pitchFamily="50" charset="-128"/>
              </a:rPr>
              <a:t>MRP</a:t>
            </a: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トレーニング</a:t>
            </a:r>
            <a:endParaRPr lang="en-US" altLang="ja-JP" sz="1200" b="1">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下矢印 28"/>
          <p:cNvSpPr/>
          <p:nvPr/>
        </p:nvSpPr>
        <p:spPr>
          <a:xfrm rot="10800000">
            <a:off x="1847030" y="3577984"/>
            <a:ext cx="2411556" cy="4262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円/楕円 4"/>
          <p:cNvSpPr/>
          <p:nvPr/>
        </p:nvSpPr>
        <p:spPr>
          <a:xfrm>
            <a:off x="1310970" y="810451"/>
            <a:ext cx="3483671" cy="124690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28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支援ツールの利用想定シーン</a:t>
            </a:r>
            <a:endParaRPr lang="en-US" dirty="0"/>
          </a:p>
        </p:txBody>
      </p:sp>
      <p:sp>
        <p:nvSpPr>
          <p:cNvPr id="6" name="コンテンツ プレースホルダー 2"/>
          <p:cNvSpPr>
            <a:spLocks noGrp="1"/>
          </p:cNvSpPr>
          <p:nvPr>
            <p:ph idx="1"/>
          </p:nvPr>
        </p:nvSpPr>
        <p:spPr/>
        <p:txBody>
          <a:bodyPr>
            <a:noAutofit/>
          </a:bodyPr>
          <a:lstStyle/>
          <a:p>
            <a:pPr marL="285750" indent="-285750">
              <a:buFont typeface="Wingdings" charset="2"/>
              <a:buChar char="l"/>
            </a:pPr>
            <a:r>
              <a:rPr lang="en-US" altLang="ja-JP" sz="2000" dirty="0"/>
              <a:t>AWS</a:t>
            </a:r>
            <a:r>
              <a:rPr lang="ja-JP" altLang="en-US" sz="2000" dirty="0"/>
              <a:t>への移行を提案、概念設計する</a:t>
            </a:r>
            <a:r>
              <a:rPr lang="en-US" altLang="ja-JP" sz="2000" dirty="0"/>
              <a:t>IT</a:t>
            </a:r>
            <a:r>
              <a:rPr lang="ja-JP" altLang="en-US" sz="2000" dirty="0"/>
              <a:t>ベンダーの利用を想定</a:t>
            </a:r>
            <a:endParaRPr lang="en-US" altLang="ja-JP" sz="2000" dirty="0"/>
          </a:p>
          <a:p>
            <a:pPr marL="285750" indent="-285750">
              <a:buFont typeface="Wingdings" charset="2"/>
              <a:buChar char="l"/>
            </a:pPr>
            <a:endParaRPr lang="en-US" altLang="ja-JP" sz="2000" dirty="0"/>
          </a:p>
          <a:p>
            <a:pPr marL="285750" indent="-285750">
              <a:buFont typeface="Wingdings" charset="2"/>
              <a:buChar char="l"/>
            </a:pPr>
            <a:r>
              <a:rPr lang="ja-JP" altLang="en-US" sz="2000" dirty="0"/>
              <a:t>レイト・マジョリティーのエンタープライズ企業を対象顧客と想定</a:t>
            </a:r>
            <a:endParaRPr lang="en-US" altLang="ja-JP" sz="2000" dirty="0"/>
          </a:p>
          <a:p>
            <a:pPr marL="285750" indent="-285750">
              <a:buFont typeface="Wingdings" charset="2"/>
              <a:buChar char="l"/>
            </a:pPr>
            <a:endParaRPr lang="en-US" altLang="ja-JP" sz="2000" dirty="0"/>
          </a:p>
          <a:p>
            <a:pPr marL="285750" indent="-285750">
              <a:buFont typeface="Wingdings" charset="2"/>
              <a:buChar char="l"/>
            </a:pPr>
            <a:r>
              <a:rPr lang="ja-JP" altLang="en-US" sz="2000" dirty="0"/>
              <a:t>お客様からエクセルファイルで既存</a:t>
            </a:r>
            <a:r>
              <a:rPr lang="en-US" altLang="ja-JP" sz="2000" dirty="0"/>
              <a:t>IT</a:t>
            </a:r>
            <a:r>
              <a:rPr lang="ja-JP" altLang="en-US" sz="2000" dirty="0"/>
              <a:t>資産台帳を預かったが、できるだけ営業や担当</a:t>
            </a:r>
            <a:r>
              <a:rPr lang="en-US" altLang="ja-JP" sz="2000" dirty="0"/>
              <a:t>SE</a:t>
            </a:r>
            <a:r>
              <a:rPr lang="ja-JP" altLang="en-US" sz="2000" dirty="0"/>
              <a:t>の負担にならずに移行提案書作成をしたいケース</a:t>
            </a:r>
            <a:endParaRPr lang="en-US" altLang="ja-JP" sz="2000" dirty="0"/>
          </a:p>
          <a:p>
            <a:pPr marL="285750" indent="-285750">
              <a:buFont typeface="Wingdings" charset="2"/>
              <a:buChar char="l"/>
            </a:pPr>
            <a:endParaRPr lang="en-US" altLang="ja-JP" sz="2000" dirty="0"/>
          </a:p>
          <a:p>
            <a:pPr marL="285750" indent="-285750">
              <a:buFont typeface="Wingdings" charset="2"/>
              <a:buChar char="l"/>
            </a:pPr>
            <a:r>
              <a:rPr lang="ja-JP" altLang="en-US" sz="2000" dirty="0"/>
              <a:t>移行を決めたわけではないが、どんな風に進める</a:t>
            </a:r>
            <a:r>
              <a:rPr lang="ja-JP" altLang="en-US" sz="2000"/>
              <a:t>のか何か</a:t>
            </a:r>
            <a:r>
              <a:rPr lang="en-US" altLang="ja-JP" sz="2000" dirty="0"/>
              <a:t>AWS</a:t>
            </a:r>
            <a:r>
              <a:rPr lang="ja-JP" altLang="en-US" sz="2000"/>
              <a:t>の提案をして</a:t>
            </a:r>
            <a:r>
              <a:rPr lang="ja-JP" altLang="en-US" sz="2000" dirty="0"/>
              <a:t>欲しい</a:t>
            </a:r>
            <a:endParaRPr lang="en-US" altLang="ja-JP" sz="2000" dirty="0"/>
          </a:p>
        </p:txBody>
      </p:sp>
    </p:spTree>
    <p:extLst>
      <p:ext uri="{BB962C8B-B14F-4D97-AF65-F5344CB8AC3E}">
        <p14:creationId xmlns:p14="http://schemas.microsoft.com/office/powerpoint/2010/main" val="124694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err="1"/>
              <a:t>QuickSight</a:t>
            </a:r>
            <a:r>
              <a:rPr kumimoji="1" lang="ja-JP" altLang="en-US" sz="3600" dirty="0"/>
              <a:t>と</a:t>
            </a:r>
            <a:r>
              <a:rPr kumimoji="1" lang="en-US" altLang="ja-JP" sz="3600" dirty="0"/>
              <a:t>Athena</a:t>
            </a:r>
            <a:r>
              <a:rPr kumimoji="1" lang="ja-JP" altLang="en-US" sz="3600" dirty="0"/>
              <a:t>による</a:t>
            </a:r>
            <a:br>
              <a:rPr kumimoji="1" lang="en-US" altLang="ja-JP" sz="3600" dirty="0"/>
            </a:br>
            <a:r>
              <a:rPr kumimoji="1" lang="en-US" altLang="ja-JP" sz="3600" dirty="0"/>
              <a:t>IT</a:t>
            </a:r>
            <a:r>
              <a:rPr kumimoji="1" lang="ja-JP" altLang="en-US" sz="3600" dirty="0"/>
              <a:t>資産棚卸し</a:t>
            </a:r>
            <a:br>
              <a:rPr kumimoji="1" lang="en-US" altLang="ja-JP" sz="3600" dirty="0"/>
            </a:br>
            <a:r>
              <a:rPr kumimoji="1" lang="ja-JP" altLang="en-US" sz="3600" dirty="0"/>
              <a:t>（手作業ベース）</a:t>
            </a:r>
          </a:p>
        </p:txBody>
      </p:sp>
    </p:spTree>
    <p:extLst>
      <p:ext uri="{BB962C8B-B14F-4D97-AF65-F5344CB8AC3E}">
        <p14:creationId xmlns:p14="http://schemas.microsoft.com/office/powerpoint/2010/main" val="174991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概要</a:t>
            </a:r>
            <a:endParaRPr lang="en-US" dirty="0"/>
          </a:p>
        </p:txBody>
      </p:sp>
      <p:sp>
        <p:nvSpPr>
          <p:cNvPr id="6" name="コンテンツ プレースホルダー 2"/>
          <p:cNvSpPr>
            <a:spLocks noGrp="1"/>
          </p:cNvSpPr>
          <p:nvPr>
            <p:ph idx="1"/>
          </p:nvPr>
        </p:nvSpPr>
        <p:spPr/>
        <p:txBody>
          <a:bodyPr>
            <a:noAutofit/>
          </a:bodyPr>
          <a:lstStyle/>
          <a:p>
            <a:pPr marL="342900" indent="-342900">
              <a:buFont typeface="+mj-lt"/>
              <a:buAutoNum type="arabicPeriod"/>
            </a:pPr>
            <a:r>
              <a:rPr lang="en-US" altLang="ja-JP" sz="2000" dirty="0"/>
              <a:t>MRA</a:t>
            </a:r>
            <a:r>
              <a:rPr lang="ja-JP" altLang="en-US" sz="2000" dirty="0"/>
              <a:t>におけるエクセルベースの</a:t>
            </a:r>
            <a:r>
              <a:rPr lang="en-US" altLang="ja-JP" sz="2000" dirty="0"/>
              <a:t>IT</a:t>
            </a:r>
            <a:r>
              <a:rPr lang="ja-JP" altLang="en-US" sz="2000" dirty="0"/>
              <a:t>資産台帳を</a:t>
            </a:r>
            <a:r>
              <a:rPr lang="en-US" altLang="ja-JP" sz="2000" dirty="0" err="1"/>
              <a:t>QuickSight</a:t>
            </a:r>
            <a:r>
              <a:rPr lang="ja-JP" altLang="en-US" sz="2000" dirty="0"/>
              <a:t>へ取り込んで全体概要をクイックに把握する。（全体傾向分析）</a:t>
            </a:r>
            <a:endParaRPr lang="en-US" altLang="ja-JP" sz="2000" dirty="0"/>
          </a:p>
          <a:p>
            <a:pPr marL="1028700" lvl="1">
              <a:buFont typeface="Wingdings" pitchFamily="2" charset="2"/>
              <a:buChar char="ü"/>
            </a:pPr>
            <a:r>
              <a:rPr lang="ja-JP" altLang="en-US" sz="1600" dirty="0"/>
              <a:t>データーセンター</a:t>
            </a:r>
            <a:r>
              <a:rPr lang="en-US" altLang="ja-JP" sz="1600" dirty="0"/>
              <a:t>/OS</a:t>
            </a:r>
            <a:r>
              <a:rPr lang="ja-JP" altLang="en-US" sz="1600" dirty="0"/>
              <a:t>種別</a:t>
            </a:r>
            <a:r>
              <a:rPr lang="en-US" altLang="ja-JP" sz="1600" dirty="0"/>
              <a:t>/CPU/</a:t>
            </a:r>
            <a:r>
              <a:rPr lang="ja-JP" altLang="en-US" sz="1600" dirty="0"/>
              <a:t>メモリ</a:t>
            </a:r>
            <a:r>
              <a:rPr lang="en-US" altLang="ja-JP" sz="1600" dirty="0"/>
              <a:t>/</a:t>
            </a:r>
            <a:r>
              <a:rPr lang="ja-JP" altLang="en-US" sz="1600" dirty="0"/>
              <a:t>ストレージ　等々</a:t>
            </a:r>
            <a:endParaRPr lang="en-US" altLang="ja-JP" sz="1600" dirty="0"/>
          </a:p>
          <a:p>
            <a:pPr marL="285750">
              <a:buFont typeface="Wingdings" charset="2"/>
              <a:buChar char="p"/>
            </a:pPr>
            <a:endParaRPr lang="en-US" altLang="ja-JP" sz="2000" dirty="0"/>
          </a:p>
          <a:p>
            <a:pPr marL="342900" indent="-342900">
              <a:buFont typeface="+mj-lt"/>
              <a:buAutoNum type="arabicPeriod" startAt="2"/>
            </a:pPr>
            <a:r>
              <a:rPr lang="ja-JP" altLang="en-US" sz="2000" dirty="0"/>
              <a:t>同様に</a:t>
            </a:r>
            <a:r>
              <a:rPr lang="en-US" altLang="ja-JP" sz="2000" dirty="0"/>
              <a:t>IT</a:t>
            </a:r>
            <a:r>
              <a:rPr lang="ja-JP" altLang="en-US" sz="2000" dirty="0"/>
              <a:t>資産台帳を</a:t>
            </a:r>
            <a:r>
              <a:rPr lang="en-US" altLang="ja-JP" sz="2000" dirty="0"/>
              <a:t>S3</a:t>
            </a:r>
            <a:r>
              <a:rPr lang="ja-JP" altLang="en-US" sz="2000" dirty="0"/>
              <a:t>へアップロードし、</a:t>
            </a:r>
            <a:r>
              <a:rPr lang="en-US" altLang="ja-JP" sz="2000" dirty="0"/>
              <a:t>Athena</a:t>
            </a:r>
            <a:r>
              <a:rPr lang="ja-JP" altLang="en-US" sz="2000" dirty="0"/>
              <a:t>で該当する</a:t>
            </a:r>
            <a:r>
              <a:rPr lang="en-US" altLang="ja-JP" sz="2000" dirty="0"/>
              <a:t>AWS</a:t>
            </a:r>
            <a:r>
              <a:rPr lang="ja-JP" altLang="en-US" sz="2000" dirty="0"/>
              <a:t>インスタンスタイプを仕分け算出（ルールに従ったサイジング）</a:t>
            </a:r>
            <a:endParaRPr lang="en-US" altLang="ja-JP" sz="2000" dirty="0"/>
          </a:p>
          <a:p>
            <a:pPr lvl="1" indent="0">
              <a:buNone/>
            </a:pPr>
            <a:endParaRPr lang="en-US" altLang="ja-JP" sz="1600" dirty="0"/>
          </a:p>
          <a:p>
            <a:pPr marL="342900" indent="-342900">
              <a:buFont typeface="+mj-lt"/>
              <a:buAutoNum type="arabicPeriod" startAt="2"/>
            </a:pPr>
            <a:r>
              <a:rPr lang="en-US" altLang="ja-JP" sz="2000" dirty="0"/>
              <a:t>AWS Simple Monthly Calculator</a:t>
            </a:r>
            <a:r>
              <a:rPr lang="ja-JP" altLang="en-US" sz="2000" dirty="0"/>
              <a:t>でインスタンスの概算を算出</a:t>
            </a:r>
            <a:endParaRPr lang="en-US" altLang="ja-JP" sz="2000" dirty="0"/>
          </a:p>
          <a:p>
            <a:pPr marL="1028700" lvl="1">
              <a:buFont typeface="Wingdings" charset="2"/>
              <a:buChar char="p"/>
            </a:pPr>
            <a:endParaRPr lang="en-US" altLang="ja-JP" sz="1000" dirty="0"/>
          </a:p>
          <a:p>
            <a:pPr marL="285750">
              <a:buFont typeface="Wingdings" charset="2"/>
              <a:buChar char="p"/>
            </a:pPr>
            <a:endParaRPr lang="en-US" altLang="ja-JP" sz="2000" dirty="0"/>
          </a:p>
          <a:p>
            <a:pPr marL="285750" indent="-285750">
              <a:buFont typeface="Wingdings" charset="2"/>
              <a:buChar char="p"/>
            </a:pPr>
            <a:endParaRPr lang="en-US" altLang="ja-JP" sz="2000" dirty="0">
              <a:latin typeface="Meiryo" charset="-128"/>
              <a:ea typeface="Meiryo" charset="-128"/>
              <a:cs typeface="Meiryo" charset="-128"/>
            </a:endParaRPr>
          </a:p>
          <a:p>
            <a:pPr marL="285750" indent="-285750">
              <a:buFont typeface="Wingdings" charset="2"/>
              <a:buChar char="p"/>
            </a:pPr>
            <a:endParaRPr lang="en-US" altLang="ja-JP" dirty="0">
              <a:latin typeface="Meiryo" charset="-128"/>
              <a:ea typeface="Meiryo" charset="-128"/>
              <a:cs typeface="Meiryo" charset="-128"/>
            </a:endParaRPr>
          </a:p>
        </p:txBody>
      </p:sp>
    </p:spTree>
    <p:extLst>
      <p:ext uri="{BB962C8B-B14F-4D97-AF65-F5344CB8AC3E}">
        <p14:creationId xmlns:p14="http://schemas.microsoft.com/office/powerpoint/2010/main" val="1002253788"/>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2286</TotalTime>
  <Words>1402</Words>
  <Application>Microsoft Macintosh PowerPoint</Application>
  <PresentationFormat>画面に合わせる (16:9)</PresentationFormat>
  <Paragraphs>247</Paragraphs>
  <Slides>42</Slides>
  <Notes>18</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42</vt:i4>
      </vt:variant>
    </vt:vector>
  </HeadingPairs>
  <TitlesOfParts>
    <vt:vector size="54" baseType="lpstr">
      <vt:lpstr>ＭＳ Ｐゴシック</vt:lpstr>
      <vt:lpstr>メイリオ</vt:lpstr>
      <vt:lpstr>メイリオ</vt:lpstr>
      <vt:lpstr>Amazon Ember Light</vt:lpstr>
      <vt:lpstr>Amazon Ember Regular</vt:lpstr>
      <vt:lpstr>Arial</vt:lpstr>
      <vt:lpstr>Calibri</vt:lpstr>
      <vt:lpstr>Consolas</vt:lpstr>
      <vt:lpstr>Lucida Console</vt:lpstr>
      <vt:lpstr>Times New Roman</vt:lpstr>
      <vt:lpstr>Wingdings</vt:lpstr>
      <vt:lpstr>DeckTemplate-AWS</vt:lpstr>
      <vt:lpstr>AWSへのマイグレーション IT資産棚卸し支援ツール</vt:lpstr>
      <vt:lpstr>自己紹介</vt:lpstr>
      <vt:lpstr>本資料の位置付け</vt:lpstr>
      <vt:lpstr>アジェンダ</vt:lpstr>
      <vt:lpstr>支援ツールの位置付け</vt:lpstr>
      <vt:lpstr>MAPの各フェーズ（再掲）</vt:lpstr>
      <vt:lpstr>支援ツールの利用想定シーン</vt:lpstr>
      <vt:lpstr>QuickSightとAthenaによる IT資産棚卸し （手作業ベース）</vt:lpstr>
      <vt:lpstr>概要</vt:lpstr>
      <vt:lpstr>QuickSightによる資産台帳の概要把握</vt:lpstr>
      <vt:lpstr>目的</vt:lpstr>
      <vt:lpstr>QuickSightによる手順</vt:lpstr>
      <vt:lpstr>CSVのアップロード</vt:lpstr>
      <vt:lpstr>データの表示</vt:lpstr>
      <vt:lpstr>データの表示</vt:lpstr>
      <vt:lpstr>データの表示</vt:lpstr>
      <vt:lpstr>データの表示</vt:lpstr>
      <vt:lpstr>現行：各DCのOS種別</vt:lpstr>
      <vt:lpstr>現行：各OS毎のCPUとメモリ</vt:lpstr>
      <vt:lpstr>現行：全DCのCPU/メモリヒートマップ</vt:lpstr>
      <vt:lpstr>現行：OS毎のディスク内訳</vt:lpstr>
      <vt:lpstr>現行：DB毎のディスク合計サイズ</vt:lpstr>
      <vt:lpstr>現行：DB毎の合計CPU/メモリサイズ</vt:lpstr>
      <vt:lpstr>現行：ORACLEのCPU/Memヒートマップ</vt:lpstr>
      <vt:lpstr>現行： MySQLのCPU/Memヒートマップ</vt:lpstr>
      <vt:lpstr>現行：物理サーバ上のVM構築運用状況</vt:lpstr>
      <vt:lpstr>AthenaによるAWSインスタンスのサイジング</vt:lpstr>
      <vt:lpstr>目的</vt:lpstr>
      <vt:lpstr>Athenaによる手順</vt:lpstr>
      <vt:lpstr>S3のデータ参照先の登録</vt:lpstr>
      <vt:lpstr>S3のデータ形式の指定</vt:lpstr>
      <vt:lpstr>Oracle DBだけをSELECT</vt:lpstr>
      <vt:lpstr>サイジング条件でのSELECT</vt:lpstr>
      <vt:lpstr>インスタンスタイプのサイジング条件</vt:lpstr>
      <vt:lpstr>EC2インスタンス選定ルール</vt:lpstr>
      <vt:lpstr>QuickSightとAthenaによる IT資産棚卸し （amqaプログラムベース）</vt:lpstr>
      <vt:lpstr>概要</vt:lpstr>
      <vt:lpstr>QuickSightで簡単分析</vt:lpstr>
      <vt:lpstr>amqa支援ツール</vt:lpstr>
      <vt:lpstr>amqa:内部プロセス概要</vt:lpstr>
      <vt:lpstr>amqaデモ</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ユーザー</cp:lastModifiedBy>
  <cp:revision>213</cp:revision>
  <cp:lastPrinted>2017-12-08T06:58:41Z</cp:lastPrinted>
  <dcterms:created xsi:type="dcterms:W3CDTF">2016-06-17T18:22:10Z</dcterms:created>
  <dcterms:modified xsi:type="dcterms:W3CDTF">2018-05-07T13:32:25Z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