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handoutMasterIdLst>
    <p:handoutMasterId r:id="rId24"/>
  </p:handoutMasterIdLst>
  <p:sldIdLst>
    <p:sldId id="331" r:id="rId5"/>
    <p:sldId id="3871" r:id="rId6"/>
    <p:sldId id="3875" r:id="rId7"/>
    <p:sldId id="3872" r:id="rId8"/>
    <p:sldId id="3860" r:id="rId9"/>
    <p:sldId id="3861" r:id="rId10"/>
    <p:sldId id="3862" r:id="rId11"/>
    <p:sldId id="3863" r:id="rId12"/>
    <p:sldId id="3870" r:id="rId13"/>
    <p:sldId id="3864" r:id="rId14"/>
    <p:sldId id="3865" r:id="rId15"/>
    <p:sldId id="3866" r:id="rId16"/>
    <p:sldId id="3867" r:id="rId17"/>
    <p:sldId id="3868" r:id="rId18"/>
    <p:sldId id="3869" r:id="rId19"/>
    <p:sldId id="3873" r:id="rId20"/>
    <p:sldId id="3874" r:id="rId21"/>
    <p:sldId id="336" r:id="rId2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5317" autoAdjust="0"/>
  </p:normalViewPr>
  <p:slideViewPr>
    <p:cSldViewPr snapToGrid="0" showGuides="1">
      <p:cViewPr varScale="1">
        <p:scale>
          <a:sx n="94" d="100"/>
          <a:sy n="94" d="100"/>
        </p:scale>
        <p:origin x="240" y="36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9C547-E054-9E4E-B0BB-53A293C1E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="0" i="0" baseline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 baseline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B616-FD03-904B-BCA8-0FE09DD81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615A-BF84-7046-B70E-5C6F9F4D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99B6B-50DF-B643-BEC4-9757353F7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8BB5A-0BAF-BA48-9F64-88A39870F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F3A4-8A89-0B44-A08D-AAE611189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7563-AF18-2748-A289-6A7781D46B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E3C2E-EA94-4E45-B746-E6C02BC86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BAFF-D34D-8846-9651-671D0411E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1E81-DAB2-7148-93C7-7A6C802E53E0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F3F9A-B15C-6E41-B153-FA9A7CB96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AD84-E393-2944-8A9C-31ACF09300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9488C-7A69-574A-BF3D-A0BA06798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CD323-4430-7147-B21D-7703CA634F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1188720" indent="-45720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1828800" indent="-36576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FD9F-3503-974A-B64B-6D7DCD6DD487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2630-C59E-0C4A-ACC7-DC1E1ADF4D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F87E6-F2A1-2546-862B-38DFED17C4D9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3E24-5322-FA44-B8D1-5A08D041F5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1460" cy="873186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2194560" indent="0">
              <a:buNone/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D4754-2047-684F-8C14-1AC946495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4E60-DB7D-B14E-8401-5BB6CFF9F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881B-CCC9-DD47-B236-BD5E455B1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FC48-35BB-FF4E-A6EE-5059F02D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85481-5916-7741-AB00-AD0C0EBAF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9"/>
            <a:ext cx="13514832" cy="71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689" r:id="rId5"/>
    <p:sldLayoutId id="2147483678" r:id="rId6"/>
    <p:sldLayoutId id="2147483707" r:id="rId7"/>
    <p:sldLayoutId id="2147483679" r:id="rId8"/>
    <p:sldLayoutId id="2147483703" r:id="rId9"/>
    <p:sldLayoutId id="2147483704" r:id="rId10"/>
    <p:sldLayoutId id="2147483705" r:id="rId11"/>
    <p:sldLayoutId id="2147483690" r:id="rId12"/>
    <p:sldLayoutId id="2147483691" r:id="rId13"/>
    <p:sldLayoutId id="2147483692" r:id="rId14"/>
    <p:sldLayoutId id="2147483702" r:id="rId15"/>
    <p:sldLayoutId id="2147483680" r:id="rId16"/>
    <p:sldLayoutId id="2147483701" r:id="rId17"/>
    <p:sldLayoutId id="2147483712" r:id="rId18"/>
    <p:sldLayoutId id="2147483714" r:id="rId19"/>
    <p:sldLayoutId id="2147483706" r:id="rId20"/>
    <p:sldLayoutId id="2147483709" r:id="rId21"/>
    <p:sldLayoutId id="2147483710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fmitneppa.ap-northeast-1.awsapprunner.com/" TargetMode="External"/><Relationship Id="rId2" Type="http://schemas.openxmlformats.org/officeDocument/2006/relationships/hyperlink" Target="https://b7wypqiqmr.ap-northeast-1.awsapprunne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rooka/apa-gui-3.0" TargetMode="External"/><Relationship Id="rId2" Type="http://schemas.openxmlformats.org/officeDocument/2006/relationships/hyperlink" Target="https://github.com/kmorooka/apa-gu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rooka/apa-gu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127.0.0.1:500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127.0.0.1:500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1231243"/>
          </a:xfrm>
        </p:spPr>
        <p:txBody>
          <a:bodyPr>
            <a:noAutofit/>
          </a:bodyPr>
          <a:lstStyle/>
          <a:p>
            <a:r>
              <a:rPr lang="en-US" altLang="ja-JP" sz="1800" dirty="0" err="1"/>
              <a:t>アマゾン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ウェブ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サービス</a:t>
            </a:r>
            <a:r>
              <a:rPr lang="en-US" altLang="ja-JP" sz="1800" dirty="0"/>
              <a:t> </a:t>
            </a:r>
            <a:r>
              <a:rPr lang="ja-JP" altLang="en-US" sz="1800"/>
              <a:t>合同会社</a:t>
            </a:r>
            <a:endParaRPr lang="en-US" altLang="ja-JP" sz="1800" dirty="0"/>
          </a:p>
          <a:p>
            <a:r>
              <a:rPr lang="ja-JP" altLang="en-US" sz="1800"/>
              <a:t>デジタルトランスフォーメーション本部</a:t>
            </a:r>
            <a:endParaRPr lang="en-US" altLang="ja-JP" sz="1800" dirty="0"/>
          </a:p>
          <a:p>
            <a:r>
              <a:rPr lang="en-US" altLang="ja-JP" sz="1800" dirty="0"/>
              <a:t>Enterprise Transformation Architect Team</a:t>
            </a:r>
          </a:p>
          <a:p>
            <a:r>
              <a:rPr lang="ja-JP" altLang="en-US" sz="1800"/>
              <a:t>諸岡</a:t>
            </a:r>
            <a:r>
              <a:rPr lang="en-US" altLang="ja-JP" sz="1800" dirty="0"/>
              <a:t> </a:t>
            </a:r>
            <a:r>
              <a:rPr lang="ja-JP" altLang="en-US" sz="1800"/>
              <a:t>賢司</a:t>
            </a:r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APA-</a:t>
            </a:r>
            <a:r>
              <a:rPr lang="en-US" altLang="ja-JP" dirty="0"/>
              <a:t>GUI</a:t>
            </a:r>
            <a:r>
              <a:rPr lang="en-US" dirty="0"/>
              <a:t> </a:t>
            </a:r>
            <a:r>
              <a:rPr lang="en-US" altLang="ja-JP" sz="6600" dirty="0" err="1"/>
              <a:t>起動・操作ガイド</a:t>
            </a:r>
            <a:endParaRPr lang="en-US" altLang="ja-JP" sz="6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2022.6.6（月）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処理開始前の注意と確認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7441DF-D8E1-164C-BB93-F2CBAF0A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55979"/>
            <a:ext cx="7915739" cy="48773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831118-8742-5F48-9609-957E6E257BC7}"/>
              </a:ext>
            </a:extLst>
          </p:cNvPr>
          <p:cNvSpPr txBox="1"/>
          <p:nvPr/>
        </p:nvSpPr>
        <p:spPr>
          <a:xfrm>
            <a:off x="8640585" y="2150701"/>
            <a:ext cx="5297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確認画面が表示されます。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データ量が多い場合、長いと数十秒かかる場合があります。その時に「処理開始」をクリックするとエラーとなり、再度やり直しとなります。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「処理開始」をクリックします。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起動していることの確認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F7F1E-6F28-F44C-BFF9-30BD49E5C3FC}"/>
              </a:ext>
            </a:extLst>
          </p:cNvPr>
          <p:cNvSpPr txBox="1"/>
          <p:nvPr/>
        </p:nvSpPr>
        <p:spPr>
          <a:xfrm>
            <a:off x="9082217" y="1749739"/>
            <a:ext cx="4263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プログラム起動画面では、アクセスを受け付けている様子がわかります。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この例では、アップロードしたファイル名が表示されています。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E65B07-B08E-FD49-B033-9ECCDAA4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49739"/>
            <a:ext cx="8293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処理中のコンソール画面確認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485F7F-BE1B-5646-BDB9-ED7950AF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5" y="1285103"/>
            <a:ext cx="5803561" cy="69444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D827AE-A46C-6F42-8891-FF7D163B602B}"/>
              </a:ext>
            </a:extLst>
          </p:cNvPr>
          <p:cNvSpPr txBox="1"/>
          <p:nvPr/>
        </p:nvSpPr>
        <p:spPr>
          <a:xfrm>
            <a:off x="7577903" y="1792355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プログラム起動画面では、棚卸しシート項目を１つずつグラフ化し、ファイルを生成していく様子が表示されます。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エラーが発生した場合はこちらに表示されます。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6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出力ファイルのダウンロード先を指定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3880E85-DD3F-B640-9937-57CD082D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7" y="1634868"/>
            <a:ext cx="7480300" cy="5207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D5E98F-C685-DF4C-94E5-C270D597FEB7}"/>
              </a:ext>
            </a:extLst>
          </p:cNvPr>
          <p:cNvSpPr txBox="1"/>
          <p:nvPr/>
        </p:nvSpPr>
        <p:spPr>
          <a:xfrm>
            <a:off x="7941447" y="1841782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処理が無事に終了すると、ファイルを全て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ZIP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し、ダウンロード画面が表示されます。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適当なダウンロード先を選択し、「保存」をクリックします。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3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出力ファイルの解凍と確認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D1F268-668B-2247-BFC0-23FB2A0F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322171"/>
            <a:ext cx="9153999" cy="644130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DAA72D-3C20-804F-B8B6-FC1F0809E338}"/>
              </a:ext>
            </a:extLst>
          </p:cNvPr>
          <p:cNvSpPr txBox="1"/>
          <p:nvPr/>
        </p:nvSpPr>
        <p:spPr>
          <a:xfrm>
            <a:off x="7941447" y="1841782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ZIP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ファイルを解凍すると、グラフのファイルや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4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象限のエクセルファイルなどが表示されます。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0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プログラムの停止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3F522-FDD6-3243-8AE0-D42C389A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39728"/>
            <a:ext cx="9613900" cy="4305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7C182B-A55B-C346-8744-C8097C3D66D3}"/>
              </a:ext>
            </a:extLst>
          </p:cNvPr>
          <p:cNvSpPr txBox="1"/>
          <p:nvPr/>
        </p:nvSpPr>
        <p:spPr>
          <a:xfrm>
            <a:off x="7941447" y="1841782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プログラムを停止する場合、起動画面から　</a:t>
            </a: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Ctrl+C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を入力します。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 </a:t>
            </a:r>
            <a:r>
              <a:rPr kumimoji="1" lang="en-US" altLang="ja-JP" dirty="0"/>
              <a:t>2</a:t>
            </a:r>
            <a:r>
              <a:rPr kumimoji="1" lang="ja-JP" altLang="en-US"/>
              <a:t>つの利用方法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FBE5-0C2A-7839-ADED-27C362C1A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ctr"/>
            <a:r>
              <a:rPr kumimoji="1" lang="ja-JP" altLang="en-US" b="1">
                <a:solidFill>
                  <a:schemeClr val="bg2">
                    <a:lumMod val="25000"/>
                    <a:lumOff val="75000"/>
                  </a:schemeClr>
                </a:solidFill>
              </a:rPr>
              <a:t>手元ローカル</a:t>
            </a:r>
            <a:r>
              <a:rPr kumimoji="1" lang="en-US" altLang="ja-JP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PC</a:t>
            </a:r>
            <a:r>
              <a:rPr kumimoji="1" lang="ja-JP" altLang="en-US" b="1">
                <a:solidFill>
                  <a:schemeClr val="bg2">
                    <a:lumMod val="25000"/>
                    <a:lumOff val="75000"/>
                  </a:schemeClr>
                </a:solidFill>
              </a:rPr>
              <a:t>で利用</a:t>
            </a:r>
            <a:endParaRPr kumimoji="1" lang="en-US" altLang="ja-JP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endParaRPr kumimoji="1" lang="en-US" altLang="ja-JP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GitHub</a:t>
            </a:r>
            <a:r>
              <a:rPr kumimoji="1" lang="ja-JP" altLang="en-US" b="1">
                <a:solidFill>
                  <a:schemeClr val="bg2">
                    <a:lumMod val="25000"/>
                    <a:lumOff val="75000"/>
                  </a:schemeClr>
                </a:solidFill>
              </a:rPr>
              <a:t>から手元</a:t>
            </a:r>
            <a:r>
              <a:rPr kumimoji="1" lang="en-US" altLang="ja-JP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PC</a:t>
            </a:r>
            <a:r>
              <a:rPr kumimoji="1" lang="ja-JP" altLang="en-US" b="1">
                <a:solidFill>
                  <a:schemeClr val="bg2">
                    <a:lumMod val="25000"/>
                    <a:lumOff val="75000"/>
                  </a:schemeClr>
                </a:solidFill>
              </a:rPr>
              <a:t>へクローンし、環境を構築して動かします。</a:t>
            </a:r>
            <a:endParaRPr kumimoji="1" lang="en-US" altLang="ja-JP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SaaS</a:t>
            </a:r>
            <a:r>
              <a:rPr kumimoji="1" lang="ja-JP" altLang="en-US" b="1">
                <a:solidFill>
                  <a:srgbClr val="FF0000"/>
                </a:solidFill>
              </a:rPr>
              <a:t>形式で利用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URL</a:t>
            </a:r>
            <a:r>
              <a:rPr kumimoji="1" lang="ja-JP" altLang="en-US">
                <a:solidFill>
                  <a:srgbClr val="FF0000"/>
                </a:solidFill>
              </a:rPr>
              <a:t>へアクセスし、エクセルシートをアップロードし、結果をダウンロードします。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以下ではこちらの方法を説明しています。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72786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SaaS</a:t>
            </a:r>
            <a:r>
              <a:rPr kumimoji="1" lang="ja-JP" altLang="en-US"/>
              <a:t>形式での利用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5641984"/>
          </a:xfrm>
        </p:spPr>
        <p:txBody>
          <a:bodyPr/>
          <a:lstStyle/>
          <a:p>
            <a:r>
              <a:rPr kumimoji="1" lang="ja-JP" altLang="en-US">
                <a:solidFill>
                  <a:schemeClr val="accent1"/>
                </a:solidFill>
              </a:rPr>
              <a:t>下記の</a:t>
            </a:r>
            <a:r>
              <a:rPr kumimoji="1" lang="en-US" altLang="ja-JP" dirty="0">
                <a:solidFill>
                  <a:schemeClr val="accent1"/>
                </a:solidFill>
              </a:rPr>
              <a:t>URL</a:t>
            </a:r>
            <a:r>
              <a:rPr kumimoji="1" lang="ja-JP" altLang="en-US">
                <a:solidFill>
                  <a:schemeClr val="accent1"/>
                </a:solidFill>
              </a:rPr>
              <a:t>へアクセスし、エクセルシートをアップロードし、結果をダウンロードします。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kumimoji="1" lang="ja-JP" altLang="en-US">
                <a:solidFill>
                  <a:schemeClr val="accent1"/>
                </a:solidFill>
              </a:rPr>
              <a:t>棚卸しシートのバージョンによってアクセス先が異なります。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v2.6</a:t>
            </a:r>
            <a:r>
              <a:rPr kumimoji="1" lang="ja-JP" altLang="en-US"/>
              <a:t>版</a:t>
            </a:r>
            <a:endParaRPr kumimoji="1" lang="en-US" altLang="ja-JP" dirty="0"/>
          </a:p>
          <a:p>
            <a:r>
              <a:rPr kumimoji="1" lang="en" altLang="ja-JP" dirty="0">
                <a:solidFill>
                  <a:srgbClr val="FF0000"/>
                </a:solidFill>
                <a:hlinkClick r:id="rId2"/>
              </a:rPr>
              <a:t>https://b7wypqiqmr.ap-northeast-1.awsapprunner.com/</a:t>
            </a:r>
            <a:endParaRPr kumimoji="1" lang="en" altLang="ja-JP" dirty="0">
              <a:solidFill>
                <a:srgbClr val="FF0000"/>
              </a:solidFill>
            </a:endParaRPr>
          </a:p>
          <a:p>
            <a:endParaRPr kumimoji="1" lang="en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v3.0</a:t>
            </a:r>
            <a:r>
              <a:rPr kumimoji="1" lang="ja-JP" altLang="en-US"/>
              <a:t>版</a:t>
            </a:r>
            <a:endParaRPr kumimoji="1" lang="en-US" altLang="ja-JP" dirty="0"/>
          </a:p>
          <a:p>
            <a:r>
              <a:rPr kumimoji="1" lang="en" altLang="ja-JP" dirty="0">
                <a:solidFill>
                  <a:srgbClr val="FF0000"/>
                </a:solidFill>
                <a:hlinkClick r:id="rId3"/>
              </a:rPr>
              <a:t>https://mfmitneppa.ap-northeast-1.awsapprunner.com/</a:t>
            </a:r>
            <a:endParaRPr kumimoji="1" lang="en" altLang="ja-JP" dirty="0">
              <a:solidFill>
                <a:srgbClr val="FF0000"/>
              </a:solidFill>
            </a:endParaRPr>
          </a:p>
          <a:p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5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131012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注意事項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1FACAD-DE56-370B-835B-D8CBC1167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56829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棚卸しシートは、バージョンによって項目が異なっています。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apa-gui</a:t>
            </a:r>
            <a:r>
              <a:rPr lang="en-US" altLang="ja-JP" sz="2400" dirty="0"/>
              <a:t> </a:t>
            </a:r>
            <a:r>
              <a:rPr lang="ja-JP" altLang="en-US" sz="2400"/>
              <a:t>ツールを使う場合、オリジナルのものを利用しても</a:t>
            </a:r>
            <a:r>
              <a:rPr lang="en-US" altLang="ja-JP" sz="2400" dirty="0" err="1"/>
              <a:t>apa-gui</a:t>
            </a:r>
            <a:r>
              <a:rPr lang="ja-JP" altLang="en-US" sz="2400"/>
              <a:t>ツールの処理上、エラーになります。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必ず、</a:t>
            </a:r>
            <a:r>
              <a:rPr lang="en-US" altLang="ja-JP" sz="2400" dirty="0" err="1"/>
              <a:t>apa-gui</a:t>
            </a:r>
            <a:r>
              <a:rPr lang="en-US" altLang="ja-JP" sz="2400" dirty="0"/>
              <a:t> </a:t>
            </a:r>
            <a:r>
              <a:rPr lang="ja-JP" altLang="en-US" sz="2400"/>
              <a:t>ツールが受け取れる形式に、あらかじめエクセルシートを加工してください。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加工方法やサンプルは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Github</a:t>
            </a:r>
            <a:r>
              <a:rPr lang="en-US" altLang="ja-JP" sz="2400" dirty="0"/>
              <a:t> </a:t>
            </a:r>
            <a:r>
              <a:rPr lang="ja-JP" altLang="en-US" sz="2400"/>
              <a:t>の</a:t>
            </a:r>
            <a:r>
              <a:rPr lang="en-US" altLang="ja-JP" sz="2400" dirty="0"/>
              <a:t> sample-data </a:t>
            </a:r>
            <a:r>
              <a:rPr lang="ja-JP" altLang="en-US" sz="2400"/>
              <a:t>ディレクトリに、それぞれ手入力用、</a:t>
            </a:r>
            <a:r>
              <a:rPr lang="en-US" altLang="ja-JP" sz="2400" dirty="0"/>
              <a:t>Migration Evaluator</a:t>
            </a:r>
            <a:r>
              <a:rPr lang="ja-JP" altLang="en-US" sz="2400"/>
              <a:t>（通称</a:t>
            </a:r>
            <a:r>
              <a:rPr lang="en-US" altLang="ja-JP" sz="2400" dirty="0"/>
              <a:t>ME</a:t>
            </a:r>
            <a:r>
              <a:rPr lang="ja-JP" altLang="en-US" sz="2400"/>
              <a:t>）用の</a:t>
            </a:r>
            <a:r>
              <a:rPr lang="en-US" altLang="ja-JP" sz="2400" dirty="0"/>
              <a:t>2</a:t>
            </a:r>
            <a:r>
              <a:rPr lang="ja-JP" altLang="en-US" sz="2400"/>
              <a:t>種類があります。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手入力用、</a:t>
            </a:r>
            <a:r>
              <a:rPr lang="en-US" altLang="ja-JP" sz="2400" dirty="0"/>
              <a:t>ME</a:t>
            </a:r>
            <a:r>
              <a:rPr lang="ja-JP" altLang="en-US" sz="2400"/>
              <a:t>用を参考に、エクセルシートを記入し、</a:t>
            </a:r>
            <a:r>
              <a:rPr lang="en-US" altLang="ja-JP" sz="2400" dirty="0" err="1"/>
              <a:t>apa-gui</a:t>
            </a:r>
            <a:r>
              <a:rPr lang="en-US" altLang="ja-JP" sz="2400" dirty="0"/>
              <a:t> </a:t>
            </a:r>
            <a:r>
              <a:rPr lang="ja-JP" altLang="en-US" sz="2400"/>
              <a:t>へアップロードしてください。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詳細については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Github</a:t>
            </a:r>
            <a:r>
              <a:rPr lang="en-US" altLang="ja-JP" sz="2400" dirty="0"/>
              <a:t> </a:t>
            </a:r>
            <a:r>
              <a:rPr lang="ja-JP" altLang="en-US" sz="2400"/>
              <a:t>の説明を御覧ください。</a:t>
            </a:r>
            <a:endParaRPr lang="en-US" altLang="ja-JP" sz="2400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altLang="ja-JP" sz="2400" dirty="0"/>
              <a:t>v2.6</a:t>
            </a:r>
            <a:r>
              <a:rPr lang="ja-JP" altLang="en-US" sz="2400"/>
              <a:t>用：</a:t>
            </a:r>
            <a:r>
              <a:rPr lang="en" altLang="ja-JP" sz="2400" dirty="0">
                <a:hlinkClick r:id="rId2"/>
              </a:rPr>
              <a:t>https://github.com/kmorooka/apa-gui</a:t>
            </a:r>
            <a:endParaRPr lang="en" altLang="ja-JP" sz="2400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altLang="ja-JP" sz="2400" dirty="0"/>
              <a:t>v3.0</a:t>
            </a:r>
            <a:r>
              <a:rPr lang="ja-JP" altLang="en-US" sz="2400"/>
              <a:t>用：</a:t>
            </a:r>
            <a:r>
              <a:rPr lang="en" altLang="ja-JP" sz="2400" dirty="0">
                <a:hlinkClick r:id="rId3"/>
              </a:rPr>
              <a:t>https://github.com/kmorooka/apa-gui-3.0</a:t>
            </a:r>
            <a:endParaRPr lang="en" altLang="ja-JP" sz="2400" dirty="0"/>
          </a:p>
          <a:p>
            <a:pPr marL="1645920" lvl="1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504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 </a:t>
            </a:r>
            <a:r>
              <a:rPr kumimoji="1" lang="en-US" altLang="ja-JP" dirty="0"/>
              <a:t>2</a:t>
            </a:r>
            <a:r>
              <a:rPr kumimoji="1" lang="ja-JP" altLang="en-US"/>
              <a:t>つの利用方法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FBE5-0C2A-7839-ADED-27C362C1A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手元ローカル</a:t>
            </a:r>
            <a:r>
              <a:rPr kumimoji="1" lang="en-US" altLang="ja-JP" b="1" dirty="0">
                <a:solidFill>
                  <a:schemeClr val="accent1"/>
                </a:solidFill>
              </a:rPr>
              <a:t>PC</a:t>
            </a:r>
            <a:r>
              <a:rPr kumimoji="1" lang="ja-JP" altLang="en-US" b="1">
                <a:solidFill>
                  <a:schemeClr val="accent1"/>
                </a:solidFill>
              </a:rPr>
              <a:t>で利用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/>
              <a:t>から手元</a:t>
            </a:r>
            <a:r>
              <a:rPr kumimoji="1" lang="en-US" altLang="ja-JP" dirty="0"/>
              <a:t>PC</a:t>
            </a:r>
            <a:r>
              <a:rPr kumimoji="1" lang="ja-JP" altLang="en-US"/>
              <a:t>へクローンし、環境を構築して動かします。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SaaS</a:t>
            </a:r>
            <a:r>
              <a:rPr kumimoji="1" lang="ja-JP" altLang="en-US" b="1">
                <a:solidFill>
                  <a:schemeClr val="accent1"/>
                </a:solidFill>
              </a:rPr>
              <a:t>形式で利用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/>
              <a:t>下記の</a:t>
            </a:r>
            <a:r>
              <a:rPr kumimoji="1" lang="en-US" altLang="ja-JP" dirty="0"/>
              <a:t>URL</a:t>
            </a:r>
            <a:r>
              <a:rPr kumimoji="1" lang="ja-JP" altLang="en-US"/>
              <a:t>へアクセスし、エクセルシートをアップロードし、結果をダウンロードします。</a:t>
            </a:r>
          </a:p>
        </p:txBody>
      </p:sp>
    </p:spTree>
    <p:extLst>
      <p:ext uri="{BB962C8B-B14F-4D97-AF65-F5344CB8AC3E}">
        <p14:creationId xmlns:p14="http://schemas.microsoft.com/office/powerpoint/2010/main" val="231874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 </a:t>
            </a:r>
            <a:r>
              <a:rPr kumimoji="1" lang="en-US" altLang="ja-JP" dirty="0"/>
              <a:t>2</a:t>
            </a:r>
            <a:r>
              <a:rPr kumimoji="1" lang="ja-JP" altLang="en-US"/>
              <a:t>つの利用方法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FBE5-0C2A-7839-ADED-27C362C1A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手元ローカル</a:t>
            </a:r>
            <a:r>
              <a:rPr kumimoji="1" lang="en-US" altLang="ja-JP" b="1" dirty="0">
                <a:solidFill>
                  <a:srgbClr val="FF0000"/>
                </a:solidFill>
              </a:rPr>
              <a:t>PC</a:t>
            </a:r>
            <a:r>
              <a:rPr kumimoji="1" lang="ja-JP" altLang="en-US" b="1">
                <a:solidFill>
                  <a:srgbClr val="FF0000"/>
                </a:solidFill>
              </a:rPr>
              <a:t>で利用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GitHub</a:t>
            </a:r>
            <a:r>
              <a:rPr kumimoji="1" lang="ja-JP" altLang="en-US">
                <a:solidFill>
                  <a:srgbClr val="FF0000"/>
                </a:solidFill>
              </a:rPr>
              <a:t>から手元</a:t>
            </a:r>
            <a:r>
              <a:rPr kumimoji="1" lang="en-US" altLang="ja-JP" dirty="0">
                <a:solidFill>
                  <a:srgbClr val="FF0000"/>
                </a:solidFill>
              </a:rPr>
              <a:t>PC</a:t>
            </a:r>
            <a:r>
              <a:rPr kumimoji="1" lang="ja-JP" altLang="en-US">
                <a:solidFill>
                  <a:srgbClr val="FF0000"/>
                </a:solidFill>
              </a:rPr>
              <a:t>へクローンし、環境を構築して動かします。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以下では最初にこちらの方法を説明しています。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SaaS</a:t>
            </a:r>
            <a:r>
              <a:rPr kumimoji="1" lang="ja-JP" altLang="en-US" b="1">
                <a:solidFill>
                  <a:schemeClr val="bg2">
                    <a:lumMod val="25000"/>
                    <a:lumOff val="75000"/>
                  </a:schemeClr>
                </a:solidFill>
              </a:rPr>
              <a:t>形式で利用</a:t>
            </a:r>
            <a:endParaRPr kumimoji="1" lang="en-US" altLang="ja-JP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2">
                    <a:lumMod val="25000"/>
                    <a:lumOff val="75000"/>
                  </a:schemeClr>
                </a:solidFill>
              </a:rPr>
              <a:t>URL</a:t>
            </a:r>
            <a:r>
              <a:rPr kumimoji="1" lang="ja-JP" altLang="en-US">
                <a:solidFill>
                  <a:schemeClr val="bg2">
                    <a:lumMod val="25000"/>
                    <a:lumOff val="75000"/>
                  </a:schemeClr>
                </a:solidFill>
              </a:rPr>
              <a:t>へアクセスし、エクセルシートをアップロードし、結果をダウンロードします。</a:t>
            </a:r>
            <a:endParaRPr kumimoji="1" lang="en-US" altLang="ja-JP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kumimoji="1" lang="ja-JP" altLang="en-US">
                <a:solidFill>
                  <a:schemeClr val="bg2">
                    <a:lumMod val="25000"/>
                    <a:lumOff val="75000"/>
                  </a:schemeClr>
                </a:solidFill>
              </a:rPr>
              <a:t>こちらは後述します。</a:t>
            </a:r>
          </a:p>
        </p:txBody>
      </p:sp>
    </p:spTree>
    <p:extLst>
      <p:ext uri="{BB962C8B-B14F-4D97-AF65-F5344CB8AC3E}">
        <p14:creationId xmlns:p14="http://schemas.microsoft.com/office/powerpoint/2010/main" val="39591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DA531-674F-794E-B9B5-567BB08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プログラムファイルの確認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C12791-C206-9845-86EB-3F7D9E07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8" y="1088020"/>
            <a:ext cx="6382793" cy="64619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C209DD-AB26-8640-90DD-0272848478B9}"/>
              </a:ext>
            </a:extLst>
          </p:cNvPr>
          <p:cNvSpPr txBox="1"/>
          <p:nvPr/>
        </p:nvSpPr>
        <p:spPr>
          <a:xfrm>
            <a:off x="7306054" y="1396939"/>
            <a:ext cx="6901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からクローンし、ローカル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PC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へ展開します。</a:t>
            </a:r>
            <a:b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</a:b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 : </a:t>
            </a:r>
            <a:r>
              <a:rPr kumimoji="1" lang="en" altLang="ja-JP" sz="2000" dirty="0">
                <a:hlinkClick r:id="rId3"/>
              </a:rPr>
              <a:t>https://github.com/kmorooka/apa-gui</a:t>
            </a:r>
            <a:endParaRPr kumimoji="1" lang="en" altLang="ja-JP" sz="20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python app.py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で起動します。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起動すると左図のように、アクセスすべき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URL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  <a:hlinkClick r:id="rId4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4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ブラウザによるアクセス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731D92-2CA0-0A4C-8C09-FFE0592E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359869"/>
            <a:ext cx="6362700" cy="47879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768E5C-6A04-834D-AD78-030AD5E94B8F}"/>
              </a:ext>
            </a:extLst>
          </p:cNvPr>
          <p:cNvSpPr txBox="1"/>
          <p:nvPr/>
        </p:nvSpPr>
        <p:spPr>
          <a:xfrm>
            <a:off x="7306055" y="1359869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4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初期画面が表示されます。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APA-</a:t>
            </a: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atuo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下のボタンは機能していません。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棚卸しシートのアップロード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E0CFDE-80BA-654C-AF32-42613FBD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359869"/>
            <a:ext cx="6350000" cy="47371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13D0B4-8552-BF43-AB02-4607A07524F0}"/>
              </a:ext>
            </a:extLst>
          </p:cNvPr>
          <p:cNvSpPr txBox="1"/>
          <p:nvPr/>
        </p:nvSpPr>
        <p:spPr>
          <a:xfrm>
            <a:off x="7306055" y="1359869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棚卸しシートをアップロードします。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0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アップロード元の場所を指定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7F3804-B6FB-3A4D-9865-BF2420A1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421028"/>
            <a:ext cx="6735448" cy="54493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9AC372-CF48-0941-AD2E-ADD297B2DDD4}"/>
              </a:ext>
            </a:extLst>
          </p:cNvPr>
          <p:cNvSpPr txBox="1"/>
          <p:nvPr/>
        </p:nvSpPr>
        <p:spPr>
          <a:xfrm>
            <a:off x="7577903" y="1792355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ファイル選択画面が表示されます。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例として、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sample-data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フォルダの下にある、サンプル棚卸しシートを選択します。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「開く」をクリックします。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CCCE-8A26-3848-A681-47D1773E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アップロードしたファイルの確認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4549EF-E70D-6647-8981-006A1503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765300"/>
            <a:ext cx="6299200" cy="4699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F8823-05B3-AD46-99EF-1E59203451A3}"/>
              </a:ext>
            </a:extLst>
          </p:cNvPr>
          <p:cNvSpPr txBox="1"/>
          <p:nvPr/>
        </p:nvSpPr>
        <p:spPr>
          <a:xfrm>
            <a:off x="7577903" y="1792355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先ほど選択したエクセルファイルが表示されます。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これでよければ「送信」をクリックします。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やり直す場合は、再度「ファイルを選択」をクリックします。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4425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6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FDC500"/>
      </a:accent2>
      <a:accent3>
        <a:srgbClr val="4D27AA"/>
      </a:accent3>
      <a:accent4>
        <a:srgbClr val="A166FF"/>
      </a:accent4>
      <a:accent5>
        <a:srgbClr val="00A0C8"/>
      </a:accent5>
      <a:accent6>
        <a:srgbClr val="007DBC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24441</TotalTime>
  <Words>776</Words>
  <Application>Microsoft Macintosh PowerPoint</Application>
  <PresentationFormat>ユーザー設定</PresentationFormat>
  <Paragraphs>98</Paragraphs>
  <Slides>18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</vt:lpstr>
      <vt:lpstr>Amazon Ember</vt:lpstr>
      <vt:lpstr>Amazon Ember Light</vt:lpstr>
      <vt:lpstr>Amazon Ember Regular</vt:lpstr>
      <vt:lpstr>Arial</vt:lpstr>
      <vt:lpstr>Calibri</vt:lpstr>
      <vt:lpstr>DeckTemplate-AWS</vt:lpstr>
      <vt:lpstr>PowerPoint プレゼンテーション</vt:lpstr>
      <vt:lpstr>注意事項</vt:lpstr>
      <vt:lpstr>apa-gui 2つの利用方法</vt:lpstr>
      <vt:lpstr>apa-gui 2つの利用方法</vt:lpstr>
      <vt:lpstr>プログラムファイルの確認</vt:lpstr>
      <vt:lpstr>ブラウザによるアクセス</vt:lpstr>
      <vt:lpstr>棚卸しシートのアップロード</vt:lpstr>
      <vt:lpstr>アップロード元の場所を指定</vt:lpstr>
      <vt:lpstr>アップロードしたファイルの確認</vt:lpstr>
      <vt:lpstr>処理開始前の注意と確認</vt:lpstr>
      <vt:lpstr>起動していることの確認</vt:lpstr>
      <vt:lpstr>処理中のコンソール画面確認</vt:lpstr>
      <vt:lpstr>出力ファイルのダウンロード先を指定</vt:lpstr>
      <vt:lpstr>出力ファイルの解凍と確認</vt:lpstr>
      <vt:lpstr>プログラムの停止</vt:lpstr>
      <vt:lpstr>apa-gui 2つの利用方法</vt:lpstr>
      <vt:lpstr>SaaS形式での利用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180</cp:revision>
  <dcterms:created xsi:type="dcterms:W3CDTF">2016-06-17T18:22:10Z</dcterms:created>
  <dcterms:modified xsi:type="dcterms:W3CDTF">2022-06-06T08:16:39Z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