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5"/>
  </p:notesMasterIdLst>
  <p:handoutMasterIdLst>
    <p:handoutMasterId r:id="rId36"/>
  </p:handoutMasterIdLst>
  <p:sldIdLst>
    <p:sldId id="331" r:id="rId5"/>
    <p:sldId id="3871" r:id="rId6"/>
    <p:sldId id="3879" r:id="rId7"/>
    <p:sldId id="3875" r:id="rId8"/>
    <p:sldId id="3880" r:id="rId9"/>
    <p:sldId id="3881" r:id="rId10"/>
    <p:sldId id="3876" r:id="rId11"/>
    <p:sldId id="3860" r:id="rId12"/>
    <p:sldId id="3861" r:id="rId13"/>
    <p:sldId id="3862" r:id="rId14"/>
    <p:sldId id="3863" r:id="rId15"/>
    <p:sldId id="3870" r:id="rId16"/>
    <p:sldId id="3865" r:id="rId17"/>
    <p:sldId id="3867" r:id="rId18"/>
    <p:sldId id="3869" r:id="rId19"/>
    <p:sldId id="3877" r:id="rId20"/>
    <p:sldId id="3884" r:id="rId21"/>
    <p:sldId id="3883" r:id="rId22"/>
    <p:sldId id="3882" r:id="rId23"/>
    <p:sldId id="3885" r:id="rId24"/>
    <p:sldId id="3887" r:id="rId25"/>
    <p:sldId id="3878" r:id="rId26"/>
    <p:sldId id="343" r:id="rId27"/>
    <p:sldId id="337" r:id="rId28"/>
    <p:sldId id="338" r:id="rId29"/>
    <p:sldId id="339" r:id="rId30"/>
    <p:sldId id="340" r:id="rId31"/>
    <p:sldId id="341" r:id="rId32"/>
    <p:sldId id="342" r:id="rId33"/>
    <p:sldId id="3886" r:id="rId34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232F3E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60" autoAdjust="0"/>
    <p:restoredTop sz="95317" autoAdjust="0"/>
  </p:normalViewPr>
  <p:slideViewPr>
    <p:cSldViewPr snapToGrid="0" showGuides="1">
      <p:cViewPr varScale="1">
        <p:scale>
          <a:sx n="100" d="100"/>
          <a:sy n="100" d="100"/>
        </p:scale>
        <p:origin x="224" y="176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9C547-E054-9E4E-B0BB-53A293C1E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="0" i="0" baseline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0" i="0" baseline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AB616-FD03-904B-BCA8-0FE09DD81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615A-BF84-7046-B70E-5C6F9F4D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99B6B-50DF-B643-BEC4-9757353F7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8BB5A-0BAF-BA48-9F64-88A39870FB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F3A4-8A89-0B44-A08D-AAE611189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7563-AF18-2748-A289-6A7781D46B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E3C2E-EA94-4E45-B746-E6C02BC86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BAFF-D34D-8846-9651-671D0411E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1E81-DAB2-7148-93C7-7A6C802E53E0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F3F9A-B15C-6E41-B153-FA9A7CB96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AAD84-E393-2944-8A9C-31ACF09300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363" y="679836"/>
            <a:ext cx="3465576" cy="9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9488C-7A69-574A-BF3D-A0BA06798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CD323-4430-7147-B21D-7703CA634F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1188720" indent="-45720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1828800" indent="-365760">
              <a:buFont typeface="Arial"/>
              <a:buChar char="•"/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8FD9F-3503-974A-B64B-6D7DCD6DD487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2630-C59E-0C4A-ACC7-DC1E1ADF4D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0" i="0" cap="none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F87E6-F2A1-2546-862B-38DFED17C4D9}"/>
              </a:ext>
            </a:extLst>
          </p:cNvPr>
          <p:cNvSpPr/>
          <p:nvPr userDrawn="1"/>
        </p:nvSpPr>
        <p:spPr>
          <a:xfrm>
            <a:off x="12046688" y="7315200"/>
            <a:ext cx="2115879" cy="7715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E3E24-5322-FA44-B8D1-5A08D041F5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1460" cy="873186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900"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 marL="2194560" indent="0">
              <a:buNone/>
              <a:defRPr sz="2600"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D4754-2047-684F-8C14-1AC946495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54E60-DB7D-B14E-8401-5BB6CFF9F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881B-CCC9-DD47-B236-BD5E455B1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BFC48-35BB-FF4E-A6EE-5059F02D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85481-5916-7741-AB00-AD0C0EBAF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58292" y="7491649"/>
            <a:ext cx="190517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9"/>
            <a:ext cx="13514832" cy="713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689" r:id="rId5"/>
    <p:sldLayoutId id="2147483678" r:id="rId6"/>
    <p:sldLayoutId id="2147483707" r:id="rId7"/>
    <p:sldLayoutId id="2147483679" r:id="rId8"/>
    <p:sldLayoutId id="2147483703" r:id="rId9"/>
    <p:sldLayoutId id="2147483704" r:id="rId10"/>
    <p:sldLayoutId id="2147483705" r:id="rId11"/>
    <p:sldLayoutId id="2147483690" r:id="rId12"/>
    <p:sldLayoutId id="2147483691" r:id="rId13"/>
    <p:sldLayoutId id="2147483692" r:id="rId14"/>
    <p:sldLayoutId id="2147483702" r:id="rId15"/>
    <p:sldLayoutId id="2147483680" r:id="rId16"/>
    <p:sldLayoutId id="2147483701" r:id="rId17"/>
    <p:sldLayoutId id="2147483712" r:id="rId18"/>
    <p:sldLayoutId id="2147483714" r:id="rId19"/>
    <p:sldLayoutId id="2147483706" r:id="rId20"/>
    <p:sldLayoutId id="2147483709" r:id="rId21"/>
    <p:sldLayoutId id="2147483710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orooka/modern-skelet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morooka/modern-skeleton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1231243"/>
          </a:xfrm>
        </p:spPr>
        <p:txBody>
          <a:bodyPr>
            <a:noAutofit/>
          </a:bodyPr>
          <a:lstStyle/>
          <a:p>
            <a:r>
              <a:rPr lang="en-US" altLang="ja-JP" sz="1800" dirty="0" err="1"/>
              <a:t>アマゾン</a:t>
            </a:r>
            <a:r>
              <a:rPr lang="en-US" altLang="ja-JP" sz="1800" dirty="0"/>
              <a:t> </a:t>
            </a:r>
            <a:r>
              <a:rPr lang="en-US" altLang="ja-JP" sz="1800" dirty="0" err="1"/>
              <a:t>ウェブ</a:t>
            </a:r>
            <a:r>
              <a:rPr lang="en-US" altLang="ja-JP" sz="1800" dirty="0"/>
              <a:t> </a:t>
            </a:r>
            <a:r>
              <a:rPr lang="en-US" altLang="ja-JP" sz="1800" dirty="0" err="1"/>
              <a:t>サービス</a:t>
            </a:r>
            <a:r>
              <a:rPr lang="en-US" altLang="ja-JP" sz="1800" dirty="0"/>
              <a:t> </a:t>
            </a:r>
            <a:r>
              <a:rPr lang="ja-JP" altLang="en-US" sz="1800"/>
              <a:t>合同会社</a:t>
            </a:r>
            <a:endParaRPr lang="en-US" altLang="ja-JP" sz="1800" dirty="0"/>
          </a:p>
          <a:p>
            <a:r>
              <a:rPr lang="ja-JP" altLang="en-US" sz="1800"/>
              <a:t>デジタルトランスフォーメーション部</a:t>
            </a:r>
            <a:endParaRPr lang="en-US" altLang="ja-JP" sz="1800" dirty="0"/>
          </a:p>
          <a:p>
            <a:r>
              <a:rPr lang="en-US" altLang="ja-JP" sz="1800" dirty="0"/>
              <a:t>ETA/MSA </a:t>
            </a:r>
            <a:r>
              <a:rPr lang="ja-JP" altLang="en-US" sz="1800"/>
              <a:t>チーム</a:t>
            </a:r>
            <a:endParaRPr lang="en-US" altLang="ja-JP" sz="1800" dirty="0"/>
          </a:p>
          <a:p>
            <a:r>
              <a:rPr lang="ja-JP" altLang="en-US" sz="1800"/>
              <a:t>諸岡</a:t>
            </a:r>
            <a:r>
              <a:rPr lang="en-US" altLang="ja-JP" sz="1800" dirty="0"/>
              <a:t> </a:t>
            </a:r>
            <a:r>
              <a:rPr lang="ja-JP" altLang="en-US" sz="1800"/>
              <a:t>賢司</a:t>
            </a:r>
            <a:endParaRPr lang="en-US" altLang="ja-JP" sz="1800" dirty="0"/>
          </a:p>
          <a:p>
            <a:endParaRPr lang="en-US" altLang="ja-JP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dirty="0"/>
              <a:t>Modern-Skeleton </a:t>
            </a:r>
            <a:r>
              <a:rPr lang="en-US" altLang="ja-JP" sz="5400" dirty="0" err="1"/>
              <a:t>起動・操作ガイド</a:t>
            </a:r>
            <a:endParaRPr lang="en-US" altLang="ja-JP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2022.</a:t>
            </a:r>
            <a:r>
              <a:rPr lang="en-US" altLang="ja-JP" sz="2800" dirty="0"/>
              <a:t>6.8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棚卸しシートのアップロード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13D0B4-8552-BF43-AB02-4607A07524F0}"/>
              </a:ext>
            </a:extLst>
          </p:cNvPr>
          <p:cNvSpPr txBox="1"/>
          <p:nvPr/>
        </p:nvSpPr>
        <p:spPr>
          <a:xfrm>
            <a:off x="7306055" y="1359869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棚卸しシートをアップロードします。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「ファイルを選択」をクリックします。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53579D-A823-AA80-93E0-AA0DC900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471659"/>
            <a:ext cx="9741476" cy="3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アップロード元の場所を指定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9AC372-CF48-0941-AD2E-ADD297B2DDD4}"/>
              </a:ext>
            </a:extLst>
          </p:cNvPr>
          <p:cNvSpPr txBox="1"/>
          <p:nvPr/>
        </p:nvSpPr>
        <p:spPr>
          <a:xfrm>
            <a:off x="7577903" y="1792355"/>
            <a:ext cx="6382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ファイル選択画面が表示されます。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目的のファイルを指定し、「開く」をクリックします。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EF6AC4-51E8-AD14-01B7-210464AF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4" y="1441341"/>
            <a:ext cx="5460609" cy="60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7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4CCCE-8A26-3848-A681-47D1773E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アップロードしたファイルの確認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F8823-05B3-AD46-99EF-1E59203451A3}"/>
              </a:ext>
            </a:extLst>
          </p:cNvPr>
          <p:cNvSpPr txBox="1"/>
          <p:nvPr/>
        </p:nvSpPr>
        <p:spPr>
          <a:xfrm>
            <a:off x="7577903" y="1792355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先ほど選択したエクセルファイルが表示されます。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これでよければ「送信」をクリックします。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やり直す場合は、再度「ファイルを選択」をクリックします。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20CB18-379B-A04D-7186-8116A1B6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3194050"/>
            <a:ext cx="9058579" cy="32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稼働中の確認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F7F1E-6F28-F44C-BFF9-30BD49E5C3FC}"/>
              </a:ext>
            </a:extLst>
          </p:cNvPr>
          <p:cNvSpPr txBox="1"/>
          <p:nvPr/>
        </p:nvSpPr>
        <p:spPr>
          <a:xfrm>
            <a:off x="7919844" y="2338674"/>
            <a:ext cx="5579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プログラム起動画面では、アクセスを受け付けている様子がわかります。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この例では、テンポラリーファイル名等が表示されています。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エラーが発生した場合はコンソール画面に表示されます。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またブラウザにもエラーが表示されます。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1123EA-0189-D17D-A403-53184B3A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927952"/>
            <a:ext cx="6816470" cy="66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出力ファイルのダウンロード先を指定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D5E98F-C685-DF4C-94E5-C270D597FEB7}"/>
              </a:ext>
            </a:extLst>
          </p:cNvPr>
          <p:cNvSpPr txBox="1"/>
          <p:nvPr/>
        </p:nvSpPr>
        <p:spPr>
          <a:xfrm>
            <a:off x="7941447" y="1841782"/>
            <a:ext cx="638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処理が無事に終了すると、ファイルを全て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ZIP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し、ダウンロード画面が表示されます。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適当なダウンロード先を選択し、「保存」をクリックします。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79B3FC-0E50-5C11-5F16-3B0F531AC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417736"/>
            <a:ext cx="7212713" cy="46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プログラムの停止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3F522-FDD6-3243-8AE0-D42C389A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739728"/>
            <a:ext cx="9613900" cy="4305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7C182B-A55B-C346-8744-C8097C3D66D3}"/>
              </a:ext>
            </a:extLst>
          </p:cNvPr>
          <p:cNvSpPr txBox="1"/>
          <p:nvPr/>
        </p:nvSpPr>
        <p:spPr>
          <a:xfrm>
            <a:off x="8247607" y="6342793"/>
            <a:ext cx="63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プログラムを停止する場合、起動画面から　</a:t>
            </a: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Ctrl+C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を入力します。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4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12E969-2058-B776-7460-26EAD49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コンテナでの稼働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910FBB-48DE-62A8-FA91-1BEC1B68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コンテナイメージを作成し、コンテナ上で動かします</a:t>
            </a:r>
          </a:p>
        </p:txBody>
      </p:sp>
    </p:spTree>
    <p:extLst>
      <p:ext uri="{BB962C8B-B14F-4D97-AF65-F5344CB8AC3E}">
        <p14:creationId xmlns:p14="http://schemas.microsoft.com/office/powerpoint/2010/main" val="228386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4955-0468-E580-7C99-E2BE069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コンテナイメージ作成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A5868-E634-1EBD-91A9-E61C757E0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/>
              <a:t>Dockerfile</a:t>
            </a:r>
            <a:r>
              <a:rPr kumimoji="1" lang="en-US" altLang="ja-JP" dirty="0"/>
              <a:t> </a:t>
            </a:r>
            <a:r>
              <a:rPr kumimoji="1" lang="ja-JP" altLang="en-US"/>
              <a:t>を作成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$ cd [</a:t>
            </a:r>
            <a:r>
              <a:rPr kumimoji="1" lang="ja-JP" altLang="en-US"/>
              <a:t>サンプルコードのあるディレクトリ</a:t>
            </a:r>
            <a:r>
              <a:rPr kumimoji="1" lang="en-US" altLang="ja-JP" dirty="0"/>
              <a:t>]</a:t>
            </a:r>
          </a:p>
          <a:p>
            <a:pPr marL="514350" indent="-514350">
              <a:buFont typeface="+mj-ea"/>
              <a:buAutoNum type="circleNumDbPlain"/>
            </a:pP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$ docker</a:t>
            </a:r>
            <a:r>
              <a:rPr kumimoji="1" lang="ja-JP" altLang="en-US"/>
              <a:t> </a:t>
            </a:r>
            <a:r>
              <a:rPr kumimoji="1" lang="en-US" altLang="ja-JP" dirty="0"/>
              <a:t>image</a:t>
            </a:r>
            <a:r>
              <a:rPr kumimoji="1" lang="ja-JP" altLang="en-US"/>
              <a:t> </a:t>
            </a:r>
            <a:r>
              <a:rPr kumimoji="1" lang="en-US" altLang="ja-JP" dirty="0"/>
              <a:t>build –t</a:t>
            </a:r>
            <a:r>
              <a:rPr kumimoji="1" lang="ja-JP" altLang="en-US"/>
              <a:t> </a:t>
            </a:r>
            <a:r>
              <a:rPr kumimoji="1" lang="en-US" altLang="ja-JP" dirty="0"/>
              <a:t>modern-skeleton .  [CR]</a:t>
            </a:r>
          </a:p>
          <a:p>
            <a:pPr marL="514350" indent="-514350">
              <a:buFont typeface="+mj-ea"/>
              <a:buAutoNum type="circleNumDbPlain"/>
            </a:pP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$ docker container ls [CR]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02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8B5E4C0-0B01-A1FC-C747-70F6F633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コンテナでの稼働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D92BE3-DDC4-E23C-9ED5-48DB2834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680"/>
            <a:ext cx="14630400" cy="5322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DCD2C2-F32E-A234-C470-462C83B63F9D}"/>
              </a:ext>
            </a:extLst>
          </p:cNvPr>
          <p:cNvSpPr txBox="1"/>
          <p:nvPr/>
        </p:nvSpPr>
        <p:spPr>
          <a:xfrm>
            <a:off x="7132488" y="6248400"/>
            <a:ext cx="67867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 err="1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Dockerfile</a:t>
            </a:r>
            <a:r>
              <a:rPr kumimoji="1" lang="ja-JP" altLang="en-US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を用意し</a:t>
            </a:r>
            <a:r>
              <a:rPr kumimoji="1" lang="en-US" altLang="ja-JP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Docker </a:t>
            </a:r>
            <a:r>
              <a:rPr kumimoji="1" lang="ja-JP" altLang="en-US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イメージをビルドすると、認</a:t>
            </a:r>
            <a:r>
              <a:rPr kumimoji="1" lang="en-US" altLang="ja-JP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Docker</a:t>
            </a:r>
            <a:r>
              <a:rPr kumimoji="1" lang="ja-JP" altLang="en-US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管理画面に表示されます。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3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BD6BCAC-3904-AE3E-CC95-1284FA0C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コンテナでの稼働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1903F8-A1A2-BD60-39AF-DBE874E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8" y="1701800"/>
            <a:ext cx="11393563" cy="4546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CFCA04-D528-62C0-3D49-F101ACBF0AC9}"/>
              </a:ext>
            </a:extLst>
          </p:cNvPr>
          <p:cNvSpPr txBox="1"/>
          <p:nvPr/>
        </p:nvSpPr>
        <p:spPr>
          <a:xfrm>
            <a:off x="6715319" y="6508237"/>
            <a:ext cx="67867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ログ表示から</a:t>
            </a:r>
            <a:r>
              <a:rPr kumimoji="1" lang="en-US" altLang="ja-JP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modern-skeleton </a:t>
            </a:r>
            <a:r>
              <a:rPr kumimoji="1" lang="ja-JP" altLang="en-US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の起動状況が表示されます。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1FACAD-DE56-370B-835B-D8CBC1167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56829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このサンプルコード一式は、</a:t>
            </a:r>
            <a:r>
              <a:rPr lang="en-US" altLang="ja-JP" sz="2400" dirty="0"/>
              <a:t>Flask</a:t>
            </a:r>
            <a:r>
              <a:rPr lang="ja-JP" altLang="en-US" sz="2400"/>
              <a:t>を利用した</a:t>
            </a:r>
            <a:r>
              <a:rPr lang="en-US" altLang="ja-JP" sz="2400" dirty="0"/>
              <a:t>Python</a:t>
            </a:r>
            <a:r>
              <a:rPr lang="ja-JP" altLang="en-US" sz="2400"/>
              <a:t>による簡素な</a:t>
            </a:r>
            <a:r>
              <a:rPr lang="en-US" altLang="ja-JP" sz="2400" dirty="0"/>
              <a:t>Web</a:t>
            </a:r>
            <a:r>
              <a:rPr lang="ja-JP" altLang="en-US" sz="2400"/>
              <a:t>アプリケーションを、コンテナ化、更には</a:t>
            </a:r>
            <a:r>
              <a:rPr lang="en-US" altLang="ja-JP" sz="2400" dirty="0"/>
              <a:t>SaaS</a:t>
            </a:r>
            <a:r>
              <a:rPr lang="ja-JP" altLang="en-US" sz="2400"/>
              <a:t>化するための参考資料です。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モダナイズという用語は、ここではコンテナ化、</a:t>
            </a:r>
            <a:r>
              <a:rPr lang="en-US" altLang="ja-JP" sz="2400" dirty="0"/>
              <a:t>SaaS</a:t>
            </a:r>
            <a:r>
              <a:rPr lang="ja-JP" altLang="en-US" sz="2400"/>
              <a:t>化という限定された意味として使っています。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元々</a:t>
            </a:r>
            <a:r>
              <a:rPr lang="en-US" altLang="ja-JP" sz="2400" dirty="0"/>
              <a:t>ETA</a:t>
            </a:r>
            <a:r>
              <a:rPr lang="ja-JP" altLang="en-US" sz="2400"/>
              <a:t>チームが作成した内部ツールをベースに、基本動作以外はすべて削除したスケルトンコードにし、学習のためにわかりやすくしました。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コード一式は下記</a:t>
            </a:r>
            <a:r>
              <a:rPr lang="en-US" altLang="ja-JP" sz="2400" dirty="0"/>
              <a:t>GitHub</a:t>
            </a:r>
            <a:r>
              <a:rPr lang="ja-JP" altLang="en-US" sz="2400"/>
              <a:t>を参照してください。</a:t>
            </a:r>
            <a:endParaRPr lang="en-US" altLang="ja-JP" sz="2400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altLang="ja-JP" sz="2400" dirty="0">
                <a:hlinkClick r:id="rId2"/>
              </a:rPr>
              <a:t>https://github.com/kmorooka/modern-skeleton</a:t>
            </a:r>
            <a:endParaRPr lang="en-US" altLang="ja-JP" sz="2400" dirty="0"/>
          </a:p>
          <a:p>
            <a:pPr lvl="1" indent="0">
              <a:buNone/>
            </a:pP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504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EFACE-54F7-A156-7384-581AF7A5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コンテナでの稼働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37F9DE-92CE-692F-46F1-3AAD9148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220122"/>
            <a:ext cx="5450574" cy="69205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FC36E0-D2AE-7CA3-B817-71B95D1FD068}"/>
              </a:ext>
            </a:extLst>
          </p:cNvPr>
          <p:cNvSpPr txBox="1"/>
          <p:nvPr/>
        </p:nvSpPr>
        <p:spPr>
          <a:xfrm>
            <a:off x="6624488" y="1473200"/>
            <a:ext cx="678671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modern-skeleton </a:t>
            </a:r>
            <a:r>
              <a:rPr lang="ja-JP" altLang="en-US"/>
              <a:t>のコンソールから以下のコマンドを叩いたものを表示しています。</a:t>
            </a:r>
            <a:endParaRPr lang="en-US" altLang="ja-JP" dirty="0"/>
          </a:p>
          <a:p>
            <a:r>
              <a:rPr lang="en-US" altLang="ja-JP" dirty="0"/>
              <a:t>    $ </a:t>
            </a:r>
            <a:r>
              <a:rPr lang="en-US" altLang="ja-JP" dirty="0" err="1"/>
              <a:t>uname</a:t>
            </a:r>
            <a:r>
              <a:rPr lang="en-US" altLang="ja-JP" dirty="0"/>
              <a:t> –a</a:t>
            </a:r>
          </a:p>
          <a:p>
            <a:r>
              <a:rPr lang="en-US" altLang="ja-JP" dirty="0"/>
              <a:t>    $ ls –la</a:t>
            </a:r>
          </a:p>
          <a:p>
            <a:r>
              <a:rPr lang="en-US" altLang="ja-JP" dirty="0"/>
              <a:t>    $ </a:t>
            </a:r>
            <a:r>
              <a:rPr lang="en-US" altLang="ja-JP" dirty="0" err="1"/>
              <a:t>pwd</a:t>
            </a:r>
            <a:endParaRPr lang="en-US" altLang="ja-JP" dirty="0"/>
          </a:p>
          <a:p>
            <a:r>
              <a:rPr lang="en-US" altLang="ja-JP" dirty="0"/>
              <a:t>    $ curl 127.0.0.1:5000</a:t>
            </a:r>
          </a:p>
          <a:p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curl </a:t>
            </a:r>
            <a:r>
              <a:rPr lang="ja-JP" altLang="en-US"/>
              <a:t>により</a:t>
            </a:r>
            <a:r>
              <a:rPr lang="en-US" altLang="ja-JP" dirty="0"/>
              <a:t>modern-skeleton</a:t>
            </a:r>
            <a:r>
              <a:rPr lang="ja-JP" altLang="en-US"/>
              <a:t>の</a:t>
            </a:r>
            <a:r>
              <a:rPr lang="en-US" altLang="ja-JP" dirty="0"/>
              <a:t>HTML</a:t>
            </a:r>
            <a:r>
              <a:rPr lang="ja-JP" altLang="en-US"/>
              <a:t>が表示され、プログラムが正常かどうしている様子が分かります。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078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C6A5D-236D-09F3-F1AB-9128AC9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コンテナでの稼働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C57161A-988E-E0DB-4D1B-65CC5579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88020"/>
            <a:ext cx="8047944" cy="508418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1D698B-7A76-63AF-F4E4-D303ABE35BCE}"/>
              </a:ext>
            </a:extLst>
          </p:cNvPr>
          <p:cNvSpPr txBox="1"/>
          <p:nvPr/>
        </p:nvSpPr>
        <p:spPr>
          <a:xfrm>
            <a:off x="3826565" y="6406536"/>
            <a:ext cx="1021018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Docker</a:t>
            </a:r>
            <a:r>
              <a:rPr lang="ja-JP" altLang="en-US"/>
              <a:t>クライアントからではなく、コマンドで実行する場合、下記のようにします。</a:t>
            </a:r>
            <a:endParaRPr lang="en-US" altLang="ja-JP" dirty="0"/>
          </a:p>
          <a:p>
            <a:r>
              <a:rPr lang="en-US" altLang="ja-JP" dirty="0"/>
              <a:t>        $ docker run –it –rm –p 5000:5000 modern-skeleton [CR]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/>
              <a:t>アクセスするには下記</a:t>
            </a:r>
            <a:r>
              <a:rPr lang="en-US" altLang="ja-JP" dirty="0"/>
              <a:t>URL</a:t>
            </a:r>
            <a:r>
              <a:rPr lang="ja-JP" altLang="en-US"/>
              <a:t>をブラウザで指定します。</a:t>
            </a:r>
            <a:endParaRPr lang="en-US" altLang="ja-JP" dirty="0"/>
          </a:p>
          <a:p>
            <a:r>
              <a:rPr lang="en-US" altLang="ja-JP" dirty="0"/>
              <a:t>        http://127.0.0.1:5000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6EB6AC-0F35-30D6-AC84-94B93938B4C3}"/>
              </a:ext>
            </a:extLst>
          </p:cNvPr>
          <p:cNvSpPr/>
          <p:nvPr/>
        </p:nvSpPr>
        <p:spPr>
          <a:xfrm>
            <a:off x="548638" y="1077742"/>
            <a:ext cx="5293362" cy="3446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BC1020-046E-8109-1FCD-20D919C06EAF}"/>
              </a:ext>
            </a:extLst>
          </p:cNvPr>
          <p:cNvSpPr/>
          <p:nvPr/>
        </p:nvSpPr>
        <p:spPr>
          <a:xfrm>
            <a:off x="1920239" y="3195059"/>
            <a:ext cx="4442462" cy="233942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82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12E969-2058-B776-7460-26EAD49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SaaS</a:t>
            </a:r>
            <a:r>
              <a:rPr lang="ja-JP" altLang="en-US"/>
              <a:t>での稼働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1E17B8-7608-8E93-3C3A-0763A40B1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コンテナイメージを</a:t>
            </a:r>
            <a:r>
              <a:rPr lang="en-US" altLang="ja-JP" dirty="0"/>
              <a:t>App Runner</a:t>
            </a:r>
            <a:r>
              <a:rPr lang="ja-JP" altLang="en-US"/>
              <a:t>上で</a:t>
            </a:r>
            <a:r>
              <a:rPr lang="en-US" altLang="ja-JP" dirty="0"/>
              <a:t>SaaS</a:t>
            </a:r>
            <a:r>
              <a:rPr lang="ja-JP" altLang="en-US"/>
              <a:t>として稼働します</a:t>
            </a:r>
          </a:p>
        </p:txBody>
      </p:sp>
    </p:spTree>
    <p:extLst>
      <p:ext uri="{BB962C8B-B14F-4D97-AF65-F5344CB8AC3E}">
        <p14:creationId xmlns:p14="http://schemas.microsoft.com/office/powerpoint/2010/main" val="276039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05F8104-5EF2-3BE0-49FB-A6460168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/>
              <a:t>管理コンソールから</a:t>
            </a:r>
            <a:r>
              <a:rPr lang="en-US" altLang="ja-JP" dirty="0"/>
              <a:t>App Runner</a:t>
            </a:r>
            <a:r>
              <a:rPr lang="ja-JP" altLang="en-US"/>
              <a:t>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D33EFF-6B65-68B4-4EFD-9818ADA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512040"/>
            <a:ext cx="14063471" cy="245143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E497367-421C-1D26-8DAF-C26922F404E5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153438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を定義します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2CA548-B51D-E74C-BF8E-B2A02E3F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976809"/>
            <a:ext cx="8475223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49F16B-F030-AF4A-33CA-C1A380946821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137815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の</a:t>
            </a:r>
            <a:r>
              <a:rPr lang="en-US" altLang="ja-JP" dirty="0" err="1"/>
              <a:t>Apprunner.yaml</a:t>
            </a:r>
            <a:r>
              <a:rPr lang="ja-JP" altLang="en-US"/>
              <a:t>を指定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98B4DD-D711-A845-A91B-5EEC53E0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1088020"/>
            <a:ext cx="12192000" cy="61574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BE15CE-186D-479F-EB66-2930B25C456B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383211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サービスを設定します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9DE963C-4529-624B-A4A3-2615D108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1088020"/>
            <a:ext cx="6155147" cy="648568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A2D6FC-F033-60F4-B2B6-3726B4D6923A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20330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確認と作成を行います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BDFFD64-FD98-1143-A264-21F98797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9" y="989166"/>
            <a:ext cx="4309246" cy="656081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BBA20-FEB1-1240-256D-01390F69B57A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23007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8BD2EF6-E0C8-5342-8A27-9524400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apa-gui</a:t>
            </a:r>
            <a:r>
              <a:rPr lang="ja-JP" altLang="en-US"/>
              <a:t>のデプロイが開始されます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36AF84-739F-3F41-BB65-0BCDCD1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88020"/>
            <a:ext cx="6581786" cy="64384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46EEED-891C-4ED1-46DE-D45AFB6B523E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1274006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7222A-1AC9-664E-B60A-B057083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apa-gui</a:t>
            </a:r>
            <a:r>
              <a:rPr kumimoji="1" lang="ja-JP" altLang="en-US"/>
              <a:t>がデプロイされ、ログを参照できます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AE3008-A067-9A41-B32B-79420858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88020"/>
            <a:ext cx="6921266" cy="648931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28A7C8-ACEE-B25F-DE79-15259E9A09DE}"/>
              </a:ext>
            </a:extLst>
          </p:cNvPr>
          <p:cNvSpPr/>
          <p:nvPr/>
        </p:nvSpPr>
        <p:spPr>
          <a:xfrm rot="21095183">
            <a:off x="8316605" y="563209"/>
            <a:ext cx="58560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modern-skeleton</a:t>
            </a:r>
            <a:r>
              <a:rPr lang="ja-JP" altLang="en-US" sz="2800" b="0" cap="none" spc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のケースに置換え</a:t>
            </a:r>
          </a:p>
        </p:txBody>
      </p:sp>
    </p:spTree>
    <p:extLst>
      <p:ext uri="{BB962C8B-B14F-4D97-AF65-F5344CB8AC3E}">
        <p14:creationId xmlns:p14="http://schemas.microsoft.com/office/powerpoint/2010/main" val="20314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C8EA4-107E-44BC-3E72-34BB554C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60602-19A1-FE09-C7EB-232065394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ローカル</a:t>
            </a:r>
            <a:r>
              <a:rPr kumimoji="1" lang="en-US" altLang="ja-JP" dirty="0"/>
              <a:t>PC</a:t>
            </a:r>
            <a:r>
              <a:rPr kumimoji="1" lang="ja-JP" altLang="en-US"/>
              <a:t>での稼働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コンテナでの稼働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SaaS</a:t>
            </a:r>
            <a:r>
              <a:rPr kumimoji="1" lang="ja-JP" altLang="en-US"/>
              <a:t>での稼働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94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704F-8BFC-2847-9F9E-08EBD45A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ありがとうございました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6F9B-87DE-4D15-DFC3-B1E91C8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つの利用方法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FBE5-0C2A-7839-ADED-27C362C1AA3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7809" y="1786871"/>
            <a:ext cx="4704522" cy="5089525"/>
          </a:xfrm>
        </p:spPr>
        <p:txBody>
          <a:bodyPr/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ローカル</a:t>
            </a:r>
            <a:r>
              <a:rPr kumimoji="1" lang="en-US" altLang="ja-JP" b="1" dirty="0">
                <a:solidFill>
                  <a:schemeClr val="accent1"/>
                </a:solidFill>
              </a:rPr>
              <a:t>PC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GitHub</a:t>
            </a:r>
            <a:r>
              <a:rPr kumimoji="1" lang="ja-JP" altLang="en-US"/>
              <a:t>からローカル</a:t>
            </a:r>
            <a:r>
              <a:rPr kumimoji="1" lang="en-US" altLang="ja-JP" dirty="0"/>
              <a:t>PC</a:t>
            </a:r>
            <a:r>
              <a:rPr kumimoji="1" lang="ja-JP" altLang="en-US"/>
              <a:t>へクローンし、環境構築して動します。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D3D79-3F4D-D276-633D-859F08618D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24669" y="1786871"/>
            <a:ext cx="4704522" cy="5089525"/>
          </a:xfrm>
        </p:spPr>
        <p:txBody>
          <a:bodyPr/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コンテナ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/>
              <a:t>コンテナイメージで稼働します。</a:t>
            </a:r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83CCBADD-2FF6-E09F-0DD2-34546E8A8F20}"/>
              </a:ext>
            </a:extLst>
          </p:cNvPr>
          <p:cNvSpPr txBox="1">
            <a:spLocks/>
          </p:cNvSpPr>
          <p:nvPr/>
        </p:nvSpPr>
        <p:spPr>
          <a:xfrm>
            <a:off x="10091530" y="1786871"/>
            <a:ext cx="4704522" cy="508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SaaS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AWS App Runner</a:t>
            </a:r>
            <a:r>
              <a:rPr kumimoji="1" lang="ja-JP" altLang="en-US"/>
              <a:t>上で、コンテナまたは</a:t>
            </a:r>
            <a:r>
              <a:rPr kumimoji="1" lang="en-US" altLang="ja-JP" dirty="0" err="1"/>
              <a:t>GiuHub</a:t>
            </a:r>
            <a:r>
              <a:rPr kumimoji="1" lang="ja-JP" altLang="en-US"/>
              <a:t>を指定して稼働します。</a:t>
            </a:r>
          </a:p>
        </p:txBody>
      </p:sp>
    </p:spTree>
    <p:extLst>
      <p:ext uri="{BB962C8B-B14F-4D97-AF65-F5344CB8AC3E}">
        <p14:creationId xmlns:p14="http://schemas.microsoft.com/office/powerpoint/2010/main" val="231874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B0AF9-B529-386B-3794-72CA3463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サンプルコード説明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B79A6-42FD-A86C-CF8B-8E8BF7E4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1"/>
            <a:ext cx="13510260" cy="21839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/>
              <a:t>サンプルコードは、大きく下記の流れとなっています。</a:t>
            </a:r>
            <a:endParaRPr kumimoji="1" lang="en-US" altLang="ja-JP" sz="2000" dirty="0"/>
          </a:p>
          <a:p>
            <a:pPr marL="1703070" lvl="1" indent="-514350">
              <a:buFont typeface="+mj-ea"/>
              <a:buAutoNum type="circleNumDbPlain"/>
            </a:pPr>
            <a:r>
              <a:rPr kumimoji="1" lang="ja-JP" altLang="en-US" sz="2000"/>
              <a:t>ファイルを指定してアップロードする</a:t>
            </a:r>
            <a:endParaRPr kumimoji="1" lang="en-US" altLang="ja-JP" sz="2000" dirty="0"/>
          </a:p>
          <a:p>
            <a:pPr marL="1703070" lvl="1" indent="-514350">
              <a:buFont typeface="+mj-ea"/>
              <a:buAutoNum type="circleNumDbPlain"/>
            </a:pPr>
            <a:r>
              <a:rPr kumimoji="1" lang="ja-JP" altLang="en-US" sz="2000"/>
              <a:t>アップロードしたファイルを一時ディレクトリにコピーする</a:t>
            </a:r>
            <a:endParaRPr kumimoji="1" lang="en-US" altLang="ja-JP" sz="2000" dirty="0"/>
          </a:p>
          <a:p>
            <a:pPr marL="1703070" lvl="1" indent="-514350">
              <a:buFont typeface="+mj-ea"/>
              <a:buAutoNum type="circleNumDbPlain"/>
            </a:pPr>
            <a:r>
              <a:rPr kumimoji="1" lang="ja-JP" altLang="en-US" sz="2000"/>
              <a:t>コピーしたファイルを</a:t>
            </a:r>
            <a:r>
              <a:rPr kumimoji="1" lang="en-US" altLang="ja-JP" sz="2000" dirty="0"/>
              <a:t>ZIP</a:t>
            </a:r>
            <a:r>
              <a:rPr kumimoji="1" lang="ja-JP" altLang="en-US" sz="2000"/>
              <a:t>し、ダウンロードする</a:t>
            </a:r>
            <a:endParaRPr kumimoji="1" lang="en-US" altLang="ja-JP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000"/>
              <a:t>サンプルコードを基になにか新たな機能を作成する場合、②に独自の処理を作成してください。</a:t>
            </a:r>
            <a:endParaRPr kumimoji="1"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0C919F-9FEE-C346-EF6F-7F05008DF7DB}"/>
              </a:ext>
            </a:extLst>
          </p:cNvPr>
          <p:cNvSpPr/>
          <p:nvPr/>
        </p:nvSpPr>
        <p:spPr>
          <a:xfrm>
            <a:off x="1458096" y="3891663"/>
            <a:ext cx="3842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./</a:t>
            </a: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Dockerfile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README.md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apa_auto.py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app.py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apprunner.yaml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requirements.txt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└── templates</a:t>
            </a: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    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error.html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    ├──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index.html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  <a:p>
            <a:r>
              <a:rPr lang="en" altLang="ja-JP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    └── </a:t>
            </a:r>
            <a:r>
              <a:rPr lang="en" altLang="ja-JP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naco" pitchFamily="2" charset="0"/>
              </a:rPr>
              <a:t>upload.html</a:t>
            </a:r>
            <a:endParaRPr lang="en" altLang="ja-JP" sz="1800" dirty="0">
              <a:solidFill>
                <a:schemeClr val="accent6">
                  <a:lumMod val="20000"/>
                  <a:lumOff val="80000"/>
                </a:schemeClr>
              </a:solidFill>
              <a:latin typeface="Monaco" pitchFamily="2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DB5975D-CB17-2468-FFFA-4A1572BC0DB6}"/>
              </a:ext>
            </a:extLst>
          </p:cNvPr>
          <p:cNvSpPr/>
          <p:nvPr/>
        </p:nvSpPr>
        <p:spPr>
          <a:xfrm>
            <a:off x="4589848" y="3891662"/>
            <a:ext cx="75894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コンテナ化のための設定ファイル</a:t>
            </a:r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GitHub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での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README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ファイル</a:t>
            </a:r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コア機能、上記①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〜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③の処理を行う</a:t>
            </a:r>
            <a:endParaRPr lang="en-US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 Flask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による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アプリ</a:t>
            </a:r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 AWS App Runner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用の設定ファイル</a:t>
            </a:r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サンプルコード実行の前提となるモジュールの設定ファイル</a:t>
            </a:r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&lt;- F</a:t>
            </a:r>
            <a:r>
              <a:rPr lang="en-US" altLang="ja-JP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lask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用の</a:t>
            </a:r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HTML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ファイル・ディレクトリ</a:t>
            </a:r>
            <a:endParaRPr lang="en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&lt;-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エラー画面</a:t>
            </a:r>
            <a:endParaRPr lang="en-US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&lt;-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初期画面</a:t>
            </a:r>
            <a:endParaRPr lang="en-US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&lt;- </a:t>
            </a:r>
            <a:r>
              <a:rPr lang="ja-JP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ファイルアップロード画面</a:t>
            </a:r>
            <a:endParaRPr lang="en-US" altLang="ja-JP" sz="1800" dirty="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4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B0AF9-B529-386B-3794-72CA3463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モダナイズ：全体の流れ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C3DDFB-AC5F-83F5-F392-EB6A046565D9}"/>
              </a:ext>
            </a:extLst>
          </p:cNvPr>
          <p:cNvSpPr/>
          <p:nvPr/>
        </p:nvSpPr>
        <p:spPr>
          <a:xfrm>
            <a:off x="278295" y="2555934"/>
            <a:ext cx="3114262" cy="1245706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①ファイルアップロード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②ファイルを処理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③処理済みファイルをダウンロード</a:t>
            </a:r>
            <a:endParaRPr kumimoji="1" lang="ja-JP" alt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B921A8-00D6-D9BC-59F7-6AC306A7FDB6}"/>
              </a:ext>
            </a:extLst>
          </p:cNvPr>
          <p:cNvSpPr txBox="1"/>
          <p:nvPr/>
        </p:nvSpPr>
        <p:spPr>
          <a:xfrm>
            <a:off x="907774" y="4123157"/>
            <a:ext cx="18553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CLI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020CBDF-C2FE-DC81-10E9-D5B9D92B5CF2}"/>
              </a:ext>
            </a:extLst>
          </p:cNvPr>
          <p:cNvSpPr/>
          <p:nvPr/>
        </p:nvSpPr>
        <p:spPr>
          <a:xfrm>
            <a:off x="3886199" y="3286538"/>
            <a:ext cx="3114262" cy="515102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ED17C1-13D4-0423-173D-CBE80023A014}"/>
              </a:ext>
            </a:extLst>
          </p:cNvPr>
          <p:cNvSpPr/>
          <p:nvPr/>
        </p:nvSpPr>
        <p:spPr>
          <a:xfrm>
            <a:off x="7494103" y="3286537"/>
            <a:ext cx="3114262" cy="515103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068766-33A0-F136-0089-98D0597C323D}"/>
              </a:ext>
            </a:extLst>
          </p:cNvPr>
          <p:cNvSpPr/>
          <p:nvPr/>
        </p:nvSpPr>
        <p:spPr>
          <a:xfrm>
            <a:off x="11102007" y="3286536"/>
            <a:ext cx="3114262" cy="515103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コア機能</a:t>
            </a:r>
            <a:endParaRPr kumimoji="1" lang="en-US" altLang="ja-JP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7AC35E-A9C9-EE73-C120-920E8E45BFE6}"/>
              </a:ext>
            </a:extLst>
          </p:cNvPr>
          <p:cNvSpPr/>
          <p:nvPr/>
        </p:nvSpPr>
        <p:spPr>
          <a:xfrm>
            <a:off x="3886199" y="2605785"/>
            <a:ext cx="3114262" cy="47850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417591-F590-1C81-22E3-8EBA1859AE57}"/>
              </a:ext>
            </a:extLst>
          </p:cNvPr>
          <p:cNvSpPr/>
          <p:nvPr/>
        </p:nvSpPr>
        <p:spPr>
          <a:xfrm>
            <a:off x="7494103" y="2605785"/>
            <a:ext cx="3114262" cy="515104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36CDFD-3E3C-569E-D90D-B736A070DA6E}"/>
              </a:ext>
            </a:extLst>
          </p:cNvPr>
          <p:cNvSpPr txBox="1"/>
          <p:nvPr/>
        </p:nvSpPr>
        <p:spPr>
          <a:xfrm>
            <a:off x="3886199" y="4123157"/>
            <a:ext cx="31142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Web</a:t>
            </a:r>
            <a:r>
              <a:rPr kumimoji="1" lang="ja-JP" altLang="en-US" sz="18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アプリケーション化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2F2BDA-A1B6-66E5-D5D2-2ABE21F85510}"/>
              </a:ext>
            </a:extLst>
          </p:cNvPr>
          <p:cNvSpPr txBox="1"/>
          <p:nvPr/>
        </p:nvSpPr>
        <p:spPr>
          <a:xfrm>
            <a:off x="7494103" y="4123157"/>
            <a:ext cx="31142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8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コンテナ化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01F215-D9A8-D90A-079D-F9844857AE72}"/>
              </a:ext>
            </a:extLst>
          </p:cNvPr>
          <p:cNvSpPr txBox="1"/>
          <p:nvPr/>
        </p:nvSpPr>
        <p:spPr>
          <a:xfrm>
            <a:off x="11102007" y="4123157"/>
            <a:ext cx="31142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SaaS</a:t>
            </a:r>
            <a:r>
              <a:rPr kumimoji="1" lang="ja-JP" altLang="en-US" sz="18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化</a:t>
            </a:r>
            <a:endParaRPr kumimoji="1" lang="ja-JP" altLang="en-US" sz="1800" dirty="0" err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F16D4F-8568-A97E-81E8-C56FDBF59FFB}"/>
              </a:ext>
            </a:extLst>
          </p:cNvPr>
          <p:cNvSpPr/>
          <p:nvPr/>
        </p:nvSpPr>
        <p:spPr>
          <a:xfrm>
            <a:off x="11102007" y="2605785"/>
            <a:ext cx="3114262" cy="515104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5C5258-0FB4-D857-1865-FE2E505A812C}"/>
              </a:ext>
            </a:extLst>
          </p:cNvPr>
          <p:cNvSpPr/>
          <p:nvPr/>
        </p:nvSpPr>
        <p:spPr>
          <a:xfrm>
            <a:off x="7494103" y="1929923"/>
            <a:ext cx="3114262" cy="515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Dockerfile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EAB54CA-81FD-4140-D29E-51467BA3001B}"/>
              </a:ext>
            </a:extLst>
          </p:cNvPr>
          <p:cNvSpPr/>
          <p:nvPr/>
        </p:nvSpPr>
        <p:spPr>
          <a:xfrm>
            <a:off x="11102007" y="1929922"/>
            <a:ext cx="3114262" cy="515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Dockerfile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6438ADA-961E-B0D2-C202-1D69DE186788}"/>
              </a:ext>
            </a:extLst>
          </p:cNvPr>
          <p:cNvSpPr/>
          <p:nvPr/>
        </p:nvSpPr>
        <p:spPr>
          <a:xfrm>
            <a:off x="11102007" y="1254059"/>
            <a:ext cx="3114262" cy="51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apprunner.yaml</a:t>
            </a:r>
            <a:endParaRPr kumimoji="1" lang="ja-JP" altLang="en-US" sz="1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3ABC226-17F3-4E30-4B05-95C59894C17A}"/>
              </a:ext>
            </a:extLst>
          </p:cNvPr>
          <p:cNvCxnSpPr/>
          <p:nvPr/>
        </p:nvCxnSpPr>
        <p:spPr>
          <a:xfrm>
            <a:off x="278295" y="3995530"/>
            <a:ext cx="13937974" cy="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4CD697F-48FA-4B74-C43C-8E66C2046FF7}"/>
              </a:ext>
            </a:extLst>
          </p:cNvPr>
          <p:cNvSpPr txBox="1"/>
          <p:nvPr/>
        </p:nvSpPr>
        <p:spPr>
          <a:xfrm>
            <a:off x="278295" y="4712880"/>
            <a:ext cx="311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基本動作のコードを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CLI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で稼働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59C3C6-2FD3-6B7C-B5AE-E38734464604}"/>
              </a:ext>
            </a:extLst>
          </p:cNvPr>
          <p:cNvSpPr txBox="1"/>
          <p:nvPr/>
        </p:nvSpPr>
        <p:spPr>
          <a:xfrm>
            <a:off x="3886199" y="4724639"/>
            <a:ext cx="3114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Flask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を使用し、ブラウザ画面を作成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requirements.txt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を作成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ステートフルなコードのまま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3C8696-EF80-FAD9-A7BE-A3C549BF961D}"/>
              </a:ext>
            </a:extLst>
          </p:cNvPr>
          <p:cNvSpPr txBox="1"/>
          <p:nvPr/>
        </p:nvSpPr>
        <p:spPr>
          <a:xfrm>
            <a:off x="7494103" y="4724639"/>
            <a:ext cx="311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Flask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部分のコードをステートレスなコードへ一部変更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Dockerfile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を作成しコンテナ化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Flask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の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redirect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機能が動作せず、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GET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へ変更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スレッドセーフ化（同時リクエストでのエラー回避のため）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ローカルディレクトリをテンポラリーディレクトリへ変更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(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メッセージ出力は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stdout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FF9E3A-B342-14A6-FBA7-B14F4786FCBE}"/>
              </a:ext>
            </a:extLst>
          </p:cNvPr>
          <p:cNvSpPr txBox="1"/>
          <p:nvPr/>
        </p:nvSpPr>
        <p:spPr>
          <a:xfrm>
            <a:off x="11102007" y="4721419"/>
            <a:ext cx="311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apprunnner.yaml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を作成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コネクションエラーが発生し以下の対策実施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App Runner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ヘルスチェックを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10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20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秒へ延長。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App Runner 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サイジングも変更し、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1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コア、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2Gmem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2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コア、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4Gmem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へ拡張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620F7C2-80A6-6F40-F178-0F83F11B94EC}"/>
              </a:ext>
            </a:extLst>
          </p:cNvPr>
          <p:cNvCxnSpPr>
            <a:cxnSpLocks/>
          </p:cNvCxnSpPr>
          <p:nvPr/>
        </p:nvCxnSpPr>
        <p:spPr>
          <a:xfrm>
            <a:off x="278295" y="4585255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4F0D7C1-08B5-6707-9191-8F51F1DF1C77}"/>
              </a:ext>
            </a:extLst>
          </p:cNvPr>
          <p:cNvCxnSpPr>
            <a:cxnSpLocks/>
          </p:cNvCxnSpPr>
          <p:nvPr/>
        </p:nvCxnSpPr>
        <p:spPr>
          <a:xfrm>
            <a:off x="3995530" y="4585255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923196C-35BF-0F6E-C9DD-2E066BE4893F}"/>
              </a:ext>
            </a:extLst>
          </p:cNvPr>
          <p:cNvCxnSpPr>
            <a:cxnSpLocks/>
          </p:cNvCxnSpPr>
          <p:nvPr/>
        </p:nvCxnSpPr>
        <p:spPr>
          <a:xfrm>
            <a:off x="7494103" y="4578632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D65F262-4CC0-A01D-23AD-E0E63E239EEA}"/>
              </a:ext>
            </a:extLst>
          </p:cNvPr>
          <p:cNvCxnSpPr>
            <a:cxnSpLocks/>
          </p:cNvCxnSpPr>
          <p:nvPr/>
        </p:nvCxnSpPr>
        <p:spPr>
          <a:xfrm>
            <a:off x="11102007" y="4578632"/>
            <a:ext cx="31142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7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312E969-2058-B776-7460-26EAD49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ローカル</a:t>
            </a:r>
            <a:r>
              <a:rPr lang="en-US" altLang="ja-JP" dirty="0"/>
              <a:t>PC</a:t>
            </a:r>
            <a:r>
              <a:rPr lang="ja-JP" altLang="en-US"/>
              <a:t>での稼働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827BF2-8346-A9AF-51F6-DDF015FF0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/>
              <a:t>からクローンして動かします</a:t>
            </a:r>
          </a:p>
        </p:txBody>
      </p:sp>
    </p:spTree>
    <p:extLst>
      <p:ext uri="{BB962C8B-B14F-4D97-AF65-F5344CB8AC3E}">
        <p14:creationId xmlns:p14="http://schemas.microsoft.com/office/powerpoint/2010/main" val="349973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DA531-674F-794E-B9B5-567BB08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プログラムファイルの確認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C209DD-AB26-8640-90DD-0272848478B9}"/>
              </a:ext>
            </a:extLst>
          </p:cNvPr>
          <p:cNvSpPr txBox="1"/>
          <p:nvPr/>
        </p:nvSpPr>
        <p:spPr>
          <a:xfrm>
            <a:off x="7306054" y="1396939"/>
            <a:ext cx="6901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Github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からクローンし、ローカル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PC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へ展開します。</a:t>
            </a:r>
            <a:b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</a:b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GitHub : 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hlinkClick r:id="rId2"/>
              </a:rPr>
              <a:t>https://github.com/kmorooka/modern-skeleton</a:t>
            </a:r>
            <a:endParaRPr kumimoji="1" lang="en" altLang="ja-JP" sz="20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python app.py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で起動します。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起動すると左図のように、アクセスすべき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URL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  <a:hlinkClick r:id="rId3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  <a:hlinkClick r:id="rId3"/>
              </a:rPr>
              <a:t>http://127.0.0.1:5000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へアクセスします。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FDA94EE-E088-EFBA-3289-89DAD4EC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1396939"/>
            <a:ext cx="6669449" cy="58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AA1D7-8866-1C4B-8487-1624BED9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ブラウザによるアクセス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768E5C-6A04-834D-AD78-030AD5E94B8F}"/>
              </a:ext>
            </a:extLst>
          </p:cNvPr>
          <p:cNvSpPr txBox="1"/>
          <p:nvPr/>
        </p:nvSpPr>
        <p:spPr>
          <a:xfrm>
            <a:off x="7306055" y="1359869"/>
            <a:ext cx="6382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  <a:hlinkClick r:id="rId3"/>
              </a:rPr>
              <a:t>http://127.0.0.1:5000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 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へアクセスします。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初期画面が表示されます。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mazon Ember" panose="020B0603020204020204" pitchFamily="34" charset="0"/>
              </a:rPr>
              <a:t>「ファイルアップロード」をクリックします。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  <a:cs typeface="Amazon Ember" panose="020B0603020204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2066D2-80B3-216E-ECE2-229B778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" y="2766447"/>
            <a:ext cx="9173215" cy="26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6572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6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FDC500"/>
      </a:accent2>
      <a:accent3>
        <a:srgbClr val="4D27AA"/>
      </a:accent3>
      <a:accent4>
        <a:srgbClr val="A166FF"/>
      </a:accent4>
      <a:accent5>
        <a:srgbClr val="00A0C8"/>
      </a:accent5>
      <a:accent6>
        <a:srgbClr val="007DBC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24620</TotalTime>
  <Words>1082</Words>
  <Application>Microsoft Macintosh PowerPoint</Application>
  <PresentationFormat>ユーザー設定</PresentationFormat>
  <Paragraphs>175</Paragraphs>
  <Slides>30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Meiryo</vt:lpstr>
      <vt:lpstr>Amazon Ember</vt:lpstr>
      <vt:lpstr>Amazon Ember Light</vt:lpstr>
      <vt:lpstr>Amazon Ember Regular</vt:lpstr>
      <vt:lpstr>Arial</vt:lpstr>
      <vt:lpstr>Calibri</vt:lpstr>
      <vt:lpstr>Monaco</vt:lpstr>
      <vt:lpstr>DeckTemplate-AWS</vt:lpstr>
      <vt:lpstr>PowerPoint プレゼンテーション</vt:lpstr>
      <vt:lpstr>はじめに</vt:lpstr>
      <vt:lpstr>目次</vt:lpstr>
      <vt:lpstr>2つの利用方法</vt:lpstr>
      <vt:lpstr>サンプルコード説明</vt:lpstr>
      <vt:lpstr>モダナイズ：全体の流れ</vt:lpstr>
      <vt:lpstr>ローカルPCでの稼働</vt:lpstr>
      <vt:lpstr>プログラムファイルの確認</vt:lpstr>
      <vt:lpstr>ブラウザによるアクセス</vt:lpstr>
      <vt:lpstr>棚卸しシートのアップロード</vt:lpstr>
      <vt:lpstr>アップロード元の場所を指定</vt:lpstr>
      <vt:lpstr>アップロードしたファイルの確認</vt:lpstr>
      <vt:lpstr>稼働中の確認</vt:lpstr>
      <vt:lpstr>出力ファイルのダウンロード先を指定</vt:lpstr>
      <vt:lpstr>プログラムの停止</vt:lpstr>
      <vt:lpstr>コンテナでの稼働</vt:lpstr>
      <vt:lpstr>コンテナイメージ作成</vt:lpstr>
      <vt:lpstr>コンテナでの稼働</vt:lpstr>
      <vt:lpstr>コンテナでの稼働</vt:lpstr>
      <vt:lpstr>コンテナでの稼働</vt:lpstr>
      <vt:lpstr>コンテナでの稼働</vt:lpstr>
      <vt:lpstr>SaaSでの稼働</vt:lpstr>
      <vt:lpstr>AWS管理コンソールからApp Runnerへ</vt:lpstr>
      <vt:lpstr>GitHubを定義します</vt:lpstr>
      <vt:lpstr>GitHubのApprunner.yamlを指定</vt:lpstr>
      <vt:lpstr>サービスを設定します</vt:lpstr>
      <vt:lpstr>確認と作成を行います</vt:lpstr>
      <vt:lpstr>apa-guiのデプロイが開始されます</vt:lpstr>
      <vt:lpstr>apa-guiがデプロイされ、ログを参照できます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195</cp:revision>
  <cp:lastPrinted>2022-06-08T05:59:59Z</cp:lastPrinted>
  <dcterms:created xsi:type="dcterms:W3CDTF">2016-06-17T18:22:10Z</dcterms:created>
  <dcterms:modified xsi:type="dcterms:W3CDTF">2022-06-10T05:57:47Z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