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7"/>
  </p:notesMasterIdLst>
  <p:handoutMasterIdLst>
    <p:handoutMasterId r:id="rId48"/>
  </p:handoutMasterIdLst>
  <p:sldIdLst>
    <p:sldId id="331" r:id="rId5"/>
    <p:sldId id="3871" r:id="rId6"/>
    <p:sldId id="3879" r:id="rId7"/>
    <p:sldId id="3875" r:id="rId8"/>
    <p:sldId id="3880" r:id="rId9"/>
    <p:sldId id="3881" r:id="rId10"/>
    <p:sldId id="3898" r:id="rId11"/>
    <p:sldId id="3899" r:id="rId12"/>
    <p:sldId id="3876" r:id="rId13"/>
    <p:sldId id="3860" r:id="rId14"/>
    <p:sldId id="3861" r:id="rId15"/>
    <p:sldId id="3862" r:id="rId16"/>
    <p:sldId id="3863" r:id="rId17"/>
    <p:sldId id="3870" r:id="rId18"/>
    <p:sldId id="3865" r:id="rId19"/>
    <p:sldId id="3867" r:id="rId20"/>
    <p:sldId id="3869" r:id="rId21"/>
    <p:sldId id="3877" r:id="rId22"/>
    <p:sldId id="3884" r:id="rId23"/>
    <p:sldId id="3885" r:id="rId24"/>
    <p:sldId id="3894" r:id="rId25"/>
    <p:sldId id="3883" r:id="rId26"/>
    <p:sldId id="3895" r:id="rId27"/>
    <p:sldId id="3896" r:id="rId28"/>
    <p:sldId id="3897" r:id="rId29"/>
    <p:sldId id="3882" r:id="rId30"/>
    <p:sldId id="3893" r:id="rId31"/>
    <p:sldId id="3887" r:id="rId32"/>
    <p:sldId id="3878" r:id="rId33"/>
    <p:sldId id="343" r:id="rId34"/>
    <p:sldId id="337" r:id="rId35"/>
    <p:sldId id="338" r:id="rId36"/>
    <p:sldId id="339" r:id="rId37"/>
    <p:sldId id="340" r:id="rId38"/>
    <p:sldId id="341" r:id="rId39"/>
    <p:sldId id="342" r:id="rId40"/>
    <p:sldId id="3888" r:id="rId41"/>
    <p:sldId id="3886" r:id="rId42"/>
    <p:sldId id="3889" r:id="rId43"/>
    <p:sldId id="3890" r:id="rId44"/>
    <p:sldId id="3891" r:id="rId45"/>
    <p:sldId id="3892" r:id="rId46"/>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C9B2E"/>
    <a:srgbClr val="000000"/>
    <a:srgbClr val="232F3E"/>
    <a:srgbClr val="595A5D"/>
    <a:srgbClr val="414042"/>
    <a:srgbClr val="DCDCDC"/>
    <a:srgbClr val="4F81BD"/>
    <a:srgbClr val="FFFAD0"/>
    <a:srgbClr val="FFF8AE"/>
    <a:srgbClr val="FCB6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91" autoAdjust="0"/>
    <p:restoredTop sz="95317" autoAdjust="0"/>
  </p:normalViewPr>
  <p:slideViewPr>
    <p:cSldViewPr snapToGrid="0" showGuides="1">
      <p:cViewPr varScale="1">
        <p:scale>
          <a:sx n="99" d="100"/>
          <a:sy n="99" d="100"/>
        </p:scale>
        <p:origin x="192" y="21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6/15/22</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5</a:t>
            </a:fld>
            <a:endParaRPr lang="en-US"/>
          </a:p>
        </p:txBody>
      </p:sp>
    </p:spTree>
    <p:extLst>
      <p:ext uri="{BB962C8B-B14F-4D97-AF65-F5344CB8AC3E}">
        <p14:creationId xmlns:p14="http://schemas.microsoft.com/office/powerpoint/2010/main" val="4101591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32</a:t>
            </a:fld>
            <a:endParaRPr lang="en-US"/>
          </a:p>
        </p:txBody>
      </p:sp>
    </p:spTree>
    <p:extLst>
      <p:ext uri="{BB962C8B-B14F-4D97-AF65-F5344CB8AC3E}">
        <p14:creationId xmlns:p14="http://schemas.microsoft.com/office/powerpoint/2010/main" val="426542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6</a:t>
            </a:fld>
            <a:endParaRPr lang="en-US"/>
          </a:p>
        </p:txBody>
      </p:sp>
    </p:spTree>
    <p:extLst>
      <p:ext uri="{BB962C8B-B14F-4D97-AF65-F5344CB8AC3E}">
        <p14:creationId xmlns:p14="http://schemas.microsoft.com/office/powerpoint/2010/main" val="33986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7</a:t>
            </a:fld>
            <a:endParaRPr lang="en-US"/>
          </a:p>
        </p:txBody>
      </p:sp>
    </p:spTree>
    <p:extLst>
      <p:ext uri="{BB962C8B-B14F-4D97-AF65-F5344CB8AC3E}">
        <p14:creationId xmlns:p14="http://schemas.microsoft.com/office/powerpoint/2010/main" val="211708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11</a:t>
            </a:fld>
            <a:endParaRPr lang="en-US"/>
          </a:p>
        </p:txBody>
      </p:sp>
    </p:spTree>
    <p:extLst>
      <p:ext uri="{BB962C8B-B14F-4D97-AF65-F5344CB8AC3E}">
        <p14:creationId xmlns:p14="http://schemas.microsoft.com/office/powerpoint/2010/main" val="19178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12</a:t>
            </a:fld>
            <a:endParaRPr lang="en-US"/>
          </a:p>
        </p:txBody>
      </p:sp>
    </p:spTree>
    <p:extLst>
      <p:ext uri="{BB962C8B-B14F-4D97-AF65-F5344CB8AC3E}">
        <p14:creationId xmlns:p14="http://schemas.microsoft.com/office/powerpoint/2010/main" val="228888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13</a:t>
            </a:fld>
            <a:endParaRPr lang="en-US"/>
          </a:p>
        </p:txBody>
      </p:sp>
    </p:spTree>
    <p:extLst>
      <p:ext uri="{BB962C8B-B14F-4D97-AF65-F5344CB8AC3E}">
        <p14:creationId xmlns:p14="http://schemas.microsoft.com/office/powerpoint/2010/main" val="202642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14</a:t>
            </a:fld>
            <a:endParaRPr lang="en-US"/>
          </a:p>
        </p:txBody>
      </p:sp>
    </p:spTree>
    <p:extLst>
      <p:ext uri="{BB962C8B-B14F-4D97-AF65-F5344CB8AC3E}">
        <p14:creationId xmlns:p14="http://schemas.microsoft.com/office/powerpoint/2010/main" val="286655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19</a:t>
            </a:fld>
            <a:endParaRPr lang="en-US"/>
          </a:p>
        </p:txBody>
      </p:sp>
    </p:spTree>
    <p:extLst>
      <p:ext uri="{BB962C8B-B14F-4D97-AF65-F5344CB8AC3E}">
        <p14:creationId xmlns:p14="http://schemas.microsoft.com/office/powerpoint/2010/main" val="361923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22</a:t>
            </a:fld>
            <a:endParaRPr lang="en-US"/>
          </a:p>
        </p:txBody>
      </p:sp>
    </p:spTree>
    <p:extLst>
      <p:ext uri="{BB962C8B-B14F-4D97-AF65-F5344CB8AC3E}">
        <p14:creationId xmlns:p14="http://schemas.microsoft.com/office/powerpoint/2010/main" val="3080460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39C547-E054-9E4E-B0BB-53A293C1E5F3}"/>
              </a:ext>
            </a:extLst>
          </p:cNvPr>
          <p:cNvPicPr>
            <a:picLocks noChangeAspect="1"/>
          </p:cNvPicPr>
          <p:nvPr userDrawn="1"/>
        </p:nvPicPr>
        <p:blipFill>
          <a:blip r:embed="rId3"/>
          <a:stretch>
            <a:fillRect/>
          </a:stretch>
        </p:blipFill>
        <p:spPr>
          <a:xfrm>
            <a:off x="491363" y="679836"/>
            <a:ext cx="3465576" cy="914826"/>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0" i="0" baseline="0">
                <a:latin typeface="Meiryo" panose="020B0604030504040204" pitchFamily="34" charset="-128"/>
                <a:ea typeface="Meiryo" panose="020B0604030504040204" pitchFamily="34" charset="-128"/>
              </a:defRPr>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0" i="0" baseline="0">
                <a:latin typeface="Meiryo" panose="020B0604030504040204" pitchFamily="34" charset="-128"/>
                <a:ea typeface="Meiryo" panose="020B0604030504040204" pitchFamily="34" charset="-128"/>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b="0" i="0">
                <a:latin typeface="Meiryo" panose="020B0604030504040204" pitchFamily="34" charset="-128"/>
                <a:ea typeface="Meiryo" panose="020B0604030504040204" pitchFamily="34" charset="-128"/>
              </a:defRPr>
            </a:lvl1pPr>
          </a:lstStyle>
          <a:p>
            <a:pPr lvl="0"/>
            <a:r>
              <a:rPr lang="en-US" dirty="0"/>
              <a:t>Click to edit subtitle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pic>
        <p:nvPicPr>
          <p:cNvPr id="4" name="Picture 3">
            <a:extLst>
              <a:ext uri="{FF2B5EF4-FFF2-40B4-BE49-F238E27FC236}">
                <a16:creationId xmlns:a16="http://schemas.microsoft.com/office/drawing/2014/main" id="{28EAB616-FD03-904B-BCA8-0FE09DD813E7}"/>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lvl1pPr>
              <a:defRPr b="0" i="0">
                <a:latin typeface="Meiryo" panose="020B0604030504040204" pitchFamily="34" charset="-128"/>
                <a:ea typeface="Meiryo" panose="020B0604030504040204" pitchFamily="34" charset="-128"/>
              </a:defRPr>
            </a:lvl1pPr>
          </a:lstStyle>
          <a:p>
            <a:endParaRPr lang="en-US"/>
          </a:p>
        </p:txBody>
      </p:sp>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pic>
        <p:nvPicPr>
          <p:cNvPr id="4" name="Picture 3">
            <a:extLst>
              <a:ext uri="{FF2B5EF4-FFF2-40B4-BE49-F238E27FC236}">
                <a16:creationId xmlns:a16="http://schemas.microsoft.com/office/drawing/2014/main" id="{CB86615A-BF84-7046-B70E-5C6F9F4DAF14}"/>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p>
        </p:txBody>
      </p:sp>
      <p:pic>
        <p:nvPicPr>
          <p:cNvPr id="12" name="Picture 11">
            <a:extLst>
              <a:ext uri="{FF2B5EF4-FFF2-40B4-BE49-F238E27FC236}">
                <a16:creationId xmlns:a16="http://schemas.microsoft.com/office/drawing/2014/main" id="{DF799B6B-50DF-B643-BEC4-9757353F7C3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p>
        </p:txBody>
      </p:sp>
      <p:pic>
        <p:nvPicPr>
          <p:cNvPr id="15" name="Picture 14">
            <a:extLst>
              <a:ext uri="{FF2B5EF4-FFF2-40B4-BE49-F238E27FC236}">
                <a16:creationId xmlns:a16="http://schemas.microsoft.com/office/drawing/2014/main" id="{F518BB5A-0BAF-BA48-9F64-88A39870FBD0}"/>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a:p>
        </p:txBody>
      </p:sp>
      <p:pic>
        <p:nvPicPr>
          <p:cNvPr id="5" name="Picture 4">
            <a:extLst>
              <a:ext uri="{FF2B5EF4-FFF2-40B4-BE49-F238E27FC236}">
                <a16:creationId xmlns:a16="http://schemas.microsoft.com/office/drawing/2014/main" id="{2329F3A4-8A89-0B44-A08D-AAE611189549}"/>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3186"/>
          </a:xfrm>
        </p:spPr>
        <p:txBody>
          <a:bodyPr/>
          <a:lstStyle>
            <a:lvl1pPr>
              <a:defRPr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B56D7563-AF18-2748-A289-6A7781D46B91}"/>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F18E3C2E-EA94-4E45-B746-E6C02BC86D7A}"/>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39" y="183898"/>
            <a:ext cx="13509463" cy="872307"/>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a:p>
        </p:txBody>
      </p:sp>
      <p:pic>
        <p:nvPicPr>
          <p:cNvPr id="4" name="Picture 3">
            <a:extLst>
              <a:ext uri="{FF2B5EF4-FFF2-40B4-BE49-F238E27FC236}">
                <a16:creationId xmlns:a16="http://schemas.microsoft.com/office/drawing/2014/main" id="{1CEEBAFF-D34D-8846-9651-671D0411E94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9600" b="0" i="0" cap="none">
                <a:solidFill>
                  <a:schemeClr val="tx1"/>
                </a:solidFill>
                <a:latin typeface="Meiryo" panose="020B0604030504040204" pitchFamily="34" charset="-128"/>
                <a:ea typeface="Meiryo" panose="020B0604030504040204" pitchFamily="34" charset="-128"/>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6" name="Rectangle 5">
            <a:extLst>
              <a:ext uri="{FF2B5EF4-FFF2-40B4-BE49-F238E27FC236}">
                <a16:creationId xmlns:a16="http://schemas.microsoft.com/office/drawing/2014/main" id="{AE001E81-DAB2-7148-93C7-7A6C802E53E0}"/>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7F3F9A-B15C-6E41-B153-FA9A7CB96D4B}"/>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AAEAAD84-E393-2944-8A9C-31ACF09300CD}"/>
              </a:ext>
            </a:extLst>
          </p:cNvPr>
          <p:cNvPicPr>
            <a:picLocks noChangeAspect="1"/>
          </p:cNvPicPr>
          <p:nvPr userDrawn="1"/>
        </p:nvPicPr>
        <p:blipFill>
          <a:blip r:embed="rId3"/>
          <a:stretch>
            <a:fillRect/>
          </a:stretch>
        </p:blipFill>
        <p:spPr>
          <a:xfrm>
            <a:off x="491363" y="679836"/>
            <a:ext cx="3465576" cy="914826"/>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hasCustomPrompt="1"/>
          </p:nvPr>
        </p:nvSpPr>
        <p:spPr>
          <a:xfrm>
            <a:off x="548640" y="183898"/>
            <a:ext cx="13510260" cy="99339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hasCustomPrompt="1"/>
          </p:nvPr>
        </p:nvSpPr>
        <p:spPr>
          <a:xfrm>
            <a:off x="548640" y="1645920"/>
            <a:ext cx="13510260" cy="4686301"/>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4969488C-7A69-574A-BF3D-A0BA06798E2E}"/>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hasCustomPrompt="1"/>
          </p:nvPr>
        </p:nvSpPr>
        <p:spPr>
          <a:xfrm>
            <a:off x="548639" y="183898"/>
            <a:ext cx="13514832" cy="904122"/>
          </a:xfrm>
        </p:spPr>
        <p:txBody>
          <a:bodyPr/>
          <a:lstStyle>
            <a:lvl1pPr>
              <a:defRPr b="0" i="0">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pic>
        <p:nvPicPr>
          <p:cNvPr id="6" name="Picture 5">
            <a:extLst>
              <a:ext uri="{FF2B5EF4-FFF2-40B4-BE49-F238E27FC236}">
                <a16:creationId xmlns:a16="http://schemas.microsoft.com/office/drawing/2014/main" id="{D6ECD323-4430-7147-B21D-7703CA634FA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4832" cy="873186"/>
          </a:xfrm>
        </p:spPr>
        <p:txBody>
          <a:bodyPr/>
          <a:lstStyle>
            <a:lvl1pPr>
              <a:defRPr b="0" i="0">
                <a:solidFill>
                  <a:schemeClr val="tx2"/>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idx="1" hasCustomPrompt="1"/>
          </p:nvPr>
        </p:nvSpPr>
        <p:spPr>
          <a:xfrm>
            <a:off x="544947" y="1645920"/>
            <a:ext cx="13514832" cy="5686282"/>
          </a:xfrm>
          <a:prstGeom prst="rect">
            <a:avLst/>
          </a:prstGeom>
        </p:spPr>
        <p:txBody>
          <a:bodyPr/>
          <a:lstStyle>
            <a:lvl1pPr marL="0" indent="0">
              <a:buNone/>
              <a:defRPr b="0" i="0">
                <a:solidFill>
                  <a:schemeClr val="tx2"/>
                </a:solidFill>
                <a:latin typeface="Meiryo" panose="020B0604030504040204" pitchFamily="34" charset="-128"/>
                <a:ea typeface="Meiryo" panose="020B0604030504040204" pitchFamily="34" charset="-128"/>
              </a:defRPr>
            </a:lvl1pPr>
            <a:lvl2pPr marL="1188720" indent="-457200">
              <a:buFont typeface="Arial"/>
              <a:buChar char="•"/>
              <a:defRPr b="0" i="0">
                <a:solidFill>
                  <a:schemeClr val="tx2"/>
                </a:solidFill>
                <a:latin typeface="Meiryo" panose="020B0604030504040204" pitchFamily="34" charset="-128"/>
                <a:ea typeface="Meiryo" panose="020B0604030504040204" pitchFamily="34" charset="-128"/>
              </a:defRPr>
            </a:lvl2pPr>
            <a:lvl3pPr marL="1828800" indent="-365760">
              <a:buFont typeface="Arial"/>
              <a:buChar char="•"/>
              <a:defRPr b="0" i="0">
                <a:solidFill>
                  <a:schemeClr val="tx2"/>
                </a:solidFill>
                <a:latin typeface="Meiryo" panose="020B0604030504040204" pitchFamily="34" charset="-128"/>
                <a:ea typeface="Meiryo" panose="020B0604030504040204" pitchFamily="34" charset="-128"/>
              </a:defRPr>
            </a:lvl3pPr>
            <a:lvl4pPr>
              <a:defRPr b="0" i="0">
                <a:solidFill>
                  <a:schemeClr val="tx2"/>
                </a:solidFill>
                <a:latin typeface="Meiryo" panose="020B0604030504040204" pitchFamily="34" charset="-128"/>
                <a:ea typeface="Meiryo" panose="020B0604030504040204" pitchFamily="34" charset="-128"/>
              </a:defRPr>
            </a:lvl4pPr>
            <a:lvl5pPr>
              <a:defRPr b="0" i="0">
                <a:solidFill>
                  <a:schemeClr val="tx2"/>
                </a:solidFill>
                <a:latin typeface="Meiryo" panose="020B0604030504040204" pitchFamily="34" charset="-128"/>
                <a:ea typeface="Meiryo" panose="020B060403050404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hasCustomPrompt="1"/>
          </p:nvPr>
        </p:nvSpPr>
        <p:spPr>
          <a:xfrm>
            <a:off x="548640" y="4752341"/>
            <a:ext cx="8219440" cy="783078"/>
          </a:xfrm>
          <a:prstGeom prst="rect">
            <a:avLst/>
          </a:prstGeom>
        </p:spPr>
        <p:txBody>
          <a:bodyPr/>
          <a:lstStyle>
            <a:lvl1pPr>
              <a:defRPr sz="2900" b="0" i="0">
                <a:latin typeface="Meiryo" panose="020B0604030504040204" pitchFamily="34" charset="-128"/>
                <a:ea typeface="Meiryo" panose="020B0604030504040204" pitchFamily="34" charset="-128"/>
              </a:defRPr>
            </a:lvl1pPr>
            <a:lvl2pPr marL="731520" indent="0">
              <a:buNone/>
              <a:defRPr/>
            </a:lvl2pPr>
          </a:lstStyle>
          <a:p>
            <a:pPr lvl="0"/>
            <a:r>
              <a:rPr lang="en-US" dirty="0"/>
              <a:t>Edit Master text styles</a:t>
            </a:r>
          </a:p>
        </p:txBody>
      </p:sp>
      <p:sp>
        <p:nvSpPr>
          <p:cNvPr id="3" name="Rectangle 2">
            <a:extLst>
              <a:ext uri="{FF2B5EF4-FFF2-40B4-BE49-F238E27FC236}">
                <a16:creationId xmlns:a16="http://schemas.microsoft.com/office/drawing/2014/main" id="{F788FD9F-3503-974A-B64B-6D7DCD6DD487}"/>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5D42630-C59E-0C4A-ACC7-DC1E1ADF4DA5}"/>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3108960"/>
            <a:ext cx="12435840" cy="1488168"/>
          </a:xfrm>
        </p:spPr>
        <p:txBody>
          <a:bodyPr anchor="ctr">
            <a:noAutofit/>
          </a:bodyPr>
          <a:lstStyle>
            <a:lvl1pPr algn="l">
              <a:defRPr sz="6400" b="0" i="0" cap="none">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3" name="Rectangle 2">
            <a:extLst>
              <a:ext uri="{FF2B5EF4-FFF2-40B4-BE49-F238E27FC236}">
                <a16:creationId xmlns:a16="http://schemas.microsoft.com/office/drawing/2014/main" id="{180F87E6-F2A1-2546-862B-38DFED17C4D9}"/>
              </a:ext>
            </a:extLst>
          </p:cNvPr>
          <p:cNvSpPr/>
          <p:nvPr userDrawn="1"/>
        </p:nvSpPr>
        <p:spPr>
          <a:xfrm>
            <a:off x="12046688" y="7315200"/>
            <a:ext cx="2115879" cy="7715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EE3E24-5322-FA44-B8D1-5A08D041F5CE}"/>
              </a:ext>
            </a:extLst>
          </p:cNvPr>
          <p:cNvPicPr>
            <a:picLocks noChangeAspect="1"/>
          </p:cNvPicPr>
          <p:nvPr userDrawn="1"/>
        </p:nvPicPr>
        <p:blipFill>
          <a:blip r:embed="rId3"/>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1460" cy="873186"/>
          </a:xfrm>
        </p:spPr>
        <p:txBody>
          <a:bodyPr/>
          <a:lstStyle>
            <a:lvl1pPr>
              <a:defRPr b="0" i="0">
                <a:latin typeface="Meiryo" panose="020B0604030504040204" pitchFamily="34" charset="-128"/>
                <a:ea typeface="Meiryo" panose="020B0604030504040204" pitchFamily="34" charset="-128"/>
              </a:defRPr>
            </a:lvl1pPr>
          </a:lstStyle>
          <a:p>
            <a:r>
              <a:rPr lang="en-US" dirty="0"/>
              <a:t>Click to edit Master title style</a:t>
            </a:r>
          </a:p>
        </p:txBody>
      </p:sp>
      <p:sp>
        <p:nvSpPr>
          <p:cNvPr id="3" name="Content Placeholder 2"/>
          <p:cNvSpPr>
            <a:spLocks noGrp="1"/>
          </p:cNvSpPr>
          <p:nvPr>
            <p:ph sz="half" idx="1" hasCustomPrompt="1"/>
          </p:nvPr>
        </p:nvSpPr>
        <p:spPr>
          <a:xfrm>
            <a:off x="548640" y="1645920"/>
            <a:ext cx="13510260" cy="5431155"/>
          </a:xfrm>
          <a:prstGeom prst="rect">
            <a:avLst/>
          </a:prstGeom>
        </p:spPr>
        <p:txBody>
          <a:bodyPr>
            <a:normAutofit/>
          </a:bodyPr>
          <a:lstStyle>
            <a:lvl1pPr>
              <a:defRPr sz="3200" b="0" i="0">
                <a:latin typeface="Meiryo" panose="020B0604030504040204" pitchFamily="34" charset="-128"/>
                <a:ea typeface="Meiryo" panose="020B0604030504040204" pitchFamily="34" charset="-128"/>
              </a:defRPr>
            </a:lvl1pPr>
            <a:lvl2pPr>
              <a:defRPr sz="2900" b="0" i="0">
                <a:latin typeface="Meiryo" panose="020B0604030504040204" pitchFamily="34" charset="-128"/>
                <a:ea typeface="Meiryo" panose="020B0604030504040204" pitchFamily="34" charset="-128"/>
              </a:defRPr>
            </a:lvl2pPr>
            <a:lvl3pPr>
              <a:defRPr sz="2600" b="0" i="0">
                <a:latin typeface="Meiryo" panose="020B0604030504040204" pitchFamily="34" charset="-128"/>
                <a:ea typeface="Meiryo" panose="020B0604030504040204" pitchFamily="34" charset="-128"/>
              </a:defRPr>
            </a:lvl3pPr>
            <a:lvl4pPr marL="2194560" indent="0">
              <a:buNone/>
              <a:defRPr sz="2600" b="0" i="0">
                <a:latin typeface="Meiryo" panose="020B0604030504040204" pitchFamily="34" charset="-128"/>
                <a:ea typeface="Meiryo" panose="020B0604030504040204" pitchFamily="34" charset="-128"/>
              </a:defRPr>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800D4754-2047-684F-8C14-1AC946495D3B}"/>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hasCustomPrompt="1"/>
          </p:nvPr>
        </p:nvSpPr>
        <p:spPr>
          <a:xfrm>
            <a:off x="548639"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hasCustomPrompt="1"/>
          </p:nvPr>
        </p:nvSpPr>
        <p:spPr>
          <a:xfrm>
            <a:off x="7658100" y="1645920"/>
            <a:ext cx="6400800" cy="5089616"/>
          </a:xfrm>
          <a:prstGeom prst="rect">
            <a:avLst/>
          </a:prstGeom>
        </p:spPr>
        <p:txBody>
          <a:bodyPr/>
          <a:lstStyle>
            <a:lvl1pPr>
              <a:defRPr b="0" i="0">
                <a:latin typeface="Meiryo" panose="020B0604030504040204" pitchFamily="34" charset="-128"/>
                <a:ea typeface="Meiryo" panose="020B0604030504040204" pitchFamily="34" charset="-128"/>
              </a:defRPr>
            </a:lvl1pPr>
            <a:lvl2pPr>
              <a:defRPr b="0" i="0">
                <a:latin typeface="Meiryo" panose="020B0604030504040204" pitchFamily="34" charset="-128"/>
                <a:ea typeface="Meiryo" panose="020B0604030504040204" pitchFamily="34" charset="-128"/>
              </a:defRPr>
            </a:lvl2pPr>
            <a:lvl3pPr>
              <a:defRPr b="0" i="0">
                <a:latin typeface="Meiryo" panose="020B0604030504040204" pitchFamily="34" charset="-128"/>
                <a:ea typeface="Meiryo" panose="020B0604030504040204" pitchFamily="34" charset="-128"/>
              </a:defRPr>
            </a:lvl3pPr>
            <a:lvl4pPr>
              <a:defRPr b="0" i="0">
                <a:latin typeface="Meiryo" panose="020B0604030504040204" pitchFamily="34" charset="-128"/>
                <a:ea typeface="Meiryo" panose="020B0604030504040204" pitchFamily="34" charset="-128"/>
              </a:defRPr>
            </a:lvl4pPr>
            <a:lvl5pPr>
              <a:defRPr sz="1900" b="0" i="0">
                <a:latin typeface="Meiryo" panose="020B0604030504040204" pitchFamily="34" charset="-128"/>
                <a:ea typeface="Meiryo" panose="020B0604030504040204"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79454E60-DB7D-B14E-8401-5BB6CFF9FDFC}"/>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0" i="0">
                <a:latin typeface="Meiryo" panose="020B0604030504040204" pitchFamily="34" charset="-128"/>
                <a:ea typeface="Meiryo" panose="020B0604030504040204" pitchFamily="34" charset="-128"/>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5" name="Picture 4">
            <a:extLst>
              <a:ext uri="{FF2B5EF4-FFF2-40B4-BE49-F238E27FC236}">
                <a16:creationId xmlns:a16="http://schemas.microsoft.com/office/drawing/2014/main" id="{B8E9881B-CCC9-DD47-B236-BD5E455B1AE2}"/>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48640" y="183898"/>
            <a:ext cx="13510260"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pic>
        <p:nvPicPr>
          <p:cNvPr id="7" name="Picture 6">
            <a:extLst>
              <a:ext uri="{FF2B5EF4-FFF2-40B4-BE49-F238E27FC236}">
                <a16:creationId xmlns:a16="http://schemas.microsoft.com/office/drawing/2014/main" id="{9B8BFC48-35BB-FF4E-A6EE-5059F02D69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38862" y="183898"/>
            <a:ext cx="13520037" cy="873186"/>
          </a:xfrm>
        </p:spPr>
        <p:txBody>
          <a:bodyPr>
            <a:normAutofit/>
          </a:bodyPr>
          <a:lstStyle>
            <a:lvl1pPr>
              <a:defRPr sz="3800" b="0" i="0">
                <a:solidFill>
                  <a:schemeClr val="tx1"/>
                </a:solidFill>
                <a:latin typeface="Meiryo" panose="020B0604030504040204" pitchFamily="34" charset="-128"/>
                <a:ea typeface="Meiryo" panose="020B0604030504040204" pitchFamily="34" charset="-128"/>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pic>
        <p:nvPicPr>
          <p:cNvPr id="6" name="Picture 5">
            <a:extLst>
              <a:ext uri="{FF2B5EF4-FFF2-40B4-BE49-F238E27FC236}">
                <a16:creationId xmlns:a16="http://schemas.microsoft.com/office/drawing/2014/main" id="{EAB85481-5916-7741-AB00-AD0C0EBAF58F}"/>
              </a:ext>
            </a:extLst>
          </p:cNvPr>
          <p:cNvPicPr>
            <a:picLocks noChangeAspect="1"/>
          </p:cNvPicPr>
          <p:nvPr userDrawn="1"/>
        </p:nvPicPr>
        <p:blipFill>
          <a:blip r:embed="rId2"/>
          <a:stretch>
            <a:fillRect/>
          </a:stretch>
        </p:blipFill>
        <p:spPr>
          <a:xfrm>
            <a:off x="12158292" y="7491649"/>
            <a:ext cx="1905179" cy="502920"/>
          </a:xfrm>
          <a:prstGeom prst="rect">
            <a:avLst/>
          </a:prstGeom>
        </p:spPr>
      </p:pic>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9"/>
            <a:ext cx="13514832" cy="7135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 Amazon Web Services, Inc. or its Affiliates. </a:t>
            </a:r>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689" r:id="rId5"/>
    <p:sldLayoutId id="2147483678" r:id="rId6"/>
    <p:sldLayoutId id="2147483707" r:id="rId7"/>
    <p:sldLayoutId id="2147483679" r:id="rId8"/>
    <p:sldLayoutId id="2147483703" r:id="rId9"/>
    <p:sldLayoutId id="2147483704" r:id="rId10"/>
    <p:sldLayoutId id="2147483705" r:id="rId11"/>
    <p:sldLayoutId id="2147483690" r:id="rId12"/>
    <p:sldLayoutId id="2147483691" r:id="rId13"/>
    <p:sldLayoutId id="2147483692" r:id="rId14"/>
    <p:sldLayoutId id="2147483702" r:id="rId15"/>
    <p:sldLayoutId id="2147483680" r:id="rId16"/>
    <p:sldLayoutId id="2147483701" r:id="rId17"/>
    <p:sldLayoutId id="2147483712" r:id="rId18"/>
    <p:sldLayoutId id="2147483714" r:id="rId19"/>
    <p:sldLayoutId id="2147483706" r:id="rId20"/>
    <p:sldLayoutId id="2147483709" r:id="rId21"/>
    <p:sldLayoutId id="2147483710" r:id="rId22"/>
  </p:sldLayoutIdLst>
  <p:txStyles>
    <p:titleStyle>
      <a:lvl1pPr algn="l" defTabSz="731520" rtl="0" eaLnBrk="1" latinLnBrk="0" hangingPunct="1">
        <a:spcBef>
          <a:spcPct val="0"/>
        </a:spcBef>
        <a:buNone/>
        <a:defRPr sz="3200" b="0" i="0" kern="1200">
          <a:solidFill>
            <a:schemeClr val="tx1"/>
          </a:solidFill>
          <a:latin typeface="Meiryo" panose="020B0604030504040204" pitchFamily="34" charset="-128"/>
          <a:ea typeface="Meiryo" panose="020B0604030504040204" pitchFamily="34" charset="-128"/>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hyperlink" Target="https://github.com/kmorooka/modern-skeleton" TargetMode="Externa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morooka/modern-skelet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39" y="5950356"/>
            <a:ext cx="6599135" cy="1802726"/>
          </a:xfrm>
        </p:spPr>
        <p:txBody>
          <a:bodyPr>
            <a:noAutofit/>
          </a:bodyPr>
          <a:lstStyle/>
          <a:p>
            <a:r>
              <a:rPr lang="en-US" altLang="ja-JP" sz="1800" dirty="0" err="1"/>
              <a:t>アマゾン</a:t>
            </a:r>
            <a:r>
              <a:rPr lang="en-US" altLang="ja-JP" sz="1800" dirty="0"/>
              <a:t> </a:t>
            </a:r>
            <a:r>
              <a:rPr lang="en-US" altLang="ja-JP" sz="1800" dirty="0" err="1"/>
              <a:t>ウェブ</a:t>
            </a:r>
            <a:r>
              <a:rPr lang="en-US" altLang="ja-JP" sz="1800" dirty="0"/>
              <a:t> </a:t>
            </a:r>
            <a:r>
              <a:rPr lang="en-US" altLang="ja-JP" sz="1800" dirty="0" err="1"/>
              <a:t>サービス</a:t>
            </a:r>
            <a:r>
              <a:rPr lang="en-US" altLang="ja-JP" sz="1800" dirty="0"/>
              <a:t> </a:t>
            </a:r>
            <a:r>
              <a:rPr lang="ja-JP" altLang="en-US" sz="1800"/>
              <a:t>合同会社</a:t>
            </a:r>
            <a:endParaRPr lang="en-US" altLang="ja-JP" sz="1800" dirty="0"/>
          </a:p>
          <a:p>
            <a:r>
              <a:rPr lang="ja-JP" altLang="en-US" sz="1800"/>
              <a:t>デジタルトランスフォーメーション部</a:t>
            </a:r>
            <a:r>
              <a:rPr lang="ja-JP" altLang="en-US" sz="1800" dirty="0"/>
              <a:t>　</a:t>
            </a:r>
            <a:r>
              <a:rPr lang="en-US" altLang="ja-JP" sz="1800" dirty="0"/>
              <a:t>ETA/MSA </a:t>
            </a:r>
            <a:r>
              <a:rPr lang="ja-JP" altLang="en-US" sz="1800"/>
              <a:t>チーム</a:t>
            </a:r>
            <a:endParaRPr lang="en-US" altLang="ja-JP" sz="1800" dirty="0"/>
          </a:p>
          <a:p>
            <a:r>
              <a:rPr lang="en-US" altLang="ja-JP" sz="1800" dirty="0"/>
              <a:t>ETA </a:t>
            </a:r>
            <a:r>
              <a:rPr lang="ja-JP" altLang="en-US" sz="1800"/>
              <a:t>諸岡</a:t>
            </a:r>
            <a:r>
              <a:rPr lang="en-US" altLang="ja-JP" sz="1800" dirty="0"/>
              <a:t> </a:t>
            </a:r>
            <a:r>
              <a:rPr lang="ja-JP" altLang="en-US" sz="1800"/>
              <a:t>賢司</a:t>
            </a:r>
            <a:endParaRPr lang="en-US" altLang="ja-JP" sz="1800" dirty="0"/>
          </a:p>
          <a:p>
            <a:r>
              <a:rPr lang="en-US" altLang="ja-JP" sz="1800" dirty="0"/>
              <a:t>MMSA </a:t>
            </a:r>
            <a:r>
              <a:rPr lang="ja-JP" altLang="en-US" sz="1800"/>
              <a:t>倉本貴一</a:t>
            </a:r>
            <a:endParaRPr lang="en-US" altLang="ja-JP" sz="1800" dirty="0"/>
          </a:p>
          <a:p>
            <a:endParaRPr lang="en-US" altLang="ja-JP" sz="1800"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548640" y="3053166"/>
            <a:ext cx="11719981" cy="1465566"/>
          </a:xfrm>
        </p:spPr>
        <p:txBody>
          <a:bodyPr/>
          <a:lstStyle/>
          <a:p>
            <a:r>
              <a:rPr lang="en-US" sz="5400" dirty="0"/>
              <a:t>Modern-Skeleton </a:t>
            </a:r>
            <a:r>
              <a:rPr lang="en-US" altLang="ja-JP" sz="5400" dirty="0" err="1"/>
              <a:t>起動・操作ガイド</a:t>
            </a:r>
            <a:endParaRPr lang="en-US" altLang="ja-JP" sz="5400" dirty="0"/>
          </a:p>
          <a:p>
            <a:r>
              <a:rPr lang="en-US" altLang="ja-JP" sz="3200" dirty="0"/>
              <a:t>Web</a:t>
            </a:r>
            <a:r>
              <a:rPr lang="ja-JP" altLang="en-US" sz="3200"/>
              <a:t>アプリのコンテナ化、</a:t>
            </a:r>
            <a:r>
              <a:rPr lang="en-US" altLang="ja-JP" sz="3200" dirty="0"/>
              <a:t>SaaS</a:t>
            </a:r>
            <a:r>
              <a:rPr lang="ja-JP" altLang="en-US" sz="3200"/>
              <a:t>化の試み</a:t>
            </a:r>
            <a:endParaRPr lang="en-US" altLang="ja-JP" sz="1600" dirty="0"/>
          </a:p>
        </p:txBody>
      </p:sp>
      <p:sp>
        <p:nvSpPr>
          <p:cNvPr id="7" name="Text Placeholder 6">
            <a:extLst>
              <a:ext uri="{FF2B5EF4-FFF2-40B4-BE49-F238E27FC236}">
                <a16:creationId xmlns:a16="http://schemas.microsoft.com/office/drawing/2014/main" id="{F7687702-465D-7044-9A64-8E36ACB23A4B}"/>
              </a:ext>
            </a:extLst>
          </p:cNvPr>
          <p:cNvSpPr>
            <a:spLocks noGrp="1"/>
          </p:cNvSpPr>
          <p:nvPr>
            <p:ph type="body" sz="quarter" idx="13"/>
          </p:nvPr>
        </p:nvSpPr>
        <p:spPr>
          <a:xfrm>
            <a:off x="548640" y="4984124"/>
            <a:ext cx="9666531" cy="500840"/>
          </a:xfrm>
        </p:spPr>
        <p:txBody>
          <a:bodyPr anchor="t"/>
          <a:lstStyle/>
          <a:p>
            <a:r>
              <a:rPr lang="en-US" sz="2800" dirty="0"/>
              <a:t>2022.</a:t>
            </a:r>
            <a:r>
              <a:rPr lang="en-US" altLang="ja-JP" sz="2800" dirty="0"/>
              <a:t>6.15</a:t>
            </a:r>
            <a:endParaRPr lang="en-US" sz="2800" dirty="0"/>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DA531-674F-794E-B9B5-567BB08BBD36}"/>
              </a:ext>
            </a:extLst>
          </p:cNvPr>
          <p:cNvSpPr>
            <a:spLocks noGrp="1"/>
          </p:cNvSpPr>
          <p:nvPr>
            <p:ph type="title"/>
          </p:nvPr>
        </p:nvSpPr>
        <p:spPr/>
        <p:txBody>
          <a:bodyPr/>
          <a:lstStyle/>
          <a:p>
            <a:r>
              <a:rPr kumimoji="1" lang="ja-JP" altLang="en-US"/>
              <a:t>プログラムファイルの確認</a:t>
            </a:r>
          </a:p>
        </p:txBody>
      </p:sp>
      <p:sp>
        <p:nvSpPr>
          <p:cNvPr id="5" name="テキスト ボックス 4">
            <a:extLst>
              <a:ext uri="{FF2B5EF4-FFF2-40B4-BE49-F238E27FC236}">
                <a16:creationId xmlns:a16="http://schemas.microsoft.com/office/drawing/2014/main" id="{66C209DD-AB26-8640-90DD-0272848478B9}"/>
              </a:ext>
            </a:extLst>
          </p:cNvPr>
          <p:cNvSpPr txBox="1"/>
          <p:nvPr/>
        </p:nvSpPr>
        <p:spPr>
          <a:xfrm>
            <a:off x="7306054" y="1396939"/>
            <a:ext cx="6901265" cy="3170099"/>
          </a:xfrm>
          <a:prstGeom prst="rect">
            <a:avLst/>
          </a:prstGeom>
          <a:noFill/>
        </p:spPr>
        <p:txBody>
          <a:bodyPr wrap="square" rtlCol="0">
            <a:spAutoFit/>
          </a:bodyPr>
          <a:lstStyle/>
          <a:p>
            <a:pPr marL="457200" indent="-457200">
              <a:buFont typeface="+mj-ea"/>
              <a:buAutoNum type="circleNumDbPlain"/>
            </a:pP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Github</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からクローンし、ローカル</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PC</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へ展開します。</a:t>
            </a:r>
            <a:br>
              <a:rPr kumimoji="1" lang="en-US" altLang="ja-JP" sz="2000" dirty="0">
                <a:latin typeface="Meiryo" panose="020B0604030504040204" pitchFamily="34" charset="-128"/>
                <a:ea typeface="Meiryo" panose="020B0604030504040204" pitchFamily="34" charset="-128"/>
                <a:cs typeface="Amazon Ember" panose="020B0603020204020204" pitchFamily="34" charset="0"/>
              </a:rPr>
            </a:b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GitHub : </a:t>
            </a:r>
            <a:r>
              <a:rPr lang="en-US" altLang="ja-JP" sz="2000" dirty="0">
                <a:latin typeface="Meiryo" panose="020B0604030504040204" pitchFamily="34" charset="-128"/>
                <a:ea typeface="Meiryo" panose="020B0604030504040204" pitchFamily="34" charset="-128"/>
                <a:hlinkClick r:id="rId2"/>
              </a:rPr>
              <a:t>https://github.com/kmorooka/modern-skeleton</a:t>
            </a:r>
            <a:endParaRPr kumimoji="1" lang="en" altLang="ja-JP" sz="2000" dirty="0"/>
          </a:p>
          <a:p>
            <a:pPr marL="457200" indent="-457200">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python app.py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で起動します。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起動すると左図のように、アクセスすべき</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URL</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endParaRPr>
          </a:p>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6FDA94EE-E088-EFBA-3289-89DAD4ECF897}"/>
              </a:ext>
            </a:extLst>
          </p:cNvPr>
          <p:cNvPicPr>
            <a:picLocks noChangeAspect="1"/>
          </p:cNvPicPr>
          <p:nvPr/>
        </p:nvPicPr>
        <p:blipFill>
          <a:blip r:embed="rId4"/>
          <a:stretch>
            <a:fillRect/>
          </a:stretch>
        </p:blipFill>
        <p:spPr>
          <a:xfrm>
            <a:off x="548639" y="1396939"/>
            <a:ext cx="6669449" cy="5876435"/>
          </a:xfrm>
          <a:prstGeom prst="rect">
            <a:avLst/>
          </a:prstGeom>
        </p:spPr>
      </p:pic>
    </p:spTree>
    <p:extLst>
      <p:ext uri="{BB962C8B-B14F-4D97-AF65-F5344CB8AC3E}">
        <p14:creationId xmlns:p14="http://schemas.microsoft.com/office/powerpoint/2010/main" val="350769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ブラウザによるアクセス</a:t>
            </a:r>
          </a:p>
        </p:txBody>
      </p:sp>
      <p:sp>
        <p:nvSpPr>
          <p:cNvPr id="5" name="テキスト ボックス 4">
            <a:extLst>
              <a:ext uri="{FF2B5EF4-FFF2-40B4-BE49-F238E27FC236}">
                <a16:creationId xmlns:a16="http://schemas.microsoft.com/office/drawing/2014/main" id="{B3768E5C-6A04-834D-AD78-030AD5E94B8F}"/>
              </a:ext>
            </a:extLst>
          </p:cNvPr>
          <p:cNvSpPr txBox="1"/>
          <p:nvPr/>
        </p:nvSpPr>
        <p:spPr>
          <a:xfrm>
            <a:off x="7306055" y="1359869"/>
            <a:ext cx="6382793" cy="1015663"/>
          </a:xfrm>
          <a:prstGeom prst="rect">
            <a:avLst/>
          </a:prstGeom>
          <a:noFill/>
        </p:spPr>
        <p:txBody>
          <a:bodyPr wrap="square" rtlCol="0">
            <a:spAutoFit/>
          </a:bodyPr>
          <a:lstStyle/>
          <a:p>
            <a:pPr marL="457200" indent="-457200" algn="l">
              <a:buFont typeface="+mj-ea"/>
              <a:buAutoNum type="circleNumDbPlain"/>
            </a:pPr>
            <a:r>
              <a:rPr kumimoji="1" lang="en-US" altLang="ja-JP" sz="2000" dirty="0">
                <a:latin typeface="Meiryo" panose="020B0604030504040204" pitchFamily="34" charset="-128"/>
                <a:ea typeface="Meiryo" panose="020B0604030504040204" pitchFamily="34" charset="-128"/>
                <a:cs typeface="Amazon Ember" panose="020B0603020204020204" pitchFamily="34" charset="0"/>
                <a:hlinkClick r:id="rId3"/>
              </a:rPr>
              <a:t>http://127.0.0.1:5000</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へアクセスします。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初期画面が表示されます。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「ファイルアップロード」をクリックします。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72066D2-80B3-216E-ECE2-229B7783D02A}"/>
              </a:ext>
            </a:extLst>
          </p:cNvPr>
          <p:cNvPicPr>
            <a:picLocks noChangeAspect="1"/>
          </p:cNvPicPr>
          <p:nvPr/>
        </p:nvPicPr>
        <p:blipFill>
          <a:blip r:embed="rId4"/>
          <a:stretch>
            <a:fillRect/>
          </a:stretch>
        </p:blipFill>
        <p:spPr>
          <a:xfrm>
            <a:off x="548639" y="2766447"/>
            <a:ext cx="9173215" cy="2696705"/>
          </a:xfrm>
          <a:prstGeom prst="rect">
            <a:avLst/>
          </a:prstGeom>
        </p:spPr>
      </p:pic>
    </p:spTree>
    <p:extLst>
      <p:ext uri="{BB962C8B-B14F-4D97-AF65-F5344CB8AC3E}">
        <p14:creationId xmlns:p14="http://schemas.microsoft.com/office/powerpoint/2010/main" val="267146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棚卸しシートのアップロード</a:t>
            </a:r>
          </a:p>
        </p:txBody>
      </p:sp>
      <p:sp>
        <p:nvSpPr>
          <p:cNvPr id="6" name="テキスト ボックス 5">
            <a:extLst>
              <a:ext uri="{FF2B5EF4-FFF2-40B4-BE49-F238E27FC236}">
                <a16:creationId xmlns:a16="http://schemas.microsoft.com/office/drawing/2014/main" id="{B213D0B4-8552-BF43-AB02-4607A07524F0}"/>
              </a:ext>
            </a:extLst>
          </p:cNvPr>
          <p:cNvSpPr txBox="1"/>
          <p:nvPr/>
        </p:nvSpPr>
        <p:spPr>
          <a:xfrm>
            <a:off x="7306055" y="1359869"/>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棚卸しシートをアップロードします。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2B53579D-A823-AA80-93E0-AA0DC9001C8A}"/>
              </a:ext>
            </a:extLst>
          </p:cNvPr>
          <p:cNvPicPr>
            <a:picLocks noChangeAspect="1"/>
          </p:cNvPicPr>
          <p:nvPr/>
        </p:nvPicPr>
        <p:blipFill>
          <a:blip r:embed="rId3"/>
          <a:stretch>
            <a:fillRect/>
          </a:stretch>
        </p:blipFill>
        <p:spPr>
          <a:xfrm>
            <a:off x="548639" y="2471659"/>
            <a:ext cx="9741476" cy="3286281"/>
          </a:xfrm>
          <a:prstGeom prst="rect">
            <a:avLst/>
          </a:prstGeom>
        </p:spPr>
      </p:pic>
    </p:spTree>
    <p:extLst>
      <p:ext uri="{BB962C8B-B14F-4D97-AF65-F5344CB8AC3E}">
        <p14:creationId xmlns:p14="http://schemas.microsoft.com/office/powerpoint/2010/main" val="399740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アップロード元の場所を指定</a:t>
            </a:r>
          </a:p>
        </p:txBody>
      </p:sp>
      <p:sp>
        <p:nvSpPr>
          <p:cNvPr id="6" name="テキスト ボックス 5">
            <a:extLst>
              <a:ext uri="{FF2B5EF4-FFF2-40B4-BE49-F238E27FC236}">
                <a16:creationId xmlns:a16="http://schemas.microsoft.com/office/drawing/2014/main" id="{A69AC372-CF48-0941-AD2E-ADD297B2DDD4}"/>
              </a:ext>
            </a:extLst>
          </p:cNvPr>
          <p:cNvSpPr txBox="1"/>
          <p:nvPr/>
        </p:nvSpPr>
        <p:spPr>
          <a:xfrm>
            <a:off x="7577903" y="1792355"/>
            <a:ext cx="6382793" cy="1015663"/>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ファイル選択画面が表示されます。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目的のファイルを指定し、「開く」をクリックします。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4" name="図 3">
            <a:extLst>
              <a:ext uri="{FF2B5EF4-FFF2-40B4-BE49-F238E27FC236}">
                <a16:creationId xmlns:a16="http://schemas.microsoft.com/office/drawing/2014/main" id="{C7EF6AC4-51E8-AD14-01B7-210464AF4A91}"/>
              </a:ext>
            </a:extLst>
          </p:cNvPr>
          <p:cNvPicPr>
            <a:picLocks noChangeAspect="1"/>
          </p:cNvPicPr>
          <p:nvPr/>
        </p:nvPicPr>
        <p:blipFill>
          <a:blip r:embed="rId3"/>
          <a:stretch>
            <a:fillRect/>
          </a:stretch>
        </p:blipFill>
        <p:spPr>
          <a:xfrm>
            <a:off x="669704" y="1441341"/>
            <a:ext cx="5460609" cy="6046421"/>
          </a:xfrm>
          <a:prstGeom prst="rect">
            <a:avLst/>
          </a:prstGeom>
        </p:spPr>
      </p:pic>
    </p:spTree>
    <p:extLst>
      <p:ext uri="{BB962C8B-B14F-4D97-AF65-F5344CB8AC3E}">
        <p14:creationId xmlns:p14="http://schemas.microsoft.com/office/powerpoint/2010/main" val="349187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4CCCE-8A26-3848-A681-47D1773EDAFD}"/>
              </a:ext>
            </a:extLst>
          </p:cNvPr>
          <p:cNvSpPr>
            <a:spLocks noGrp="1"/>
          </p:cNvSpPr>
          <p:nvPr>
            <p:ph type="title"/>
          </p:nvPr>
        </p:nvSpPr>
        <p:spPr/>
        <p:txBody>
          <a:bodyPr/>
          <a:lstStyle/>
          <a:p>
            <a:r>
              <a:rPr kumimoji="1" lang="ja-JP" altLang="en-US"/>
              <a:t>アップロードしたファイルの確認</a:t>
            </a:r>
          </a:p>
        </p:txBody>
      </p:sp>
      <p:sp>
        <p:nvSpPr>
          <p:cNvPr id="5" name="テキスト ボックス 4">
            <a:extLst>
              <a:ext uri="{FF2B5EF4-FFF2-40B4-BE49-F238E27FC236}">
                <a16:creationId xmlns:a16="http://schemas.microsoft.com/office/drawing/2014/main" id="{3B8F8823-05B3-AD46-99EF-1E59203451A3}"/>
              </a:ext>
            </a:extLst>
          </p:cNvPr>
          <p:cNvSpPr txBox="1"/>
          <p:nvPr/>
        </p:nvSpPr>
        <p:spPr>
          <a:xfrm>
            <a:off x="7577903" y="1792355"/>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先ほど選択したエクセルファイルが表示されます。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これでよければ「送信」をクリックします。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やり直す場合は、再度「ファイルを選択」をクリックします。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8" name="図 7">
            <a:extLst>
              <a:ext uri="{FF2B5EF4-FFF2-40B4-BE49-F238E27FC236}">
                <a16:creationId xmlns:a16="http://schemas.microsoft.com/office/drawing/2014/main" id="{2C20CB18-379B-A04D-7186-8116A1B62028}"/>
              </a:ext>
            </a:extLst>
          </p:cNvPr>
          <p:cNvPicPr>
            <a:picLocks noChangeAspect="1"/>
          </p:cNvPicPr>
          <p:nvPr/>
        </p:nvPicPr>
        <p:blipFill>
          <a:blip r:embed="rId3"/>
          <a:stretch>
            <a:fillRect/>
          </a:stretch>
        </p:blipFill>
        <p:spPr>
          <a:xfrm>
            <a:off x="548639" y="3194050"/>
            <a:ext cx="9058579" cy="3243195"/>
          </a:xfrm>
          <a:prstGeom prst="rect">
            <a:avLst/>
          </a:prstGeom>
        </p:spPr>
      </p:pic>
    </p:spTree>
    <p:extLst>
      <p:ext uri="{BB962C8B-B14F-4D97-AF65-F5344CB8AC3E}">
        <p14:creationId xmlns:p14="http://schemas.microsoft.com/office/powerpoint/2010/main" val="218754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稼働中の確認</a:t>
            </a:r>
          </a:p>
        </p:txBody>
      </p:sp>
      <p:sp>
        <p:nvSpPr>
          <p:cNvPr id="3" name="テキスト ボックス 2">
            <a:extLst>
              <a:ext uri="{FF2B5EF4-FFF2-40B4-BE49-F238E27FC236}">
                <a16:creationId xmlns:a16="http://schemas.microsoft.com/office/drawing/2014/main" id="{BF5F7F1E-6F28-F44C-BFF9-30BD49E5C3FC}"/>
              </a:ext>
            </a:extLst>
          </p:cNvPr>
          <p:cNvSpPr txBox="1"/>
          <p:nvPr/>
        </p:nvSpPr>
        <p:spPr>
          <a:xfrm>
            <a:off x="7919844" y="2338674"/>
            <a:ext cx="5579180" cy="224676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プログラム起動画面では、アクセスを受け付けている様子がわかります。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この例では、テンポラリーファイル名等が表示されています。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エラーが発生した場合はコンソール画面に表示されます。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またブラウザにもエラーが表示されます。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3B1123EA-0189-D17D-A403-53184B3A1ED7}"/>
              </a:ext>
            </a:extLst>
          </p:cNvPr>
          <p:cNvPicPr>
            <a:picLocks noChangeAspect="1"/>
          </p:cNvPicPr>
          <p:nvPr/>
        </p:nvPicPr>
        <p:blipFill>
          <a:blip r:embed="rId2"/>
          <a:stretch>
            <a:fillRect/>
          </a:stretch>
        </p:blipFill>
        <p:spPr>
          <a:xfrm>
            <a:off x="548639" y="927952"/>
            <a:ext cx="6816470" cy="6650720"/>
          </a:xfrm>
          <a:prstGeom prst="rect">
            <a:avLst/>
          </a:prstGeom>
        </p:spPr>
      </p:pic>
    </p:spTree>
    <p:extLst>
      <p:ext uri="{BB962C8B-B14F-4D97-AF65-F5344CB8AC3E}">
        <p14:creationId xmlns:p14="http://schemas.microsoft.com/office/powerpoint/2010/main" val="60120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出力ファイルのダウンロード先を指定</a:t>
            </a:r>
          </a:p>
        </p:txBody>
      </p:sp>
      <p:sp>
        <p:nvSpPr>
          <p:cNvPr id="5" name="テキスト ボックス 4">
            <a:extLst>
              <a:ext uri="{FF2B5EF4-FFF2-40B4-BE49-F238E27FC236}">
                <a16:creationId xmlns:a16="http://schemas.microsoft.com/office/drawing/2014/main" id="{E7D5E98F-C685-DF4C-94E5-C270D597FEB7}"/>
              </a:ext>
            </a:extLst>
          </p:cNvPr>
          <p:cNvSpPr txBox="1"/>
          <p:nvPr/>
        </p:nvSpPr>
        <p:spPr>
          <a:xfrm>
            <a:off x="7941447" y="1841782"/>
            <a:ext cx="6382793" cy="1323439"/>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処理が無事に終了すると、ファイルを全て</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ZIP</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し、ダウンロード画面が表示されます。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適当なダウンロード先を選択し、「保存」をクリックします。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6" name="図 5">
            <a:extLst>
              <a:ext uri="{FF2B5EF4-FFF2-40B4-BE49-F238E27FC236}">
                <a16:creationId xmlns:a16="http://schemas.microsoft.com/office/drawing/2014/main" id="{E179B3FC-0E50-5C11-5F16-3B0F531AC0D8}"/>
              </a:ext>
            </a:extLst>
          </p:cNvPr>
          <p:cNvPicPr>
            <a:picLocks noChangeAspect="1"/>
          </p:cNvPicPr>
          <p:nvPr/>
        </p:nvPicPr>
        <p:blipFill>
          <a:blip r:embed="rId2"/>
          <a:stretch>
            <a:fillRect/>
          </a:stretch>
        </p:blipFill>
        <p:spPr>
          <a:xfrm>
            <a:off x="548639" y="2417736"/>
            <a:ext cx="7212713" cy="4604726"/>
          </a:xfrm>
          <a:prstGeom prst="rect">
            <a:avLst/>
          </a:prstGeom>
        </p:spPr>
      </p:pic>
    </p:spTree>
    <p:extLst>
      <p:ext uri="{BB962C8B-B14F-4D97-AF65-F5344CB8AC3E}">
        <p14:creationId xmlns:p14="http://schemas.microsoft.com/office/powerpoint/2010/main" val="236223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AA1D7-8866-1C4B-8487-1624BED9765B}"/>
              </a:ext>
            </a:extLst>
          </p:cNvPr>
          <p:cNvSpPr>
            <a:spLocks noGrp="1"/>
          </p:cNvSpPr>
          <p:nvPr>
            <p:ph type="title"/>
          </p:nvPr>
        </p:nvSpPr>
        <p:spPr/>
        <p:txBody>
          <a:bodyPr/>
          <a:lstStyle/>
          <a:p>
            <a:r>
              <a:rPr kumimoji="1" lang="ja-JP" altLang="en-US"/>
              <a:t>プログラムの停止</a:t>
            </a:r>
          </a:p>
        </p:txBody>
      </p:sp>
      <p:pic>
        <p:nvPicPr>
          <p:cNvPr id="4" name="図 3">
            <a:extLst>
              <a:ext uri="{FF2B5EF4-FFF2-40B4-BE49-F238E27FC236}">
                <a16:creationId xmlns:a16="http://schemas.microsoft.com/office/drawing/2014/main" id="{54F3F522-FDD6-3243-8AE0-D42C389A6DDC}"/>
              </a:ext>
            </a:extLst>
          </p:cNvPr>
          <p:cNvPicPr>
            <a:picLocks noChangeAspect="1"/>
          </p:cNvPicPr>
          <p:nvPr/>
        </p:nvPicPr>
        <p:blipFill>
          <a:blip r:embed="rId2"/>
          <a:stretch>
            <a:fillRect/>
          </a:stretch>
        </p:blipFill>
        <p:spPr>
          <a:xfrm>
            <a:off x="548639" y="1739728"/>
            <a:ext cx="9613900" cy="4305300"/>
          </a:xfrm>
          <a:prstGeom prst="rect">
            <a:avLst/>
          </a:prstGeom>
        </p:spPr>
      </p:pic>
      <p:sp>
        <p:nvSpPr>
          <p:cNvPr id="5" name="テキスト ボックス 4">
            <a:extLst>
              <a:ext uri="{FF2B5EF4-FFF2-40B4-BE49-F238E27FC236}">
                <a16:creationId xmlns:a16="http://schemas.microsoft.com/office/drawing/2014/main" id="{667C182B-A55B-C346-8744-C8097C3D66D3}"/>
              </a:ext>
            </a:extLst>
          </p:cNvPr>
          <p:cNvSpPr txBox="1"/>
          <p:nvPr/>
        </p:nvSpPr>
        <p:spPr>
          <a:xfrm>
            <a:off x="8247607" y="6342793"/>
            <a:ext cx="6382793" cy="707886"/>
          </a:xfrm>
          <a:prstGeom prst="rect">
            <a:avLst/>
          </a:prstGeom>
          <a:noFill/>
        </p:spPr>
        <p:txBody>
          <a:bodyPr wrap="square" rtlCol="0">
            <a:spAutoFit/>
          </a:bodyPr>
          <a:lstStyle/>
          <a:p>
            <a:pPr marL="457200" indent="-457200" algn="l">
              <a:buFont typeface="+mj-ea"/>
              <a:buAutoNum type="circleNumDbPlain"/>
            </a:pPr>
            <a:r>
              <a:rPr kumimoji="1" lang="ja-JP" altLang="en-US" sz="2000">
                <a:latin typeface="Meiryo" panose="020B0604030504040204" pitchFamily="34" charset="-128"/>
                <a:ea typeface="Meiryo" panose="020B0604030504040204" pitchFamily="34" charset="-128"/>
                <a:cs typeface="Amazon Ember" panose="020B0603020204020204" pitchFamily="34" charset="0"/>
              </a:rPr>
              <a:t>プログラムを停止する場合、起動画面から　</a:t>
            </a:r>
            <a:r>
              <a:rPr kumimoji="1" lang="en-US" altLang="ja-JP" sz="2000" dirty="0" err="1">
                <a:latin typeface="Meiryo" panose="020B0604030504040204" pitchFamily="34" charset="-128"/>
                <a:ea typeface="Meiryo" panose="020B0604030504040204" pitchFamily="34" charset="-128"/>
                <a:cs typeface="Amazon Ember" panose="020B0603020204020204" pitchFamily="34" charset="0"/>
              </a:rPr>
              <a:t>Ctrl+C</a:t>
            </a:r>
            <a:r>
              <a:rPr kumimoji="1" lang="en-US" altLang="ja-JP" sz="20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2000">
                <a:latin typeface="Meiryo" panose="020B0604030504040204" pitchFamily="34" charset="-128"/>
                <a:ea typeface="Meiryo" panose="020B0604030504040204" pitchFamily="34" charset="-128"/>
                <a:cs typeface="Amazon Ember" panose="020B0603020204020204" pitchFamily="34" charset="0"/>
              </a:rPr>
              <a:t>を入力します。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sp>
        <p:nvSpPr>
          <p:cNvPr id="6" name="正方形/長方形 5">
            <a:extLst>
              <a:ext uri="{FF2B5EF4-FFF2-40B4-BE49-F238E27FC236}">
                <a16:creationId xmlns:a16="http://schemas.microsoft.com/office/drawing/2014/main" id="{D5755B71-3CD7-497A-215E-781F7CDC101C}"/>
              </a:ext>
            </a:extLst>
          </p:cNvPr>
          <p:cNvSpPr/>
          <p:nvPr/>
        </p:nvSpPr>
        <p:spPr>
          <a:xfrm>
            <a:off x="487678" y="5257800"/>
            <a:ext cx="759461" cy="3048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8644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コンテナでの稼働</a:t>
            </a:r>
          </a:p>
        </p:txBody>
      </p:sp>
      <p:sp>
        <p:nvSpPr>
          <p:cNvPr id="2" name="テキスト プレースホルダー 1">
            <a:extLst>
              <a:ext uri="{FF2B5EF4-FFF2-40B4-BE49-F238E27FC236}">
                <a16:creationId xmlns:a16="http://schemas.microsoft.com/office/drawing/2014/main" id="{49910FBB-48DE-62A8-FA91-1BEC1B68B599}"/>
              </a:ext>
            </a:extLst>
          </p:cNvPr>
          <p:cNvSpPr>
            <a:spLocks noGrp="1"/>
          </p:cNvSpPr>
          <p:nvPr>
            <p:ph type="body" sz="quarter" idx="10"/>
          </p:nvPr>
        </p:nvSpPr>
        <p:spPr/>
        <p:txBody>
          <a:bodyPr/>
          <a:lstStyle/>
          <a:p>
            <a:r>
              <a:rPr lang="ja-JP" altLang="en-US"/>
              <a:t>コンテナイメージを作成し、コンテナ上で動かします</a:t>
            </a:r>
          </a:p>
        </p:txBody>
      </p:sp>
    </p:spTree>
    <p:extLst>
      <p:ext uri="{BB962C8B-B14F-4D97-AF65-F5344CB8AC3E}">
        <p14:creationId xmlns:p14="http://schemas.microsoft.com/office/powerpoint/2010/main" val="228386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04955-0468-E580-7C99-E2BE06901014}"/>
              </a:ext>
            </a:extLst>
          </p:cNvPr>
          <p:cNvSpPr>
            <a:spLocks noGrp="1"/>
          </p:cNvSpPr>
          <p:nvPr>
            <p:ph type="title"/>
          </p:nvPr>
        </p:nvSpPr>
        <p:spPr/>
        <p:txBody>
          <a:bodyPr/>
          <a:lstStyle/>
          <a:p>
            <a:r>
              <a:rPr kumimoji="1" lang="en-US" altLang="ja-JP" dirty="0"/>
              <a:t>skeleton</a:t>
            </a:r>
            <a:r>
              <a:rPr kumimoji="1" lang="ja-JP" altLang="en-US"/>
              <a:t>のコンテナイメージ作成の流れ</a:t>
            </a:r>
          </a:p>
        </p:txBody>
      </p:sp>
      <p:sp>
        <p:nvSpPr>
          <p:cNvPr id="3" name="テキスト プレースホルダー 2">
            <a:extLst>
              <a:ext uri="{FF2B5EF4-FFF2-40B4-BE49-F238E27FC236}">
                <a16:creationId xmlns:a16="http://schemas.microsoft.com/office/drawing/2014/main" id="{020A5868-E634-1EBD-91A9-E61C757E0622}"/>
              </a:ext>
            </a:extLst>
          </p:cNvPr>
          <p:cNvSpPr>
            <a:spLocks noGrp="1"/>
          </p:cNvSpPr>
          <p:nvPr>
            <p:ph type="body" sz="quarter" idx="10"/>
          </p:nvPr>
        </p:nvSpPr>
        <p:spPr>
          <a:xfrm>
            <a:off x="548640" y="1645920"/>
            <a:ext cx="13510260" cy="5669280"/>
          </a:xfrm>
        </p:spPr>
        <p:txBody>
          <a:bodyPr/>
          <a:lstStyle/>
          <a:p>
            <a:pPr marL="514350" indent="-514350">
              <a:buFont typeface="+mj-ea"/>
              <a:buAutoNum type="circleNumDbPlain"/>
            </a:pPr>
            <a:r>
              <a:rPr kumimoji="1" lang="ja-JP" altLang="en-US"/>
              <a:t>ローカル</a:t>
            </a:r>
            <a:r>
              <a:rPr kumimoji="1" lang="en-US" altLang="ja-JP" dirty="0"/>
              <a:t>PC</a:t>
            </a:r>
            <a:r>
              <a:rPr kumimoji="1" lang="ja-JP" altLang="en-US"/>
              <a:t>に</a:t>
            </a:r>
            <a:r>
              <a:rPr kumimoji="1" lang="en-US" altLang="ja-JP" dirty="0"/>
              <a:t>Docker</a:t>
            </a:r>
            <a:r>
              <a:rPr kumimoji="1" lang="ja-JP" altLang="en-US"/>
              <a:t>をインストールします。</a:t>
            </a:r>
            <a:endParaRPr kumimoji="1" lang="en-US" altLang="ja-JP"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cd [</a:t>
            </a:r>
            <a:r>
              <a:rPr kumimoji="1" lang="ja-JP" altLang="en-US"/>
              <a:t>サンプルコードのあるディレクトリ</a:t>
            </a:r>
            <a:r>
              <a:rPr kumimoji="1" lang="en-US" altLang="ja-JP" dirty="0"/>
              <a:t>]</a:t>
            </a:r>
          </a:p>
          <a:p>
            <a:pPr marL="1703070" lvl="1" indent="-514350">
              <a:buFont typeface="Arial" panose="020B0604020202020204" pitchFamily="34" charset="0"/>
              <a:buChar char="•"/>
            </a:pPr>
            <a:r>
              <a:rPr kumimoji="1" lang="ja-JP" altLang="en-US" sz="2000"/>
              <a:t>サンプルコード一式のディレクトリに移動します。</a:t>
            </a:r>
            <a:endParaRPr kumimoji="1" lang="en-US" altLang="ja-JP" sz="2000"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err="1"/>
              <a:t>Dockerfile</a:t>
            </a:r>
            <a:r>
              <a:rPr kumimoji="1" lang="en-US" altLang="ja-JP" dirty="0"/>
              <a:t> </a:t>
            </a:r>
            <a:r>
              <a:rPr kumimoji="1" lang="ja-JP" altLang="en-US"/>
              <a:t>を作成します。</a:t>
            </a:r>
            <a:endParaRPr kumimoji="1" lang="en-US" altLang="ja-JP" dirty="0"/>
          </a:p>
          <a:p>
            <a:pPr marL="1703070" lvl="1" indent="-514350">
              <a:buFont typeface="Arial" panose="020B0604020202020204" pitchFamily="34" charset="0"/>
              <a:buChar char="•"/>
            </a:pPr>
            <a:r>
              <a:rPr kumimoji="1" lang="en-US" altLang="ja-JP" sz="2000" dirty="0" err="1"/>
              <a:t>Dockerfile</a:t>
            </a:r>
            <a:r>
              <a:rPr kumimoji="1" lang="ja-JP" altLang="en-US" sz="2000"/>
              <a:t>というテキストファイルを作成します。（補足参照）</a:t>
            </a:r>
            <a:endParaRPr kumimoji="1" lang="en-US" altLang="ja-JP" sz="2000" dirty="0"/>
          </a:p>
          <a:p>
            <a:pPr marL="1703070" lvl="1" indent="-514350">
              <a:buFont typeface="Arial" panose="020B0604020202020204" pitchFamily="34" charset="0"/>
              <a:buChar char="•"/>
            </a:pPr>
            <a:r>
              <a:rPr kumimoji="1" lang="ja-JP" altLang="en-US" sz="2000"/>
              <a:t>各種環境設定、</a:t>
            </a:r>
            <a:r>
              <a:rPr kumimoji="1" lang="en-US" altLang="ja-JP" sz="2000" dirty="0"/>
              <a:t>GitHub</a:t>
            </a:r>
            <a:r>
              <a:rPr kumimoji="1" lang="ja-JP" altLang="en-US" sz="2000"/>
              <a:t>参照先、起動方法などを記載します。</a:t>
            </a:r>
            <a:endParaRPr kumimoji="1" lang="en-US" altLang="ja-JP" sz="2000" dirty="0"/>
          </a:p>
          <a:p>
            <a:pPr lvl="1" indent="0">
              <a:buNone/>
            </a:pPr>
            <a:endParaRPr kumimoji="1" lang="en-US" altLang="ja-JP" dirty="0"/>
          </a:p>
          <a:p>
            <a:pPr marL="514350" indent="-514350">
              <a:buFont typeface="+mj-ea"/>
              <a:buAutoNum type="circleNumDbPlain"/>
            </a:pPr>
            <a:r>
              <a:rPr kumimoji="1" lang="en-US" altLang="ja-JP" dirty="0"/>
              <a:t>$ docker</a:t>
            </a:r>
            <a:r>
              <a:rPr kumimoji="1" lang="ja-JP" altLang="en-US"/>
              <a:t> </a:t>
            </a:r>
            <a:r>
              <a:rPr kumimoji="1" lang="en-US" altLang="ja-JP" dirty="0"/>
              <a:t>image</a:t>
            </a:r>
            <a:r>
              <a:rPr kumimoji="1" lang="ja-JP" altLang="en-US"/>
              <a:t> </a:t>
            </a:r>
            <a:r>
              <a:rPr kumimoji="1" lang="en-US" altLang="ja-JP" dirty="0"/>
              <a:t>build –t</a:t>
            </a:r>
            <a:r>
              <a:rPr kumimoji="1" lang="ja-JP" altLang="en-US"/>
              <a:t> </a:t>
            </a:r>
            <a:r>
              <a:rPr kumimoji="1" lang="en-US" altLang="ja-JP" dirty="0"/>
              <a:t>modern-skeleton .  </a:t>
            </a:r>
          </a:p>
          <a:p>
            <a:pPr marL="1703070" lvl="1" indent="-514350">
              <a:buFont typeface="Arial" panose="020B0604020202020204" pitchFamily="34" charset="0"/>
              <a:buChar char="•"/>
            </a:pPr>
            <a:r>
              <a:rPr kumimoji="1" lang="en-US" altLang="ja-JP" sz="2000" dirty="0"/>
              <a:t>docker </a:t>
            </a:r>
            <a:r>
              <a:rPr kumimoji="1" lang="ja-JP" altLang="en-US" sz="2000"/>
              <a:t>イメージをビルドします。</a:t>
            </a:r>
            <a:endParaRPr kumimoji="1" lang="en-US" altLang="ja-JP" sz="2000" dirty="0"/>
          </a:p>
          <a:p>
            <a:pPr marL="514350" indent="-514350">
              <a:buFont typeface="+mj-ea"/>
              <a:buAutoNum type="circleNumDbPlain"/>
            </a:pPr>
            <a:endParaRPr kumimoji="1" lang="en-US" altLang="ja-JP" dirty="0"/>
          </a:p>
          <a:p>
            <a:pPr marL="514350" indent="-514350">
              <a:buFont typeface="+mj-ea"/>
              <a:buAutoNum type="circleNumDbPlain"/>
            </a:pPr>
            <a:r>
              <a:rPr kumimoji="1" lang="en-US" altLang="ja-JP" dirty="0"/>
              <a:t>$ docker image ls</a:t>
            </a:r>
          </a:p>
          <a:p>
            <a:pPr marL="1703070" lvl="1" indent="-514350"/>
            <a:r>
              <a:rPr kumimoji="1" lang="en-US" altLang="ja-JP" sz="2000" dirty="0"/>
              <a:t>docker</a:t>
            </a:r>
            <a:r>
              <a:rPr kumimoji="1" lang="ja-JP" altLang="en-US" sz="2000"/>
              <a:t>イメージが作成されたことを確認します。</a:t>
            </a:r>
            <a:endParaRPr kumimoji="1" lang="en-US" altLang="ja-JP" sz="2000" dirty="0"/>
          </a:p>
          <a:p>
            <a:endParaRPr kumimoji="1" lang="en-US" altLang="ja-JP" sz="2000" dirty="0"/>
          </a:p>
          <a:p>
            <a:endParaRPr kumimoji="1" lang="en-US" altLang="ja-JP" dirty="0"/>
          </a:p>
          <a:p>
            <a:endParaRPr kumimoji="1" lang="ja-JP" altLang="en-US"/>
          </a:p>
        </p:txBody>
      </p:sp>
    </p:spTree>
    <p:extLst>
      <p:ext uri="{BB962C8B-B14F-4D97-AF65-F5344CB8AC3E}">
        <p14:creationId xmlns:p14="http://schemas.microsoft.com/office/powerpoint/2010/main" val="340502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ja-JP" altLang="en-US"/>
              <a:t>はじめに</a:t>
            </a:r>
          </a:p>
        </p:txBody>
      </p:sp>
      <p:sp>
        <p:nvSpPr>
          <p:cNvPr id="9" name="テキスト プレースホルダー 8">
            <a:extLst>
              <a:ext uri="{FF2B5EF4-FFF2-40B4-BE49-F238E27FC236}">
                <a16:creationId xmlns:a16="http://schemas.microsoft.com/office/drawing/2014/main" id="{001FACAD-DE56-370B-835B-D8CBC1167A7B}"/>
              </a:ext>
            </a:extLst>
          </p:cNvPr>
          <p:cNvSpPr>
            <a:spLocks noGrp="1"/>
          </p:cNvSpPr>
          <p:nvPr>
            <p:ph type="body" sz="quarter" idx="10"/>
          </p:nvPr>
        </p:nvSpPr>
        <p:spPr>
          <a:xfrm>
            <a:off x="548640" y="1645920"/>
            <a:ext cx="13510260" cy="5682928"/>
          </a:xfrm>
        </p:spPr>
        <p:txBody>
          <a:bodyPr/>
          <a:lstStyle/>
          <a:p>
            <a:pPr marL="457200" indent="-457200">
              <a:buFont typeface="Arial" panose="020B0604020202020204" pitchFamily="34" charset="0"/>
              <a:buChar char="•"/>
            </a:pPr>
            <a:r>
              <a:rPr lang="ja-JP" altLang="en-US" sz="2400"/>
              <a:t>この資料は初心者向けに、どのようにしたら既存の</a:t>
            </a:r>
            <a:r>
              <a:rPr lang="en-US" altLang="ja-JP" sz="2400" dirty="0"/>
              <a:t>Web</a:t>
            </a:r>
            <a:r>
              <a:rPr lang="ja-JP" altLang="en-US" sz="2400"/>
              <a:t>アプリケーションをコンテナ化したり、</a:t>
            </a:r>
            <a:r>
              <a:rPr lang="en-US" altLang="ja-JP" sz="2400" dirty="0"/>
              <a:t>SaaS</a:t>
            </a:r>
            <a:r>
              <a:rPr lang="ja-JP" altLang="en-US" sz="2400"/>
              <a:t>化したりできるのか？という素朴な疑問の助けとなるように作成しています。</a:t>
            </a:r>
            <a:endParaRPr lang="en-US" altLang="ja-JP" sz="2400" dirty="0"/>
          </a:p>
          <a:p>
            <a:pPr marL="457200" indent="-457200">
              <a:buFont typeface="Arial" panose="020B0604020202020204" pitchFamily="34" charset="0"/>
              <a:buChar char="•"/>
            </a:pPr>
            <a:r>
              <a:rPr lang="ja-JP" altLang="en-US" sz="2400"/>
              <a:t>基本的な理解をすすめるために最小限の内容にしているつもりです。</a:t>
            </a:r>
            <a:endParaRPr lang="en-US" altLang="ja-JP" sz="2400" dirty="0"/>
          </a:p>
          <a:p>
            <a:pPr marL="457200" indent="-457200">
              <a:buFont typeface="Arial" panose="020B0604020202020204" pitchFamily="34" charset="0"/>
              <a:buChar char="•"/>
            </a:pPr>
            <a:endParaRPr lang="en-US" altLang="ja-JP" sz="2400" dirty="0"/>
          </a:p>
          <a:p>
            <a:pPr marL="457200" indent="-457200">
              <a:buFont typeface="Arial" panose="020B0604020202020204" pitchFamily="34" charset="0"/>
              <a:buChar char="•"/>
            </a:pPr>
            <a:r>
              <a:rPr lang="ja-JP" altLang="en-US" sz="2400"/>
              <a:t>このサンプルコード一式は、</a:t>
            </a:r>
            <a:r>
              <a:rPr lang="en-US" altLang="ja-JP" sz="2400" dirty="0"/>
              <a:t>Flask </a:t>
            </a:r>
            <a:r>
              <a:rPr lang="ja-JP" altLang="en-US" sz="2400"/>
              <a:t>を利用した</a:t>
            </a:r>
            <a:r>
              <a:rPr lang="en-US" altLang="ja-JP" sz="2400" dirty="0"/>
              <a:t> Python </a:t>
            </a:r>
            <a:r>
              <a:rPr lang="ja-JP" altLang="en-US" sz="2400"/>
              <a:t>による簡素な</a:t>
            </a:r>
            <a:r>
              <a:rPr lang="en-US" altLang="ja-JP" sz="2400" dirty="0"/>
              <a:t> Web</a:t>
            </a:r>
            <a:r>
              <a:rPr lang="ja-JP" altLang="en-US" sz="2400"/>
              <a:t>アプリケーションを、コンテナ化、</a:t>
            </a:r>
            <a:r>
              <a:rPr lang="en-US" altLang="ja-JP" sz="2400" dirty="0"/>
              <a:t>SaaS</a:t>
            </a:r>
            <a:r>
              <a:rPr lang="ja-JP" altLang="en-US" sz="2400"/>
              <a:t>化するための参考資料です。</a:t>
            </a:r>
            <a:endParaRPr lang="en-US" altLang="ja-JP" sz="2400" dirty="0"/>
          </a:p>
          <a:p>
            <a:pPr marL="457200" indent="-457200">
              <a:buFont typeface="Arial" panose="020B0604020202020204" pitchFamily="34" charset="0"/>
              <a:buChar char="•"/>
            </a:pPr>
            <a:r>
              <a:rPr lang="ja-JP" altLang="en-US" sz="2400"/>
              <a:t>モダナイズという用語は、ここではコンテナ化、</a:t>
            </a:r>
            <a:r>
              <a:rPr lang="en-US" altLang="ja-JP" sz="2400" dirty="0"/>
              <a:t>SaaS</a:t>
            </a:r>
            <a:r>
              <a:rPr lang="ja-JP" altLang="en-US" sz="2400"/>
              <a:t>化という限定された意味として使っています。</a:t>
            </a:r>
            <a:endParaRPr lang="en-US" altLang="ja-JP" sz="2400" dirty="0"/>
          </a:p>
          <a:p>
            <a:pPr marL="457200" indent="-457200">
              <a:buFont typeface="Arial" panose="020B0604020202020204" pitchFamily="34" charset="0"/>
              <a:buChar char="•"/>
            </a:pPr>
            <a:r>
              <a:rPr lang="ja-JP" altLang="en-US" sz="2400"/>
              <a:t>元々</a:t>
            </a:r>
            <a:r>
              <a:rPr lang="en-US" altLang="ja-JP" sz="2400" dirty="0"/>
              <a:t> ETA/MSA </a:t>
            </a:r>
            <a:r>
              <a:rPr lang="ja-JP" altLang="en-US" sz="2400"/>
              <a:t>チームが作成した内部ツールをベースに、基本動作以外はすべて削除したスケルトンコードにし、学習のために作成しました。</a:t>
            </a:r>
            <a:endParaRPr lang="en-US" altLang="ja-JP" sz="2400" dirty="0"/>
          </a:p>
          <a:p>
            <a:pPr marL="457200" indent="-457200">
              <a:buFont typeface="Arial" panose="020B0604020202020204" pitchFamily="34" charset="0"/>
              <a:buChar char="•"/>
            </a:pPr>
            <a:r>
              <a:rPr lang="ja-JP" altLang="en-US" sz="2400"/>
              <a:t>資料やコード一式は下記</a:t>
            </a:r>
            <a:r>
              <a:rPr lang="en-US" altLang="ja-JP" sz="2400" dirty="0"/>
              <a:t> GitHub </a:t>
            </a:r>
            <a:r>
              <a:rPr lang="ja-JP" altLang="en-US" sz="2400"/>
              <a:t>を御覧ください。</a:t>
            </a:r>
            <a:endParaRPr lang="en-US" altLang="ja-JP" sz="2400" dirty="0"/>
          </a:p>
          <a:p>
            <a:pPr marL="1645920" lvl="1">
              <a:buFont typeface="Arial" panose="020B0604020202020204" pitchFamily="34" charset="0"/>
              <a:buChar char="•"/>
            </a:pPr>
            <a:r>
              <a:rPr lang="en-US" altLang="ja-JP" sz="2400" dirty="0">
                <a:hlinkClick r:id="rId2"/>
              </a:rPr>
              <a:t>https://github.com/kmorooka/modern-skeleton</a:t>
            </a:r>
            <a:endParaRPr lang="en-US" altLang="ja-JP" sz="2400" dirty="0"/>
          </a:p>
          <a:p>
            <a:pPr lvl="1" indent="0">
              <a:buNone/>
            </a:pPr>
            <a:endParaRPr lang="en-US" altLang="ja-JP" sz="2400" dirty="0"/>
          </a:p>
          <a:p>
            <a:pPr marL="457200" indent="-457200">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2465044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9AA1F52-6826-69D2-ECF6-F387E378216C}"/>
              </a:ext>
            </a:extLst>
          </p:cNvPr>
          <p:cNvPicPr>
            <a:picLocks noChangeAspect="1"/>
          </p:cNvPicPr>
          <p:nvPr/>
        </p:nvPicPr>
        <p:blipFill>
          <a:blip r:embed="rId2"/>
          <a:stretch>
            <a:fillRect/>
          </a:stretch>
        </p:blipFill>
        <p:spPr>
          <a:xfrm>
            <a:off x="548638" y="1397000"/>
            <a:ext cx="8620761" cy="5562632"/>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docker </a:t>
            </a:r>
            <a:r>
              <a:rPr kumimoji="1" lang="ja-JP" altLang="en-US"/>
              <a:t>イメージをビルドします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7060859" y="6049717"/>
            <a:ext cx="6786712"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 docker image build –t modern-skeleton . </a:t>
            </a:r>
          </a:p>
          <a:p>
            <a:endParaRPr lang="en-US" altLang="ja-JP" dirty="0"/>
          </a:p>
          <a:p>
            <a:r>
              <a:rPr lang="ja-JP" altLang="en-US"/>
              <a:t>と入力すると、ビルドが開始されます。</a:t>
            </a:r>
            <a:endParaRPr lang="en-US" altLang="ja-JP" dirty="0"/>
          </a:p>
        </p:txBody>
      </p:sp>
      <p:sp>
        <p:nvSpPr>
          <p:cNvPr id="7" name="正方形/長方形 6">
            <a:extLst>
              <a:ext uri="{FF2B5EF4-FFF2-40B4-BE49-F238E27FC236}">
                <a16:creationId xmlns:a16="http://schemas.microsoft.com/office/drawing/2014/main" id="{68F5484D-3BD5-CA2C-AE4B-09D5E736C6FD}"/>
              </a:ext>
            </a:extLst>
          </p:cNvPr>
          <p:cNvSpPr/>
          <p:nvPr/>
        </p:nvSpPr>
        <p:spPr>
          <a:xfrm>
            <a:off x="548638" y="2374900"/>
            <a:ext cx="4620262" cy="2794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46078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docker </a:t>
            </a:r>
            <a:r>
              <a:rPr kumimoji="1" lang="ja-JP" altLang="en-US"/>
              <a:t>イメージの作成を確認します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5668771" y="4114800"/>
            <a:ext cx="7899400" cy="132343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 docker image ls</a:t>
            </a:r>
          </a:p>
          <a:p>
            <a:r>
              <a:rPr lang="ja-JP" altLang="en-US"/>
              <a:t>と入力すると、</a:t>
            </a:r>
            <a:r>
              <a:rPr lang="en-US" altLang="ja-JP" dirty="0"/>
              <a:t>docker</a:t>
            </a:r>
            <a:r>
              <a:rPr lang="ja-JP" altLang="en-US"/>
              <a:t>イメージが一覧されます。</a:t>
            </a:r>
            <a:endParaRPr lang="en-US" altLang="ja-JP" dirty="0"/>
          </a:p>
          <a:p>
            <a:endParaRPr lang="en-US" altLang="ja-JP" dirty="0"/>
          </a:p>
          <a:p>
            <a:r>
              <a:rPr lang="ja-JP" altLang="en-US"/>
              <a:t>ここでは、</a:t>
            </a:r>
            <a:r>
              <a:rPr lang="en-US" altLang="ja-JP" dirty="0"/>
              <a:t>modern-skeleton</a:t>
            </a:r>
            <a:r>
              <a:rPr lang="ja-JP" altLang="en-US"/>
              <a:t>が表示されたことが確認できます。</a:t>
            </a:r>
            <a:endParaRPr lang="en-US" altLang="ja-JP" dirty="0"/>
          </a:p>
        </p:txBody>
      </p:sp>
      <p:pic>
        <p:nvPicPr>
          <p:cNvPr id="4" name="図 3">
            <a:extLst>
              <a:ext uri="{FF2B5EF4-FFF2-40B4-BE49-F238E27FC236}">
                <a16:creationId xmlns:a16="http://schemas.microsoft.com/office/drawing/2014/main" id="{16E4BEE4-6831-E261-2A7A-672A42FAAD32}"/>
              </a:ext>
            </a:extLst>
          </p:cNvPr>
          <p:cNvPicPr>
            <a:picLocks noChangeAspect="1"/>
          </p:cNvPicPr>
          <p:nvPr/>
        </p:nvPicPr>
        <p:blipFill>
          <a:blip r:embed="rId2"/>
          <a:stretch>
            <a:fillRect/>
          </a:stretch>
        </p:blipFill>
        <p:spPr>
          <a:xfrm>
            <a:off x="548639" y="1793374"/>
            <a:ext cx="8447244" cy="1955632"/>
          </a:xfrm>
          <a:prstGeom prst="rect">
            <a:avLst/>
          </a:prstGeom>
        </p:spPr>
      </p:pic>
      <p:sp>
        <p:nvSpPr>
          <p:cNvPr id="7" name="正方形/長方形 6">
            <a:extLst>
              <a:ext uri="{FF2B5EF4-FFF2-40B4-BE49-F238E27FC236}">
                <a16:creationId xmlns:a16="http://schemas.microsoft.com/office/drawing/2014/main" id="{85A51307-4C55-07A4-1168-EBAE7B486AB9}"/>
              </a:ext>
            </a:extLst>
          </p:cNvPr>
          <p:cNvSpPr/>
          <p:nvPr/>
        </p:nvSpPr>
        <p:spPr>
          <a:xfrm>
            <a:off x="548639" y="2044700"/>
            <a:ext cx="2499361" cy="266700"/>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165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EB85809-13A2-7026-7006-738B6136C6C6}"/>
              </a:ext>
            </a:extLst>
          </p:cNvPr>
          <p:cNvPicPr>
            <a:picLocks noChangeAspect="1"/>
          </p:cNvPicPr>
          <p:nvPr/>
        </p:nvPicPr>
        <p:blipFill>
          <a:blip r:embed="rId3"/>
          <a:stretch>
            <a:fillRect/>
          </a:stretch>
        </p:blipFill>
        <p:spPr>
          <a:xfrm>
            <a:off x="0" y="1604440"/>
            <a:ext cx="14630400" cy="5020719"/>
          </a:xfrm>
          <a:prstGeom prst="rect">
            <a:avLst/>
          </a:prstGeom>
        </p:spPr>
      </p:pic>
      <p:sp>
        <p:nvSpPr>
          <p:cNvPr id="6" name="タイトル 5">
            <a:extLst>
              <a:ext uri="{FF2B5EF4-FFF2-40B4-BE49-F238E27FC236}">
                <a16:creationId xmlns:a16="http://schemas.microsoft.com/office/drawing/2014/main" id="{08B5E4C0-0B01-A1FC-C747-70F6F633E6D4}"/>
              </a:ext>
            </a:extLst>
          </p:cNvPr>
          <p:cNvSpPr>
            <a:spLocks noGrp="1"/>
          </p:cNvSpPr>
          <p:nvPr>
            <p:ph type="title"/>
          </p:nvPr>
        </p:nvSpPr>
        <p:spPr/>
        <p:txBody>
          <a:bodyPr/>
          <a:lstStyle/>
          <a:p>
            <a:r>
              <a:rPr lang="en-US" altLang="ja-JP" dirty="0"/>
              <a:t>docker</a:t>
            </a:r>
            <a:r>
              <a:rPr lang="ja-JP" altLang="en-US"/>
              <a:t>イメージ作成の確認</a:t>
            </a:r>
          </a:p>
        </p:txBody>
      </p:sp>
      <p:sp>
        <p:nvSpPr>
          <p:cNvPr id="4" name="テキスト ボックス 3">
            <a:extLst>
              <a:ext uri="{FF2B5EF4-FFF2-40B4-BE49-F238E27FC236}">
                <a16:creationId xmlns:a16="http://schemas.microsoft.com/office/drawing/2014/main" id="{7EDCD2C2-F32E-A234-C470-462C83B63F9D}"/>
              </a:ext>
            </a:extLst>
          </p:cNvPr>
          <p:cNvSpPr txBox="1"/>
          <p:nvPr/>
        </p:nvSpPr>
        <p:spPr>
          <a:xfrm>
            <a:off x="1524000" y="6787636"/>
            <a:ext cx="11023600" cy="707886"/>
          </a:xfrm>
          <a:prstGeom prst="rect">
            <a:avLst/>
          </a:prstGeom>
          <a:solidFill>
            <a:schemeClr val="accent1">
              <a:lumMod val="20000"/>
              <a:lumOff val="80000"/>
            </a:schemeClr>
          </a:solidFill>
        </p:spPr>
        <p:txBody>
          <a:bodyPr wrap="square" rtlCol="0">
            <a:spAutoFit/>
          </a:bodyPr>
          <a:lstStyle/>
          <a:p>
            <a:pPr algn="l"/>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イメージのビルドが成功すると、</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Docker Desktop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では「</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Images</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modern-skeleton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」表示されます。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56813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9BB2598-F493-242B-914E-E13E14C69E52}"/>
              </a:ext>
            </a:extLst>
          </p:cNvPr>
          <p:cNvPicPr>
            <a:picLocks noChangeAspect="1"/>
          </p:cNvPicPr>
          <p:nvPr/>
        </p:nvPicPr>
        <p:blipFill>
          <a:blip r:embed="rId2"/>
          <a:stretch>
            <a:fillRect/>
          </a:stretch>
        </p:blipFill>
        <p:spPr>
          <a:xfrm>
            <a:off x="548639" y="1331410"/>
            <a:ext cx="13500100" cy="5080000"/>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en-US" altLang="ja-JP" dirty="0"/>
              <a:t>modern-skeleton</a:t>
            </a:r>
            <a:r>
              <a:rPr kumimoji="1" lang="ja-JP" altLang="en-US"/>
              <a:t>を起動します</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5427471" y="6898190"/>
            <a:ext cx="8402830"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en-US" altLang="ja-JP" dirty="0"/>
              <a:t>modern-skeleton </a:t>
            </a:r>
            <a:r>
              <a:rPr lang="ja-JP" altLang="en-US"/>
              <a:t>の右ボタン「</a:t>
            </a:r>
            <a:r>
              <a:rPr lang="en-US" altLang="ja-JP" dirty="0"/>
              <a:t>RUN</a:t>
            </a:r>
            <a:r>
              <a:rPr lang="ja-JP" altLang="en-US"/>
              <a:t>」をクリックし、起動します。</a:t>
            </a:r>
            <a:endParaRPr lang="en-US" altLang="ja-JP" dirty="0"/>
          </a:p>
        </p:txBody>
      </p:sp>
    </p:spTree>
    <p:extLst>
      <p:ext uri="{BB962C8B-B14F-4D97-AF65-F5344CB8AC3E}">
        <p14:creationId xmlns:p14="http://schemas.microsoft.com/office/powerpoint/2010/main" val="85717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3BCBD5F-E7CF-CD62-2D72-0250D5A25903}"/>
              </a:ext>
            </a:extLst>
          </p:cNvPr>
          <p:cNvPicPr>
            <a:picLocks noChangeAspect="1"/>
          </p:cNvPicPr>
          <p:nvPr/>
        </p:nvPicPr>
        <p:blipFill>
          <a:blip r:embed="rId2"/>
          <a:stretch>
            <a:fillRect/>
          </a:stretch>
        </p:blipFill>
        <p:spPr>
          <a:xfrm>
            <a:off x="548639" y="1231900"/>
            <a:ext cx="6851411" cy="5765800"/>
          </a:xfrm>
          <a:prstGeom prst="rect">
            <a:avLst/>
          </a:prstGeom>
        </p:spPr>
      </p:pic>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kumimoji="1" lang="ja-JP" altLang="en-US"/>
              <a:t>初回起動時のコンテナ名の設定</a:t>
            </a:r>
            <a:endParaRPr lang="ja-JP" altLang="en-US"/>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6601019" y="1231900"/>
            <a:ext cx="7280082" cy="1015663"/>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初回起動時にはコンテナ名の設定画面がポップアップします。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ここでは</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Container Name</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」と入力しています。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240958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898C80A-29C5-ABEC-6DCA-053F8148846D}"/>
              </a:ext>
            </a:extLst>
          </p:cNvPr>
          <p:cNvPicPr>
            <a:picLocks noChangeAspect="1"/>
          </p:cNvPicPr>
          <p:nvPr/>
        </p:nvPicPr>
        <p:blipFill>
          <a:blip r:embed="rId2"/>
          <a:stretch>
            <a:fillRect/>
          </a:stretch>
        </p:blipFill>
        <p:spPr>
          <a:xfrm>
            <a:off x="548639" y="1739731"/>
            <a:ext cx="8255000" cy="3467100"/>
          </a:xfrm>
          <a:prstGeom prst="rect">
            <a:avLst/>
          </a:prstGeom>
        </p:spPr>
      </p:pic>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kumimoji="1" lang="ja-JP" altLang="en-US"/>
              <a:t>起動後のコンテナ表示</a:t>
            </a:r>
            <a:endParaRPr lang="ja-JP" altLang="en-US"/>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3606800" y="5858542"/>
            <a:ext cx="10121901" cy="400110"/>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起動に成功すると左側「</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Containers / Apps</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skeleton</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が</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Running </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と表示されます。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1968811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BD6BCAC-3904-AE3E-CC95-1284FA0C7578}"/>
              </a:ext>
            </a:extLst>
          </p:cNvPr>
          <p:cNvSpPr>
            <a:spLocks noGrp="1"/>
          </p:cNvSpPr>
          <p:nvPr>
            <p:ph type="title"/>
          </p:nvPr>
        </p:nvSpPr>
        <p:spPr/>
        <p:txBody>
          <a:bodyPr/>
          <a:lstStyle/>
          <a:p>
            <a:r>
              <a:rPr lang="ja-JP" altLang="en-US"/>
              <a:t>コンテナのコンソール表示</a:t>
            </a:r>
          </a:p>
        </p:txBody>
      </p:sp>
      <p:sp>
        <p:nvSpPr>
          <p:cNvPr id="4" name="テキスト ボックス 3">
            <a:extLst>
              <a:ext uri="{FF2B5EF4-FFF2-40B4-BE49-F238E27FC236}">
                <a16:creationId xmlns:a16="http://schemas.microsoft.com/office/drawing/2014/main" id="{E1CFCA04-D528-62C0-3D49-F101ACBF0AC9}"/>
              </a:ext>
            </a:extLst>
          </p:cNvPr>
          <p:cNvSpPr txBox="1"/>
          <p:nvPr/>
        </p:nvSpPr>
        <p:spPr>
          <a:xfrm>
            <a:off x="6880419" y="4114800"/>
            <a:ext cx="6786712" cy="1015663"/>
          </a:xfrm>
          <a:prstGeom prst="rect">
            <a:avLst/>
          </a:prstGeom>
          <a:solidFill>
            <a:schemeClr val="accent1">
              <a:lumMod val="20000"/>
              <a:lumOff val="80000"/>
            </a:schemeClr>
          </a:solidFill>
        </p:spPr>
        <p:txBody>
          <a:bodyPr wrap="square" rtlCol="0">
            <a:spAutoFit/>
          </a:bodyPr>
          <a:lstStyle/>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コンテナ表示の右ボタンに「</a:t>
            </a:r>
            <a:r>
              <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rPr>
              <a:t>CLI</a:t>
            </a:r>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」があります。</a:t>
            </a:r>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endParaRPr kumimoji="1" lang="en-US" altLang="ja-JP" sz="2000" dirty="0">
              <a:solidFill>
                <a:srgbClr val="000000"/>
              </a:solidFill>
              <a:latin typeface="Meiryo" panose="020B0604030504040204" pitchFamily="34" charset="-128"/>
              <a:ea typeface="Meiryo" panose="020B0604030504040204" pitchFamily="34" charset="-128"/>
              <a:cs typeface="Amazon Ember" panose="020B0603020204020204" pitchFamily="34" charset="0"/>
            </a:endParaRPr>
          </a:p>
          <a:p>
            <a:pPr algn="l"/>
            <a:r>
              <a:rPr kumimoji="1" lang="ja-JP" altLang="en-US" sz="2000">
                <a:solidFill>
                  <a:srgbClr val="000000"/>
                </a:solidFill>
                <a:latin typeface="Meiryo" panose="020B0604030504040204" pitchFamily="34" charset="-128"/>
                <a:ea typeface="Meiryo" panose="020B0604030504040204" pitchFamily="34" charset="-128"/>
                <a:cs typeface="Amazon Ember" panose="020B0603020204020204" pitchFamily="34" charset="0"/>
              </a:rPr>
              <a:t>クリックしてコンソールを立ち上げます。</a:t>
            </a:r>
            <a:endParaRPr kumimoji="1" lang="en-US" altLang="ja-JP" sz="2000" dirty="0">
              <a:latin typeface="Meiryo" panose="020B0604030504040204" pitchFamily="34" charset="-128"/>
              <a:ea typeface="Meiryo" panose="020B0604030504040204" pitchFamily="34" charset="-128"/>
              <a:cs typeface="Amazon Ember" panose="020B0603020204020204" pitchFamily="34" charset="0"/>
            </a:endParaRPr>
          </a:p>
        </p:txBody>
      </p:sp>
      <p:pic>
        <p:nvPicPr>
          <p:cNvPr id="5" name="図 4">
            <a:extLst>
              <a:ext uri="{FF2B5EF4-FFF2-40B4-BE49-F238E27FC236}">
                <a16:creationId xmlns:a16="http://schemas.microsoft.com/office/drawing/2014/main" id="{360C37E7-59F0-B064-0C66-C6D7D3D3DDB9}"/>
              </a:ext>
            </a:extLst>
          </p:cNvPr>
          <p:cNvPicPr>
            <a:picLocks noChangeAspect="1"/>
          </p:cNvPicPr>
          <p:nvPr/>
        </p:nvPicPr>
        <p:blipFill>
          <a:blip r:embed="rId2"/>
          <a:stretch>
            <a:fillRect/>
          </a:stretch>
        </p:blipFill>
        <p:spPr>
          <a:xfrm>
            <a:off x="548639" y="1842328"/>
            <a:ext cx="10045700" cy="1955800"/>
          </a:xfrm>
          <a:prstGeom prst="rect">
            <a:avLst/>
          </a:prstGeom>
        </p:spPr>
      </p:pic>
    </p:spTree>
    <p:extLst>
      <p:ext uri="{BB962C8B-B14F-4D97-AF65-F5344CB8AC3E}">
        <p14:creationId xmlns:p14="http://schemas.microsoft.com/office/powerpoint/2010/main" val="3367924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545F920-4119-C09F-4DC0-E101DEA6F1E6}"/>
              </a:ext>
            </a:extLst>
          </p:cNvPr>
          <p:cNvPicPr>
            <a:picLocks noChangeAspect="1"/>
          </p:cNvPicPr>
          <p:nvPr/>
        </p:nvPicPr>
        <p:blipFill>
          <a:blip r:embed="rId2"/>
          <a:stretch>
            <a:fillRect/>
          </a:stretch>
        </p:blipFill>
        <p:spPr>
          <a:xfrm>
            <a:off x="548639" y="1150997"/>
            <a:ext cx="7150262" cy="6369050"/>
          </a:xfrm>
          <a:prstGeom prst="rect">
            <a:avLst/>
          </a:prstGeom>
        </p:spPr>
      </p:pic>
      <p:sp>
        <p:nvSpPr>
          <p:cNvPr id="2" name="タイトル 1">
            <a:extLst>
              <a:ext uri="{FF2B5EF4-FFF2-40B4-BE49-F238E27FC236}">
                <a16:creationId xmlns:a16="http://schemas.microsoft.com/office/drawing/2014/main" id="{6E9EFACE-54F7-A156-7384-581AF7A57E5E}"/>
              </a:ext>
            </a:extLst>
          </p:cNvPr>
          <p:cNvSpPr>
            <a:spLocks noGrp="1"/>
          </p:cNvSpPr>
          <p:nvPr>
            <p:ph type="title"/>
          </p:nvPr>
        </p:nvSpPr>
        <p:spPr/>
        <p:txBody>
          <a:bodyPr/>
          <a:lstStyle/>
          <a:p>
            <a:r>
              <a:rPr kumimoji="1" lang="ja-JP" altLang="en-US"/>
              <a:t>コンソールでの動作確認</a:t>
            </a:r>
          </a:p>
        </p:txBody>
      </p:sp>
      <p:sp>
        <p:nvSpPr>
          <p:cNvPr id="5" name="テキスト ボックス 4">
            <a:extLst>
              <a:ext uri="{FF2B5EF4-FFF2-40B4-BE49-F238E27FC236}">
                <a16:creationId xmlns:a16="http://schemas.microsoft.com/office/drawing/2014/main" id="{A3FC36E0-D2AE-7CA3-B817-71B95D1FD068}"/>
              </a:ext>
            </a:extLst>
          </p:cNvPr>
          <p:cNvSpPr txBox="1"/>
          <p:nvPr/>
        </p:nvSpPr>
        <p:spPr>
          <a:xfrm>
            <a:off x="6931499" y="4335522"/>
            <a:ext cx="7150262"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r>
              <a:rPr lang="ja-JP" altLang="en-US"/>
              <a:t>コンソールが立ち上がり稼働していることを確認できます。</a:t>
            </a:r>
            <a:endParaRPr lang="en-US" altLang="ja-JP" dirty="0"/>
          </a:p>
          <a:p>
            <a:endParaRPr lang="en-US" altLang="ja-JP" dirty="0"/>
          </a:p>
          <a:p>
            <a:r>
              <a:rPr lang="ja-JP" altLang="en-US"/>
              <a:t>抜けるときには、</a:t>
            </a:r>
            <a:r>
              <a:rPr lang="en-US" altLang="ja-JP" dirty="0"/>
              <a:t>exit </a:t>
            </a:r>
            <a:r>
              <a:rPr lang="ja-JP" altLang="en-US"/>
              <a:t>と入力します。</a:t>
            </a:r>
            <a:endParaRPr lang="en-US" altLang="ja-JP" dirty="0"/>
          </a:p>
        </p:txBody>
      </p:sp>
    </p:spTree>
    <p:extLst>
      <p:ext uri="{BB962C8B-B14F-4D97-AF65-F5344CB8AC3E}">
        <p14:creationId xmlns:p14="http://schemas.microsoft.com/office/powerpoint/2010/main" val="984698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A4C4A9E-4F4B-8EC7-1FEC-23ECD1271C13}"/>
              </a:ext>
            </a:extLst>
          </p:cNvPr>
          <p:cNvPicPr>
            <a:picLocks noChangeAspect="1"/>
          </p:cNvPicPr>
          <p:nvPr/>
        </p:nvPicPr>
        <p:blipFill>
          <a:blip r:embed="rId2"/>
          <a:stretch>
            <a:fillRect/>
          </a:stretch>
        </p:blipFill>
        <p:spPr>
          <a:xfrm>
            <a:off x="577902" y="1816100"/>
            <a:ext cx="9784575" cy="2959101"/>
          </a:xfrm>
          <a:prstGeom prst="rect">
            <a:avLst/>
          </a:prstGeom>
        </p:spPr>
      </p:pic>
      <p:sp>
        <p:nvSpPr>
          <p:cNvPr id="2" name="タイトル 1">
            <a:extLst>
              <a:ext uri="{FF2B5EF4-FFF2-40B4-BE49-F238E27FC236}">
                <a16:creationId xmlns:a16="http://schemas.microsoft.com/office/drawing/2014/main" id="{E60C6A5D-236D-09F3-F1AB-9128AC98637B}"/>
              </a:ext>
            </a:extLst>
          </p:cNvPr>
          <p:cNvSpPr>
            <a:spLocks noGrp="1"/>
          </p:cNvSpPr>
          <p:nvPr>
            <p:ph type="title"/>
          </p:nvPr>
        </p:nvSpPr>
        <p:spPr/>
        <p:txBody>
          <a:bodyPr/>
          <a:lstStyle/>
          <a:p>
            <a:r>
              <a:rPr kumimoji="1" lang="en-US" altLang="ja-JP" dirty="0"/>
              <a:t>PC</a:t>
            </a:r>
            <a:r>
              <a:rPr kumimoji="1" lang="ja-JP" altLang="en-US"/>
              <a:t>コンソールからの起動（</a:t>
            </a:r>
            <a:r>
              <a:rPr kumimoji="1" lang="en-US" altLang="ja-JP" dirty="0"/>
              <a:t>Docker Desktop </a:t>
            </a:r>
            <a:r>
              <a:rPr kumimoji="1" lang="ja-JP" altLang="en-US"/>
              <a:t>でない起動方法）</a:t>
            </a:r>
          </a:p>
        </p:txBody>
      </p:sp>
      <p:sp>
        <p:nvSpPr>
          <p:cNvPr id="6" name="テキスト ボックス 5">
            <a:extLst>
              <a:ext uri="{FF2B5EF4-FFF2-40B4-BE49-F238E27FC236}">
                <a16:creationId xmlns:a16="http://schemas.microsoft.com/office/drawing/2014/main" id="{311D698B-7A76-63AF-F4E4-D303ABE35BCE}"/>
              </a:ext>
            </a:extLst>
          </p:cNvPr>
          <p:cNvSpPr txBox="1"/>
          <p:nvPr/>
        </p:nvSpPr>
        <p:spPr>
          <a:xfrm>
            <a:off x="1700013" y="5046127"/>
            <a:ext cx="12135510" cy="249299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Docker Desktop</a:t>
            </a:r>
            <a:r>
              <a:rPr lang="ja-JP" altLang="en-US"/>
              <a:t>からではなく、コマンドで実行する場合、下記のようにします。</a:t>
            </a:r>
            <a:endParaRPr lang="en-US" altLang="ja-JP" dirty="0"/>
          </a:p>
          <a:p>
            <a:r>
              <a:rPr lang="en-US" altLang="ja-JP" dirty="0"/>
              <a:t>        $ docker run –it –rm –p 5000:5000 modern-skeleton</a:t>
            </a:r>
          </a:p>
          <a:p>
            <a:r>
              <a:rPr lang="en-US" altLang="ja-JP" sz="1400" dirty="0"/>
              <a:t>	</a:t>
            </a:r>
          </a:p>
          <a:p>
            <a:r>
              <a:rPr lang="en-US" altLang="ja-JP" sz="1400" dirty="0"/>
              <a:t>	-it : </a:t>
            </a:r>
            <a:r>
              <a:rPr lang="ja-JP" altLang="en-US" sz="1400"/>
              <a:t>ホストの入出力をコンテナ標準出力とつなげる</a:t>
            </a:r>
            <a:endParaRPr lang="en-US" altLang="ja-JP" sz="1400" dirty="0"/>
          </a:p>
          <a:p>
            <a:r>
              <a:rPr lang="en-US" altLang="ja-JP" sz="1400" dirty="0"/>
              <a:t>	-rm</a:t>
            </a:r>
            <a:r>
              <a:rPr lang="ja-JP" altLang="en-US" sz="1400"/>
              <a:t> </a:t>
            </a:r>
            <a:r>
              <a:rPr lang="en-US" altLang="ja-JP" sz="1400" dirty="0"/>
              <a:t>:</a:t>
            </a:r>
            <a:r>
              <a:rPr lang="ja-JP" altLang="en-US" sz="1400"/>
              <a:t> コンテナ内での実行終了後、自動的にコンテナを削除</a:t>
            </a:r>
            <a:endParaRPr lang="en-US" altLang="ja-JP" sz="1400" dirty="0"/>
          </a:p>
          <a:p>
            <a:r>
              <a:rPr lang="en-US" altLang="ja-JP" sz="1400" dirty="0"/>
              <a:t>	-p : </a:t>
            </a:r>
            <a:r>
              <a:rPr lang="ja-JP" altLang="en-US" sz="1400"/>
              <a:t>ホスト側ポート番号：コンテナ側ポート番号で、ポートフォワードし、ホスト側でもコンテナ側ポートを使えるようにする</a:t>
            </a:r>
            <a:endParaRPr lang="en-US" altLang="ja-JP" sz="1400" dirty="0"/>
          </a:p>
          <a:p>
            <a:endParaRPr lang="en-US" altLang="ja-JP" dirty="0"/>
          </a:p>
          <a:p>
            <a:pPr marL="342900" indent="-342900">
              <a:buFont typeface="Arial" panose="020B0604020202020204" pitchFamily="34" charset="0"/>
              <a:buChar char="•"/>
            </a:pPr>
            <a:r>
              <a:rPr lang="ja-JP" altLang="en-US"/>
              <a:t>アクセスするには下記</a:t>
            </a:r>
            <a:r>
              <a:rPr lang="en-US" altLang="ja-JP" dirty="0"/>
              <a:t>URL</a:t>
            </a:r>
            <a:r>
              <a:rPr lang="ja-JP" altLang="en-US"/>
              <a:t>をブラウザで指定します。</a:t>
            </a:r>
            <a:endParaRPr lang="en-US" altLang="ja-JP" dirty="0"/>
          </a:p>
          <a:p>
            <a:r>
              <a:rPr lang="en-US" altLang="ja-JP" dirty="0"/>
              <a:t>        http://127.0.0.1:5000</a:t>
            </a:r>
          </a:p>
        </p:txBody>
      </p:sp>
      <p:sp>
        <p:nvSpPr>
          <p:cNvPr id="7" name="正方形/長方形 6">
            <a:extLst>
              <a:ext uri="{FF2B5EF4-FFF2-40B4-BE49-F238E27FC236}">
                <a16:creationId xmlns:a16="http://schemas.microsoft.com/office/drawing/2014/main" id="{716EB6AC-0F35-30D6-AC84-94B93938B4C3}"/>
              </a:ext>
            </a:extLst>
          </p:cNvPr>
          <p:cNvSpPr/>
          <p:nvPr/>
        </p:nvSpPr>
        <p:spPr>
          <a:xfrm>
            <a:off x="577902" y="2044699"/>
            <a:ext cx="5293362" cy="333413"/>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7BC1020-046E-8109-1FCD-20D919C06EAF}"/>
              </a:ext>
            </a:extLst>
          </p:cNvPr>
          <p:cNvSpPr/>
          <p:nvPr/>
        </p:nvSpPr>
        <p:spPr>
          <a:xfrm>
            <a:off x="901752" y="3892476"/>
            <a:ext cx="3809948" cy="333412"/>
          </a:xfrm>
          <a:prstGeom prst="rect">
            <a:avLst/>
          </a:prstGeom>
          <a:no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982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en-US" altLang="ja-JP" dirty="0"/>
              <a:t>SaaS</a:t>
            </a:r>
            <a:r>
              <a:rPr lang="ja-JP" altLang="en-US"/>
              <a:t>での稼働</a:t>
            </a:r>
          </a:p>
        </p:txBody>
      </p:sp>
      <p:sp>
        <p:nvSpPr>
          <p:cNvPr id="2" name="テキスト プレースホルダー 1">
            <a:extLst>
              <a:ext uri="{FF2B5EF4-FFF2-40B4-BE49-F238E27FC236}">
                <a16:creationId xmlns:a16="http://schemas.microsoft.com/office/drawing/2014/main" id="{EB1E17B8-7608-8E93-3C3A-0763A40B116C}"/>
              </a:ext>
            </a:extLst>
          </p:cNvPr>
          <p:cNvSpPr>
            <a:spLocks noGrp="1"/>
          </p:cNvSpPr>
          <p:nvPr>
            <p:ph type="body" sz="quarter" idx="10"/>
          </p:nvPr>
        </p:nvSpPr>
        <p:spPr/>
        <p:txBody>
          <a:bodyPr/>
          <a:lstStyle/>
          <a:p>
            <a:r>
              <a:rPr lang="ja-JP" altLang="en-US"/>
              <a:t>コンテナイメージを</a:t>
            </a:r>
            <a:r>
              <a:rPr lang="en-US" altLang="ja-JP" dirty="0"/>
              <a:t>App Runner</a:t>
            </a:r>
            <a:r>
              <a:rPr lang="ja-JP" altLang="en-US"/>
              <a:t>上で</a:t>
            </a:r>
            <a:r>
              <a:rPr lang="en-US" altLang="ja-JP" dirty="0"/>
              <a:t>SaaS</a:t>
            </a:r>
            <a:r>
              <a:rPr lang="ja-JP" altLang="en-US"/>
              <a:t>として稼働します</a:t>
            </a:r>
          </a:p>
        </p:txBody>
      </p:sp>
    </p:spTree>
    <p:extLst>
      <p:ext uri="{BB962C8B-B14F-4D97-AF65-F5344CB8AC3E}">
        <p14:creationId xmlns:p14="http://schemas.microsoft.com/office/powerpoint/2010/main" val="276039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C8EA4-107E-44BC-3E72-34BB554C4377}"/>
              </a:ext>
            </a:extLst>
          </p:cNvPr>
          <p:cNvSpPr>
            <a:spLocks noGrp="1"/>
          </p:cNvSpPr>
          <p:nvPr>
            <p:ph type="title"/>
          </p:nvPr>
        </p:nvSpPr>
        <p:spPr/>
        <p:txBody>
          <a:bodyPr/>
          <a:lstStyle/>
          <a:p>
            <a:r>
              <a:rPr kumimoji="1" lang="ja-JP" altLang="en-US"/>
              <a:t>目次</a:t>
            </a:r>
          </a:p>
        </p:txBody>
      </p:sp>
      <p:sp>
        <p:nvSpPr>
          <p:cNvPr id="3" name="テキスト プレースホルダー 2">
            <a:extLst>
              <a:ext uri="{FF2B5EF4-FFF2-40B4-BE49-F238E27FC236}">
                <a16:creationId xmlns:a16="http://schemas.microsoft.com/office/drawing/2014/main" id="{52A60602-19A1-FE09-C7EB-232065394D92}"/>
              </a:ext>
            </a:extLst>
          </p:cNvPr>
          <p:cNvSpPr>
            <a:spLocks noGrp="1"/>
          </p:cNvSpPr>
          <p:nvPr>
            <p:ph type="body" sz="quarter" idx="10"/>
          </p:nvPr>
        </p:nvSpPr>
        <p:spPr/>
        <p:txBody>
          <a:bodyPr/>
          <a:lstStyle/>
          <a:p>
            <a:pPr marL="514350" indent="-514350">
              <a:buFont typeface="+mj-lt"/>
              <a:buAutoNum type="arabicPeriod"/>
            </a:pPr>
            <a:r>
              <a:rPr kumimoji="1" lang="ja-JP" altLang="en-US"/>
              <a:t>ローカル</a:t>
            </a:r>
            <a:r>
              <a:rPr kumimoji="1" lang="en-US" altLang="ja-JP" dirty="0"/>
              <a:t>PC</a:t>
            </a:r>
            <a:r>
              <a:rPr kumimoji="1" lang="ja-JP" altLang="en-US"/>
              <a:t>での稼働</a:t>
            </a:r>
            <a:endParaRPr kumimoji="1" lang="en-US" altLang="ja-JP" dirty="0"/>
          </a:p>
          <a:p>
            <a:pPr marL="514350" indent="-514350">
              <a:buFont typeface="+mj-lt"/>
              <a:buAutoNum type="arabicPeriod"/>
            </a:pPr>
            <a:r>
              <a:rPr kumimoji="1" lang="ja-JP" altLang="en-US"/>
              <a:t>コンテナでの稼働</a:t>
            </a:r>
            <a:endParaRPr kumimoji="1" lang="en-US" altLang="ja-JP" dirty="0"/>
          </a:p>
          <a:p>
            <a:pPr marL="514350" indent="-514350">
              <a:buFont typeface="+mj-lt"/>
              <a:buAutoNum type="arabicPeriod"/>
            </a:pPr>
            <a:r>
              <a:rPr kumimoji="1" lang="en-US" altLang="ja-JP" dirty="0"/>
              <a:t>SaaS</a:t>
            </a:r>
            <a:r>
              <a:rPr kumimoji="1" lang="ja-JP" altLang="en-US"/>
              <a:t>での稼働</a:t>
            </a:r>
            <a:endParaRPr kumimoji="1" lang="en-US" altLang="ja-JP" dirty="0"/>
          </a:p>
          <a:p>
            <a:pPr marL="514350" indent="-514350">
              <a:buFont typeface="+mj-lt"/>
              <a:buAutoNum type="arabicPeriod"/>
            </a:pPr>
            <a:r>
              <a:rPr kumimoji="1" lang="ja-JP" altLang="en-US"/>
              <a:t>補足（サンプルコード一部）</a:t>
            </a:r>
            <a:endParaRPr kumimoji="1" lang="en-US" altLang="ja-JP" dirty="0"/>
          </a:p>
          <a:p>
            <a:pPr marL="514350" indent="-514350">
              <a:buFont typeface="+mj-lt"/>
              <a:buAutoNum type="arabicPeriod"/>
            </a:pPr>
            <a:endParaRPr kumimoji="1" lang="ja-JP" altLang="en-US"/>
          </a:p>
        </p:txBody>
      </p:sp>
    </p:spTree>
    <p:extLst>
      <p:ext uri="{BB962C8B-B14F-4D97-AF65-F5344CB8AC3E}">
        <p14:creationId xmlns:p14="http://schemas.microsoft.com/office/powerpoint/2010/main" val="952943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05F8104-5EF2-3BE0-49FB-A6460168719B}"/>
              </a:ext>
            </a:extLst>
          </p:cNvPr>
          <p:cNvSpPr>
            <a:spLocks noGrp="1"/>
          </p:cNvSpPr>
          <p:nvPr>
            <p:ph type="title"/>
          </p:nvPr>
        </p:nvSpPr>
        <p:spPr/>
        <p:txBody>
          <a:bodyPr/>
          <a:lstStyle/>
          <a:p>
            <a:r>
              <a:rPr lang="en-US" altLang="ja-JP" dirty="0"/>
              <a:t>AWS</a:t>
            </a:r>
            <a:r>
              <a:rPr lang="ja-JP" altLang="en-US"/>
              <a:t>管理コンソールから</a:t>
            </a:r>
            <a:r>
              <a:rPr lang="en-US" altLang="ja-JP" dirty="0"/>
              <a:t>App Runner</a:t>
            </a:r>
            <a:r>
              <a:rPr lang="ja-JP" altLang="en-US"/>
              <a:t>へ</a:t>
            </a:r>
          </a:p>
        </p:txBody>
      </p:sp>
      <p:pic>
        <p:nvPicPr>
          <p:cNvPr id="6" name="図 5">
            <a:extLst>
              <a:ext uri="{FF2B5EF4-FFF2-40B4-BE49-F238E27FC236}">
                <a16:creationId xmlns:a16="http://schemas.microsoft.com/office/drawing/2014/main" id="{21D33EFF-6B65-68B4-4EFD-9818ADAF49FA}"/>
              </a:ext>
            </a:extLst>
          </p:cNvPr>
          <p:cNvPicPr>
            <a:picLocks noChangeAspect="1"/>
          </p:cNvPicPr>
          <p:nvPr/>
        </p:nvPicPr>
        <p:blipFill>
          <a:blip r:embed="rId2"/>
          <a:stretch>
            <a:fillRect/>
          </a:stretch>
        </p:blipFill>
        <p:spPr>
          <a:xfrm>
            <a:off x="283464" y="1512040"/>
            <a:ext cx="14063471" cy="2451431"/>
          </a:xfrm>
          <a:prstGeom prst="rect">
            <a:avLst/>
          </a:prstGeom>
        </p:spPr>
      </p:pic>
      <p:sp>
        <p:nvSpPr>
          <p:cNvPr id="5" name="テキスト ボックス 4">
            <a:extLst>
              <a:ext uri="{FF2B5EF4-FFF2-40B4-BE49-F238E27FC236}">
                <a16:creationId xmlns:a16="http://schemas.microsoft.com/office/drawing/2014/main" id="{2CE5B8DC-A806-ED63-11A3-DA32C03EB7DD}"/>
              </a:ext>
            </a:extLst>
          </p:cNvPr>
          <p:cNvSpPr txBox="1"/>
          <p:nvPr/>
        </p:nvSpPr>
        <p:spPr>
          <a:xfrm>
            <a:off x="1138088" y="4850330"/>
            <a:ext cx="7637612"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AWS</a:t>
            </a:r>
            <a:r>
              <a:rPr lang="ja-JP" altLang="en-US"/>
              <a:t>管理コンソールから</a:t>
            </a:r>
            <a:r>
              <a:rPr lang="en-US" altLang="ja-JP" dirty="0"/>
              <a:t>App Runner</a:t>
            </a:r>
            <a:r>
              <a:rPr lang="ja-JP" altLang="en-US"/>
              <a:t>サービスへ移動します。</a:t>
            </a:r>
            <a:endParaRPr lang="en-US" altLang="ja-JP" dirty="0"/>
          </a:p>
        </p:txBody>
      </p:sp>
    </p:spTree>
    <p:extLst>
      <p:ext uri="{BB962C8B-B14F-4D97-AF65-F5344CB8AC3E}">
        <p14:creationId xmlns:p14="http://schemas.microsoft.com/office/powerpoint/2010/main" val="1534380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を定義します</a:t>
            </a:r>
          </a:p>
        </p:txBody>
      </p:sp>
      <p:pic>
        <p:nvPicPr>
          <p:cNvPr id="2" name="図 1">
            <a:extLst>
              <a:ext uri="{FF2B5EF4-FFF2-40B4-BE49-F238E27FC236}">
                <a16:creationId xmlns:a16="http://schemas.microsoft.com/office/drawing/2014/main" id="{99613B4F-5473-04EE-7178-2F275020AF67}"/>
              </a:ext>
            </a:extLst>
          </p:cNvPr>
          <p:cNvPicPr>
            <a:picLocks noChangeAspect="1"/>
          </p:cNvPicPr>
          <p:nvPr/>
        </p:nvPicPr>
        <p:blipFill>
          <a:blip r:embed="rId2"/>
          <a:stretch>
            <a:fillRect/>
          </a:stretch>
        </p:blipFill>
        <p:spPr>
          <a:xfrm>
            <a:off x="548639" y="1088020"/>
            <a:ext cx="8589771" cy="6387886"/>
          </a:xfrm>
          <a:prstGeom prst="rect">
            <a:avLst/>
          </a:prstGeom>
        </p:spPr>
      </p:pic>
      <p:sp>
        <p:nvSpPr>
          <p:cNvPr id="7" name="テキスト ボックス 6">
            <a:extLst>
              <a:ext uri="{FF2B5EF4-FFF2-40B4-BE49-F238E27FC236}">
                <a16:creationId xmlns:a16="http://schemas.microsoft.com/office/drawing/2014/main" id="{2DE1E3FC-721C-13CF-6135-29F0850D019A}"/>
              </a:ext>
            </a:extLst>
          </p:cNvPr>
          <p:cNvSpPr txBox="1"/>
          <p:nvPr/>
        </p:nvSpPr>
        <p:spPr>
          <a:xfrm>
            <a:off x="8001000" y="1585742"/>
            <a:ext cx="6258561"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サービスの設定を行っていきます。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ここでは</a:t>
            </a:r>
            <a:r>
              <a:rPr lang="en-US" altLang="ja-JP" dirty="0"/>
              <a:t>GitHub</a:t>
            </a:r>
            <a:r>
              <a:rPr lang="ja-JP" altLang="en-US"/>
              <a:t>を指定し、リポジトリやブランチを選択しています。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en-US" altLang="ja-JP" dirty="0"/>
              <a:t>GitHub</a:t>
            </a:r>
            <a:r>
              <a:rPr lang="ja-JP" altLang="en-US"/>
              <a:t>へのプッシュがあると、自動的に</a:t>
            </a:r>
            <a:r>
              <a:rPr lang="en-US" altLang="ja-JP" dirty="0"/>
              <a:t>App Runner</a:t>
            </a:r>
            <a:r>
              <a:rPr lang="ja-JP" altLang="en-US"/>
              <a:t>がデプロイを行います。</a:t>
            </a:r>
            <a:endParaRPr lang="en-US" altLang="ja-JP" dirty="0"/>
          </a:p>
        </p:txBody>
      </p:sp>
    </p:spTree>
    <p:extLst>
      <p:ext uri="{BB962C8B-B14F-4D97-AF65-F5344CB8AC3E}">
        <p14:creationId xmlns:p14="http://schemas.microsoft.com/office/powerpoint/2010/main" val="1378150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GitHub</a:t>
            </a:r>
            <a:r>
              <a:rPr lang="ja-JP" altLang="en-US"/>
              <a:t>の</a:t>
            </a:r>
            <a:r>
              <a:rPr lang="en-US" altLang="ja-JP" dirty="0" err="1"/>
              <a:t>apprunner.yaml</a:t>
            </a:r>
            <a:r>
              <a:rPr lang="ja-JP" altLang="en-US"/>
              <a:t>を指定</a:t>
            </a:r>
          </a:p>
        </p:txBody>
      </p:sp>
      <p:pic>
        <p:nvPicPr>
          <p:cNvPr id="3" name="図 2">
            <a:extLst>
              <a:ext uri="{FF2B5EF4-FFF2-40B4-BE49-F238E27FC236}">
                <a16:creationId xmlns:a16="http://schemas.microsoft.com/office/drawing/2014/main" id="{6D98B4DD-D711-A845-A91B-5EEC53E09919}"/>
              </a:ext>
            </a:extLst>
          </p:cNvPr>
          <p:cNvPicPr>
            <a:picLocks noChangeAspect="1"/>
          </p:cNvPicPr>
          <p:nvPr/>
        </p:nvPicPr>
        <p:blipFill>
          <a:blip r:embed="rId3"/>
          <a:stretch>
            <a:fillRect/>
          </a:stretch>
        </p:blipFill>
        <p:spPr>
          <a:xfrm>
            <a:off x="566929" y="1088020"/>
            <a:ext cx="12192000" cy="6157480"/>
          </a:xfrm>
          <a:prstGeom prst="rect">
            <a:avLst/>
          </a:prstGeom>
        </p:spPr>
      </p:pic>
      <p:sp>
        <p:nvSpPr>
          <p:cNvPr id="6" name="テキスト ボックス 5">
            <a:extLst>
              <a:ext uri="{FF2B5EF4-FFF2-40B4-BE49-F238E27FC236}">
                <a16:creationId xmlns:a16="http://schemas.microsoft.com/office/drawing/2014/main" id="{DBC15C87-ED5E-D890-0794-70957F603C9F}"/>
              </a:ext>
            </a:extLst>
          </p:cNvPr>
          <p:cNvSpPr txBox="1"/>
          <p:nvPr/>
        </p:nvSpPr>
        <p:spPr>
          <a:xfrm>
            <a:off x="5668430" y="6259342"/>
            <a:ext cx="839504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err="1"/>
              <a:t>apprunner.yaml</a:t>
            </a:r>
            <a:r>
              <a:rPr lang="en-US" altLang="ja-JP" dirty="0"/>
              <a:t> </a:t>
            </a:r>
            <a:r>
              <a:rPr lang="ja-JP" altLang="en-US"/>
              <a:t>設定ファイルを利用して設定を行うようにします。</a:t>
            </a:r>
            <a:endParaRPr lang="en-US" altLang="ja-JP" dirty="0"/>
          </a:p>
        </p:txBody>
      </p:sp>
    </p:spTree>
    <p:extLst>
      <p:ext uri="{BB962C8B-B14F-4D97-AF65-F5344CB8AC3E}">
        <p14:creationId xmlns:p14="http://schemas.microsoft.com/office/powerpoint/2010/main" val="383211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サービスを設定します</a:t>
            </a:r>
          </a:p>
        </p:txBody>
      </p:sp>
      <p:sp>
        <p:nvSpPr>
          <p:cNvPr id="6" name="テキスト ボックス 5">
            <a:extLst>
              <a:ext uri="{FF2B5EF4-FFF2-40B4-BE49-F238E27FC236}">
                <a16:creationId xmlns:a16="http://schemas.microsoft.com/office/drawing/2014/main" id="{15E5084B-0CE4-32D4-664B-A36ACDBAD835}"/>
              </a:ext>
            </a:extLst>
          </p:cNvPr>
          <p:cNvSpPr txBox="1"/>
          <p:nvPr/>
        </p:nvSpPr>
        <p:spPr>
          <a:xfrm>
            <a:off x="4878008" y="1737276"/>
            <a:ext cx="9056933" cy="298543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en-US" altLang="ja-JP" dirty="0"/>
              <a:t>skeleton</a:t>
            </a:r>
            <a:r>
              <a:rPr lang="ja-JP" altLang="en-US"/>
              <a:t>プログラムの、サービスとしてのサイジング設定などを行います。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ここではスケルトンであることからデフォルト最小値の</a:t>
            </a:r>
            <a:r>
              <a:rPr lang="en-US" altLang="ja-JP" dirty="0"/>
              <a:t> 1vCPU, 2Gmem </a:t>
            </a:r>
            <a:r>
              <a:rPr lang="ja-JP" altLang="en-US"/>
              <a:t>としています。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その他の設定はすべてデフォルトとしています。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en-US" altLang="ja-JP" sz="1600" dirty="0"/>
          </a:p>
          <a:p>
            <a:r>
              <a:rPr lang="en-US" altLang="ja-JP" sz="1600" dirty="0"/>
              <a:t>※ </a:t>
            </a:r>
            <a:r>
              <a:rPr lang="ja-JP" altLang="en-US" sz="1600"/>
              <a:t>実務処理で時間がかかる場合、サイジングを変更したり、ヘルスチェック時間を変更したるすることもご検討ください。</a:t>
            </a:r>
            <a:endParaRPr lang="en-US" altLang="ja-JP" sz="1600" dirty="0"/>
          </a:p>
        </p:txBody>
      </p:sp>
      <p:pic>
        <p:nvPicPr>
          <p:cNvPr id="2" name="図 1">
            <a:extLst>
              <a:ext uri="{FF2B5EF4-FFF2-40B4-BE49-F238E27FC236}">
                <a16:creationId xmlns:a16="http://schemas.microsoft.com/office/drawing/2014/main" id="{EEB3B4CF-C8B9-229D-56B0-8FC78A546DD6}"/>
              </a:ext>
            </a:extLst>
          </p:cNvPr>
          <p:cNvPicPr>
            <a:picLocks noChangeAspect="1"/>
          </p:cNvPicPr>
          <p:nvPr/>
        </p:nvPicPr>
        <p:blipFill>
          <a:blip r:embed="rId2"/>
          <a:stretch>
            <a:fillRect/>
          </a:stretch>
        </p:blipFill>
        <p:spPr>
          <a:xfrm>
            <a:off x="1005838" y="1088020"/>
            <a:ext cx="3593523" cy="6847939"/>
          </a:xfrm>
          <a:prstGeom prst="rect">
            <a:avLst/>
          </a:prstGeom>
        </p:spPr>
      </p:pic>
    </p:spTree>
    <p:extLst>
      <p:ext uri="{BB962C8B-B14F-4D97-AF65-F5344CB8AC3E}">
        <p14:creationId xmlns:p14="http://schemas.microsoft.com/office/powerpoint/2010/main" val="20330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ja-JP" altLang="en-US"/>
              <a:t>確認と作成を行います</a:t>
            </a:r>
          </a:p>
        </p:txBody>
      </p:sp>
      <p:pic>
        <p:nvPicPr>
          <p:cNvPr id="2" name="図 1">
            <a:extLst>
              <a:ext uri="{FF2B5EF4-FFF2-40B4-BE49-F238E27FC236}">
                <a16:creationId xmlns:a16="http://schemas.microsoft.com/office/drawing/2014/main" id="{CF2EF61C-AB77-7DB8-1044-453CAF22E84C}"/>
              </a:ext>
            </a:extLst>
          </p:cNvPr>
          <p:cNvPicPr>
            <a:picLocks noChangeAspect="1"/>
          </p:cNvPicPr>
          <p:nvPr/>
        </p:nvPicPr>
        <p:blipFill>
          <a:blip r:embed="rId2"/>
          <a:stretch>
            <a:fillRect/>
          </a:stretch>
        </p:blipFill>
        <p:spPr>
          <a:xfrm>
            <a:off x="1129142" y="1060702"/>
            <a:ext cx="4637074" cy="6985000"/>
          </a:xfrm>
          <a:prstGeom prst="rect">
            <a:avLst/>
          </a:prstGeom>
        </p:spPr>
      </p:pic>
      <p:sp>
        <p:nvSpPr>
          <p:cNvPr id="6" name="テキスト ボックス 5">
            <a:extLst>
              <a:ext uri="{FF2B5EF4-FFF2-40B4-BE49-F238E27FC236}">
                <a16:creationId xmlns:a16="http://schemas.microsoft.com/office/drawing/2014/main" id="{B9B8935B-9335-D84A-F933-E7DE30505421}"/>
              </a:ext>
            </a:extLst>
          </p:cNvPr>
          <p:cNvSpPr txBox="1"/>
          <p:nvPr/>
        </p:nvSpPr>
        <p:spPr>
          <a:xfrm>
            <a:off x="6228660" y="1827428"/>
            <a:ext cx="7604761"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設定確認後、「作成とデプロイ」をクリックします。</a:t>
            </a:r>
            <a:endParaRPr lang="en-US" altLang="ja-JP" dirty="0"/>
          </a:p>
        </p:txBody>
      </p:sp>
    </p:spTree>
    <p:extLst>
      <p:ext uri="{BB962C8B-B14F-4D97-AF65-F5344CB8AC3E}">
        <p14:creationId xmlns:p14="http://schemas.microsoft.com/office/powerpoint/2010/main" val="230078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8BD2EF6-E0C8-5342-8A27-952440045C3E}"/>
              </a:ext>
            </a:extLst>
          </p:cNvPr>
          <p:cNvSpPr>
            <a:spLocks noGrp="1"/>
          </p:cNvSpPr>
          <p:nvPr>
            <p:ph type="title"/>
          </p:nvPr>
        </p:nvSpPr>
        <p:spPr/>
        <p:txBody>
          <a:bodyPr/>
          <a:lstStyle/>
          <a:p>
            <a:r>
              <a:rPr lang="en-US" altLang="ja-JP" dirty="0"/>
              <a:t>skeleton </a:t>
            </a:r>
            <a:r>
              <a:rPr lang="ja-JP" altLang="en-US"/>
              <a:t>のデプロイが開始されます</a:t>
            </a:r>
          </a:p>
        </p:txBody>
      </p:sp>
      <p:pic>
        <p:nvPicPr>
          <p:cNvPr id="2" name="図 1">
            <a:extLst>
              <a:ext uri="{FF2B5EF4-FFF2-40B4-BE49-F238E27FC236}">
                <a16:creationId xmlns:a16="http://schemas.microsoft.com/office/drawing/2014/main" id="{994C85D0-641D-DCA5-57BE-C5C541ECB147}"/>
              </a:ext>
            </a:extLst>
          </p:cNvPr>
          <p:cNvPicPr>
            <a:picLocks noChangeAspect="1"/>
          </p:cNvPicPr>
          <p:nvPr/>
        </p:nvPicPr>
        <p:blipFill>
          <a:blip r:embed="rId2"/>
          <a:stretch>
            <a:fillRect/>
          </a:stretch>
        </p:blipFill>
        <p:spPr>
          <a:xfrm>
            <a:off x="548639" y="1088020"/>
            <a:ext cx="9908265" cy="6496193"/>
          </a:xfrm>
          <a:prstGeom prst="rect">
            <a:avLst/>
          </a:prstGeom>
        </p:spPr>
      </p:pic>
      <p:sp>
        <p:nvSpPr>
          <p:cNvPr id="6" name="テキスト ボックス 5">
            <a:extLst>
              <a:ext uri="{FF2B5EF4-FFF2-40B4-BE49-F238E27FC236}">
                <a16:creationId xmlns:a16="http://schemas.microsoft.com/office/drawing/2014/main" id="{9D50CFE0-7B03-1FE4-1B74-9D96257BC2D8}"/>
              </a:ext>
            </a:extLst>
          </p:cNvPr>
          <p:cNvSpPr txBox="1"/>
          <p:nvPr/>
        </p:nvSpPr>
        <p:spPr>
          <a:xfrm>
            <a:off x="7016061" y="5269128"/>
            <a:ext cx="6560240" cy="1015663"/>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デプロイが開始されます。数分かかります。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更新ボタンでログ表示がリフレッシュされます。</a:t>
            </a:r>
            <a:endParaRPr lang="en-US" altLang="ja-JP" dirty="0"/>
          </a:p>
        </p:txBody>
      </p:sp>
    </p:spTree>
    <p:extLst>
      <p:ext uri="{BB962C8B-B14F-4D97-AF65-F5344CB8AC3E}">
        <p14:creationId xmlns:p14="http://schemas.microsoft.com/office/powerpoint/2010/main" val="1274006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en-US" altLang="ja-JP" dirty="0"/>
              <a:t>skeleton </a:t>
            </a:r>
            <a:r>
              <a:rPr kumimoji="1" lang="ja-JP" altLang="en-US"/>
              <a:t>がデプロイされ、ログを参照できます</a:t>
            </a:r>
          </a:p>
        </p:txBody>
      </p:sp>
      <p:pic>
        <p:nvPicPr>
          <p:cNvPr id="5" name="図 4">
            <a:extLst>
              <a:ext uri="{FF2B5EF4-FFF2-40B4-BE49-F238E27FC236}">
                <a16:creationId xmlns:a16="http://schemas.microsoft.com/office/drawing/2014/main" id="{AF386AFF-E29B-CAAA-039C-5F838C2C59C2}"/>
              </a:ext>
            </a:extLst>
          </p:cNvPr>
          <p:cNvPicPr>
            <a:picLocks noChangeAspect="1"/>
          </p:cNvPicPr>
          <p:nvPr/>
        </p:nvPicPr>
        <p:blipFill>
          <a:blip r:embed="rId2"/>
          <a:stretch>
            <a:fillRect/>
          </a:stretch>
        </p:blipFill>
        <p:spPr>
          <a:xfrm>
            <a:off x="566929" y="901700"/>
            <a:ext cx="7425764" cy="6756400"/>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8115301" y="1741287"/>
            <a:ext cx="5791200" cy="2246769"/>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サービス作成に成功し、イベントログ、デプロイログ、アプリケーションログ、がそれぞれ確認できます。</a:t>
            </a: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a:t>赤枠で囲った部分に、アクセス先の</a:t>
            </a:r>
            <a:r>
              <a:rPr lang="en-US" altLang="ja-JP" dirty="0"/>
              <a:t>URL</a:t>
            </a:r>
            <a:r>
              <a:rPr lang="ja-JP" altLang="en-US"/>
              <a:t>が表示されます。この</a:t>
            </a:r>
            <a:r>
              <a:rPr lang="en-US" altLang="ja-JP" dirty="0"/>
              <a:t>URL</a:t>
            </a:r>
            <a:r>
              <a:rPr lang="ja-JP" altLang="en-US"/>
              <a:t>をブラウザで開くと</a:t>
            </a:r>
            <a:r>
              <a:rPr lang="en-US" altLang="ja-JP" dirty="0"/>
              <a:t> modern-skeleton </a:t>
            </a:r>
            <a:r>
              <a:rPr lang="ja-JP" altLang="en-US"/>
              <a:t>の画面が表示されます。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916938" y="2635419"/>
            <a:ext cx="2740662" cy="344847"/>
          </a:xfrm>
          <a:prstGeom prst="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31403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7222A-1AC9-664E-B60A-B057083DB7C6}"/>
              </a:ext>
            </a:extLst>
          </p:cNvPr>
          <p:cNvSpPr>
            <a:spLocks noGrp="1"/>
          </p:cNvSpPr>
          <p:nvPr>
            <p:ph type="title"/>
          </p:nvPr>
        </p:nvSpPr>
        <p:spPr/>
        <p:txBody>
          <a:bodyPr/>
          <a:lstStyle/>
          <a:p>
            <a:r>
              <a:rPr kumimoji="1" lang="ja-JP" altLang="en-US"/>
              <a:t>デフォルトドメイン（アクセス先）の確認</a:t>
            </a:r>
          </a:p>
        </p:txBody>
      </p:sp>
      <p:pic>
        <p:nvPicPr>
          <p:cNvPr id="4" name="図 3">
            <a:extLst>
              <a:ext uri="{FF2B5EF4-FFF2-40B4-BE49-F238E27FC236}">
                <a16:creationId xmlns:a16="http://schemas.microsoft.com/office/drawing/2014/main" id="{EC128453-98E3-3D79-F0E2-91A81B1113D2}"/>
              </a:ext>
            </a:extLst>
          </p:cNvPr>
          <p:cNvPicPr>
            <a:picLocks noChangeAspect="1"/>
          </p:cNvPicPr>
          <p:nvPr/>
        </p:nvPicPr>
        <p:blipFill>
          <a:blip r:embed="rId2"/>
          <a:stretch>
            <a:fillRect/>
          </a:stretch>
        </p:blipFill>
        <p:spPr>
          <a:xfrm>
            <a:off x="548639" y="1488239"/>
            <a:ext cx="11263152" cy="3385333"/>
          </a:xfrm>
          <a:prstGeom prst="rect">
            <a:avLst/>
          </a:prstGeom>
        </p:spPr>
      </p:pic>
      <p:sp>
        <p:nvSpPr>
          <p:cNvPr id="6" name="テキスト ボックス 5">
            <a:extLst>
              <a:ext uri="{FF2B5EF4-FFF2-40B4-BE49-F238E27FC236}">
                <a16:creationId xmlns:a16="http://schemas.microsoft.com/office/drawing/2014/main" id="{9D263B51-F59B-5B68-F0EB-EF58F470008C}"/>
              </a:ext>
            </a:extLst>
          </p:cNvPr>
          <p:cNvSpPr txBox="1"/>
          <p:nvPr/>
        </p:nvSpPr>
        <p:spPr>
          <a:xfrm>
            <a:off x="2266683" y="5564750"/>
            <a:ext cx="11162406" cy="400110"/>
          </a:xfrm>
          <a:prstGeom prst="rect">
            <a:avLst/>
          </a:prstGeom>
          <a:solidFill>
            <a:schemeClr val="accent1">
              <a:lumMod val="20000"/>
              <a:lumOff val="80000"/>
            </a:schemeClr>
          </a:solidFill>
        </p:spPr>
        <p:txBody>
          <a:bodyPr wrap="square" rtlCol="0">
            <a:spAutoFit/>
          </a:bodyPr>
          <a:lstStyle>
            <a:defPPr>
              <a:defRPr lang="en-US"/>
            </a:defPPr>
            <a:lvl1pPr>
              <a:defRPr kumimoji="1" sz="2000">
                <a:solidFill>
                  <a:srgbClr val="000000"/>
                </a:solidFill>
                <a:latin typeface="Meiryo" panose="020B0604030504040204" pitchFamily="34" charset="-128"/>
                <a:ea typeface="Meiryo" panose="020B0604030504040204" pitchFamily="34" charset="-128"/>
                <a:cs typeface="Amazon Ember" panose="020B0603020204020204" pitchFamily="34" charset="0"/>
              </a:defRPr>
            </a:lvl1pPr>
          </a:lstStyle>
          <a:p>
            <a:pPr marL="342900" indent="-342900">
              <a:buFont typeface="Arial" panose="020B0604020202020204" pitchFamily="34" charset="0"/>
              <a:buChar char="•"/>
            </a:pPr>
            <a:r>
              <a:rPr lang="ja-JP" altLang="en-US"/>
              <a:t>黄色枠で囲った部分は、</a:t>
            </a:r>
            <a:r>
              <a:rPr lang="en-US" altLang="ja-JP" dirty="0"/>
              <a:t>App Runner</a:t>
            </a:r>
            <a:r>
              <a:rPr lang="ja-JP" altLang="en-US"/>
              <a:t>のデフォルトドメインで指定されたものと同じです。</a:t>
            </a:r>
            <a:endParaRPr lang="en-US" altLang="ja-JP" dirty="0"/>
          </a:p>
        </p:txBody>
      </p:sp>
      <p:sp>
        <p:nvSpPr>
          <p:cNvPr id="7" name="正方形/長方形 6">
            <a:extLst>
              <a:ext uri="{FF2B5EF4-FFF2-40B4-BE49-F238E27FC236}">
                <a16:creationId xmlns:a16="http://schemas.microsoft.com/office/drawing/2014/main" id="{10B9D6A9-C8A8-C807-F82E-70A91B0ABDE6}"/>
              </a:ext>
            </a:extLst>
          </p:cNvPr>
          <p:cNvSpPr/>
          <p:nvPr/>
        </p:nvSpPr>
        <p:spPr>
          <a:xfrm>
            <a:off x="1678938" y="1896534"/>
            <a:ext cx="3959862" cy="394352"/>
          </a:xfrm>
          <a:prstGeom prst="rect">
            <a:avLst/>
          </a:prstGeom>
          <a:noFill/>
          <a:ln w="34925">
            <a:solidFill>
              <a:srgbClr val="FF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536643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DC66-B5FD-D747-96FE-62C7FB088D4C}"/>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8CFD704F-8BFC-2847-9F9E-08EBD45A313F}"/>
              </a:ext>
            </a:extLst>
          </p:cNvPr>
          <p:cNvSpPr>
            <a:spLocks noGrp="1"/>
          </p:cNvSpPr>
          <p:nvPr>
            <p:ph type="body" sz="quarter" idx="10"/>
          </p:nvPr>
        </p:nvSpPr>
        <p:spPr/>
        <p:txBody>
          <a:bodyPr/>
          <a:lstStyle/>
          <a:p>
            <a:r>
              <a:rPr lang="en-US" dirty="0" err="1"/>
              <a:t>ありがとうございました</a:t>
            </a:r>
            <a:endParaRPr lang="en-US" dirty="0"/>
          </a:p>
        </p:txBody>
      </p:sp>
    </p:spTree>
    <p:extLst>
      <p:ext uri="{BB962C8B-B14F-4D97-AF65-F5344CB8AC3E}">
        <p14:creationId xmlns:p14="http://schemas.microsoft.com/office/powerpoint/2010/main" val="2654942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F1FDD-47E1-40D0-EC4D-C4E72226944E}"/>
              </a:ext>
            </a:extLst>
          </p:cNvPr>
          <p:cNvSpPr>
            <a:spLocks noGrp="1"/>
          </p:cNvSpPr>
          <p:nvPr>
            <p:ph type="title"/>
          </p:nvPr>
        </p:nvSpPr>
        <p:spPr/>
        <p:txBody>
          <a:bodyPr/>
          <a:lstStyle/>
          <a:p>
            <a:r>
              <a:rPr kumimoji="1" lang="ja-JP" altLang="en-US"/>
              <a:t>補足（サンプルコード一部）</a:t>
            </a:r>
            <a:br>
              <a:rPr kumimoji="1" lang="en-US" altLang="ja-JP" dirty="0"/>
            </a:br>
            <a:r>
              <a:rPr kumimoji="1" lang="ja-JP" altLang="en-US" sz="2400">
                <a:solidFill>
                  <a:srgbClr val="FF0000"/>
                </a:solidFill>
              </a:rPr>
              <a:t>詳細は前述した</a:t>
            </a:r>
            <a:r>
              <a:rPr kumimoji="1" lang="en-US" altLang="ja-JP" sz="2400" dirty="0">
                <a:solidFill>
                  <a:srgbClr val="FF0000"/>
                </a:solidFill>
              </a:rPr>
              <a:t>GitHub</a:t>
            </a:r>
            <a:r>
              <a:rPr kumimoji="1" lang="ja-JP" altLang="en-US" sz="2400">
                <a:solidFill>
                  <a:srgbClr val="FF0000"/>
                </a:solidFill>
              </a:rPr>
              <a:t>をご参照ください。</a:t>
            </a:r>
            <a:endParaRPr kumimoji="1" lang="ja-JP" altLang="en-US" sz="1800">
              <a:solidFill>
                <a:srgbClr val="FF0000"/>
              </a:solidFill>
            </a:endParaRPr>
          </a:p>
        </p:txBody>
      </p:sp>
    </p:spTree>
    <p:extLst>
      <p:ext uri="{BB962C8B-B14F-4D97-AF65-F5344CB8AC3E}">
        <p14:creationId xmlns:p14="http://schemas.microsoft.com/office/powerpoint/2010/main" val="139012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66F9B-87DE-4D15-DFC3-B1E91C88BCE0}"/>
              </a:ext>
            </a:extLst>
          </p:cNvPr>
          <p:cNvSpPr>
            <a:spLocks noGrp="1"/>
          </p:cNvSpPr>
          <p:nvPr>
            <p:ph type="title"/>
          </p:nvPr>
        </p:nvSpPr>
        <p:spPr/>
        <p:txBody>
          <a:bodyPr/>
          <a:lstStyle/>
          <a:p>
            <a:r>
              <a:rPr kumimoji="1" lang="en-US" altLang="ja-JP" dirty="0"/>
              <a:t>modern-skeleton </a:t>
            </a:r>
            <a:r>
              <a:rPr kumimoji="1" lang="ja-JP" altLang="en-US"/>
              <a:t>の３つの利用方法</a:t>
            </a:r>
          </a:p>
        </p:txBody>
      </p:sp>
      <p:sp>
        <p:nvSpPr>
          <p:cNvPr id="3" name="テキスト プレースホルダー 2">
            <a:extLst>
              <a:ext uri="{FF2B5EF4-FFF2-40B4-BE49-F238E27FC236}">
                <a16:creationId xmlns:a16="http://schemas.microsoft.com/office/drawing/2014/main" id="{8FF1FBE5-0C2A-7839-ADED-27C362C1AA33}"/>
              </a:ext>
            </a:extLst>
          </p:cNvPr>
          <p:cNvSpPr>
            <a:spLocks noGrp="1"/>
          </p:cNvSpPr>
          <p:nvPr>
            <p:ph type="body" sz="quarter" idx="4294967295"/>
          </p:nvPr>
        </p:nvSpPr>
        <p:spPr>
          <a:xfrm>
            <a:off x="357809" y="1786871"/>
            <a:ext cx="4704522" cy="5089525"/>
          </a:xfrm>
        </p:spPr>
        <p:txBody>
          <a:bodyPr/>
          <a:lstStyle/>
          <a:p>
            <a:pPr algn="ctr"/>
            <a:r>
              <a:rPr kumimoji="1" lang="ja-JP" altLang="en-US" b="1">
                <a:solidFill>
                  <a:schemeClr val="accent1"/>
                </a:solidFill>
              </a:rPr>
              <a:t>ローカル</a:t>
            </a:r>
            <a:r>
              <a:rPr kumimoji="1" lang="en-US" altLang="ja-JP" b="1" dirty="0">
                <a:solidFill>
                  <a:schemeClr val="accent1"/>
                </a:solidFill>
              </a:rPr>
              <a:t>PC</a:t>
            </a:r>
          </a:p>
          <a:p>
            <a:endParaRPr kumimoji="1" lang="en-US" altLang="ja-JP" dirty="0"/>
          </a:p>
          <a:p>
            <a:r>
              <a:rPr kumimoji="1" lang="en-US" altLang="ja-JP" dirty="0"/>
              <a:t>GitHub</a:t>
            </a:r>
            <a:r>
              <a:rPr kumimoji="1" lang="ja-JP" altLang="en-US"/>
              <a:t>からローカル</a:t>
            </a:r>
            <a:r>
              <a:rPr kumimoji="1" lang="en-US" altLang="ja-JP" dirty="0"/>
              <a:t>PC</a:t>
            </a:r>
            <a:r>
              <a:rPr kumimoji="1" lang="ja-JP" altLang="en-US"/>
              <a:t>へクローンし、環境構築して稼働します。</a:t>
            </a:r>
          </a:p>
        </p:txBody>
      </p:sp>
      <p:sp>
        <p:nvSpPr>
          <p:cNvPr id="4" name="テキスト プレースホルダー 3">
            <a:extLst>
              <a:ext uri="{FF2B5EF4-FFF2-40B4-BE49-F238E27FC236}">
                <a16:creationId xmlns:a16="http://schemas.microsoft.com/office/drawing/2014/main" id="{2FDD3D79-3F4D-D276-633D-859F08618DD1}"/>
              </a:ext>
            </a:extLst>
          </p:cNvPr>
          <p:cNvSpPr>
            <a:spLocks noGrp="1"/>
          </p:cNvSpPr>
          <p:nvPr>
            <p:ph type="body" sz="quarter" idx="4294967295"/>
          </p:nvPr>
        </p:nvSpPr>
        <p:spPr>
          <a:xfrm>
            <a:off x="5224669" y="1786871"/>
            <a:ext cx="4704522" cy="5089525"/>
          </a:xfrm>
        </p:spPr>
        <p:txBody>
          <a:bodyPr/>
          <a:lstStyle/>
          <a:p>
            <a:pPr algn="ctr"/>
            <a:r>
              <a:rPr kumimoji="1" lang="ja-JP" altLang="en-US" b="1">
                <a:solidFill>
                  <a:schemeClr val="accent1"/>
                </a:solidFill>
              </a:rPr>
              <a:t>コンテナ</a:t>
            </a:r>
            <a:endParaRPr kumimoji="1" lang="en-US" altLang="ja-JP" b="1" dirty="0">
              <a:solidFill>
                <a:schemeClr val="accent1"/>
              </a:solidFill>
            </a:endParaRPr>
          </a:p>
          <a:p>
            <a:endParaRPr kumimoji="1" lang="en-US" altLang="ja-JP" dirty="0"/>
          </a:p>
          <a:p>
            <a:r>
              <a:rPr kumimoji="1" lang="ja-JP" altLang="en-US"/>
              <a:t>コンテナイメージで稼働します。</a:t>
            </a:r>
            <a:endParaRPr kumimoji="1" lang="en-US" altLang="ja-JP" dirty="0"/>
          </a:p>
          <a:p>
            <a:r>
              <a:rPr kumimoji="1" lang="ja-JP" altLang="en-US"/>
              <a:t>本文書では、ローカル</a:t>
            </a:r>
            <a:r>
              <a:rPr kumimoji="1" lang="en-US" altLang="ja-JP" dirty="0"/>
              <a:t>PC</a:t>
            </a:r>
            <a:r>
              <a:rPr kumimoji="1" lang="ja-JP" altLang="en-US"/>
              <a:t>へ</a:t>
            </a:r>
            <a:r>
              <a:rPr kumimoji="1" lang="en-US" altLang="ja-JP" dirty="0"/>
              <a:t>Docker</a:t>
            </a:r>
            <a:r>
              <a:rPr kumimoji="1" lang="ja-JP" altLang="en-US"/>
              <a:t>を導入し、</a:t>
            </a:r>
            <a:r>
              <a:rPr kumimoji="1" lang="en-US" altLang="ja-JP" dirty="0"/>
              <a:t>Docker</a:t>
            </a:r>
            <a:r>
              <a:rPr kumimoji="1" lang="ja-JP" altLang="en-US"/>
              <a:t>イメージを構築後、</a:t>
            </a:r>
            <a:r>
              <a:rPr kumimoji="1" lang="en-US" altLang="ja-JP" dirty="0"/>
              <a:t>PC</a:t>
            </a:r>
            <a:r>
              <a:rPr kumimoji="1" lang="ja-JP" altLang="en-US"/>
              <a:t>上で稼働します。</a:t>
            </a:r>
          </a:p>
        </p:txBody>
      </p:sp>
      <p:sp>
        <p:nvSpPr>
          <p:cNvPr id="5" name="テキスト プレースホルダー 3">
            <a:extLst>
              <a:ext uri="{FF2B5EF4-FFF2-40B4-BE49-F238E27FC236}">
                <a16:creationId xmlns:a16="http://schemas.microsoft.com/office/drawing/2014/main" id="{83CCBADD-2FF6-E09F-0DD2-34546E8A8F20}"/>
              </a:ext>
            </a:extLst>
          </p:cNvPr>
          <p:cNvSpPr txBox="1">
            <a:spLocks/>
          </p:cNvSpPr>
          <p:nvPr/>
        </p:nvSpPr>
        <p:spPr>
          <a:xfrm>
            <a:off x="10091530" y="1786871"/>
            <a:ext cx="4704522" cy="5089525"/>
          </a:xfrm>
          <a:prstGeom prst="rect">
            <a:avLst/>
          </a:prstGeom>
        </p:spPr>
        <p:txBody>
          <a:bodyPr vert="horz" lIns="91440" tIns="45720" rIns="91440" bIns="45720" rtlCol="0">
            <a:noAutofit/>
          </a:bodyPr>
          <a:lstStyle>
            <a:lvl1pPr marL="0" indent="0" algn="l" defTabSz="731520" rtl="0" eaLnBrk="1" latinLnBrk="0" hangingPunct="1">
              <a:spcBef>
                <a:spcPct val="20000"/>
              </a:spcBef>
              <a:buFontTx/>
              <a:buNone/>
              <a:defRPr sz="2900" b="0" i="0" kern="1200">
                <a:solidFill>
                  <a:schemeClr val="tx1"/>
                </a:solidFill>
                <a:latin typeface="Meiryo" panose="020B0604030504040204" pitchFamily="34" charset="-128"/>
                <a:ea typeface="Meiryo" panose="020B0604030504040204" pitchFamily="34" charset="-128"/>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Meiryo" panose="020B0604030504040204" pitchFamily="34" charset="-128"/>
                <a:ea typeface="Meiryo" panose="020B0604030504040204" pitchFamily="34" charset="-128"/>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Meiryo" panose="020B0604030504040204" pitchFamily="34" charset="-128"/>
                <a:ea typeface="Meiryo" panose="020B0604030504040204" pitchFamily="34" charset="-128"/>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Meiryo" panose="020B0604030504040204" pitchFamily="34" charset="-128"/>
                <a:ea typeface="Meiryo" panose="020B0604030504040204" pitchFamily="34" charset="-128"/>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Meiryo" panose="020B0604030504040204" pitchFamily="34" charset="-128"/>
                <a:ea typeface="Meiryo" panose="020B0604030504040204" pitchFamily="34" charset="-128"/>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algn="ctr"/>
            <a:r>
              <a:rPr kumimoji="1" lang="en-US" altLang="ja-JP" b="1" dirty="0">
                <a:solidFill>
                  <a:schemeClr val="accent1"/>
                </a:solidFill>
              </a:rPr>
              <a:t>SaaS</a:t>
            </a:r>
          </a:p>
          <a:p>
            <a:endParaRPr kumimoji="1" lang="en-US" altLang="ja-JP" dirty="0"/>
          </a:p>
          <a:p>
            <a:r>
              <a:rPr kumimoji="1" lang="en-US" altLang="ja-JP" dirty="0"/>
              <a:t>AWS App Runner</a:t>
            </a:r>
            <a:r>
              <a:rPr kumimoji="1" lang="ja-JP" altLang="en-US"/>
              <a:t>上で、</a:t>
            </a:r>
            <a:r>
              <a:rPr kumimoji="1" lang="en-US" altLang="ja-JP" dirty="0" err="1"/>
              <a:t>GiuHub</a:t>
            </a:r>
            <a:r>
              <a:rPr kumimoji="1" lang="ja-JP" altLang="en-US"/>
              <a:t>を指定して稼働します。</a:t>
            </a:r>
            <a:endParaRPr kumimoji="1" lang="en-US" altLang="ja-JP" dirty="0"/>
          </a:p>
          <a:p>
            <a:r>
              <a:rPr kumimoji="1" lang="ja-JP" altLang="en-US"/>
              <a:t>（</a:t>
            </a:r>
            <a:r>
              <a:rPr kumimoji="1" lang="en-US" altLang="ja-JP" dirty="0"/>
              <a:t>App Runner</a:t>
            </a:r>
            <a:r>
              <a:rPr kumimoji="1" lang="ja-JP" altLang="en-US"/>
              <a:t>はコンテナを稼働することも可能です。）</a:t>
            </a:r>
          </a:p>
        </p:txBody>
      </p:sp>
    </p:spTree>
    <p:extLst>
      <p:ext uri="{BB962C8B-B14F-4D97-AF65-F5344CB8AC3E}">
        <p14:creationId xmlns:p14="http://schemas.microsoft.com/office/powerpoint/2010/main" val="2318748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requirements.txt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a:lstStyle/>
          <a:p>
            <a:r>
              <a:rPr kumimoji="1" lang="en" altLang="ja-JP" sz="1600" dirty="0"/>
              <a:t>Flask==2.0.2</a:t>
            </a:r>
          </a:p>
          <a:p>
            <a:endParaRPr kumimoji="1" lang="ja-JP" altLang="en-US" sz="1600"/>
          </a:p>
        </p:txBody>
      </p:sp>
    </p:spTree>
    <p:extLst>
      <p:ext uri="{BB962C8B-B14F-4D97-AF65-F5344CB8AC3E}">
        <p14:creationId xmlns:p14="http://schemas.microsoft.com/office/powerpoint/2010/main" val="179695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Dockerfile.txt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FROM python:3.8.12-slim-bullseye</a:t>
            </a:r>
          </a:p>
          <a:p>
            <a:endParaRPr kumimoji="1" lang="en" altLang="ja-JP" sz="1600" dirty="0"/>
          </a:p>
          <a:p>
            <a:r>
              <a:rPr kumimoji="1" lang="en" altLang="ja-JP" sz="1600" dirty="0"/>
              <a:t>RUN apt update  &amp;&amp; \</a:t>
            </a:r>
          </a:p>
          <a:p>
            <a:r>
              <a:rPr kumimoji="1" lang="en" altLang="ja-JP" sz="1600" dirty="0"/>
              <a:t>  apt install -y git curl &amp;&amp; \</a:t>
            </a:r>
          </a:p>
          <a:p>
            <a:r>
              <a:rPr kumimoji="1" lang="en" altLang="ja-JP" sz="1600" dirty="0"/>
              <a:t>  git clone https://</a:t>
            </a:r>
            <a:r>
              <a:rPr kumimoji="1" lang="en" altLang="ja-JP" sz="1600" dirty="0" err="1"/>
              <a:t>github.com</a:t>
            </a:r>
            <a:r>
              <a:rPr kumimoji="1" lang="en" altLang="ja-JP" sz="1600" dirty="0"/>
              <a:t>/</a:t>
            </a:r>
            <a:r>
              <a:rPr kumimoji="1" lang="en" altLang="ja-JP" sz="1600" dirty="0" err="1"/>
              <a:t>kmorooka</a:t>
            </a:r>
            <a:r>
              <a:rPr kumimoji="1" lang="en" altLang="ja-JP" sz="1600" dirty="0"/>
              <a:t>/modern-</a:t>
            </a:r>
            <a:r>
              <a:rPr kumimoji="1" lang="en" altLang="ja-JP" sz="1600" dirty="0" err="1"/>
              <a:t>skeleton.git</a:t>
            </a:r>
            <a:r>
              <a:rPr kumimoji="1" lang="en" altLang="ja-JP" sz="1600" dirty="0"/>
              <a:t> &amp;&amp; \</a:t>
            </a:r>
          </a:p>
          <a:p>
            <a:r>
              <a:rPr kumimoji="1" lang="en" altLang="ja-JP" sz="1600" dirty="0"/>
              <a:t>  pip install --upgrade pip &amp;&amp; \</a:t>
            </a:r>
          </a:p>
          <a:p>
            <a:r>
              <a:rPr kumimoji="1" lang="en" altLang="ja-JP" sz="1600" dirty="0"/>
              <a:t>  pip install -r /modern-skeleton/</a:t>
            </a:r>
            <a:r>
              <a:rPr kumimoji="1" lang="en" altLang="ja-JP" sz="1600" dirty="0" err="1"/>
              <a:t>requirements.txt</a:t>
            </a:r>
            <a:r>
              <a:rPr kumimoji="1" lang="en" altLang="ja-JP" sz="1600" dirty="0"/>
              <a:t> &amp;&amp; \</a:t>
            </a:r>
          </a:p>
          <a:p>
            <a:r>
              <a:rPr kumimoji="1" lang="en" altLang="ja-JP" sz="1600" dirty="0"/>
              <a:t>  rm -rf ~/.cache</a:t>
            </a:r>
          </a:p>
          <a:p>
            <a:endParaRPr kumimoji="1" lang="en" altLang="ja-JP" sz="1600" dirty="0"/>
          </a:p>
          <a:p>
            <a:r>
              <a:rPr kumimoji="1" lang="en" altLang="ja-JP" sz="1600" dirty="0"/>
              <a:t>WORKDIR /modern-skeleton</a:t>
            </a:r>
          </a:p>
          <a:p>
            <a:endParaRPr kumimoji="1" lang="en" altLang="ja-JP" sz="1600" dirty="0"/>
          </a:p>
          <a:p>
            <a:r>
              <a:rPr kumimoji="1" lang="en" altLang="ja-JP" sz="1600" dirty="0"/>
              <a:t>CMD ["flask", "run", "--host", "0.0.0.0", "--port", "5000"]</a:t>
            </a:r>
          </a:p>
          <a:p>
            <a:endParaRPr kumimoji="1" lang="ja-JP" altLang="en-US" sz="1600"/>
          </a:p>
        </p:txBody>
      </p:sp>
    </p:spTree>
    <p:extLst>
      <p:ext uri="{BB962C8B-B14F-4D97-AF65-F5344CB8AC3E}">
        <p14:creationId xmlns:p14="http://schemas.microsoft.com/office/powerpoint/2010/main" val="257487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5DBFB-A86D-A170-7CC7-A3AD91C9ECF7}"/>
              </a:ext>
            </a:extLst>
          </p:cNvPr>
          <p:cNvSpPr>
            <a:spLocks noGrp="1"/>
          </p:cNvSpPr>
          <p:nvPr>
            <p:ph type="title"/>
          </p:nvPr>
        </p:nvSpPr>
        <p:spPr/>
        <p:txBody>
          <a:bodyPr/>
          <a:lstStyle/>
          <a:p>
            <a:r>
              <a:rPr kumimoji="1" lang="en-US" altLang="ja-JP" dirty="0" err="1"/>
              <a:t>apprunner.txt</a:t>
            </a:r>
            <a:endParaRPr kumimoji="1" lang="ja-JP" altLang="en-US"/>
          </a:p>
        </p:txBody>
      </p:sp>
      <p:sp>
        <p:nvSpPr>
          <p:cNvPr id="3" name="テキスト プレースホルダー 2">
            <a:extLst>
              <a:ext uri="{FF2B5EF4-FFF2-40B4-BE49-F238E27FC236}">
                <a16:creationId xmlns:a16="http://schemas.microsoft.com/office/drawing/2014/main" id="{7B766510-0882-5901-2A4E-7BB07D04B217}"/>
              </a:ext>
            </a:extLst>
          </p:cNvPr>
          <p:cNvSpPr>
            <a:spLocks noGrp="1"/>
          </p:cNvSpPr>
          <p:nvPr>
            <p:ph type="body" sz="quarter" idx="10"/>
          </p:nvPr>
        </p:nvSpPr>
        <p:spPr>
          <a:ln>
            <a:solidFill>
              <a:schemeClr val="accent6">
                <a:lumMod val="60000"/>
                <a:lumOff val="40000"/>
              </a:schemeClr>
            </a:solidFill>
          </a:ln>
        </p:spPr>
        <p:txBody>
          <a:bodyPr vert="horz" lIns="91440" tIns="45720" rIns="91440" bIns="45720" rtlCol="0">
            <a:noAutofit/>
          </a:bodyPr>
          <a:lstStyle/>
          <a:p>
            <a:r>
              <a:rPr kumimoji="1" lang="en" altLang="ja-JP" sz="1600" dirty="0"/>
              <a:t>version: 1.0</a:t>
            </a:r>
          </a:p>
          <a:p>
            <a:r>
              <a:rPr kumimoji="1" lang="en" altLang="ja-JP" sz="1600" dirty="0"/>
              <a:t>runtime: python3</a:t>
            </a:r>
          </a:p>
          <a:p>
            <a:r>
              <a:rPr kumimoji="1" lang="en" altLang="ja-JP" sz="1600" dirty="0"/>
              <a:t>build:</a:t>
            </a:r>
          </a:p>
          <a:p>
            <a:r>
              <a:rPr kumimoji="1" lang="en" altLang="ja-JP" sz="1600" dirty="0"/>
              <a:t>  commands:</a:t>
            </a:r>
          </a:p>
          <a:p>
            <a:r>
              <a:rPr kumimoji="1" lang="en" altLang="ja-JP" sz="1600" dirty="0"/>
              <a:t>    build:</a:t>
            </a:r>
          </a:p>
          <a:p>
            <a:r>
              <a:rPr kumimoji="1" lang="en" altLang="ja-JP" sz="1600" dirty="0"/>
              <a:t>      - yum update -y</a:t>
            </a:r>
          </a:p>
          <a:p>
            <a:r>
              <a:rPr kumimoji="1" lang="en" altLang="ja-JP" sz="1600" dirty="0"/>
              <a:t>      - yum install -y curl</a:t>
            </a:r>
          </a:p>
          <a:p>
            <a:r>
              <a:rPr kumimoji="1" lang="en" altLang="ja-JP" sz="1600" dirty="0"/>
              <a:t>      - pip install -r </a:t>
            </a:r>
            <a:r>
              <a:rPr kumimoji="1" lang="en" altLang="ja-JP" sz="1600" dirty="0" err="1"/>
              <a:t>requirements.txt</a:t>
            </a:r>
            <a:endParaRPr kumimoji="1" lang="en" altLang="ja-JP" sz="1600" dirty="0"/>
          </a:p>
          <a:p>
            <a:r>
              <a:rPr kumimoji="1" lang="en" altLang="ja-JP" sz="1600" dirty="0"/>
              <a:t>      - rm -rf ~/.cache</a:t>
            </a:r>
          </a:p>
          <a:p>
            <a:r>
              <a:rPr kumimoji="1" lang="en" altLang="ja-JP" sz="1600" dirty="0"/>
              <a:t>run:</a:t>
            </a:r>
          </a:p>
          <a:p>
            <a:r>
              <a:rPr kumimoji="1" lang="en" altLang="ja-JP" sz="1600" dirty="0"/>
              <a:t>  runtime-version: 3.7</a:t>
            </a:r>
          </a:p>
          <a:p>
            <a:r>
              <a:rPr kumimoji="1" lang="en" altLang="ja-JP" sz="1600" dirty="0"/>
              <a:t>  command: flask run --host 0.0.0.0 --port 5000</a:t>
            </a:r>
          </a:p>
          <a:p>
            <a:r>
              <a:rPr kumimoji="1" lang="en" altLang="ja-JP" sz="1600" dirty="0"/>
              <a:t>  network: </a:t>
            </a:r>
          </a:p>
          <a:p>
            <a:r>
              <a:rPr kumimoji="1" lang="en" altLang="ja-JP" sz="1600" dirty="0"/>
              <a:t>    port: 5000</a:t>
            </a:r>
            <a:endParaRPr kumimoji="1" lang="ja-JP" altLang="en-US" sz="1600"/>
          </a:p>
        </p:txBody>
      </p:sp>
    </p:spTree>
    <p:extLst>
      <p:ext uri="{BB962C8B-B14F-4D97-AF65-F5344CB8AC3E}">
        <p14:creationId xmlns:p14="http://schemas.microsoft.com/office/powerpoint/2010/main" val="57959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DBB5D79-0ABE-CD93-BC75-F65A6C7DDF81}"/>
              </a:ext>
            </a:extLst>
          </p:cNvPr>
          <p:cNvPicPr>
            <a:picLocks noChangeAspect="1"/>
          </p:cNvPicPr>
          <p:nvPr/>
        </p:nvPicPr>
        <p:blipFill>
          <a:blip r:embed="rId3"/>
          <a:stretch>
            <a:fillRect/>
          </a:stretch>
        </p:blipFill>
        <p:spPr>
          <a:xfrm>
            <a:off x="2051816" y="4114800"/>
            <a:ext cx="5359400" cy="3480122"/>
          </a:xfrm>
          <a:prstGeom prst="rect">
            <a:avLst/>
          </a:prstGeom>
          <a:noFill/>
        </p:spPr>
      </p:pic>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サンプルコード説明</a:t>
            </a:r>
          </a:p>
        </p:txBody>
      </p:sp>
      <p:sp>
        <p:nvSpPr>
          <p:cNvPr id="3" name="テキスト プレースホルダー 2">
            <a:extLst>
              <a:ext uri="{FF2B5EF4-FFF2-40B4-BE49-F238E27FC236}">
                <a16:creationId xmlns:a16="http://schemas.microsoft.com/office/drawing/2014/main" id="{9BDB79A6-42FD-A86C-CF8B-8E8BF7E4E986}"/>
              </a:ext>
            </a:extLst>
          </p:cNvPr>
          <p:cNvSpPr>
            <a:spLocks noGrp="1"/>
          </p:cNvSpPr>
          <p:nvPr>
            <p:ph type="body" sz="quarter" idx="10"/>
          </p:nvPr>
        </p:nvSpPr>
        <p:spPr>
          <a:xfrm>
            <a:off x="548640" y="1645921"/>
            <a:ext cx="13510260" cy="2183958"/>
          </a:xfrm>
        </p:spPr>
        <p:txBody>
          <a:bodyPr/>
          <a:lstStyle/>
          <a:p>
            <a:pPr marL="457200" indent="-457200">
              <a:buFont typeface="Arial" panose="020B0604020202020204" pitchFamily="34" charset="0"/>
              <a:buChar char="•"/>
            </a:pPr>
            <a:r>
              <a:rPr kumimoji="1" lang="ja-JP" altLang="en-US" sz="2000"/>
              <a:t>サンプルコードの内容は、下記の流れとなっています。</a:t>
            </a:r>
            <a:endParaRPr kumimoji="1" lang="en-US" altLang="ja-JP" sz="2000" dirty="0"/>
          </a:p>
          <a:p>
            <a:pPr marL="1703070" lvl="1" indent="-514350">
              <a:buFont typeface="+mj-ea"/>
              <a:buAutoNum type="circleNumDbPlain"/>
            </a:pPr>
            <a:r>
              <a:rPr kumimoji="1" lang="ja-JP" altLang="en-US" sz="2000">
                <a:solidFill>
                  <a:schemeClr val="accent1"/>
                </a:solidFill>
              </a:rPr>
              <a:t>アップロード</a:t>
            </a:r>
            <a:r>
              <a:rPr kumimoji="1" lang="ja-JP" altLang="en-US" sz="2000"/>
              <a:t>：　ファイルを指定してアップロードする</a:t>
            </a:r>
            <a:endParaRPr kumimoji="1" lang="en-US" altLang="ja-JP" sz="2000" dirty="0"/>
          </a:p>
          <a:p>
            <a:pPr marL="1703070" lvl="1" indent="-514350">
              <a:buFont typeface="+mj-ea"/>
              <a:buAutoNum type="circleNumDbPlain"/>
            </a:pPr>
            <a:r>
              <a:rPr kumimoji="1" lang="ja-JP" altLang="en-US" sz="2000">
                <a:solidFill>
                  <a:schemeClr val="accent1"/>
                </a:solidFill>
              </a:rPr>
              <a:t>処理</a:t>
            </a:r>
            <a:r>
              <a:rPr kumimoji="1" lang="ja-JP" altLang="en-US" sz="2000"/>
              <a:t>：　アップロードしたファイルを一時ディレクトリにコピーする</a:t>
            </a:r>
            <a:endParaRPr kumimoji="1" lang="en-US" altLang="ja-JP" sz="2000" dirty="0"/>
          </a:p>
          <a:p>
            <a:pPr marL="1703070" lvl="1" indent="-514350">
              <a:buFont typeface="+mj-ea"/>
              <a:buAutoNum type="circleNumDbPlain"/>
            </a:pPr>
            <a:r>
              <a:rPr kumimoji="1" lang="ja-JP" altLang="en-US" sz="2000">
                <a:solidFill>
                  <a:schemeClr val="accent1"/>
                </a:solidFill>
              </a:rPr>
              <a:t>ダウンロード</a:t>
            </a:r>
            <a:r>
              <a:rPr kumimoji="1" lang="ja-JP" altLang="en-US" sz="2000"/>
              <a:t>：　コピーしたファイルを</a:t>
            </a:r>
            <a:r>
              <a:rPr kumimoji="1" lang="en-US" altLang="ja-JP" sz="2000" dirty="0"/>
              <a:t>ZIP</a:t>
            </a:r>
            <a:r>
              <a:rPr kumimoji="1" lang="ja-JP" altLang="en-US" sz="2000"/>
              <a:t>し、ダウンロードする</a:t>
            </a:r>
            <a:endParaRPr kumimoji="1" lang="en-US" altLang="ja-JP" sz="2000" dirty="0"/>
          </a:p>
          <a:p>
            <a:pPr marL="1703070" lvl="1" indent="-514350">
              <a:buFont typeface="+mj-ea"/>
              <a:buAutoNum type="circleNumDbPlain"/>
            </a:pPr>
            <a:endParaRPr kumimoji="1" lang="en-US" altLang="ja-JP" sz="2000" dirty="0"/>
          </a:p>
          <a:p>
            <a:pPr marL="457200" indent="-457200">
              <a:buFont typeface="Arial" panose="020B0604020202020204" pitchFamily="34" charset="0"/>
              <a:buChar char="•"/>
            </a:pPr>
            <a:r>
              <a:rPr kumimoji="1" lang="ja-JP" altLang="en-US" sz="2000"/>
              <a:t>サンプルコードを基になにか新たな機能を作成する場合、②に独自の処理を作成してください。</a:t>
            </a:r>
            <a:endParaRPr kumimoji="1" lang="en-US" altLang="ja-JP" sz="2000" dirty="0"/>
          </a:p>
        </p:txBody>
      </p:sp>
      <p:sp>
        <p:nvSpPr>
          <p:cNvPr id="7" name="正方形/長方形 6">
            <a:extLst>
              <a:ext uri="{FF2B5EF4-FFF2-40B4-BE49-F238E27FC236}">
                <a16:creationId xmlns:a16="http://schemas.microsoft.com/office/drawing/2014/main" id="{CDB5975D-CB17-2468-FFFA-4A1572BC0DB6}"/>
              </a:ext>
            </a:extLst>
          </p:cNvPr>
          <p:cNvSpPr/>
          <p:nvPr/>
        </p:nvSpPr>
        <p:spPr>
          <a:xfrm>
            <a:off x="4589848" y="4383809"/>
            <a:ext cx="7589452" cy="3046988"/>
          </a:xfrm>
          <a:prstGeom prst="rect">
            <a:avLst/>
          </a:prstGeom>
        </p:spPr>
        <p:txBody>
          <a:bodyPr wrap="square">
            <a:spAutoFit/>
          </a:bodyPr>
          <a:lstStyle/>
          <a:p>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コンテナ化のための設定ファイル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 </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GitHub</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での</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README</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 Flask</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による</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Web</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アプリ</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AWS App Runner</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用の設定ファイル</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サンプルコード実行の前提となるモジュールの設定ファイル</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本文書、説明用資料</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&lt;-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 コア機能、上記①</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③の処理を行う</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 altLang="ja-JP" sz="1600" dirty="0">
                <a:solidFill>
                  <a:schemeClr val="accent6">
                    <a:lumMod val="40000"/>
                    <a:lumOff val="60000"/>
                  </a:schemeClr>
                </a:solidFill>
                <a:latin typeface="Meiryo" panose="020B0604030504040204" pitchFamily="34" charset="-128"/>
                <a:ea typeface="Meiryo" panose="020B0604030504040204" pitchFamily="34" charset="-128"/>
              </a:rPr>
              <a:t>&lt;- Flask</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用の</a:t>
            </a:r>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HTML</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ファイル・ディレクトリ</a:t>
            </a:r>
            <a:endParaRPr lang="en"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エラー画面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初期画面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a:p>
            <a:r>
              <a:rPr lang="en-US" altLang="ja-JP" sz="1600" dirty="0">
                <a:solidFill>
                  <a:schemeClr val="accent6">
                    <a:lumMod val="40000"/>
                    <a:lumOff val="60000"/>
                  </a:schemeClr>
                </a:solidFill>
                <a:latin typeface="Meiryo" panose="020B0604030504040204" pitchFamily="34" charset="-128"/>
                <a:ea typeface="Meiryo" panose="020B0604030504040204" pitchFamily="34" charset="-128"/>
              </a:rPr>
              <a:t>    &lt;- </a:t>
            </a:r>
            <a:r>
              <a:rPr lang="ja-JP" altLang="en-US" sz="1600">
                <a:solidFill>
                  <a:schemeClr val="accent6">
                    <a:lumMod val="40000"/>
                    <a:lumOff val="60000"/>
                  </a:schemeClr>
                </a:solidFill>
                <a:latin typeface="Meiryo" panose="020B0604030504040204" pitchFamily="34" charset="-128"/>
                <a:ea typeface="Meiryo" panose="020B0604030504040204" pitchFamily="34" charset="-128"/>
              </a:rPr>
              <a:t>ファイルアップロード画面</a:t>
            </a:r>
            <a:endParaRPr lang="en-US" altLang="ja-JP" sz="1600" dirty="0">
              <a:solidFill>
                <a:schemeClr val="accent6">
                  <a:lumMod val="40000"/>
                  <a:lumOff val="60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23044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モダナイズ：全体の流れ</a:t>
            </a:r>
          </a:p>
        </p:txBody>
      </p:sp>
      <p:sp>
        <p:nvSpPr>
          <p:cNvPr id="4" name="正方形/長方形 3">
            <a:extLst>
              <a:ext uri="{FF2B5EF4-FFF2-40B4-BE49-F238E27FC236}">
                <a16:creationId xmlns:a16="http://schemas.microsoft.com/office/drawing/2014/main" id="{F9C3DDFB-AC5F-83F5-F392-EB6A046565D9}"/>
              </a:ext>
            </a:extLst>
          </p:cNvPr>
          <p:cNvSpPr/>
          <p:nvPr/>
        </p:nvSpPr>
        <p:spPr>
          <a:xfrm>
            <a:off x="278295" y="2962334"/>
            <a:ext cx="3114262" cy="1245706"/>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①ファイルアップロード</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②ファイルを処理</a:t>
            </a:r>
            <a:endParaRPr kumimoji="1" lang="en-US" altLang="ja-JP" sz="1400" dirty="0">
              <a:latin typeface="Meiryo" panose="020B0604030504040204" pitchFamily="34" charset="-128"/>
              <a:ea typeface="Meiryo" panose="020B0604030504040204" pitchFamily="34" charset="-128"/>
            </a:endParaRPr>
          </a:p>
          <a:p>
            <a:r>
              <a:rPr kumimoji="1" lang="ja-JP" altLang="en-US" sz="1400">
                <a:latin typeface="Meiryo" panose="020B0604030504040204" pitchFamily="34" charset="-128"/>
                <a:ea typeface="Meiryo" panose="020B0604030504040204" pitchFamily="34" charset="-128"/>
              </a:rPr>
              <a:t>③処理済みファイルをダウンロード</a:t>
            </a:r>
            <a:endParaRPr kumimoji="1" lang="ja-JP" altLang="en-US" sz="1400"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48B921A8-00D6-D9BC-59F7-6AC306A7FDB6}"/>
              </a:ext>
            </a:extLst>
          </p:cNvPr>
          <p:cNvSpPr txBox="1"/>
          <p:nvPr/>
        </p:nvSpPr>
        <p:spPr>
          <a:xfrm>
            <a:off x="907774" y="4529557"/>
            <a:ext cx="18553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CLI</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6" name="正方形/長方形 5">
            <a:extLst>
              <a:ext uri="{FF2B5EF4-FFF2-40B4-BE49-F238E27FC236}">
                <a16:creationId xmlns:a16="http://schemas.microsoft.com/office/drawing/2014/main" id="{C020CBDF-C2FE-DC81-10E9-D5B9D92B5CF2}"/>
              </a:ext>
            </a:extLst>
          </p:cNvPr>
          <p:cNvSpPr/>
          <p:nvPr/>
        </p:nvSpPr>
        <p:spPr>
          <a:xfrm>
            <a:off x="3886199" y="3692938"/>
            <a:ext cx="3114262" cy="515102"/>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7" name="正方形/長方形 6">
            <a:extLst>
              <a:ext uri="{FF2B5EF4-FFF2-40B4-BE49-F238E27FC236}">
                <a16:creationId xmlns:a16="http://schemas.microsoft.com/office/drawing/2014/main" id="{F9ED17C1-13D4-0423-173D-CBE80023A014}"/>
              </a:ext>
            </a:extLst>
          </p:cNvPr>
          <p:cNvSpPr/>
          <p:nvPr/>
        </p:nvSpPr>
        <p:spPr>
          <a:xfrm>
            <a:off x="7494103" y="3692937"/>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8" name="正方形/長方形 7">
            <a:extLst>
              <a:ext uri="{FF2B5EF4-FFF2-40B4-BE49-F238E27FC236}">
                <a16:creationId xmlns:a16="http://schemas.microsoft.com/office/drawing/2014/main" id="{72068766-33A0-F136-0089-98D0597C323D}"/>
              </a:ext>
            </a:extLst>
          </p:cNvPr>
          <p:cNvSpPr/>
          <p:nvPr/>
        </p:nvSpPr>
        <p:spPr>
          <a:xfrm>
            <a:off x="11102007" y="3692936"/>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E57AC35E-A9C9-EE73-C120-920E8E45BFE6}"/>
              </a:ext>
            </a:extLst>
          </p:cNvPr>
          <p:cNvSpPr/>
          <p:nvPr/>
        </p:nvSpPr>
        <p:spPr>
          <a:xfrm>
            <a:off x="3886199" y="3012185"/>
            <a:ext cx="3114262" cy="478505"/>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2D417591-F590-1C81-22E3-8EBA1859AE57}"/>
              </a:ext>
            </a:extLst>
          </p:cNvPr>
          <p:cNvSpPr/>
          <p:nvPr/>
        </p:nvSpPr>
        <p:spPr>
          <a:xfrm>
            <a:off x="7494103" y="30121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D736CDFD-3E3C-569E-D90D-B736A070DA6E}"/>
              </a:ext>
            </a:extLst>
          </p:cNvPr>
          <p:cNvSpPr txBox="1"/>
          <p:nvPr/>
        </p:nvSpPr>
        <p:spPr>
          <a:xfrm>
            <a:off x="3886199"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Web</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アプリケーション化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2" name="テキスト ボックス 11">
            <a:extLst>
              <a:ext uri="{FF2B5EF4-FFF2-40B4-BE49-F238E27FC236}">
                <a16:creationId xmlns:a16="http://schemas.microsoft.com/office/drawing/2014/main" id="{CB2F2BDA-A1B6-66E5-D5D2-2ABE21F85510}"/>
              </a:ext>
            </a:extLst>
          </p:cNvPr>
          <p:cNvSpPr txBox="1"/>
          <p:nvPr/>
        </p:nvSpPr>
        <p:spPr>
          <a:xfrm>
            <a:off x="7494103"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9" name="テキスト ボックス 18">
            <a:extLst>
              <a:ext uri="{FF2B5EF4-FFF2-40B4-BE49-F238E27FC236}">
                <a16:creationId xmlns:a16="http://schemas.microsoft.com/office/drawing/2014/main" id="{1201F215-D9A8-D90A-079D-F9844857AE72}"/>
              </a:ext>
            </a:extLst>
          </p:cNvPr>
          <p:cNvSpPr txBox="1"/>
          <p:nvPr/>
        </p:nvSpPr>
        <p:spPr>
          <a:xfrm>
            <a:off x="11102007" y="45295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20" name="正方形/長方形 19">
            <a:extLst>
              <a:ext uri="{FF2B5EF4-FFF2-40B4-BE49-F238E27FC236}">
                <a16:creationId xmlns:a16="http://schemas.microsoft.com/office/drawing/2014/main" id="{4FF16D4F-8568-A97E-81E8-C56FDBF59FFB}"/>
              </a:ext>
            </a:extLst>
          </p:cNvPr>
          <p:cNvSpPr/>
          <p:nvPr/>
        </p:nvSpPr>
        <p:spPr>
          <a:xfrm>
            <a:off x="11102007" y="30121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21" name="正方形/長方形 20">
            <a:extLst>
              <a:ext uri="{FF2B5EF4-FFF2-40B4-BE49-F238E27FC236}">
                <a16:creationId xmlns:a16="http://schemas.microsoft.com/office/drawing/2014/main" id="{A05C5258-0FB4-D857-1865-FE2E505A812C}"/>
              </a:ext>
            </a:extLst>
          </p:cNvPr>
          <p:cNvSpPr/>
          <p:nvPr/>
        </p:nvSpPr>
        <p:spPr>
          <a:xfrm>
            <a:off x="7494103" y="2336323"/>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sp>
        <p:nvSpPr>
          <p:cNvPr id="23" name="正方形/長方形 22">
            <a:extLst>
              <a:ext uri="{FF2B5EF4-FFF2-40B4-BE49-F238E27FC236}">
                <a16:creationId xmlns:a16="http://schemas.microsoft.com/office/drawing/2014/main" id="{96438ADA-961E-B0D2-C202-1D69DE186788}"/>
              </a:ext>
            </a:extLst>
          </p:cNvPr>
          <p:cNvSpPr/>
          <p:nvPr/>
        </p:nvSpPr>
        <p:spPr>
          <a:xfrm>
            <a:off x="11102007" y="2332171"/>
            <a:ext cx="3114262" cy="515104"/>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err="1">
                <a:latin typeface="Meiryo" panose="020B0604030504040204" pitchFamily="34" charset="-128"/>
                <a:ea typeface="Meiryo" panose="020B0604030504040204" pitchFamily="34" charset="-128"/>
              </a:rPr>
              <a:t>apprunner.yaml</a:t>
            </a:r>
            <a:endParaRPr kumimoji="1" lang="ja-JP" altLang="en-US" sz="1400" b="1" dirty="0">
              <a:latin typeface="Meiryo" panose="020B0604030504040204" pitchFamily="34" charset="-128"/>
              <a:ea typeface="Meiryo" panose="020B0604030504040204" pitchFamily="34" charset="-128"/>
            </a:endParaRPr>
          </a:p>
        </p:txBody>
      </p:sp>
      <p:cxnSp>
        <p:nvCxnSpPr>
          <p:cNvPr id="25" name="直線コネクタ 24">
            <a:extLst>
              <a:ext uri="{FF2B5EF4-FFF2-40B4-BE49-F238E27FC236}">
                <a16:creationId xmlns:a16="http://schemas.microsoft.com/office/drawing/2014/main" id="{A3ABC226-17F3-4E30-4B05-95C59894C17A}"/>
              </a:ext>
            </a:extLst>
          </p:cNvPr>
          <p:cNvCxnSpPr/>
          <p:nvPr/>
        </p:nvCxnSpPr>
        <p:spPr>
          <a:xfrm>
            <a:off x="278295" y="4401930"/>
            <a:ext cx="13937974" cy="8357"/>
          </a:xfrm>
          <a:prstGeom prst="line">
            <a:avLst/>
          </a:prstGeom>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4CD697F-48FA-4B74-C43C-8E66C2046FF7}"/>
              </a:ext>
            </a:extLst>
          </p:cNvPr>
          <p:cNvSpPr txBox="1"/>
          <p:nvPr/>
        </p:nvSpPr>
        <p:spPr>
          <a:xfrm>
            <a:off x="278295" y="5119280"/>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基本動作のコードを</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CLI</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で稼働</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7" name="テキスト ボックス 26">
            <a:extLst>
              <a:ext uri="{FF2B5EF4-FFF2-40B4-BE49-F238E27FC236}">
                <a16:creationId xmlns:a16="http://schemas.microsoft.com/office/drawing/2014/main" id="{3159C3C6-2FD3-6B7C-B5AE-E38734464604}"/>
              </a:ext>
            </a:extLst>
          </p:cNvPr>
          <p:cNvSpPr txBox="1"/>
          <p:nvPr/>
        </p:nvSpPr>
        <p:spPr>
          <a:xfrm>
            <a:off x="3886199" y="5131039"/>
            <a:ext cx="3114262" cy="1169551"/>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を使用し、ブラウザ画面を作成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ステートフルなコードのまま</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8" name="テキスト ボックス 27">
            <a:extLst>
              <a:ext uri="{FF2B5EF4-FFF2-40B4-BE49-F238E27FC236}">
                <a16:creationId xmlns:a16="http://schemas.microsoft.com/office/drawing/2014/main" id="{553C8696-EF80-FAD9-A7BE-A3C549BF961D}"/>
              </a:ext>
            </a:extLst>
          </p:cNvPr>
          <p:cNvSpPr txBox="1"/>
          <p:nvPr/>
        </p:nvSpPr>
        <p:spPr>
          <a:xfrm>
            <a:off x="7494103" y="5131039"/>
            <a:ext cx="3114262" cy="523220"/>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err="1">
                <a:latin typeface="Meiryo" panose="020B0604030504040204" pitchFamily="34" charset="-128"/>
                <a:ea typeface="Meiryo" panose="020B0604030504040204" pitchFamily="34" charset="-128"/>
                <a:cs typeface="Amazon Ember" panose="020B0603020204020204" pitchFamily="34" charset="0"/>
              </a:rPr>
              <a:t>Dockerfile</a:t>
            </a: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の作成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ja-JP" altLang="en-US" sz="1400">
                <a:latin typeface="Meiryo" panose="020B0604030504040204" pitchFamily="34" charset="-128"/>
                <a:ea typeface="Meiryo" panose="020B0604030504040204" pitchFamily="34" charset="-128"/>
                <a:cs typeface="Amazon Ember" panose="020B0603020204020204" pitchFamily="34" charset="0"/>
              </a:rPr>
              <a:t>ステートレスなコードへ変更</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sp>
        <p:nvSpPr>
          <p:cNvPr id="29" name="テキスト ボックス 28">
            <a:extLst>
              <a:ext uri="{FF2B5EF4-FFF2-40B4-BE49-F238E27FC236}">
                <a16:creationId xmlns:a16="http://schemas.microsoft.com/office/drawing/2014/main" id="{84FF9E3A-B342-14A6-FBA7-B14F4786FCBE}"/>
              </a:ext>
            </a:extLst>
          </p:cNvPr>
          <p:cNvSpPr txBox="1"/>
          <p:nvPr/>
        </p:nvSpPr>
        <p:spPr>
          <a:xfrm>
            <a:off x="11102007" y="5127819"/>
            <a:ext cx="3114262" cy="73866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apprunnner.yaml</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にサービスとして登録・公開</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30" name="直線コネクタ 29">
            <a:extLst>
              <a:ext uri="{FF2B5EF4-FFF2-40B4-BE49-F238E27FC236}">
                <a16:creationId xmlns:a16="http://schemas.microsoft.com/office/drawing/2014/main" id="{B620F7C2-80A6-6F40-F178-0F83F11B94EC}"/>
              </a:ext>
            </a:extLst>
          </p:cNvPr>
          <p:cNvCxnSpPr>
            <a:cxnSpLocks/>
          </p:cNvCxnSpPr>
          <p:nvPr/>
        </p:nvCxnSpPr>
        <p:spPr>
          <a:xfrm>
            <a:off x="278295" y="49916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74F0D7C1-08B5-6707-9191-8F51F1DF1C77}"/>
              </a:ext>
            </a:extLst>
          </p:cNvPr>
          <p:cNvCxnSpPr>
            <a:cxnSpLocks/>
          </p:cNvCxnSpPr>
          <p:nvPr/>
        </p:nvCxnSpPr>
        <p:spPr>
          <a:xfrm>
            <a:off x="3995530" y="4991655"/>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A923196C-35BF-0F6E-C9DD-2E066BE4893F}"/>
              </a:ext>
            </a:extLst>
          </p:cNvPr>
          <p:cNvCxnSpPr>
            <a:cxnSpLocks/>
          </p:cNvCxnSpPr>
          <p:nvPr/>
        </p:nvCxnSpPr>
        <p:spPr>
          <a:xfrm>
            <a:off x="7494103" y="49850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6D65F262-4CC0-A01D-23AD-E0E63E239EEA}"/>
              </a:ext>
            </a:extLst>
          </p:cNvPr>
          <p:cNvCxnSpPr>
            <a:cxnSpLocks/>
          </p:cNvCxnSpPr>
          <p:nvPr/>
        </p:nvCxnSpPr>
        <p:spPr>
          <a:xfrm>
            <a:off x="11102007" y="49850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2021368F-4A7E-DC30-B4C2-2C1A67449944}"/>
              </a:ext>
            </a:extLst>
          </p:cNvPr>
          <p:cNvSpPr txBox="1"/>
          <p:nvPr/>
        </p:nvSpPr>
        <p:spPr>
          <a:xfrm>
            <a:off x="7820442" y="6256423"/>
            <a:ext cx="6137796" cy="1200329"/>
          </a:xfrm>
          <a:prstGeom prst="rect">
            <a:avLst/>
          </a:prstGeom>
          <a:noFill/>
        </p:spPr>
        <p:txBody>
          <a:bodyPr wrap="square" rtlCol="0">
            <a:spAutoFit/>
          </a:bodyPr>
          <a:lstStyle/>
          <a:p>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16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 </a:t>
            </a:r>
            <a:r>
              <a:rPr kumimoji="1" lang="ja-JP" altLang="en-US" sz="1600" b="1">
                <a:solidFill>
                  <a:schemeClr val="accent1"/>
                </a:solidFill>
                <a:latin typeface="Meiryo" panose="020B0604030504040204" pitchFamily="34" charset="-128"/>
                <a:ea typeface="Meiryo" panose="020B0604030504040204" pitchFamily="34" charset="-128"/>
                <a:cs typeface="Amazon Ember" panose="020B0603020204020204" pitchFamily="34" charset="0"/>
              </a:rPr>
              <a:t>注意点</a:t>
            </a:r>
            <a:r>
              <a:rPr kumimoji="1" lang="en-US" altLang="ja-JP" sz="16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t>
            </a:r>
          </a:p>
          <a:p>
            <a:pPr marL="285750" indent="-285750">
              <a:buFont typeface="Arial" panose="020B0604020202020204" pitchFamily="34" charset="0"/>
              <a:buChar char="•"/>
            </a:pP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のデプロイには、①コンテナイメージを指定、②ソースと設定ファイルを指定、の</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2</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通りがあります。</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この資料では、②の方法を紹介しています。</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コンテナ化したものを①の方法で</a:t>
            </a:r>
            <a:r>
              <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400">
                <a:solidFill>
                  <a:schemeClr val="accent1"/>
                </a:solidFill>
                <a:latin typeface="Meiryo" panose="020B0604030504040204" pitchFamily="34" charset="-128"/>
                <a:ea typeface="Meiryo" panose="020B0604030504040204" pitchFamily="34" charset="-128"/>
                <a:cs typeface="Amazon Ember" panose="020B0603020204020204" pitchFamily="34" charset="0"/>
              </a:rPr>
              <a:t>にデプロイしていません。</a:t>
            </a:r>
            <a:endParaRPr kumimoji="1" lang="en-US" altLang="ja-JP" sz="1400" dirty="0">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85217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ja-JP" altLang="en-US"/>
              <a:t>コンテナ化のための修正</a:t>
            </a:r>
          </a:p>
        </p:txBody>
      </p:sp>
      <p:grpSp>
        <p:nvGrpSpPr>
          <p:cNvPr id="14" name="グループ化 13">
            <a:extLst>
              <a:ext uri="{FF2B5EF4-FFF2-40B4-BE49-F238E27FC236}">
                <a16:creationId xmlns:a16="http://schemas.microsoft.com/office/drawing/2014/main" id="{065B53F7-19BC-0326-B5FA-46B2219BC7A7}"/>
              </a:ext>
            </a:extLst>
          </p:cNvPr>
          <p:cNvGrpSpPr/>
          <p:nvPr/>
        </p:nvGrpSpPr>
        <p:grpSpPr>
          <a:xfrm>
            <a:off x="603480" y="1088020"/>
            <a:ext cx="3114262" cy="3533380"/>
            <a:chOff x="7494103" y="1599723"/>
            <a:chExt cx="3114262" cy="3533380"/>
          </a:xfrm>
        </p:grpSpPr>
        <p:sp>
          <p:nvSpPr>
            <p:cNvPr id="7" name="正方形/長方形 6">
              <a:extLst>
                <a:ext uri="{FF2B5EF4-FFF2-40B4-BE49-F238E27FC236}">
                  <a16:creationId xmlns:a16="http://schemas.microsoft.com/office/drawing/2014/main" id="{F9ED17C1-13D4-0423-173D-CBE80023A014}"/>
                </a:ext>
              </a:extLst>
            </p:cNvPr>
            <p:cNvSpPr/>
            <p:nvPr/>
          </p:nvSpPr>
          <p:spPr>
            <a:xfrm>
              <a:off x="7494103" y="2956337"/>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2D417591-F590-1C81-22E3-8EBA1859AE57}"/>
                </a:ext>
              </a:extLst>
            </p:cNvPr>
            <p:cNvSpPr/>
            <p:nvPr/>
          </p:nvSpPr>
          <p:spPr>
            <a:xfrm>
              <a:off x="7494103"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CB2F2BDA-A1B6-66E5-D5D2-2ABE21F85510}"/>
                </a:ext>
              </a:extLst>
            </p:cNvPr>
            <p:cNvSpPr txBox="1"/>
            <p:nvPr/>
          </p:nvSpPr>
          <p:spPr>
            <a:xfrm>
              <a:off x="7494103"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コンテナ化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21" name="正方形/長方形 20">
              <a:extLst>
                <a:ext uri="{FF2B5EF4-FFF2-40B4-BE49-F238E27FC236}">
                  <a16:creationId xmlns:a16="http://schemas.microsoft.com/office/drawing/2014/main" id="{A05C5258-0FB4-D857-1865-FE2E505A812C}"/>
                </a:ext>
              </a:extLst>
            </p:cNvPr>
            <p:cNvSpPr/>
            <p:nvPr/>
          </p:nvSpPr>
          <p:spPr>
            <a:xfrm>
              <a:off x="7494103" y="1599723"/>
              <a:ext cx="3114262" cy="515104"/>
            </a:xfrm>
            <a:prstGeom prst="rect">
              <a:avLst/>
            </a:prstGeom>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Dockerfile</a:t>
              </a:r>
              <a:endParaRPr kumimoji="1" lang="ja-JP" altLang="en-US" sz="1400" b="1" dirty="0">
                <a:latin typeface="Meiryo" panose="020B0604030504040204" pitchFamily="34" charset="-128"/>
                <a:ea typeface="Meiryo" panose="020B0604030504040204" pitchFamily="34" charset="-128"/>
              </a:endParaRPr>
            </a:p>
          </p:txBody>
        </p:sp>
        <p:cxnSp>
          <p:nvCxnSpPr>
            <p:cNvPr id="25" name="直線コネクタ 24">
              <a:extLst>
                <a:ext uri="{FF2B5EF4-FFF2-40B4-BE49-F238E27FC236}">
                  <a16:creationId xmlns:a16="http://schemas.microsoft.com/office/drawing/2014/main" id="{A3ABC226-17F3-4E30-4B05-95C59894C17A}"/>
                </a:ext>
              </a:extLst>
            </p:cNvPr>
            <p:cNvCxnSpPr>
              <a:cxnSpLocks/>
            </p:cNvCxnSpPr>
            <p:nvPr/>
          </p:nvCxnSpPr>
          <p:spPr>
            <a:xfrm>
              <a:off x="7494103" y="3617446"/>
              <a:ext cx="3114262"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553C8696-EF80-FAD9-A7BE-A3C549BF961D}"/>
                </a:ext>
              </a:extLst>
            </p:cNvPr>
            <p:cNvSpPr txBox="1"/>
            <p:nvPr/>
          </p:nvSpPr>
          <p:spPr>
            <a:xfrm>
              <a:off x="7494103" y="4394439"/>
              <a:ext cx="3114262" cy="738664"/>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400">
                  <a:latin typeface="Meiryo" panose="020B0604030504040204" pitchFamily="34" charset="-128"/>
                  <a:ea typeface="Meiryo" panose="020B0604030504040204" pitchFamily="34" charset="-128"/>
                  <a:cs typeface="Amazon Ember" panose="020B0603020204020204" pitchFamily="34" charset="0"/>
                </a:rPr>
                <a:t>関連コードをステートレスに変更</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Dockerfile</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を作成しコンテナ化</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33" name="直線コネクタ 32">
              <a:extLst>
                <a:ext uri="{FF2B5EF4-FFF2-40B4-BE49-F238E27FC236}">
                  <a16:creationId xmlns:a16="http://schemas.microsoft.com/office/drawing/2014/main" id="{A923196C-35BF-0F6E-C9DD-2E066BE4893F}"/>
                </a:ext>
              </a:extLst>
            </p:cNvPr>
            <p:cNvCxnSpPr>
              <a:cxnSpLocks/>
            </p:cNvCxnSpPr>
            <p:nvPr/>
          </p:nvCxnSpPr>
          <p:spPr>
            <a:xfrm>
              <a:off x="7494103"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35" name="テキスト ボックス 34">
            <a:extLst>
              <a:ext uri="{FF2B5EF4-FFF2-40B4-BE49-F238E27FC236}">
                <a16:creationId xmlns:a16="http://schemas.microsoft.com/office/drawing/2014/main" id="{4DE5B356-FFD8-8911-893A-D011C2500772}"/>
              </a:ext>
            </a:extLst>
          </p:cNvPr>
          <p:cNvSpPr txBox="1"/>
          <p:nvPr/>
        </p:nvSpPr>
        <p:spPr>
          <a:xfrm>
            <a:off x="4341640" y="1088020"/>
            <a:ext cx="9685280" cy="535531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Docketfile</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新規にテキストファイルを作成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ベースイメージとして、「</a:t>
            </a:r>
            <a:r>
              <a:rPr kumimoji="1" lang="en" altLang="ja-JP" sz="1800" dirty="0">
                <a:latin typeface="Meiryo" panose="020B0604030504040204" pitchFamily="34" charset="-128"/>
                <a:ea typeface="Meiryo" panose="020B0604030504040204" pitchFamily="34" charset="-128"/>
                <a:cs typeface="Amazon Ember" panose="020B0603020204020204" pitchFamily="34" charset="0"/>
              </a:rPr>
              <a:t>python:3.8.12-slim-bullseye</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GitHub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からのクローンを設定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python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用に</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アプリとして起動方法を設定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app.py</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の</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redirect()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機能が動作せず、</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GET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へ変更（画面が切り替わらない症状が発生）。</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スレッドセーフ化に変更。これはライブラリーや中身がスレッドセーフでなかったりステートフルな処理を想定し、マルチスレッドではなく処理全体を排他制御とした。また同時リクエストでのエラー回避のため。</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ローカルにディレクトリを作成し、アップロードされたファイルやダウンロードするファイルを蓄積していた処理から、</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tempfile</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モジュールを使用してコード実行中だけ一時的に生成・削除する処理に変更</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skeleton.py</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メッセージ出力は標準出力</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にすべて出すように作成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p:txBody>
      </p:sp>
    </p:spTree>
    <p:extLst>
      <p:ext uri="{BB962C8B-B14F-4D97-AF65-F5344CB8AC3E}">
        <p14:creationId xmlns:p14="http://schemas.microsoft.com/office/powerpoint/2010/main" val="394854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B0AF9-B529-386B-3794-72CA3463AC31}"/>
              </a:ext>
            </a:extLst>
          </p:cNvPr>
          <p:cNvSpPr>
            <a:spLocks noGrp="1"/>
          </p:cNvSpPr>
          <p:nvPr>
            <p:ph type="title"/>
          </p:nvPr>
        </p:nvSpPr>
        <p:spPr/>
        <p:txBody>
          <a:bodyPr/>
          <a:lstStyle/>
          <a:p>
            <a:r>
              <a:rPr kumimoji="1" lang="en-US" altLang="ja-JP" dirty="0"/>
              <a:t>SaaS</a:t>
            </a:r>
            <a:r>
              <a:rPr kumimoji="1" lang="ja-JP" altLang="en-US"/>
              <a:t>化のための修正</a:t>
            </a:r>
          </a:p>
        </p:txBody>
      </p:sp>
      <p:sp>
        <p:nvSpPr>
          <p:cNvPr id="35" name="テキスト ボックス 34">
            <a:extLst>
              <a:ext uri="{FF2B5EF4-FFF2-40B4-BE49-F238E27FC236}">
                <a16:creationId xmlns:a16="http://schemas.microsoft.com/office/drawing/2014/main" id="{4DE5B356-FFD8-8911-893A-D011C2500772}"/>
              </a:ext>
            </a:extLst>
          </p:cNvPr>
          <p:cNvSpPr txBox="1"/>
          <p:nvPr/>
        </p:nvSpPr>
        <p:spPr>
          <a:xfrm>
            <a:off x="4006004" y="1088020"/>
            <a:ext cx="10075757"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apprunnner.yaml</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新規にテキストファイルを作成</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python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用に</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en-US" altLang="ja-JP" sz="1800" dirty="0" err="1">
                <a:latin typeface="Meiryo" panose="020B0604030504040204" pitchFamily="34" charset="-128"/>
                <a:ea typeface="Meiryo" panose="020B0604030504040204" pitchFamily="34" charset="-128"/>
                <a:cs typeface="Amazon Ember" panose="020B0603020204020204" pitchFamily="34" charset="0"/>
              </a:rPr>
              <a:t>requirements.txt</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を指定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Flask</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アプリとして起動方法を設定</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稼働時の障害対応</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処理時間が長い場合、</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のヘルスチェックにひっかかったり、</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IT</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リソースが不足してうまく動作しない場合があります。</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17270" lvl="1" indent="-285750">
              <a:buFont typeface="Arial" panose="020B0604020202020204" pitchFamily="34" charset="0"/>
              <a:buChar char="•"/>
            </a:pPr>
            <a:r>
              <a:rPr kumimoji="1" lang="ja-JP" altLang="en-US" sz="1800">
                <a:latin typeface="Meiryo" panose="020B0604030504040204" pitchFamily="34" charset="-128"/>
                <a:ea typeface="Meiryo" panose="020B0604030504040204" pitchFamily="34" charset="-128"/>
                <a:cs typeface="Amazon Ember" panose="020B0603020204020204" pitchFamily="34" charset="0"/>
              </a:rPr>
              <a:t>スケルトンにする前の実務処理段階では下記の</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側設定を変更することで正常稼働しました。</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74420" lvl="1" indent="-342900">
              <a:buFont typeface="+mj-ea"/>
              <a:buAutoNum type="circleNumDbPlain"/>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ヘルスチェックを</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10</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20</a:t>
            </a:r>
            <a:r>
              <a:rPr kumimoji="1" lang="ja-JP" altLang="en-US" sz="1800">
                <a:latin typeface="Meiryo" panose="020B0604030504040204" pitchFamily="34" charset="-128"/>
                <a:ea typeface="Meiryo" panose="020B0604030504040204" pitchFamily="34" charset="-128"/>
                <a:cs typeface="Amazon Ember" panose="020B0603020204020204" pitchFamily="34" charset="0"/>
              </a:rPr>
              <a:t>秒へ延長。</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1074420" lvl="1" indent="-342900">
              <a:buFont typeface="+mj-ea"/>
              <a:buAutoNum type="circleNumDbPlain"/>
            </a:pP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App Runner </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サイジングを変更し、</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1</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2Gmem</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から</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 2</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コア、</a:t>
            </a:r>
            <a:r>
              <a:rPr kumimoji="1" lang="en-US" altLang="ja-JP" sz="1800" dirty="0">
                <a:latin typeface="Meiryo" panose="020B0604030504040204" pitchFamily="34" charset="-128"/>
                <a:ea typeface="Meiryo" panose="020B0604030504040204" pitchFamily="34" charset="-128"/>
                <a:cs typeface="Amazon Ember" panose="020B0603020204020204" pitchFamily="34" charset="0"/>
              </a:rPr>
              <a:t>4Gmem</a:t>
            </a:r>
            <a:r>
              <a:rPr kumimoji="1" lang="ja-JP" altLang="en-US" sz="1800">
                <a:latin typeface="Meiryo" panose="020B0604030504040204" pitchFamily="34" charset="-128"/>
                <a:ea typeface="Meiryo" panose="020B0604030504040204" pitchFamily="34" charset="-128"/>
                <a:cs typeface="Amazon Ember" panose="020B0603020204020204" pitchFamily="34" charset="0"/>
              </a:rPr>
              <a:t>へ拡張</a:t>
            </a: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a:p>
            <a:pPr marL="285750" indent="-285750">
              <a:buFont typeface="Arial" panose="020B0604020202020204" pitchFamily="34" charset="0"/>
              <a:buChar char="•"/>
            </a:pPr>
            <a:endParaRPr kumimoji="1" lang="en-US" altLang="ja-JP" sz="1800" dirty="0">
              <a:latin typeface="Meiryo" panose="020B0604030504040204" pitchFamily="34" charset="-128"/>
              <a:ea typeface="Meiryo" panose="020B0604030504040204" pitchFamily="34" charset="-128"/>
              <a:cs typeface="Amazon Ember" panose="020B0603020204020204" pitchFamily="34" charset="0"/>
            </a:endParaRPr>
          </a:p>
        </p:txBody>
      </p:sp>
      <p:grpSp>
        <p:nvGrpSpPr>
          <p:cNvPr id="3" name="グループ化 2">
            <a:extLst>
              <a:ext uri="{FF2B5EF4-FFF2-40B4-BE49-F238E27FC236}">
                <a16:creationId xmlns:a16="http://schemas.microsoft.com/office/drawing/2014/main" id="{53DB2D99-AF0C-EF1D-AEC4-D054B611CD16}"/>
              </a:ext>
            </a:extLst>
          </p:cNvPr>
          <p:cNvGrpSpPr/>
          <p:nvPr/>
        </p:nvGrpSpPr>
        <p:grpSpPr>
          <a:xfrm>
            <a:off x="548639" y="1088020"/>
            <a:ext cx="3114262" cy="3103425"/>
            <a:chOff x="11102007" y="1595571"/>
            <a:chExt cx="3114262" cy="3103425"/>
          </a:xfrm>
        </p:grpSpPr>
        <p:sp>
          <p:nvSpPr>
            <p:cNvPr id="13" name="正方形/長方形 12">
              <a:extLst>
                <a:ext uri="{FF2B5EF4-FFF2-40B4-BE49-F238E27FC236}">
                  <a16:creationId xmlns:a16="http://schemas.microsoft.com/office/drawing/2014/main" id="{A8EA1033-4028-A1E4-EA7F-7E4B01985881}"/>
                </a:ext>
              </a:extLst>
            </p:cNvPr>
            <p:cNvSpPr/>
            <p:nvPr/>
          </p:nvSpPr>
          <p:spPr>
            <a:xfrm>
              <a:off x="11102007" y="2956336"/>
              <a:ext cx="3114262" cy="515103"/>
            </a:xfrm>
            <a:prstGeom prst="rect">
              <a:avLst/>
            </a:prstGeom>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b="1">
                  <a:latin typeface="Meiryo" panose="020B0604030504040204" pitchFamily="34" charset="-128"/>
                  <a:ea typeface="Meiryo" panose="020B0604030504040204" pitchFamily="34" charset="-128"/>
                </a:rPr>
                <a:t>コア機能</a:t>
              </a:r>
              <a:endParaRPr kumimoji="1" lang="en-US" altLang="ja-JP" sz="1400" b="1" dirty="0">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26302B51-E77D-C592-05E6-941BBBA96379}"/>
                </a:ext>
              </a:extLst>
            </p:cNvPr>
            <p:cNvSpPr txBox="1"/>
            <p:nvPr/>
          </p:nvSpPr>
          <p:spPr>
            <a:xfrm>
              <a:off x="11102007" y="3792957"/>
              <a:ext cx="311426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en-US" altLang="ja-JP" sz="2000" b="1" dirty="0">
                  <a:solidFill>
                    <a:schemeClr val="accent1"/>
                  </a:solidFill>
                  <a:latin typeface="Meiryo" panose="020B0604030504040204" pitchFamily="34" charset="-128"/>
                  <a:ea typeface="Meiryo" panose="020B0604030504040204" pitchFamily="34" charset="-128"/>
                  <a:cs typeface="Amazon Ember" panose="020B0603020204020204" pitchFamily="34" charset="0"/>
                </a:rPr>
                <a:t>SaaS</a:t>
              </a:r>
              <a:r>
                <a:rPr kumimoji="1" lang="ja-JP" altLang="en-US" sz="2000" b="1">
                  <a:solidFill>
                    <a:schemeClr val="accent1"/>
                  </a:solidFill>
                  <a:latin typeface="Meiryo" panose="020B0604030504040204" pitchFamily="34" charset="-128"/>
                  <a:ea typeface="Meiryo" panose="020B0604030504040204" pitchFamily="34" charset="-128"/>
                  <a:cs typeface="Amazon Ember" panose="020B0603020204020204" pitchFamily="34" charset="0"/>
                </a:rPr>
                <a:t>化</a:t>
              </a:r>
              <a:endParaRPr kumimoji="1" lang="ja-JP" altLang="en-US" sz="2000" b="1" dirty="0" err="1">
                <a:solidFill>
                  <a:schemeClr val="accent1"/>
                </a:solidFill>
                <a:latin typeface="Meiryo" panose="020B0604030504040204" pitchFamily="34" charset="-128"/>
                <a:ea typeface="Meiryo" panose="020B0604030504040204" pitchFamily="34" charset="-128"/>
                <a:cs typeface="Amazon Ember" panose="020B0603020204020204" pitchFamily="34" charset="0"/>
              </a:endParaRPr>
            </a:p>
          </p:txBody>
        </p:sp>
        <p:sp>
          <p:nvSpPr>
            <p:cNvPr id="16" name="正方形/長方形 15">
              <a:extLst>
                <a:ext uri="{FF2B5EF4-FFF2-40B4-BE49-F238E27FC236}">
                  <a16:creationId xmlns:a16="http://schemas.microsoft.com/office/drawing/2014/main" id="{201B4F2A-5595-97B6-47EC-3E210F3FF0EF}"/>
                </a:ext>
              </a:extLst>
            </p:cNvPr>
            <p:cNvSpPr/>
            <p:nvPr/>
          </p:nvSpPr>
          <p:spPr>
            <a:xfrm>
              <a:off x="11102007" y="2275585"/>
              <a:ext cx="3114262" cy="515104"/>
            </a:xfrm>
            <a:prstGeom prst="rect">
              <a:avLst/>
            </a:prstGeom>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a:latin typeface="Meiryo" panose="020B0604030504040204" pitchFamily="34" charset="-128"/>
                  <a:ea typeface="Meiryo" panose="020B0604030504040204" pitchFamily="34" charset="-128"/>
                </a:rPr>
                <a:t>Flask</a:t>
              </a:r>
              <a:endParaRPr kumimoji="1" lang="ja-JP" altLang="en-US" sz="1400" b="1" dirty="0">
                <a:latin typeface="Meiryo" panose="020B0604030504040204" pitchFamily="34" charset="-128"/>
                <a:ea typeface="Meiryo" panose="020B0604030504040204" pitchFamily="34" charset="-128"/>
              </a:endParaRPr>
            </a:p>
          </p:txBody>
        </p:sp>
        <p:sp>
          <p:nvSpPr>
            <p:cNvPr id="17" name="正方形/長方形 16">
              <a:extLst>
                <a:ext uri="{FF2B5EF4-FFF2-40B4-BE49-F238E27FC236}">
                  <a16:creationId xmlns:a16="http://schemas.microsoft.com/office/drawing/2014/main" id="{E3E19D55-D642-3BE8-06ED-67C520A62F72}"/>
                </a:ext>
              </a:extLst>
            </p:cNvPr>
            <p:cNvSpPr/>
            <p:nvPr/>
          </p:nvSpPr>
          <p:spPr>
            <a:xfrm>
              <a:off x="11102007" y="1595571"/>
              <a:ext cx="3114262" cy="515104"/>
            </a:xfrm>
            <a:prstGeom prst="rect">
              <a:avLst/>
            </a:prstGeom>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sz="1400" b="1" dirty="0" err="1">
                  <a:latin typeface="Meiryo" panose="020B0604030504040204" pitchFamily="34" charset="-128"/>
                  <a:ea typeface="Meiryo" panose="020B0604030504040204" pitchFamily="34" charset="-128"/>
                </a:rPr>
                <a:t>apprunner.yaml</a:t>
              </a:r>
              <a:endParaRPr kumimoji="1" lang="ja-JP" altLang="en-US" sz="1400" b="1" dirty="0">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1FAD84A5-ACC1-39B1-2088-2FCC039A69FE}"/>
                </a:ext>
              </a:extLst>
            </p:cNvPr>
            <p:cNvSpPr txBox="1"/>
            <p:nvPr/>
          </p:nvSpPr>
          <p:spPr>
            <a:xfrm>
              <a:off x="11102007" y="4391219"/>
              <a:ext cx="3114262" cy="307777"/>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1400" dirty="0">
                  <a:latin typeface="Meiryo" panose="020B0604030504040204" pitchFamily="34" charset="-128"/>
                  <a:ea typeface="Meiryo" panose="020B0604030504040204" pitchFamily="34" charset="-128"/>
                  <a:cs typeface="Amazon Ember" panose="020B0603020204020204" pitchFamily="34" charset="0"/>
                </a:rPr>
                <a:t>apprunnner.yaml</a:t>
              </a:r>
              <a:r>
                <a:rPr kumimoji="1" lang="ja-JP" altLang="en-US" sz="1400">
                  <a:latin typeface="Meiryo" panose="020B0604030504040204" pitchFamily="34" charset="-128"/>
                  <a:ea typeface="Meiryo" panose="020B0604030504040204" pitchFamily="34" charset="-128"/>
                  <a:cs typeface="Amazon Ember" panose="020B0603020204020204" pitchFamily="34" charset="0"/>
                </a:rPr>
                <a:t>を作成</a:t>
              </a:r>
              <a:endParaRPr kumimoji="1" lang="en-US" altLang="ja-JP" sz="1400" dirty="0">
                <a:latin typeface="Meiryo" panose="020B0604030504040204" pitchFamily="34" charset="-128"/>
                <a:ea typeface="Meiryo" panose="020B0604030504040204" pitchFamily="34" charset="-128"/>
                <a:cs typeface="Amazon Ember" panose="020B0603020204020204" pitchFamily="34" charset="0"/>
              </a:endParaRPr>
            </a:p>
          </p:txBody>
        </p:sp>
        <p:cxnSp>
          <p:nvCxnSpPr>
            <p:cNvPr id="19" name="直線コネクタ 18">
              <a:extLst>
                <a:ext uri="{FF2B5EF4-FFF2-40B4-BE49-F238E27FC236}">
                  <a16:creationId xmlns:a16="http://schemas.microsoft.com/office/drawing/2014/main" id="{B3160C4C-0AED-4A27-1DB6-9DF695B603B3}"/>
                </a:ext>
              </a:extLst>
            </p:cNvPr>
            <p:cNvCxnSpPr>
              <a:cxnSpLocks/>
            </p:cNvCxnSpPr>
            <p:nvPr/>
          </p:nvCxnSpPr>
          <p:spPr>
            <a:xfrm>
              <a:off x="11102007" y="4248432"/>
              <a:ext cx="311426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052448DE-BFA3-B2D9-381D-47CC56728C17}"/>
                </a:ext>
              </a:extLst>
            </p:cNvPr>
            <p:cNvCxnSpPr>
              <a:cxnSpLocks/>
            </p:cNvCxnSpPr>
            <p:nvPr/>
          </p:nvCxnSpPr>
          <p:spPr>
            <a:xfrm>
              <a:off x="11102007" y="3637124"/>
              <a:ext cx="3114262"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7150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312E969-2058-B776-7460-26EAD49A80E4}"/>
              </a:ext>
            </a:extLst>
          </p:cNvPr>
          <p:cNvSpPr>
            <a:spLocks noGrp="1"/>
          </p:cNvSpPr>
          <p:nvPr>
            <p:ph type="title"/>
          </p:nvPr>
        </p:nvSpPr>
        <p:spPr/>
        <p:txBody>
          <a:bodyPr/>
          <a:lstStyle/>
          <a:p>
            <a:r>
              <a:rPr lang="ja-JP" altLang="en-US"/>
              <a:t>ローカル</a:t>
            </a:r>
            <a:r>
              <a:rPr lang="en-US" altLang="ja-JP" dirty="0"/>
              <a:t>PC</a:t>
            </a:r>
            <a:r>
              <a:rPr lang="ja-JP" altLang="en-US"/>
              <a:t>での稼働</a:t>
            </a:r>
          </a:p>
        </p:txBody>
      </p:sp>
      <p:sp>
        <p:nvSpPr>
          <p:cNvPr id="4" name="テキスト プレースホルダー 3">
            <a:extLst>
              <a:ext uri="{FF2B5EF4-FFF2-40B4-BE49-F238E27FC236}">
                <a16:creationId xmlns:a16="http://schemas.microsoft.com/office/drawing/2014/main" id="{DE827BF2-8346-A9AF-51F6-DDF015FF0F1A}"/>
              </a:ext>
            </a:extLst>
          </p:cNvPr>
          <p:cNvSpPr>
            <a:spLocks noGrp="1"/>
          </p:cNvSpPr>
          <p:nvPr>
            <p:ph type="body" sz="quarter" idx="10"/>
          </p:nvPr>
        </p:nvSpPr>
        <p:spPr/>
        <p:txBody>
          <a:bodyPr/>
          <a:lstStyle/>
          <a:p>
            <a:r>
              <a:rPr lang="en-US" altLang="ja-JP" dirty="0"/>
              <a:t>GitHub</a:t>
            </a:r>
            <a:r>
              <a:rPr lang="ja-JP" altLang="en-US"/>
              <a:t>からクローンして動かします</a:t>
            </a:r>
          </a:p>
        </p:txBody>
      </p:sp>
    </p:spTree>
    <p:extLst>
      <p:ext uri="{BB962C8B-B14F-4D97-AF65-F5344CB8AC3E}">
        <p14:creationId xmlns:p14="http://schemas.microsoft.com/office/powerpoint/2010/main" val="3499733254"/>
      </p:ext>
    </p:extLst>
  </p:cSld>
  <p:clrMapOvr>
    <a:masterClrMapping/>
  </p:clrMapOvr>
</p:sld>
</file>

<file path=ppt/theme/theme1.xml><?xml version="1.0" encoding="utf-8"?>
<a:theme xmlns:a="http://schemas.openxmlformats.org/drawingml/2006/main" name="DeckTemplate-AWS">
  <a:themeElements>
    <a:clrScheme name="Custom 16">
      <a:dk1>
        <a:srgbClr val="002D43"/>
      </a:dk1>
      <a:lt1>
        <a:srgbClr val="FFFFFF"/>
      </a:lt1>
      <a:dk2>
        <a:srgbClr val="232F3E"/>
      </a:dk2>
      <a:lt2>
        <a:srgbClr val="FFFFFF"/>
      </a:lt2>
      <a:accent1>
        <a:srgbClr val="FF9900"/>
      </a:accent1>
      <a:accent2>
        <a:srgbClr val="FDC500"/>
      </a:accent2>
      <a:accent3>
        <a:srgbClr val="4D27AA"/>
      </a:accent3>
      <a:accent4>
        <a:srgbClr val="A166FF"/>
      </a:accent4>
      <a:accent5>
        <a:srgbClr val="00A0C8"/>
      </a:accent5>
      <a:accent6>
        <a:srgbClr val="007DBC"/>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25026</TotalTime>
  <Words>2065</Words>
  <Application>Microsoft Macintosh PowerPoint</Application>
  <PresentationFormat>ユーザー設定</PresentationFormat>
  <Paragraphs>284</Paragraphs>
  <Slides>42</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Meiryo</vt:lpstr>
      <vt:lpstr>Amazon Ember</vt:lpstr>
      <vt:lpstr>Amazon Ember Light</vt:lpstr>
      <vt:lpstr>Amazon Ember Regular</vt:lpstr>
      <vt:lpstr>Arial</vt:lpstr>
      <vt:lpstr>Calibri</vt:lpstr>
      <vt:lpstr>DeckTemplate-AWS</vt:lpstr>
      <vt:lpstr>PowerPoint プレゼンテーション</vt:lpstr>
      <vt:lpstr>はじめに</vt:lpstr>
      <vt:lpstr>目次</vt:lpstr>
      <vt:lpstr>modern-skeleton の３つの利用方法</vt:lpstr>
      <vt:lpstr>サンプルコード説明</vt:lpstr>
      <vt:lpstr>モダナイズ：全体の流れ</vt:lpstr>
      <vt:lpstr>コンテナ化のための修正</vt:lpstr>
      <vt:lpstr>SaaS化のための修正</vt:lpstr>
      <vt:lpstr>ローカルPCでの稼働</vt:lpstr>
      <vt:lpstr>プログラムファイルの確認</vt:lpstr>
      <vt:lpstr>ブラウザによるアクセス</vt:lpstr>
      <vt:lpstr>棚卸しシートのアップロード</vt:lpstr>
      <vt:lpstr>アップロード元の場所を指定</vt:lpstr>
      <vt:lpstr>アップロードしたファイルの確認</vt:lpstr>
      <vt:lpstr>稼働中の確認</vt:lpstr>
      <vt:lpstr>出力ファイルのダウンロード先を指定</vt:lpstr>
      <vt:lpstr>プログラムの停止</vt:lpstr>
      <vt:lpstr>コンテナでの稼働</vt:lpstr>
      <vt:lpstr>skeletonのコンテナイメージ作成の流れ</vt:lpstr>
      <vt:lpstr>docker イメージをビルドします</vt:lpstr>
      <vt:lpstr>docker イメージの作成を確認します</vt:lpstr>
      <vt:lpstr>dockerイメージ作成の確認</vt:lpstr>
      <vt:lpstr>modern-skeletonを起動します</vt:lpstr>
      <vt:lpstr>初回起動時のコンテナ名の設定</vt:lpstr>
      <vt:lpstr>起動後のコンテナ表示</vt:lpstr>
      <vt:lpstr>コンテナのコンソール表示</vt:lpstr>
      <vt:lpstr>コンソールでの動作確認</vt:lpstr>
      <vt:lpstr>PCコンソールからの起動（Docker Desktop でない起動方法）</vt:lpstr>
      <vt:lpstr>SaaSでの稼働</vt:lpstr>
      <vt:lpstr>AWS管理コンソールからApp Runnerへ</vt:lpstr>
      <vt:lpstr>GitHubを定義します</vt:lpstr>
      <vt:lpstr>GitHubのapprunner.yamlを指定</vt:lpstr>
      <vt:lpstr>サービスを設定します</vt:lpstr>
      <vt:lpstr>確認と作成を行います</vt:lpstr>
      <vt:lpstr>skeleton のデプロイが開始されます</vt:lpstr>
      <vt:lpstr>skeleton がデプロイされ、ログを参照できます</vt:lpstr>
      <vt:lpstr>デフォルトドメイン（アクセス先）の確認</vt:lpstr>
      <vt:lpstr>Thank you !!</vt:lpstr>
      <vt:lpstr>補足（サンプルコード一部） 詳細は前述したGitHubをご参照ください。</vt:lpstr>
      <vt:lpstr>requirements.txt</vt:lpstr>
      <vt:lpstr>Dockerfile.txt</vt:lpstr>
      <vt:lpstr>apprunner.txt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225</cp:revision>
  <cp:lastPrinted>2022-06-08T05:59:59Z</cp:lastPrinted>
  <dcterms:created xsi:type="dcterms:W3CDTF">2016-06-17T18:22:10Z</dcterms:created>
  <dcterms:modified xsi:type="dcterms:W3CDTF">2022-06-15T06:02:09Z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