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0"/>
  </p:notesMasterIdLst>
  <p:handoutMasterIdLst>
    <p:handoutMasterId r:id="rId41"/>
  </p:handoutMasterIdLst>
  <p:sldIdLst>
    <p:sldId id="331" r:id="rId5"/>
    <p:sldId id="3871" r:id="rId6"/>
    <p:sldId id="3879" r:id="rId7"/>
    <p:sldId id="3875" r:id="rId8"/>
    <p:sldId id="3880" r:id="rId9"/>
    <p:sldId id="3881" r:id="rId10"/>
    <p:sldId id="3876" r:id="rId11"/>
    <p:sldId id="3860" r:id="rId12"/>
    <p:sldId id="3861" r:id="rId13"/>
    <p:sldId id="3862" r:id="rId14"/>
    <p:sldId id="3863" r:id="rId15"/>
    <p:sldId id="3870" r:id="rId16"/>
    <p:sldId id="3865" r:id="rId17"/>
    <p:sldId id="3867" r:id="rId18"/>
    <p:sldId id="3869" r:id="rId19"/>
    <p:sldId id="3877" r:id="rId20"/>
    <p:sldId id="3884" r:id="rId21"/>
    <p:sldId id="3883" r:id="rId22"/>
    <p:sldId id="3882" r:id="rId23"/>
    <p:sldId id="3885" r:id="rId24"/>
    <p:sldId id="3887" r:id="rId25"/>
    <p:sldId id="3878" r:id="rId26"/>
    <p:sldId id="343" r:id="rId27"/>
    <p:sldId id="337" r:id="rId28"/>
    <p:sldId id="338" r:id="rId29"/>
    <p:sldId id="339" r:id="rId30"/>
    <p:sldId id="340" r:id="rId31"/>
    <p:sldId id="341" r:id="rId32"/>
    <p:sldId id="342" r:id="rId33"/>
    <p:sldId id="3888" r:id="rId34"/>
    <p:sldId id="3886" r:id="rId35"/>
    <p:sldId id="3889" r:id="rId36"/>
    <p:sldId id="3890" r:id="rId37"/>
    <p:sldId id="3891" r:id="rId38"/>
    <p:sldId id="3892" r:id="rId3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C9B2E"/>
    <a:srgbClr val="000000"/>
    <a:srgbClr val="232F3E"/>
    <a:srgbClr val="595A5D"/>
    <a:srgbClr val="414042"/>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5317" autoAdjust="0"/>
  </p:normalViewPr>
  <p:slideViewPr>
    <p:cSldViewPr snapToGrid="0" showGuides="1">
      <p:cViewPr varScale="1">
        <p:scale>
          <a:sx n="100" d="100"/>
          <a:sy n="100" d="100"/>
        </p:scale>
        <p:origin x="224" y="17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6/10/22</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9</a:t>
            </a:fld>
            <a:endParaRPr lang="en-US"/>
          </a:p>
        </p:txBody>
      </p:sp>
    </p:spTree>
    <p:extLst>
      <p:ext uri="{BB962C8B-B14F-4D97-AF65-F5344CB8AC3E}">
        <p14:creationId xmlns:p14="http://schemas.microsoft.com/office/powerpoint/2010/main" val="1917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10</a:t>
            </a:fld>
            <a:endParaRPr lang="en-US"/>
          </a:p>
        </p:txBody>
      </p:sp>
    </p:spTree>
    <p:extLst>
      <p:ext uri="{BB962C8B-B14F-4D97-AF65-F5344CB8AC3E}">
        <p14:creationId xmlns:p14="http://schemas.microsoft.com/office/powerpoint/2010/main" val="228888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11</a:t>
            </a:fld>
            <a:endParaRPr lang="en-US"/>
          </a:p>
        </p:txBody>
      </p:sp>
    </p:spTree>
    <p:extLst>
      <p:ext uri="{BB962C8B-B14F-4D97-AF65-F5344CB8AC3E}">
        <p14:creationId xmlns:p14="http://schemas.microsoft.com/office/powerpoint/2010/main" val="202642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12</a:t>
            </a:fld>
            <a:endParaRPr lang="en-US"/>
          </a:p>
        </p:txBody>
      </p:sp>
    </p:spTree>
    <p:extLst>
      <p:ext uri="{BB962C8B-B14F-4D97-AF65-F5344CB8AC3E}">
        <p14:creationId xmlns:p14="http://schemas.microsoft.com/office/powerpoint/2010/main" val="2866550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9C547-E054-9E4E-B0BB-53A293C1E5F3}"/>
              </a:ext>
            </a:extLst>
          </p:cNvPr>
          <p:cNvPicPr>
            <a:picLocks noChangeAspect="1"/>
          </p:cNvPicPr>
          <p:nvPr userDrawn="1"/>
        </p:nvPicPr>
        <p:blipFill>
          <a:blip r:embed="rId3"/>
          <a:stretch>
            <a:fillRect/>
          </a:stretch>
        </p:blipFill>
        <p:spPr>
          <a:xfrm>
            <a:off x="491363" y="679836"/>
            <a:ext cx="3465576" cy="914826"/>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0" i="0" baseline="0">
                <a:latin typeface="Meiryo" panose="020B0604030504040204" pitchFamily="34" charset="-128"/>
                <a:ea typeface="Meiryo" panose="020B0604030504040204" pitchFamily="34" charset="-128"/>
              </a:defRPr>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0" i="0" baseline="0">
                <a:latin typeface="Meiryo" panose="020B0604030504040204" pitchFamily="34" charset="-128"/>
                <a:ea typeface="Meiryo" panose="020B0604030504040204" pitchFamily="34" charset="-128"/>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b="0" i="0">
                <a:latin typeface="Meiryo" panose="020B0604030504040204" pitchFamily="34" charset="-128"/>
                <a:ea typeface="Meiryo" panose="020B0604030504040204" pitchFamily="34" charset="-128"/>
              </a:defRPr>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pic>
        <p:nvPicPr>
          <p:cNvPr id="4" name="Picture 3">
            <a:extLst>
              <a:ext uri="{FF2B5EF4-FFF2-40B4-BE49-F238E27FC236}">
                <a16:creationId xmlns:a16="http://schemas.microsoft.com/office/drawing/2014/main" id="{28EAB616-FD03-904B-BCA8-0FE09DD813E7}"/>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lvl1pPr>
              <a:defRPr b="0" i="0">
                <a:latin typeface="Meiryo" panose="020B0604030504040204" pitchFamily="34" charset="-128"/>
                <a:ea typeface="Meiryo" panose="020B0604030504040204" pitchFamily="34" charset="-128"/>
              </a:defRPr>
            </a:lvl1pPr>
          </a:lstStyle>
          <a:p>
            <a:endParaRPr lang="en-US"/>
          </a:p>
        </p:txBody>
      </p:sp>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pic>
        <p:nvPicPr>
          <p:cNvPr id="4" name="Picture 3">
            <a:extLst>
              <a:ext uri="{FF2B5EF4-FFF2-40B4-BE49-F238E27FC236}">
                <a16:creationId xmlns:a16="http://schemas.microsoft.com/office/drawing/2014/main" id="{CB86615A-BF84-7046-B70E-5C6F9F4DAF14}"/>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pic>
        <p:nvPicPr>
          <p:cNvPr id="12" name="Picture 11">
            <a:extLst>
              <a:ext uri="{FF2B5EF4-FFF2-40B4-BE49-F238E27FC236}">
                <a16:creationId xmlns:a16="http://schemas.microsoft.com/office/drawing/2014/main" id="{DF799B6B-50DF-B643-BEC4-9757353F7C3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pic>
        <p:nvPicPr>
          <p:cNvPr id="15" name="Picture 14">
            <a:extLst>
              <a:ext uri="{FF2B5EF4-FFF2-40B4-BE49-F238E27FC236}">
                <a16:creationId xmlns:a16="http://schemas.microsoft.com/office/drawing/2014/main" id="{F518BB5A-0BAF-BA48-9F64-88A39870FBD0}"/>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a:p>
        </p:txBody>
      </p:sp>
      <p:pic>
        <p:nvPicPr>
          <p:cNvPr id="5" name="Picture 4">
            <a:extLst>
              <a:ext uri="{FF2B5EF4-FFF2-40B4-BE49-F238E27FC236}">
                <a16:creationId xmlns:a16="http://schemas.microsoft.com/office/drawing/2014/main" id="{2329F3A4-8A89-0B44-A08D-AAE611189549}"/>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B56D7563-AF18-2748-A289-6A7781D46B91}"/>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F18E3C2E-EA94-4E45-B746-E6C02BC86D7A}"/>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1CEEBAFF-D34D-8846-9651-671D0411E94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9600" b="0" i="0" cap="none">
                <a:solidFill>
                  <a:schemeClr val="tx1"/>
                </a:solidFill>
                <a:latin typeface="Meiryo" panose="020B0604030504040204" pitchFamily="34" charset="-128"/>
                <a:ea typeface="Meiryo" panose="020B0604030504040204" pitchFamily="34" charset="-128"/>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6" name="Rectangle 5">
            <a:extLst>
              <a:ext uri="{FF2B5EF4-FFF2-40B4-BE49-F238E27FC236}">
                <a16:creationId xmlns:a16="http://schemas.microsoft.com/office/drawing/2014/main" id="{AE001E81-DAB2-7148-93C7-7A6C802E53E0}"/>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7F3F9A-B15C-6E41-B153-FA9A7CB96D4B}"/>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AAEAAD84-E393-2944-8A9C-31ACF09300CD}"/>
              </a:ext>
            </a:extLst>
          </p:cNvPr>
          <p:cNvPicPr>
            <a:picLocks noChangeAspect="1"/>
          </p:cNvPicPr>
          <p:nvPr userDrawn="1"/>
        </p:nvPicPr>
        <p:blipFill>
          <a:blip r:embed="rId3"/>
          <a:stretch>
            <a:fillRect/>
          </a:stretch>
        </p:blipFill>
        <p:spPr>
          <a:xfrm>
            <a:off x="491363" y="679836"/>
            <a:ext cx="3465576" cy="914826"/>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hasCustomPrompt="1"/>
          </p:nvPr>
        </p:nvSpPr>
        <p:spPr>
          <a:xfrm>
            <a:off x="548640" y="183898"/>
            <a:ext cx="13510260" cy="99339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hasCustomPrompt="1"/>
          </p:nvPr>
        </p:nvSpPr>
        <p:spPr>
          <a:xfrm>
            <a:off x="548640" y="1645920"/>
            <a:ext cx="13510260" cy="4686301"/>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4969488C-7A69-574A-BF3D-A0BA06798E2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hasCustomPrompt="1"/>
          </p:nvPr>
        </p:nvSpPr>
        <p:spPr>
          <a:xfrm>
            <a:off x="548639" y="183898"/>
            <a:ext cx="13514832" cy="90412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pic>
        <p:nvPicPr>
          <p:cNvPr id="6" name="Picture 5">
            <a:extLst>
              <a:ext uri="{FF2B5EF4-FFF2-40B4-BE49-F238E27FC236}">
                <a16:creationId xmlns:a16="http://schemas.microsoft.com/office/drawing/2014/main" id="{D6ECD323-4430-7147-B21D-7703CA634FA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4832" cy="873186"/>
          </a:xfrm>
        </p:spPr>
        <p:txBody>
          <a:bodyPr/>
          <a:lstStyle>
            <a:lvl1pPr>
              <a:defRPr b="0" i="0">
                <a:solidFill>
                  <a:schemeClr val="tx2"/>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idx="1" hasCustomPrompt="1"/>
          </p:nvPr>
        </p:nvSpPr>
        <p:spPr>
          <a:xfrm>
            <a:off x="544947" y="1645920"/>
            <a:ext cx="13514832" cy="5686282"/>
          </a:xfrm>
          <a:prstGeom prst="rect">
            <a:avLst/>
          </a:prstGeom>
        </p:spPr>
        <p:txBody>
          <a:bodyPr/>
          <a:lstStyle>
            <a:lvl1pPr marL="0" indent="0">
              <a:buNone/>
              <a:defRPr b="0" i="0">
                <a:solidFill>
                  <a:schemeClr val="tx2"/>
                </a:solidFill>
                <a:latin typeface="Meiryo" panose="020B0604030504040204" pitchFamily="34" charset="-128"/>
                <a:ea typeface="Meiryo" panose="020B0604030504040204" pitchFamily="34" charset="-128"/>
              </a:defRPr>
            </a:lvl1pPr>
            <a:lvl2pPr marL="1188720" indent="-457200">
              <a:buFont typeface="Arial"/>
              <a:buChar char="•"/>
              <a:defRPr b="0" i="0">
                <a:solidFill>
                  <a:schemeClr val="tx2"/>
                </a:solidFill>
                <a:latin typeface="Meiryo" panose="020B0604030504040204" pitchFamily="34" charset="-128"/>
                <a:ea typeface="Meiryo" panose="020B0604030504040204" pitchFamily="34" charset="-128"/>
              </a:defRPr>
            </a:lvl2pPr>
            <a:lvl3pPr marL="1828800" indent="-365760">
              <a:buFont typeface="Arial"/>
              <a:buChar char="•"/>
              <a:defRPr b="0" i="0">
                <a:solidFill>
                  <a:schemeClr val="tx2"/>
                </a:solidFill>
                <a:latin typeface="Meiryo" panose="020B0604030504040204" pitchFamily="34" charset="-128"/>
                <a:ea typeface="Meiryo" panose="020B0604030504040204" pitchFamily="34" charset="-128"/>
              </a:defRPr>
            </a:lvl3pPr>
            <a:lvl4pPr>
              <a:defRPr b="0" i="0">
                <a:solidFill>
                  <a:schemeClr val="tx2"/>
                </a:solidFill>
                <a:latin typeface="Meiryo" panose="020B0604030504040204" pitchFamily="34" charset="-128"/>
                <a:ea typeface="Meiryo" panose="020B0604030504040204" pitchFamily="34" charset="-128"/>
              </a:defRPr>
            </a:lvl4pPr>
            <a:lvl5pPr>
              <a:defRPr b="0" i="0">
                <a:solidFill>
                  <a:schemeClr val="tx2"/>
                </a:solidFill>
                <a:latin typeface="Meiryo" panose="020B0604030504040204" pitchFamily="34" charset="-128"/>
                <a:ea typeface="Meiryo" panose="020B060403050404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3" name="Rectangle 2">
            <a:extLst>
              <a:ext uri="{FF2B5EF4-FFF2-40B4-BE49-F238E27FC236}">
                <a16:creationId xmlns:a16="http://schemas.microsoft.com/office/drawing/2014/main" id="{F788FD9F-3503-974A-B64B-6D7DCD6DD487}"/>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D42630-C59E-0C4A-ACC7-DC1E1ADF4DA5}"/>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3" name="Rectangle 2">
            <a:extLst>
              <a:ext uri="{FF2B5EF4-FFF2-40B4-BE49-F238E27FC236}">
                <a16:creationId xmlns:a16="http://schemas.microsoft.com/office/drawing/2014/main" id="{180F87E6-F2A1-2546-862B-38DFED17C4D9}"/>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EE3E24-5322-FA44-B8D1-5A08D041F5CE}"/>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1460" cy="873186"/>
          </a:xfrm>
        </p:spPr>
        <p:txBody>
          <a:bodyPr/>
          <a:lstStyle>
            <a:lvl1pPr>
              <a:defRPr b="0" i="0">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sz="half" idx="1" hasCustomPrompt="1"/>
          </p:nvPr>
        </p:nvSpPr>
        <p:spPr>
          <a:xfrm>
            <a:off x="548640" y="1645920"/>
            <a:ext cx="13510260" cy="5431155"/>
          </a:xfrm>
          <a:prstGeom prst="rect">
            <a:avLst/>
          </a:prstGeom>
        </p:spPr>
        <p:txBody>
          <a:bodyPr>
            <a:normAutofit/>
          </a:bodyPr>
          <a:lstStyle>
            <a:lvl1pPr>
              <a:defRPr sz="3200" b="0" i="0">
                <a:latin typeface="Meiryo" panose="020B0604030504040204" pitchFamily="34" charset="-128"/>
                <a:ea typeface="Meiryo" panose="020B0604030504040204" pitchFamily="34" charset="-128"/>
              </a:defRPr>
            </a:lvl1pPr>
            <a:lvl2pPr>
              <a:defRPr sz="2900" b="0" i="0">
                <a:latin typeface="Meiryo" panose="020B0604030504040204" pitchFamily="34" charset="-128"/>
                <a:ea typeface="Meiryo" panose="020B0604030504040204" pitchFamily="34" charset="-128"/>
              </a:defRPr>
            </a:lvl2pPr>
            <a:lvl3pPr>
              <a:defRPr sz="2600" b="0" i="0">
                <a:latin typeface="Meiryo" panose="020B0604030504040204" pitchFamily="34" charset="-128"/>
                <a:ea typeface="Meiryo" panose="020B0604030504040204" pitchFamily="34" charset="-128"/>
              </a:defRPr>
            </a:lvl3pPr>
            <a:lvl4pPr marL="2194560" indent="0">
              <a:buNone/>
              <a:defRPr sz="2600" b="0" i="0">
                <a:latin typeface="Meiryo" panose="020B0604030504040204" pitchFamily="34" charset="-128"/>
                <a:ea typeface="Meiryo" panose="020B0604030504040204" pitchFamily="34" charset="-128"/>
              </a:defRPr>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800D4754-2047-684F-8C14-1AC946495D3B}"/>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hasCustomPrompt="1"/>
          </p:nvPr>
        </p:nvSpPr>
        <p:spPr>
          <a:xfrm>
            <a:off x="548639"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hasCustomPrompt="1"/>
          </p:nvPr>
        </p:nvSpPr>
        <p:spPr>
          <a:xfrm>
            <a:off x="7658100"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79454E60-DB7D-B14E-8401-5BB6CFF9FDFC}"/>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latin typeface="Meiryo" panose="020B0604030504040204" pitchFamily="34" charset="-128"/>
                <a:ea typeface="Meiryo" panose="020B0604030504040204" pitchFamily="34" charset="-128"/>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5" name="Picture 4">
            <a:extLst>
              <a:ext uri="{FF2B5EF4-FFF2-40B4-BE49-F238E27FC236}">
                <a16:creationId xmlns:a16="http://schemas.microsoft.com/office/drawing/2014/main" id="{B8E9881B-CCC9-DD47-B236-BD5E455B1AE2}"/>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9B8BFC48-35BB-FF4E-A6EE-5059F02D69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38862" y="183898"/>
            <a:ext cx="13520037"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pic>
        <p:nvPicPr>
          <p:cNvPr id="6" name="Picture 5">
            <a:extLst>
              <a:ext uri="{FF2B5EF4-FFF2-40B4-BE49-F238E27FC236}">
                <a16:creationId xmlns:a16="http://schemas.microsoft.com/office/drawing/2014/main" id="{EAB85481-5916-7741-AB00-AD0C0EBAF5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9"/>
            <a:ext cx="13514832" cy="7135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689" r:id="rId5"/>
    <p:sldLayoutId id="2147483678" r:id="rId6"/>
    <p:sldLayoutId id="2147483707" r:id="rId7"/>
    <p:sldLayoutId id="2147483679" r:id="rId8"/>
    <p:sldLayoutId id="2147483703" r:id="rId9"/>
    <p:sldLayoutId id="2147483704" r:id="rId10"/>
    <p:sldLayoutId id="2147483705" r:id="rId11"/>
    <p:sldLayoutId id="2147483690" r:id="rId12"/>
    <p:sldLayoutId id="2147483691" r:id="rId13"/>
    <p:sldLayoutId id="2147483692" r:id="rId14"/>
    <p:sldLayoutId id="2147483702" r:id="rId15"/>
    <p:sldLayoutId id="2147483680" r:id="rId16"/>
    <p:sldLayoutId id="2147483701" r:id="rId17"/>
    <p:sldLayoutId id="2147483712" r:id="rId18"/>
    <p:sldLayoutId id="2147483714" r:id="rId19"/>
    <p:sldLayoutId id="2147483706" r:id="rId20"/>
    <p:sldLayoutId id="2147483709" r:id="rId21"/>
    <p:sldLayoutId id="2147483710" r:id="rId22"/>
  </p:sldLayoutIdLst>
  <p:txStyles>
    <p:titleStyle>
      <a:lvl1pPr algn="l" defTabSz="731520" rtl="0" eaLnBrk="1" latinLnBrk="0" hangingPunct="1">
        <a:spcBef>
          <a:spcPct val="0"/>
        </a:spcBef>
        <a:buNone/>
        <a:defRPr sz="3200" b="0" i="0" kern="1200">
          <a:solidFill>
            <a:schemeClr val="tx1"/>
          </a:solidFill>
          <a:latin typeface="Meiryo" panose="020B0604030504040204" pitchFamily="34" charset="-128"/>
          <a:ea typeface="Meiryo" panose="020B0604030504040204" pitchFamily="34" charset="-128"/>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morooka/modern-skele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github.com/kmorooka/modern-skeleton" TargetMode="Externa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40" y="5950356"/>
            <a:ext cx="5892800" cy="1231243"/>
          </a:xfrm>
        </p:spPr>
        <p:txBody>
          <a:bodyPr>
            <a:noAutofit/>
          </a:bodyPr>
          <a:lstStyle/>
          <a:p>
            <a:r>
              <a:rPr lang="en-US" altLang="ja-JP" sz="1800" dirty="0" err="1"/>
              <a:t>アマゾン</a:t>
            </a:r>
            <a:r>
              <a:rPr lang="en-US" altLang="ja-JP" sz="1800" dirty="0"/>
              <a:t> </a:t>
            </a:r>
            <a:r>
              <a:rPr lang="en-US" altLang="ja-JP" sz="1800" dirty="0" err="1"/>
              <a:t>ウェブ</a:t>
            </a:r>
            <a:r>
              <a:rPr lang="en-US" altLang="ja-JP" sz="1800" dirty="0"/>
              <a:t> </a:t>
            </a:r>
            <a:r>
              <a:rPr lang="en-US" altLang="ja-JP" sz="1800" dirty="0" err="1"/>
              <a:t>サービス</a:t>
            </a:r>
            <a:r>
              <a:rPr lang="en-US" altLang="ja-JP" sz="1800" dirty="0"/>
              <a:t> </a:t>
            </a:r>
            <a:r>
              <a:rPr lang="ja-JP" altLang="en-US" sz="1800"/>
              <a:t>合同会社</a:t>
            </a:r>
            <a:endParaRPr lang="en-US" altLang="ja-JP" sz="1800" dirty="0"/>
          </a:p>
          <a:p>
            <a:r>
              <a:rPr lang="ja-JP" altLang="en-US" sz="1800"/>
              <a:t>デジタルトランスフォーメーション部</a:t>
            </a:r>
            <a:endParaRPr lang="en-US" altLang="ja-JP" sz="1800" dirty="0"/>
          </a:p>
          <a:p>
            <a:r>
              <a:rPr lang="en-US" altLang="ja-JP" sz="1800" dirty="0"/>
              <a:t>ETA/MSA </a:t>
            </a:r>
            <a:r>
              <a:rPr lang="ja-JP" altLang="en-US" sz="1800"/>
              <a:t>チーム</a:t>
            </a:r>
            <a:endParaRPr lang="en-US" altLang="ja-JP" sz="1800" dirty="0"/>
          </a:p>
          <a:p>
            <a:endParaRPr lang="en-US" altLang="ja-JP" sz="1800"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sz="5400" dirty="0"/>
              <a:t>Modern-Skeleton </a:t>
            </a:r>
            <a:r>
              <a:rPr lang="en-US" altLang="ja-JP" sz="5400" dirty="0" err="1"/>
              <a:t>起動・操作ガイド</a:t>
            </a:r>
            <a:endParaRPr lang="en-US" altLang="ja-JP" sz="5400" dirty="0"/>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2800" dirty="0"/>
              <a:t>2022.</a:t>
            </a:r>
            <a:r>
              <a:rPr lang="en-US" altLang="ja-JP" sz="2800" dirty="0"/>
              <a:t>6.10</a:t>
            </a:r>
            <a:endParaRPr lang="en-US" sz="2800" dirty="0"/>
          </a:p>
        </p:txBody>
      </p:sp>
      <p:sp>
        <p:nvSpPr>
          <p:cNvPr id="2" name="正方形/長方形 1">
            <a:extLst>
              <a:ext uri="{FF2B5EF4-FFF2-40B4-BE49-F238E27FC236}">
                <a16:creationId xmlns:a16="http://schemas.microsoft.com/office/drawing/2014/main" id="{7389ACE0-90FA-3F77-D29E-09EB30EDD8BE}"/>
              </a:ext>
            </a:extLst>
          </p:cNvPr>
          <p:cNvSpPr/>
          <p:nvPr/>
        </p:nvSpPr>
        <p:spPr>
          <a:xfrm rot="20685844">
            <a:off x="3886893" y="3504265"/>
            <a:ext cx="5109092" cy="1569660"/>
          </a:xfrm>
          <a:prstGeom prst="rect">
            <a:avLst/>
          </a:prstGeom>
          <a:noFill/>
        </p:spPr>
        <p:txBody>
          <a:bodyPr wrap="none" lIns="91440" tIns="45720" rIns="91440" bIns="45720">
            <a:spAutoFit/>
          </a:bodyPr>
          <a:lstStyle/>
          <a:p>
            <a:pPr algn="ctr"/>
            <a:r>
              <a:rPr lang="ja-JP" altLang="en-US" sz="9600"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iragino Mincho ProN W3" panose="02020300000000000000" pitchFamily="18" charset="-128"/>
                <a:ea typeface="Hiragino Mincho ProN W3" panose="02020300000000000000" pitchFamily="18" charset="-128"/>
              </a:rPr>
              <a:t>ドラフト</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棚卸しシートのアップロード</a:t>
            </a:r>
          </a:p>
        </p:txBody>
      </p:sp>
      <p:sp>
        <p:nvSpPr>
          <p:cNvPr id="6" name="テキスト ボックス 5">
            <a:extLst>
              <a:ext uri="{FF2B5EF4-FFF2-40B4-BE49-F238E27FC236}">
                <a16:creationId xmlns:a16="http://schemas.microsoft.com/office/drawing/2014/main" id="{B213D0B4-8552-BF43-AB02-4607A07524F0}"/>
              </a:ext>
            </a:extLst>
          </p:cNvPr>
          <p:cNvSpPr txBox="1"/>
          <p:nvPr/>
        </p:nvSpPr>
        <p:spPr>
          <a:xfrm>
            <a:off x="7306055" y="1359869"/>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棚卸しシートをアップロードします。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2B53579D-A823-AA80-93E0-AA0DC9001C8A}"/>
              </a:ext>
            </a:extLst>
          </p:cNvPr>
          <p:cNvPicPr>
            <a:picLocks noChangeAspect="1"/>
          </p:cNvPicPr>
          <p:nvPr/>
        </p:nvPicPr>
        <p:blipFill>
          <a:blip r:embed="rId3"/>
          <a:stretch>
            <a:fillRect/>
          </a:stretch>
        </p:blipFill>
        <p:spPr>
          <a:xfrm>
            <a:off x="548639" y="2471659"/>
            <a:ext cx="9741476" cy="3286281"/>
          </a:xfrm>
          <a:prstGeom prst="rect">
            <a:avLst/>
          </a:prstGeom>
        </p:spPr>
      </p:pic>
    </p:spTree>
    <p:extLst>
      <p:ext uri="{BB962C8B-B14F-4D97-AF65-F5344CB8AC3E}">
        <p14:creationId xmlns:p14="http://schemas.microsoft.com/office/powerpoint/2010/main" val="399740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アップロード元の場所を指定</a:t>
            </a:r>
          </a:p>
        </p:txBody>
      </p:sp>
      <p:sp>
        <p:nvSpPr>
          <p:cNvPr id="6" name="テキスト ボックス 5">
            <a:extLst>
              <a:ext uri="{FF2B5EF4-FFF2-40B4-BE49-F238E27FC236}">
                <a16:creationId xmlns:a16="http://schemas.microsoft.com/office/drawing/2014/main" id="{A69AC372-CF48-0941-AD2E-ADD297B2DDD4}"/>
              </a:ext>
            </a:extLst>
          </p:cNvPr>
          <p:cNvSpPr txBox="1"/>
          <p:nvPr/>
        </p:nvSpPr>
        <p:spPr>
          <a:xfrm>
            <a:off x="7577903" y="1792355"/>
            <a:ext cx="6382793" cy="1015663"/>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ファイル選択画面が表示されます。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目的のファイルを指定し、「開く」をクリックします。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C7EF6AC4-51E8-AD14-01B7-210464AF4A91}"/>
              </a:ext>
            </a:extLst>
          </p:cNvPr>
          <p:cNvPicPr>
            <a:picLocks noChangeAspect="1"/>
          </p:cNvPicPr>
          <p:nvPr/>
        </p:nvPicPr>
        <p:blipFill>
          <a:blip r:embed="rId3"/>
          <a:stretch>
            <a:fillRect/>
          </a:stretch>
        </p:blipFill>
        <p:spPr>
          <a:xfrm>
            <a:off x="669704" y="1441341"/>
            <a:ext cx="5460609" cy="6046421"/>
          </a:xfrm>
          <a:prstGeom prst="rect">
            <a:avLst/>
          </a:prstGeom>
        </p:spPr>
      </p:pic>
    </p:spTree>
    <p:extLst>
      <p:ext uri="{BB962C8B-B14F-4D97-AF65-F5344CB8AC3E}">
        <p14:creationId xmlns:p14="http://schemas.microsoft.com/office/powerpoint/2010/main" val="349187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CCCE-8A26-3848-A681-47D1773EDAFD}"/>
              </a:ext>
            </a:extLst>
          </p:cNvPr>
          <p:cNvSpPr>
            <a:spLocks noGrp="1"/>
          </p:cNvSpPr>
          <p:nvPr>
            <p:ph type="title"/>
          </p:nvPr>
        </p:nvSpPr>
        <p:spPr/>
        <p:txBody>
          <a:bodyPr/>
          <a:lstStyle/>
          <a:p>
            <a:r>
              <a:rPr kumimoji="1" lang="ja-JP" altLang="en-US"/>
              <a:t>アップロードしたファイルの確認</a:t>
            </a:r>
          </a:p>
        </p:txBody>
      </p:sp>
      <p:sp>
        <p:nvSpPr>
          <p:cNvPr id="5" name="テキスト ボックス 4">
            <a:extLst>
              <a:ext uri="{FF2B5EF4-FFF2-40B4-BE49-F238E27FC236}">
                <a16:creationId xmlns:a16="http://schemas.microsoft.com/office/drawing/2014/main" id="{3B8F8823-05B3-AD46-99EF-1E59203451A3}"/>
              </a:ext>
            </a:extLst>
          </p:cNvPr>
          <p:cNvSpPr txBox="1"/>
          <p:nvPr/>
        </p:nvSpPr>
        <p:spPr>
          <a:xfrm>
            <a:off x="7577903" y="1792355"/>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先ほど選択したエクセルファイルが表示されます。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これでよければ「送信」をクリックします。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やり直す場合は、再度「ファイルを選択」をクリックします。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8" name="図 7">
            <a:extLst>
              <a:ext uri="{FF2B5EF4-FFF2-40B4-BE49-F238E27FC236}">
                <a16:creationId xmlns:a16="http://schemas.microsoft.com/office/drawing/2014/main" id="{2C20CB18-379B-A04D-7186-8116A1B62028}"/>
              </a:ext>
            </a:extLst>
          </p:cNvPr>
          <p:cNvPicPr>
            <a:picLocks noChangeAspect="1"/>
          </p:cNvPicPr>
          <p:nvPr/>
        </p:nvPicPr>
        <p:blipFill>
          <a:blip r:embed="rId3"/>
          <a:stretch>
            <a:fillRect/>
          </a:stretch>
        </p:blipFill>
        <p:spPr>
          <a:xfrm>
            <a:off x="548639" y="3194050"/>
            <a:ext cx="9058579" cy="3243195"/>
          </a:xfrm>
          <a:prstGeom prst="rect">
            <a:avLst/>
          </a:prstGeom>
        </p:spPr>
      </p:pic>
    </p:spTree>
    <p:extLst>
      <p:ext uri="{BB962C8B-B14F-4D97-AF65-F5344CB8AC3E}">
        <p14:creationId xmlns:p14="http://schemas.microsoft.com/office/powerpoint/2010/main" val="218754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稼働中の確認</a:t>
            </a:r>
          </a:p>
        </p:txBody>
      </p:sp>
      <p:sp>
        <p:nvSpPr>
          <p:cNvPr id="3" name="テキスト ボックス 2">
            <a:extLst>
              <a:ext uri="{FF2B5EF4-FFF2-40B4-BE49-F238E27FC236}">
                <a16:creationId xmlns:a16="http://schemas.microsoft.com/office/drawing/2014/main" id="{BF5F7F1E-6F28-F44C-BFF9-30BD49E5C3FC}"/>
              </a:ext>
            </a:extLst>
          </p:cNvPr>
          <p:cNvSpPr txBox="1"/>
          <p:nvPr/>
        </p:nvSpPr>
        <p:spPr>
          <a:xfrm>
            <a:off x="7919844" y="2338674"/>
            <a:ext cx="5579180" cy="224676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プログラム起動画面では、アクセスを受け付けている様子がわかります。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この例では、テンポラリーファイル名等が表示されています。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エラーが発生した場合はコンソール画面に表示されます。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またブラウザにもエラーが表示されます。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3B1123EA-0189-D17D-A403-53184B3A1ED7}"/>
              </a:ext>
            </a:extLst>
          </p:cNvPr>
          <p:cNvPicPr>
            <a:picLocks noChangeAspect="1"/>
          </p:cNvPicPr>
          <p:nvPr/>
        </p:nvPicPr>
        <p:blipFill>
          <a:blip r:embed="rId2"/>
          <a:stretch>
            <a:fillRect/>
          </a:stretch>
        </p:blipFill>
        <p:spPr>
          <a:xfrm>
            <a:off x="548639" y="927952"/>
            <a:ext cx="6816470" cy="6650720"/>
          </a:xfrm>
          <a:prstGeom prst="rect">
            <a:avLst/>
          </a:prstGeom>
        </p:spPr>
      </p:pic>
    </p:spTree>
    <p:extLst>
      <p:ext uri="{BB962C8B-B14F-4D97-AF65-F5344CB8AC3E}">
        <p14:creationId xmlns:p14="http://schemas.microsoft.com/office/powerpoint/2010/main" val="60120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出力ファイルのダウンロード先を指定</a:t>
            </a:r>
          </a:p>
        </p:txBody>
      </p:sp>
      <p:sp>
        <p:nvSpPr>
          <p:cNvPr id="5" name="テキスト ボックス 4">
            <a:extLst>
              <a:ext uri="{FF2B5EF4-FFF2-40B4-BE49-F238E27FC236}">
                <a16:creationId xmlns:a16="http://schemas.microsoft.com/office/drawing/2014/main" id="{E7D5E98F-C685-DF4C-94E5-C270D597FEB7}"/>
              </a:ext>
            </a:extLst>
          </p:cNvPr>
          <p:cNvSpPr txBox="1"/>
          <p:nvPr/>
        </p:nvSpPr>
        <p:spPr>
          <a:xfrm>
            <a:off x="7941447" y="1841782"/>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処理が無事に終了すると、ファイルを全て</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ZIP</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し、ダウンロード画面が表示されます。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適当なダウンロード先を選択し、「保存」をクリックします。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179B3FC-0E50-5C11-5F16-3B0F531AC0D8}"/>
              </a:ext>
            </a:extLst>
          </p:cNvPr>
          <p:cNvPicPr>
            <a:picLocks noChangeAspect="1"/>
          </p:cNvPicPr>
          <p:nvPr/>
        </p:nvPicPr>
        <p:blipFill>
          <a:blip r:embed="rId2"/>
          <a:stretch>
            <a:fillRect/>
          </a:stretch>
        </p:blipFill>
        <p:spPr>
          <a:xfrm>
            <a:off x="548639" y="2417736"/>
            <a:ext cx="7212713" cy="4604726"/>
          </a:xfrm>
          <a:prstGeom prst="rect">
            <a:avLst/>
          </a:prstGeom>
        </p:spPr>
      </p:pic>
    </p:spTree>
    <p:extLst>
      <p:ext uri="{BB962C8B-B14F-4D97-AF65-F5344CB8AC3E}">
        <p14:creationId xmlns:p14="http://schemas.microsoft.com/office/powerpoint/2010/main" val="236223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プログラムの停止</a:t>
            </a:r>
          </a:p>
        </p:txBody>
      </p:sp>
      <p:pic>
        <p:nvPicPr>
          <p:cNvPr id="4" name="図 3">
            <a:extLst>
              <a:ext uri="{FF2B5EF4-FFF2-40B4-BE49-F238E27FC236}">
                <a16:creationId xmlns:a16="http://schemas.microsoft.com/office/drawing/2014/main" id="{54F3F522-FDD6-3243-8AE0-D42C389A6DDC}"/>
              </a:ext>
            </a:extLst>
          </p:cNvPr>
          <p:cNvPicPr>
            <a:picLocks noChangeAspect="1"/>
          </p:cNvPicPr>
          <p:nvPr/>
        </p:nvPicPr>
        <p:blipFill>
          <a:blip r:embed="rId2"/>
          <a:stretch>
            <a:fillRect/>
          </a:stretch>
        </p:blipFill>
        <p:spPr>
          <a:xfrm>
            <a:off x="548639" y="1739728"/>
            <a:ext cx="9613900" cy="4305300"/>
          </a:xfrm>
          <a:prstGeom prst="rect">
            <a:avLst/>
          </a:prstGeom>
        </p:spPr>
      </p:pic>
      <p:sp>
        <p:nvSpPr>
          <p:cNvPr id="5" name="テキスト ボックス 4">
            <a:extLst>
              <a:ext uri="{FF2B5EF4-FFF2-40B4-BE49-F238E27FC236}">
                <a16:creationId xmlns:a16="http://schemas.microsoft.com/office/drawing/2014/main" id="{667C182B-A55B-C346-8744-C8097C3D66D3}"/>
              </a:ext>
            </a:extLst>
          </p:cNvPr>
          <p:cNvSpPr txBox="1"/>
          <p:nvPr/>
        </p:nvSpPr>
        <p:spPr>
          <a:xfrm>
            <a:off x="8247607" y="6342793"/>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プログラムを停止する場合、起動画面から　</a:t>
            </a: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Ctrl+C</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を入力します。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408644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コンテナでの稼働</a:t>
            </a:r>
          </a:p>
        </p:txBody>
      </p:sp>
      <p:sp>
        <p:nvSpPr>
          <p:cNvPr id="2" name="テキスト プレースホルダー 1">
            <a:extLst>
              <a:ext uri="{FF2B5EF4-FFF2-40B4-BE49-F238E27FC236}">
                <a16:creationId xmlns:a16="http://schemas.microsoft.com/office/drawing/2014/main" id="{49910FBB-48DE-62A8-FA91-1BEC1B68B599}"/>
              </a:ext>
            </a:extLst>
          </p:cNvPr>
          <p:cNvSpPr>
            <a:spLocks noGrp="1"/>
          </p:cNvSpPr>
          <p:nvPr>
            <p:ph type="body" sz="quarter" idx="10"/>
          </p:nvPr>
        </p:nvSpPr>
        <p:spPr/>
        <p:txBody>
          <a:bodyPr/>
          <a:lstStyle/>
          <a:p>
            <a:r>
              <a:rPr lang="ja-JP" altLang="en-US"/>
              <a:t>コンテナイメージを作成し、コンテナ上で動かします</a:t>
            </a:r>
          </a:p>
        </p:txBody>
      </p:sp>
    </p:spTree>
    <p:extLst>
      <p:ext uri="{BB962C8B-B14F-4D97-AF65-F5344CB8AC3E}">
        <p14:creationId xmlns:p14="http://schemas.microsoft.com/office/powerpoint/2010/main" val="228386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04955-0468-E580-7C99-E2BE06901014}"/>
              </a:ext>
            </a:extLst>
          </p:cNvPr>
          <p:cNvSpPr>
            <a:spLocks noGrp="1"/>
          </p:cNvSpPr>
          <p:nvPr>
            <p:ph type="title"/>
          </p:nvPr>
        </p:nvSpPr>
        <p:spPr/>
        <p:txBody>
          <a:bodyPr/>
          <a:lstStyle/>
          <a:p>
            <a:r>
              <a:rPr kumimoji="1" lang="ja-JP" altLang="en-US"/>
              <a:t>コンテナイメージ作成</a:t>
            </a:r>
          </a:p>
        </p:txBody>
      </p:sp>
      <p:sp>
        <p:nvSpPr>
          <p:cNvPr id="3" name="テキスト プレースホルダー 2">
            <a:extLst>
              <a:ext uri="{FF2B5EF4-FFF2-40B4-BE49-F238E27FC236}">
                <a16:creationId xmlns:a16="http://schemas.microsoft.com/office/drawing/2014/main" id="{020A5868-E634-1EBD-91A9-E61C757E0622}"/>
              </a:ext>
            </a:extLst>
          </p:cNvPr>
          <p:cNvSpPr>
            <a:spLocks noGrp="1"/>
          </p:cNvSpPr>
          <p:nvPr>
            <p:ph type="body" sz="quarter" idx="10"/>
          </p:nvPr>
        </p:nvSpPr>
        <p:spPr/>
        <p:txBody>
          <a:bodyPr/>
          <a:lstStyle/>
          <a:p>
            <a:pPr marL="514350" indent="-514350">
              <a:buFont typeface="+mj-ea"/>
              <a:buAutoNum type="circleNumDbPlain"/>
            </a:pPr>
            <a:r>
              <a:rPr kumimoji="1" lang="en-US" altLang="ja-JP" dirty="0"/>
              <a:t>Dockerfile </a:t>
            </a:r>
            <a:r>
              <a:rPr kumimoji="1" lang="ja-JP" altLang="en-US"/>
              <a:t>を作成</a:t>
            </a:r>
            <a:endParaRPr kumimoji="1" lang="en-US" altLang="ja-JP"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cd [</a:t>
            </a:r>
            <a:r>
              <a:rPr kumimoji="1" lang="ja-JP" altLang="en-US"/>
              <a:t>サンプルコードのあるディレクトリ</a:t>
            </a:r>
            <a:r>
              <a:rPr kumimoji="1" lang="en-US" altLang="ja-JP" dirty="0"/>
              <a:t>]</a:t>
            </a:r>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docker</a:t>
            </a:r>
            <a:r>
              <a:rPr kumimoji="1" lang="ja-JP" altLang="en-US"/>
              <a:t> </a:t>
            </a:r>
            <a:r>
              <a:rPr kumimoji="1" lang="en-US" altLang="ja-JP" dirty="0"/>
              <a:t>image</a:t>
            </a:r>
            <a:r>
              <a:rPr kumimoji="1" lang="ja-JP" altLang="en-US"/>
              <a:t> </a:t>
            </a:r>
            <a:r>
              <a:rPr kumimoji="1" lang="en-US" altLang="ja-JP" dirty="0"/>
              <a:t>build –t</a:t>
            </a:r>
            <a:r>
              <a:rPr kumimoji="1" lang="ja-JP" altLang="en-US"/>
              <a:t> </a:t>
            </a:r>
            <a:r>
              <a:rPr kumimoji="1" lang="en-US" altLang="ja-JP" dirty="0"/>
              <a:t>modern-skeleton .  [CR]</a:t>
            </a:r>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docker container ls [CR] </a:t>
            </a:r>
          </a:p>
          <a:p>
            <a:endParaRPr kumimoji="1" lang="en-US" altLang="ja-JP" dirty="0"/>
          </a:p>
          <a:p>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40502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8B5E4C0-0B01-A1FC-C747-70F6F633E6D4}"/>
              </a:ext>
            </a:extLst>
          </p:cNvPr>
          <p:cNvSpPr>
            <a:spLocks noGrp="1"/>
          </p:cNvSpPr>
          <p:nvPr>
            <p:ph type="title"/>
          </p:nvPr>
        </p:nvSpPr>
        <p:spPr/>
        <p:txBody>
          <a:bodyPr/>
          <a:lstStyle/>
          <a:p>
            <a:r>
              <a:rPr lang="ja-JP" altLang="en-US"/>
              <a:t>コンテナでの稼働</a:t>
            </a:r>
          </a:p>
        </p:txBody>
      </p:sp>
      <p:pic>
        <p:nvPicPr>
          <p:cNvPr id="5" name="図 4">
            <a:extLst>
              <a:ext uri="{FF2B5EF4-FFF2-40B4-BE49-F238E27FC236}">
                <a16:creationId xmlns:a16="http://schemas.microsoft.com/office/drawing/2014/main" id="{94D92BE3-DDC4-E23C-9ED5-48DB2834ECB4}"/>
              </a:ext>
            </a:extLst>
          </p:cNvPr>
          <p:cNvPicPr>
            <a:picLocks noChangeAspect="1"/>
          </p:cNvPicPr>
          <p:nvPr/>
        </p:nvPicPr>
        <p:blipFill>
          <a:blip r:embed="rId2"/>
          <a:stretch>
            <a:fillRect/>
          </a:stretch>
        </p:blipFill>
        <p:spPr>
          <a:xfrm>
            <a:off x="0" y="1453680"/>
            <a:ext cx="14630400" cy="5322240"/>
          </a:xfrm>
          <a:prstGeom prst="rect">
            <a:avLst/>
          </a:prstGeom>
        </p:spPr>
      </p:pic>
      <p:sp>
        <p:nvSpPr>
          <p:cNvPr id="4" name="テキスト ボックス 3">
            <a:extLst>
              <a:ext uri="{FF2B5EF4-FFF2-40B4-BE49-F238E27FC236}">
                <a16:creationId xmlns:a16="http://schemas.microsoft.com/office/drawing/2014/main" id="{7EDCD2C2-F32E-A234-C470-462C83B63F9D}"/>
              </a:ext>
            </a:extLst>
          </p:cNvPr>
          <p:cNvSpPr txBox="1"/>
          <p:nvPr/>
        </p:nvSpPr>
        <p:spPr>
          <a:xfrm>
            <a:off x="7132488" y="6248400"/>
            <a:ext cx="6786712" cy="707886"/>
          </a:xfrm>
          <a:prstGeom prst="rect">
            <a:avLst/>
          </a:prstGeom>
          <a:solidFill>
            <a:schemeClr val="accent1">
              <a:lumMod val="20000"/>
              <a:lumOff val="80000"/>
            </a:schemeClr>
          </a:solidFill>
        </p:spPr>
        <p:txBody>
          <a:bodyPr wrap="square" rtlCol="0">
            <a:spAutoFit/>
          </a:bodyPr>
          <a:lstStyle/>
          <a:p>
            <a:pPr algn="l"/>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Dockerfile</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を用意し</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イメージをビルドすると、</a:t>
            </a:r>
            <a:r>
              <a:rPr kumimoji="1" lang="en-US" altLang="ja-JP" sz="2000">
                <a:solidFill>
                  <a:srgbClr val="000000"/>
                </a:solidFill>
                <a:latin typeface="Meiryo" panose="020B0604030504040204" pitchFamily="34" charset="-128"/>
                <a:ea typeface="Meiryo" panose="020B0604030504040204" pitchFamily="34" charset="-128"/>
                <a:cs typeface="Amazon Ember" panose="020B0603020204020204" pitchFamily="34" charset="0"/>
              </a:rPr>
              <a:t>Docker</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管理画面に表示されます。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568130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lang="ja-JP" altLang="en-US"/>
              <a:t>コンテナでの稼働</a:t>
            </a:r>
          </a:p>
        </p:txBody>
      </p:sp>
      <p:pic>
        <p:nvPicPr>
          <p:cNvPr id="3" name="図 2">
            <a:extLst>
              <a:ext uri="{FF2B5EF4-FFF2-40B4-BE49-F238E27FC236}">
                <a16:creationId xmlns:a16="http://schemas.microsoft.com/office/drawing/2014/main" id="{A01903F8-A1A2-BD60-39AF-DBE874E3D532}"/>
              </a:ext>
            </a:extLst>
          </p:cNvPr>
          <p:cNvPicPr>
            <a:picLocks noChangeAspect="1"/>
          </p:cNvPicPr>
          <p:nvPr/>
        </p:nvPicPr>
        <p:blipFill>
          <a:blip r:embed="rId2"/>
          <a:stretch>
            <a:fillRect/>
          </a:stretch>
        </p:blipFill>
        <p:spPr>
          <a:xfrm>
            <a:off x="548638" y="1701800"/>
            <a:ext cx="11393563" cy="4546600"/>
          </a:xfrm>
          <a:prstGeom prst="rect">
            <a:avLst/>
          </a:prstGeom>
        </p:spPr>
      </p:pic>
      <p:sp>
        <p:nvSpPr>
          <p:cNvPr id="4" name="テキスト ボックス 3">
            <a:extLst>
              <a:ext uri="{FF2B5EF4-FFF2-40B4-BE49-F238E27FC236}">
                <a16:creationId xmlns:a16="http://schemas.microsoft.com/office/drawing/2014/main" id="{E1CFCA04-D528-62C0-3D49-F101ACBF0AC9}"/>
              </a:ext>
            </a:extLst>
          </p:cNvPr>
          <p:cNvSpPr txBox="1"/>
          <p:nvPr/>
        </p:nvSpPr>
        <p:spPr>
          <a:xfrm>
            <a:off x="6715319" y="6508237"/>
            <a:ext cx="6786712" cy="707886"/>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ログ表示から</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 modern-skeleton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の起動状況が表示されます。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36792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ja-JP" altLang="en-US"/>
              <a:t>はじめに</a:t>
            </a:r>
          </a:p>
        </p:txBody>
      </p:sp>
      <p:sp>
        <p:nvSpPr>
          <p:cNvPr id="9" name="テキスト プレースホルダー 8">
            <a:extLst>
              <a:ext uri="{FF2B5EF4-FFF2-40B4-BE49-F238E27FC236}">
                <a16:creationId xmlns:a16="http://schemas.microsoft.com/office/drawing/2014/main" id="{001FACAD-DE56-370B-835B-D8CBC1167A7B}"/>
              </a:ext>
            </a:extLst>
          </p:cNvPr>
          <p:cNvSpPr>
            <a:spLocks noGrp="1"/>
          </p:cNvSpPr>
          <p:nvPr>
            <p:ph type="body" sz="quarter" idx="10"/>
          </p:nvPr>
        </p:nvSpPr>
        <p:spPr>
          <a:xfrm>
            <a:off x="548640" y="1645920"/>
            <a:ext cx="13510260" cy="5682928"/>
          </a:xfrm>
        </p:spPr>
        <p:txBody>
          <a:bodyPr/>
          <a:lstStyle/>
          <a:p>
            <a:pPr marL="457200" indent="-457200">
              <a:buFont typeface="Arial" panose="020B0604020202020204" pitchFamily="34" charset="0"/>
              <a:buChar char="•"/>
            </a:pPr>
            <a:r>
              <a:rPr lang="ja-JP" altLang="en-US" sz="2400"/>
              <a:t>この資料は初心者向けに、どのようにしたら既存の</a:t>
            </a:r>
            <a:r>
              <a:rPr lang="en-US" altLang="ja-JP" sz="2400" dirty="0"/>
              <a:t>Web</a:t>
            </a:r>
            <a:r>
              <a:rPr lang="ja-JP" altLang="en-US" sz="2400"/>
              <a:t>アプリケーションをコンテナ化したり、</a:t>
            </a:r>
            <a:r>
              <a:rPr lang="en-US" altLang="ja-JP" sz="2400" dirty="0"/>
              <a:t>SaaS</a:t>
            </a:r>
            <a:r>
              <a:rPr lang="ja-JP" altLang="en-US" sz="2400"/>
              <a:t>化したりできるのか？という素朴な疑問の助けとなるように作成しています。</a:t>
            </a:r>
            <a:endParaRPr lang="en-US" altLang="ja-JP" sz="2400" dirty="0"/>
          </a:p>
          <a:p>
            <a:pPr marL="457200" indent="-457200">
              <a:buFont typeface="Arial" panose="020B0604020202020204" pitchFamily="34" charset="0"/>
              <a:buChar char="•"/>
            </a:pPr>
            <a:r>
              <a:rPr lang="ja-JP" altLang="en-US" sz="2400"/>
              <a:t>基本的な理解をすすめるために最小限の内容にしているつもりです。</a:t>
            </a:r>
            <a:endParaRPr lang="en-US" altLang="ja-JP" sz="24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a:t>このサンプルコード一式は、</a:t>
            </a:r>
            <a:r>
              <a:rPr lang="en-US" altLang="ja-JP" sz="2400" dirty="0"/>
              <a:t>Flask </a:t>
            </a:r>
            <a:r>
              <a:rPr lang="ja-JP" altLang="en-US" sz="2400"/>
              <a:t>を利用した</a:t>
            </a:r>
            <a:r>
              <a:rPr lang="en-US" altLang="ja-JP" sz="2400" dirty="0"/>
              <a:t> Python </a:t>
            </a:r>
            <a:r>
              <a:rPr lang="ja-JP" altLang="en-US" sz="2400"/>
              <a:t>による簡素な</a:t>
            </a:r>
            <a:r>
              <a:rPr lang="en-US" altLang="ja-JP" sz="2400" dirty="0"/>
              <a:t> Web</a:t>
            </a:r>
            <a:r>
              <a:rPr lang="ja-JP" altLang="en-US" sz="2400"/>
              <a:t>アプリケーションを、コンテナ化、</a:t>
            </a:r>
            <a:r>
              <a:rPr lang="en-US" altLang="ja-JP" sz="2400" dirty="0"/>
              <a:t>SaaS</a:t>
            </a:r>
            <a:r>
              <a:rPr lang="ja-JP" altLang="en-US" sz="2400"/>
              <a:t>化するための参考資料です。</a:t>
            </a:r>
            <a:endParaRPr lang="en-US" altLang="ja-JP" sz="2400" dirty="0"/>
          </a:p>
          <a:p>
            <a:pPr marL="457200" indent="-457200">
              <a:buFont typeface="Arial" panose="020B0604020202020204" pitchFamily="34" charset="0"/>
              <a:buChar char="•"/>
            </a:pPr>
            <a:r>
              <a:rPr lang="ja-JP" altLang="en-US" sz="2400"/>
              <a:t>モダナイズという用語は、ここではコンテナ化、</a:t>
            </a:r>
            <a:r>
              <a:rPr lang="en-US" altLang="ja-JP" sz="2400" dirty="0"/>
              <a:t>SaaS</a:t>
            </a:r>
            <a:r>
              <a:rPr lang="ja-JP" altLang="en-US" sz="2400"/>
              <a:t>化という限定された意味として使っています。</a:t>
            </a:r>
            <a:endParaRPr lang="en-US" altLang="ja-JP" sz="2400" dirty="0"/>
          </a:p>
          <a:p>
            <a:pPr marL="457200" indent="-457200">
              <a:buFont typeface="Arial" panose="020B0604020202020204" pitchFamily="34" charset="0"/>
              <a:buChar char="•"/>
            </a:pPr>
            <a:r>
              <a:rPr lang="ja-JP" altLang="en-US" sz="2400"/>
              <a:t>元々</a:t>
            </a:r>
            <a:r>
              <a:rPr lang="en-US" altLang="ja-JP" sz="2400" dirty="0"/>
              <a:t> ETA/MSA </a:t>
            </a:r>
            <a:r>
              <a:rPr lang="ja-JP" altLang="en-US" sz="2400"/>
              <a:t>チームが作成した内部ツールをベースに、基本動作以外はすべて削除したスケルトンコードにし、学習のために作成しました。</a:t>
            </a:r>
            <a:endParaRPr lang="en-US" altLang="ja-JP" sz="2400" dirty="0"/>
          </a:p>
          <a:p>
            <a:pPr marL="457200" indent="-457200">
              <a:buFont typeface="Arial" panose="020B0604020202020204" pitchFamily="34" charset="0"/>
              <a:buChar char="•"/>
            </a:pPr>
            <a:r>
              <a:rPr lang="ja-JP" altLang="en-US" sz="2400"/>
              <a:t>資料やコード一式は下記</a:t>
            </a:r>
            <a:r>
              <a:rPr lang="en-US" altLang="ja-JP" sz="2400" dirty="0"/>
              <a:t> GitHub </a:t>
            </a:r>
            <a:r>
              <a:rPr lang="ja-JP" altLang="en-US" sz="2400"/>
              <a:t>を御覧ください。</a:t>
            </a:r>
            <a:endParaRPr lang="en-US" altLang="ja-JP" sz="2400" dirty="0"/>
          </a:p>
          <a:p>
            <a:pPr marL="1645920" lvl="1">
              <a:buFont typeface="Arial" panose="020B0604020202020204" pitchFamily="34" charset="0"/>
              <a:buChar char="•"/>
            </a:pPr>
            <a:r>
              <a:rPr lang="en-US" altLang="ja-JP" sz="2400" dirty="0">
                <a:hlinkClick r:id="rId2"/>
              </a:rPr>
              <a:t>https://github.com/kmorooka/modern-skeleton</a:t>
            </a:r>
            <a:endParaRPr lang="en-US" altLang="ja-JP" sz="2400" dirty="0"/>
          </a:p>
          <a:p>
            <a:pPr lvl="1" indent="0">
              <a:buNone/>
            </a:pPr>
            <a:endParaRPr lang="en-US" altLang="ja-JP" sz="2400" dirty="0"/>
          </a:p>
          <a:p>
            <a:pPr marL="457200" indent="-4572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246504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ja-JP" altLang="en-US"/>
              <a:t>コンテナでの稼働</a:t>
            </a:r>
          </a:p>
        </p:txBody>
      </p:sp>
      <p:pic>
        <p:nvPicPr>
          <p:cNvPr id="4" name="図 3">
            <a:extLst>
              <a:ext uri="{FF2B5EF4-FFF2-40B4-BE49-F238E27FC236}">
                <a16:creationId xmlns:a16="http://schemas.microsoft.com/office/drawing/2014/main" id="{E837F9DE-92CE-692F-46F1-3AAD91480E03}"/>
              </a:ext>
            </a:extLst>
          </p:cNvPr>
          <p:cNvPicPr>
            <a:picLocks noChangeAspect="1"/>
          </p:cNvPicPr>
          <p:nvPr/>
        </p:nvPicPr>
        <p:blipFill>
          <a:blip r:embed="rId2"/>
          <a:stretch>
            <a:fillRect/>
          </a:stretch>
        </p:blipFill>
        <p:spPr>
          <a:xfrm>
            <a:off x="548639" y="1220122"/>
            <a:ext cx="5450574" cy="6920577"/>
          </a:xfrm>
          <a:prstGeom prst="rect">
            <a:avLst/>
          </a:prstGeom>
        </p:spPr>
      </p:pic>
      <p:sp>
        <p:nvSpPr>
          <p:cNvPr id="5" name="テキスト ボックス 4">
            <a:extLst>
              <a:ext uri="{FF2B5EF4-FFF2-40B4-BE49-F238E27FC236}">
                <a16:creationId xmlns:a16="http://schemas.microsoft.com/office/drawing/2014/main" id="{A3FC36E0-D2AE-7CA3-B817-71B95D1FD068}"/>
              </a:ext>
            </a:extLst>
          </p:cNvPr>
          <p:cNvSpPr txBox="1"/>
          <p:nvPr/>
        </p:nvSpPr>
        <p:spPr>
          <a:xfrm>
            <a:off x="6624488" y="1473200"/>
            <a:ext cx="6786712" cy="2862322"/>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modern-skeleton </a:t>
            </a:r>
            <a:r>
              <a:rPr lang="ja-JP" altLang="en-US"/>
              <a:t>のコンソールから以下のコマンドを叩いたものを表示しています。</a:t>
            </a:r>
            <a:endParaRPr lang="en-US" altLang="ja-JP" dirty="0"/>
          </a:p>
          <a:p>
            <a:r>
              <a:rPr lang="en-US" altLang="ja-JP" dirty="0"/>
              <a:t>    $ </a:t>
            </a:r>
            <a:r>
              <a:rPr lang="en-US" altLang="ja-JP" dirty="0" err="1"/>
              <a:t>uname</a:t>
            </a:r>
            <a:r>
              <a:rPr lang="en-US" altLang="ja-JP" dirty="0"/>
              <a:t> –a</a:t>
            </a:r>
          </a:p>
          <a:p>
            <a:r>
              <a:rPr lang="en-US" altLang="ja-JP" dirty="0"/>
              <a:t>    $ ls –la</a:t>
            </a:r>
          </a:p>
          <a:p>
            <a:r>
              <a:rPr lang="en-US" altLang="ja-JP" dirty="0"/>
              <a:t>    $ </a:t>
            </a:r>
            <a:r>
              <a:rPr lang="en-US" altLang="ja-JP" dirty="0" err="1"/>
              <a:t>pwd</a:t>
            </a:r>
            <a:endParaRPr lang="en-US" altLang="ja-JP" dirty="0"/>
          </a:p>
          <a:p>
            <a:r>
              <a:rPr lang="en-US" altLang="ja-JP" dirty="0"/>
              <a:t>    $ curl 127.0.0.1:5000</a:t>
            </a:r>
          </a:p>
          <a:p>
            <a:endParaRPr lang="en-US" altLang="ja-JP" dirty="0"/>
          </a:p>
          <a:p>
            <a:pPr marL="342900" indent="-342900">
              <a:buFont typeface="Arial" panose="020B0604020202020204" pitchFamily="34" charset="0"/>
              <a:buChar char="•"/>
            </a:pPr>
            <a:r>
              <a:rPr lang="en-US" altLang="ja-JP" dirty="0"/>
              <a:t>curl </a:t>
            </a:r>
            <a:r>
              <a:rPr lang="ja-JP" altLang="en-US"/>
              <a:t>により</a:t>
            </a:r>
            <a:r>
              <a:rPr lang="en-US" altLang="ja-JP" dirty="0"/>
              <a:t>modern-skeleton</a:t>
            </a:r>
            <a:r>
              <a:rPr lang="ja-JP" altLang="en-US"/>
              <a:t>の</a:t>
            </a:r>
            <a:r>
              <a:rPr lang="en-US" altLang="ja-JP" dirty="0"/>
              <a:t>HTML</a:t>
            </a:r>
            <a:r>
              <a:rPr lang="ja-JP" altLang="en-US"/>
              <a:t>が表示され、プログラムが正常かどうしている様子が分かります。</a:t>
            </a:r>
            <a:endParaRPr lang="en-US" altLang="ja-JP" dirty="0"/>
          </a:p>
        </p:txBody>
      </p:sp>
    </p:spTree>
    <p:extLst>
      <p:ext uri="{BB962C8B-B14F-4D97-AF65-F5344CB8AC3E}">
        <p14:creationId xmlns:p14="http://schemas.microsoft.com/office/powerpoint/2010/main" val="346078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C6A5D-236D-09F3-F1AB-9128AC98637B}"/>
              </a:ext>
            </a:extLst>
          </p:cNvPr>
          <p:cNvSpPr>
            <a:spLocks noGrp="1"/>
          </p:cNvSpPr>
          <p:nvPr>
            <p:ph type="title"/>
          </p:nvPr>
        </p:nvSpPr>
        <p:spPr/>
        <p:txBody>
          <a:bodyPr/>
          <a:lstStyle/>
          <a:p>
            <a:r>
              <a:rPr kumimoji="1" lang="ja-JP" altLang="en-US"/>
              <a:t>コンテナでの稼働</a:t>
            </a:r>
          </a:p>
        </p:txBody>
      </p:sp>
      <p:pic>
        <p:nvPicPr>
          <p:cNvPr id="5" name="図 4">
            <a:extLst>
              <a:ext uri="{FF2B5EF4-FFF2-40B4-BE49-F238E27FC236}">
                <a16:creationId xmlns:a16="http://schemas.microsoft.com/office/drawing/2014/main" id="{AC57161A-988E-E0DB-4D1B-65CC5579E4F2}"/>
              </a:ext>
            </a:extLst>
          </p:cNvPr>
          <p:cNvPicPr>
            <a:picLocks noChangeAspect="1"/>
          </p:cNvPicPr>
          <p:nvPr/>
        </p:nvPicPr>
        <p:blipFill>
          <a:blip r:embed="rId2"/>
          <a:stretch>
            <a:fillRect/>
          </a:stretch>
        </p:blipFill>
        <p:spPr>
          <a:xfrm>
            <a:off x="548639" y="1088020"/>
            <a:ext cx="8047944" cy="5084180"/>
          </a:xfrm>
          <a:prstGeom prst="rect">
            <a:avLst/>
          </a:prstGeom>
        </p:spPr>
      </p:pic>
      <p:sp>
        <p:nvSpPr>
          <p:cNvPr id="6" name="テキスト ボックス 5">
            <a:extLst>
              <a:ext uri="{FF2B5EF4-FFF2-40B4-BE49-F238E27FC236}">
                <a16:creationId xmlns:a16="http://schemas.microsoft.com/office/drawing/2014/main" id="{311D698B-7A76-63AF-F4E4-D303ABE35BCE}"/>
              </a:ext>
            </a:extLst>
          </p:cNvPr>
          <p:cNvSpPr txBox="1"/>
          <p:nvPr/>
        </p:nvSpPr>
        <p:spPr>
          <a:xfrm>
            <a:off x="3826565" y="6406536"/>
            <a:ext cx="10210189" cy="132343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Docker</a:t>
            </a:r>
            <a:r>
              <a:rPr lang="ja-JP" altLang="en-US"/>
              <a:t>クライアントからではなく、コマンドで実行する場合、下記のようにします。</a:t>
            </a:r>
            <a:endParaRPr lang="en-US" altLang="ja-JP" dirty="0"/>
          </a:p>
          <a:p>
            <a:r>
              <a:rPr lang="en-US" altLang="ja-JP" dirty="0"/>
              <a:t>        $ docker run –it –rm –p 5000:5000 modern-skeleton [CR]</a:t>
            </a:r>
          </a:p>
          <a:p>
            <a:pPr marL="342900" indent="-342900">
              <a:buFont typeface="Arial" panose="020B0604020202020204" pitchFamily="34" charset="0"/>
              <a:buChar char="•"/>
            </a:pPr>
            <a:r>
              <a:rPr lang="ja-JP" altLang="en-US"/>
              <a:t>アクセスするには下記</a:t>
            </a:r>
            <a:r>
              <a:rPr lang="en-US" altLang="ja-JP" dirty="0"/>
              <a:t>URL</a:t>
            </a:r>
            <a:r>
              <a:rPr lang="ja-JP" altLang="en-US"/>
              <a:t>をブラウザで指定します。</a:t>
            </a:r>
            <a:endParaRPr lang="en-US" altLang="ja-JP" dirty="0"/>
          </a:p>
          <a:p>
            <a:r>
              <a:rPr lang="en-US" altLang="ja-JP" dirty="0"/>
              <a:t>        http://127.0.0.1:5000</a:t>
            </a:r>
          </a:p>
        </p:txBody>
      </p:sp>
      <p:sp>
        <p:nvSpPr>
          <p:cNvPr id="7" name="正方形/長方形 6">
            <a:extLst>
              <a:ext uri="{FF2B5EF4-FFF2-40B4-BE49-F238E27FC236}">
                <a16:creationId xmlns:a16="http://schemas.microsoft.com/office/drawing/2014/main" id="{716EB6AC-0F35-30D6-AC84-94B93938B4C3}"/>
              </a:ext>
            </a:extLst>
          </p:cNvPr>
          <p:cNvSpPr/>
          <p:nvPr/>
        </p:nvSpPr>
        <p:spPr>
          <a:xfrm>
            <a:off x="548638" y="1077742"/>
            <a:ext cx="5293362" cy="344658"/>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7BC1020-046E-8109-1FCD-20D919C06EAF}"/>
              </a:ext>
            </a:extLst>
          </p:cNvPr>
          <p:cNvSpPr/>
          <p:nvPr/>
        </p:nvSpPr>
        <p:spPr>
          <a:xfrm>
            <a:off x="1920239" y="3195059"/>
            <a:ext cx="4442462" cy="233942"/>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982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en-US" altLang="ja-JP" dirty="0"/>
              <a:t>SaaS</a:t>
            </a:r>
            <a:r>
              <a:rPr lang="ja-JP" altLang="en-US"/>
              <a:t>での稼働</a:t>
            </a:r>
          </a:p>
        </p:txBody>
      </p:sp>
      <p:sp>
        <p:nvSpPr>
          <p:cNvPr id="2" name="テキスト プレースホルダー 1">
            <a:extLst>
              <a:ext uri="{FF2B5EF4-FFF2-40B4-BE49-F238E27FC236}">
                <a16:creationId xmlns:a16="http://schemas.microsoft.com/office/drawing/2014/main" id="{EB1E17B8-7608-8E93-3C3A-0763A40B116C}"/>
              </a:ext>
            </a:extLst>
          </p:cNvPr>
          <p:cNvSpPr>
            <a:spLocks noGrp="1"/>
          </p:cNvSpPr>
          <p:nvPr>
            <p:ph type="body" sz="quarter" idx="10"/>
          </p:nvPr>
        </p:nvSpPr>
        <p:spPr/>
        <p:txBody>
          <a:bodyPr/>
          <a:lstStyle/>
          <a:p>
            <a:r>
              <a:rPr lang="ja-JP" altLang="en-US"/>
              <a:t>コンテナイメージを</a:t>
            </a:r>
            <a:r>
              <a:rPr lang="en-US" altLang="ja-JP" dirty="0"/>
              <a:t>App Runner</a:t>
            </a:r>
            <a:r>
              <a:rPr lang="ja-JP" altLang="en-US"/>
              <a:t>上で</a:t>
            </a:r>
            <a:r>
              <a:rPr lang="en-US" altLang="ja-JP" dirty="0"/>
              <a:t>SaaS</a:t>
            </a:r>
            <a:r>
              <a:rPr lang="ja-JP" altLang="en-US"/>
              <a:t>として稼働します</a:t>
            </a:r>
          </a:p>
        </p:txBody>
      </p:sp>
    </p:spTree>
    <p:extLst>
      <p:ext uri="{BB962C8B-B14F-4D97-AF65-F5344CB8AC3E}">
        <p14:creationId xmlns:p14="http://schemas.microsoft.com/office/powerpoint/2010/main" val="276039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5F8104-5EF2-3BE0-49FB-A6460168719B}"/>
              </a:ext>
            </a:extLst>
          </p:cNvPr>
          <p:cNvSpPr>
            <a:spLocks noGrp="1"/>
          </p:cNvSpPr>
          <p:nvPr>
            <p:ph type="title"/>
          </p:nvPr>
        </p:nvSpPr>
        <p:spPr/>
        <p:txBody>
          <a:bodyPr/>
          <a:lstStyle/>
          <a:p>
            <a:r>
              <a:rPr lang="en-US" altLang="ja-JP" dirty="0"/>
              <a:t>AWS</a:t>
            </a:r>
            <a:r>
              <a:rPr lang="ja-JP" altLang="en-US"/>
              <a:t>管理コンソールから</a:t>
            </a:r>
            <a:r>
              <a:rPr lang="en-US" altLang="ja-JP" dirty="0"/>
              <a:t>App Runner</a:t>
            </a:r>
            <a:r>
              <a:rPr lang="ja-JP" altLang="en-US"/>
              <a:t>へ</a:t>
            </a:r>
          </a:p>
        </p:txBody>
      </p:sp>
      <p:pic>
        <p:nvPicPr>
          <p:cNvPr id="6" name="図 5">
            <a:extLst>
              <a:ext uri="{FF2B5EF4-FFF2-40B4-BE49-F238E27FC236}">
                <a16:creationId xmlns:a16="http://schemas.microsoft.com/office/drawing/2014/main" id="{21D33EFF-6B65-68B4-4EFD-9818ADAF49FA}"/>
              </a:ext>
            </a:extLst>
          </p:cNvPr>
          <p:cNvPicPr>
            <a:picLocks noChangeAspect="1"/>
          </p:cNvPicPr>
          <p:nvPr/>
        </p:nvPicPr>
        <p:blipFill>
          <a:blip r:embed="rId2"/>
          <a:stretch>
            <a:fillRect/>
          </a:stretch>
        </p:blipFill>
        <p:spPr>
          <a:xfrm>
            <a:off x="283464" y="1512040"/>
            <a:ext cx="14063471" cy="2451431"/>
          </a:xfrm>
          <a:prstGeom prst="rect">
            <a:avLst/>
          </a:prstGeom>
        </p:spPr>
      </p:pic>
      <p:sp>
        <p:nvSpPr>
          <p:cNvPr id="5" name="テキスト ボックス 4">
            <a:extLst>
              <a:ext uri="{FF2B5EF4-FFF2-40B4-BE49-F238E27FC236}">
                <a16:creationId xmlns:a16="http://schemas.microsoft.com/office/drawing/2014/main" id="{2CE5B8DC-A806-ED63-11A3-DA32C03EB7DD}"/>
              </a:ext>
            </a:extLst>
          </p:cNvPr>
          <p:cNvSpPr txBox="1"/>
          <p:nvPr/>
        </p:nvSpPr>
        <p:spPr>
          <a:xfrm>
            <a:off x="1138088" y="4850330"/>
            <a:ext cx="7637612"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AWS</a:t>
            </a:r>
            <a:r>
              <a:rPr lang="ja-JP" altLang="en-US"/>
              <a:t>管理コンソールから</a:t>
            </a:r>
            <a:r>
              <a:rPr lang="en-US" altLang="ja-JP" dirty="0"/>
              <a:t>App Runner</a:t>
            </a:r>
            <a:r>
              <a:rPr lang="ja-JP" altLang="en-US"/>
              <a:t>サービスへ移動します。</a:t>
            </a:r>
            <a:endParaRPr lang="en-US" altLang="ja-JP" dirty="0"/>
          </a:p>
        </p:txBody>
      </p:sp>
    </p:spTree>
    <p:extLst>
      <p:ext uri="{BB962C8B-B14F-4D97-AF65-F5344CB8AC3E}">
        <p14:creationId xmlns:p14="http://schemas.microsoft.com/office/powerpoint/2010/main" val="153438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を定義します</a:t>
            </a:r>
          </a:p>
        </p:txBody>
      </p:sp>
      <p:pic>
        <p:nvPicPr>
          <p:cNvPr id="2" name="図 1">
            <a:extLst>
              <a:ext uri="{FF2B5EF4-FFF2-40B4-BE49-F238E27FC236}">
                <a16:creationId xmlns:a16="http://schemas.microsoft.com/office/drawing/2014/main" id="{99613B4F-5473-04EE-7178-2F275020AF67}"/>
              </a:ext>
            </a:extLst>
          </p:cNvPr>
          <p:cNvPicPr>
            <a:picLocks noChangeAspect="1"/>
          </p:cNvPicPr>
          <p:nvPr/>
        </p:nvPicPr>
        <p:blipFill>
          <a:blip r:embed="rId2"/>
          <a:stretch>
            <a:fillRect/>
          </a:stretch>
        </p:blipFill>
        <p:spPr>
          <a:xfrm>
            <a:off x="548639" y="1088020"/>
            <a:ext cx="8589771" cy="6387886"/>
          </a:xfrm>
          <a:prstGeom prst="rect">
            <a:avLst/>
          </a:prstGeom>
        </p:spPr>
      </p:pic>
      <p:sp>
        <p:nvSpPr>
          <p:cNvPr id="7" name="テキスト ボックス 6">
            <a:extLst>
              <a:ext uri="{FF2B5EF4-FFF2-40B4-BE49-F238E27FC236}">
                <a16:creationId xmlns:a16="http://schemas.microsoft.com/office/drawing/2014/main" id="{2DE1E3FC-721C-13CF-6135-29F0850D019A}"/>
              </a:ext>
            </a:extLst>
          </p:cNvPr>
          <p:cNvSpPr txBox="1"/>
          <p:nvPr/>
        </p:nvSpPr>
        <p:spPr>
          <a:xfrm>
            <a:off x="9638959" y="2017542"/>
            <a:ext cx="4442802" cy="1938992"/>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サービスの設定を行っていきます。</a:t>
            </a:r>
            <a:endParaRPr lang="en-US" altLang="ja-JP" dirty="0"/>
          </a:p>
          <a:p>
            <a:pPr marL="342900" indent="-342900">
              <a:buFont typeface="Arial" panose="020B0604020202020204" pitchFamily="34" charset="0"/>
              <a:buChar char="•"/>
            </a:pPr>
            <a:r>
              <a:rPr lang="ja-JP" altLang="en-US"/>
              <a:t>ここでは</a:t>
            </a:r>
            <a:r>
              <a:rPr lang="en-US" altLang="ja-JP" dirty="0"/>
              <a:t>GitHub</a:t>
            </a:r>
            <a:r>
              <a:rPr lang="ja-JP" altLang="en-US"/>
              <a:t>を指定し、リポジトリやブランチを選択しています。</a:t>
            </a:r>
            <a:endParaRPr lang="en-US" altLang="ja-JP" dirty="0"/>
          </a:p>
          <a:p>
            <a:pPr marL="342900" indent="-342900">
              <a:buFont typeface="Arial" panose="020B0604020202020204" pitchFamily="34" charset="0"/>
              <a:buChar char="•"/>
            </a:pPr>
            <a:r>
              <a:rPr lang="en-US" altLang="ja-JP" dirty="0"/>
              <a:t>GitHub</a:t>
            </a:r>
            <a:r>
              <a:rPr lang="ja-JP" altLang="en-US"/>
              <a:t>へのプッシュがあると、自動的に</a:t>
            </a:r>
            <a:r>
              <a:rPr lang="en-US" altLang="ja-JP" dirty="0"/>
              <a:t>App Runner</a:t>
            </a:r>
            <a:r>
              <a:rPr lang="ja-JP" altLang="en-US"/>
              <a:t>がデプロイを行います。</a:t>
            </a:r>
            <a:endParaRPr lang="en-US" altLang="ja-JP" dirty="0"/>
          </a:p>
        </p:txBody>
      </p:sp>
    </p:spTree>
    <p:extLst>
      <p:ext uri="{BB962C8B-B14F-4D97-AF65-F5344CB8AC3E}">
        <p14:creationId xmlns:p14="http://schemas.microsoft.com/office/powerpoint/2010/main" val="1378150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の</a:t>
            </a:r>
            <a:r>
              <a:rPr lang="en-US" altLang="ja-JP" dirty="0" err="1"/>
              <a:t>apprunner.yaml</a:t>
            </a:r>
            <a:r>
              <a:rPr lang="ja-JP" altLang="en-US"/>
              <a:t>を指定</a:t>
            </a:r>
          </a:p>
        </p:txBody>
      </p:sp>
      <p:pic>
        <p:nvPicPr>
          <p:cNvPr id="3" name="図 2">
            <a:extLst>
              <a:ext uri="{FF2B5EF4-FFF2-40B4-BE49-F238E27FC236}">
                <a16:creationId xmlns:a16="http://schemas.microsoft.com/office/drawing/2014/main" id="{6D98B4DD-D711-A845-A91B-5EEC53E09919}"/>
              </a:ext>
            </a:extLst>
          </p:cNvPr>
          <p:cNvPicPr>
            <a:picLocks noChangeAspect="1"/>
          </p:cNvPicPr>
          <p:nvPr/>
        </p:nvPicPr>
        <p:blipFill>
          <a:blip r:embed="rId2"/>
          <a:stretch>
            <a:fillRect/>
          </a:stretch>
        </p:blipFill>
        <p:spPr>
          <a:xfrm>
            <a:off x="566929" y="1088020"/>
            <a:ext cx="12192000" cy="6157480"/>
          </a:xfrm>
          <a:prstGeom prst="rect">
            <a:avLst/>
          </a:prstGeom>
        </p:spPr>
      </p:pic>
      <p:sp>
        <p:nvSpPr>
          <p:cNvPr id="6" name="テキスト ボックス 5">
            <a:extLst>
              <a:ext uri="{FF2B5EF4-FFF2-40B4-BE49-F238E27FC236}">
                <a16:creationId xmlns:a16="http://schemas.microsoft.com/office/drawing/2014/main" id="{DBC15C87-ED5E-D890-0794-70957F603C9F}"/>
              </a:ext>
            </a:extLst>
          </p:cNvPr>
          <p:cNvSpPr txBox="1"/>
          <p:nvPr/>
        </p:nvSpPr>
        <p:spPr>
          <a:xfrm>
            <a:off x="5668430" y="6259342"/>
            <a:ext cx="839504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err="1"/>
              <a:t>apprunner.yaml</a:t>
            </a:r>
            <a:r>
              <a:rPr lang="en-US" altLang="ja-JP" dirty="0"/>
              <a:t> </a:t>
            </a:r>
            <a:r>
              <a:rPr lang="ja-JP" altLang="en-US"/>
              <a:t>設定ファイルを利用して設定を行うようにします。</a:t>
            </a:r>
            <a:endParaRPr lang="en-US" altLang="ja-JP" dirty="0"/>
          </a:p>
        </p:txBody>
      </p:sp>
    </p:spTree>
    <p:extLst>
      <p:ext uri="{BB962C8B-B14F-4D97-AF65-F5344CB8AC3E}">
        <p14:creationId xmlns:p14="http://schemas.microsoft.com/office/powerpoint/2010/main" val="383211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サービスを設定します</a:t>
            </a:r>
          </a:p>
        </p:txBody>
      </p:sp>
      <p:sp>
        <p:nvSpPr>
          <p:cNvPr id="6" name="テキスト ボックス 5">
            <a:extLst>
              <a:ext uri="{FF2B5EF4-FFF2-40B4-BE49-F238E27FC236}">
                <a16:creationId xmlns:a16="http://schemas.microsoft.com/office/drawing/2014/main" id="{15E5084B-0CE4-32D4-664B-A36ACDBAD835}"/>
              </a:ext>
            </a:extLst>
          </p:cNvPr>
          <p:cNvSpPr txBox="1"/>
          <p:nvPr/>
        </p:nvSpPr>
        <p:spPr>
          <a:xfrm>
            <a:off x="6228660" y="1827428"/>
            <a:ext cx="7604761" cy="132343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サービスのサージングなどの設定を行います。</a:t>
            </a:r>
            <a:endParaRPr lang="en-US" altLang="ja-JP" dirty="0"/>
          </a:p>
          <a:p>
            <a:pPr marL="342900" indent="-342900">
              <a:buFont typeface="Arial" panose="020B0604020202020204" pitchFamily="34" charset="0"/>
              <a:buChar char="•"/>
            </a:pPr>
            <a:r>
              <a:rPr lang="ja-JP" altLang="en-US"/>
              <a:t>ここではスケルトンであることからデフォルト最小値の</a:t>
            </a:r>
            <a:r>
              <a:rPr lang="en-US" altLang="ja-JP" dirty="0"/>
              <a:t> 1vCPU, 2Gmem </a:t>
            </a:r>
            <a:r>
              <a:rPr lang="ja-JP" altLang="en-US"/>
              <a:t>としています。</a:t>
            </a:r>
            <a:endParaRPr lang="en-US" altLang="ja-JP" dirty="0"/>
          </a:p>
          <a:p>
            <a:pPr marL="342900" indent="-342900">
              <a:buFont typeface="Arial" panose="020B0604020202020204" pitchFamily="34" charset="0"/>
              <a:buChar char="•"/>
            </a:pPr>
            <a:r>
              <a:rPr lang="ja-JP" altLang="en-US"/>
              <a:t>その他の設定はすべてデフォルトとしています。</a:t>
            </a:r>
            <a:endParaRPr lang="en-US" altLang="ja-JP" dirty="0"/>
          </a:p>
        </p:txBody>
      </p:sp>
      <p:pic>
        <p:nvPicPr>
          <p:cNvPr id="2" name="図 1">
            <a:extLst>
              <a:ext uri="{FF2B5EF4-FFF2-40B4-BE49-F238E27FC236}">
                <a16:creationId xmlns:a16="http://schemas.microsoft.com/office/drawing/2014/main" id="{EEB3B4CF-C8B9-229D-56B0-8FC78A546DD6}"/>
              </a:ext>
            </a:extLst>
          </p:cNvPr>
          <p:cNvPicPr>
            <a:picLocks noChangeAspect="1"/>
          </p:cNvPicPr>
          <p:nvPr/>
        </p:nvPicPr>
        <p:blipFill>
          <a:blip r:embed="rId2"/>
          <a:stretch>
            <a:fillRect/>
          </a:stretch>
        </p:blipFill>
        <p:spPr>
          <a:xfrm>
            <a:off x="1005838" y="1088020"/>
            <a:ext cx="3593523" cy="6847939"/>
          </a:xfrm>
          <a:prstGeom prst="rect">
            <a:avLst/>
          </a:prstGeom>
        </p:spPr>
      </p:pic>
    </p:spTree>
    <p:extLst>
      <p:ext uri="{BB962C8B-B14F-4D97-AF65-F5344CB8AC3E}">
        <p14:creationId xmlns:p14="http://schemas.microsoft.com/office/powerpoint/2010/main" val="20330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確認と作成を行います</a:t>
            </a:r>
          </a:p>
        </p:txBody>
      </p:sp>
      <p:pic>
        <p:nvPicPr>
          <p:cNvPr id="2" name="図 1">
            <a:extLst>
              <a:ext uri="{FF2B5EF4-FFF2-40B4-BE49-F238E27FC236}">
                <a16:creationId xmlns:a16="http://schemas.microsoft.com/office/drawing/2014/main" id="{CF2EF61C-AB77-7DB8-1044-453CAF22E84C}"/>
              </a:ext>
            </a:extLst>
          </p:cNvPr>
          <p:cNvPicPr>
            <a:picLocks noChangeAspect="1"/>
          </p:cNvPicPr>
          <p:nvPr/>
        </p:nvPicPr>
        <p:blipFill>
          <a:blip r:embed="rId2"/>
          <a:stretch>
            <a:fillRect/>
          </a:stretch>
        </p:blipFill>
        <p:spPr>
          <a:xfrm>
            <a:off x="1129142" y="1060702"/>
            <a:ext cx="4637074" cy="6985000"/>
          </a:xfrm>
          <a:prstGeom prst="rect">
            <a:avLst/>
          </a:prstGeom>
        </p:spPr>
      </p:pic>
      <p:sp>
        <p:nvSpPr>
          <p:cNvPr id="6" name="テキスト ボックス 5">
            <a:extLst>
              <a:ext uri="{FF2B5EF4-FFF2-40B4-BE49-F238E27FC236}">
                <a16:creationId xmlns:a16="http://schemas.microsoft.com/office/drawing/2014/main" id="{B9B8935B-9335-D84A-F933-E7DE30505421}"/>
              </a:ext>
            </a:extLst>
          </p:cNvPr>
          <p:cNvSpPr txBox="1"/>
          <p:nvPr/>
        </p:nvSpPr>
        <p:spPr>
          <a:xfrm>
            <a:off x="6228660" y="1827428"/>
            <a:ext cx="760476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設定確認後、「作成とデプロイ」をクリックします。</a:t>
            </a:r>
            <a:endParaRPr lang="en-US" altLang="ja-JP" dirty="0"/>
          </a:p>
        </p:txBody>
      </p:sp>
    </p:spTree>
    <p:extLst>
      <p:ext uri="{BB962C8B-B14F-4D97-AF65-F5344CB8AC3E}">
        <p14:creationId xmlns:p14="http://schemas.microsoft.com/office/powerpoint/2010/main" val="230078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err="1"/>
              <a:t>apa-gui</a:t>
            </a:r>
            <a:r>
              <a:rPr lang="ja-JP" altLang="en-US"/>
              <a:t>のデプロイが開始されます</a:t>
            </a:r>
          </a:p>
        </p:txBody>
      </p:sp>
      <p:pic>
        <p:nvPicPr>
          <p:cNvPr id="2" name="図 1">
            <a:extLst>
              <a:ext uri="{FF2B5EF4-FFF2-40B4-BE49-F238E27FC236}">
                <a16:creationId xmlns:a16="http://schemas.microsoft.com/office/drawing/2014/main" id="{994C85D0-641D-DCA5-57BE-C5C541ECB147}"/>
              </a:ext>
            </a:extLst>
          </p:cNvPr>
          <p:cNvPicPr>
            <a:picLocks noChangeAspect="1"/>
          </p:cNvPicPr>
          <p:nvPr/>
        </p:nvPicPr>
        <p:blipFill>
          <a:blip r:embed="rId2"/>
          <a:stretch>
            <a:fillRect/>
          </a:stretch>
        </p:blipFill>
        <p:spPr>
          <a:xfrm>
            <a:off x="548639" y="1088020"/>
            <a:ext cx="9908265" cy="6496193"/>
          </a:xfrm>
          <a:prstGeom prst="rect">
            <a:avLst/>
          </a:prstGeom>
        </p:spPr>
      </p:pic>
      <p:sp>
        <p:nvSpPr>
          <p:cNvPr id="6" name="テキスト ボックス 5">
            <a:extLst>
              <a:ext uri="{FF2B5EF4-FFF2-40B4-BE49-F238E27FC236}">
                <a16:creationId xmlns:a16="http://schemas.microsoft.com/office/drawing/2014/main" id="{9D50CFE0-7B03-1FE4-1B74-9D96257BC2D8}"/>
              </a:ext>
            </a:extLst>
          </p:cNvPr>
          <p:cNvSpPr txBox="1"/>
          <p:nvPr/>
        </p:nvSpPr>
        <p:spPr>
          <a:xfrm>
            <a:off x="7016061" y="5929528"/>
            <a:ext cx="6560240" cy="707886"/>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デプロイが開始されます。数分かかります。</a:t>
            </a:r>
            <a:endParaRPr lang="en-US" altLang="ja-JP" dirty="0"/>
          </a:p>
          <a:p>
            <a:pPr marL="342900" indent="-342900">
              <a:buFont typeface="Arial" panose="020B0604020202020204" pitchFamily="34" charset="0"/>
              <a:buChar char="•"/>
            </a:pPr>
            <a:r>
              <a:rPr lang="ja-JP" altLang="en-US"/>
              <a:t>更新ボタンでログ表示がリフレッシュされます。</a:t>
            </a:r>
            <a:endParaRPr lang="en-US" altLang="ja-JP" dirty="0"/>
          </a:p>
        </p:txBody>
      </p:sp>
    </p:spTree>
    <p:extLst>
      <p:ext uri="{BB962C8B-B14F-4D97-AF65-F5344CB8AC3E}">
        <p14:creationId xmlns:p14="http://schemas.microsoft.com/office/powerpoint/2010/main" val="1274006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en-US" altLang="ja-JP" dirty="0" err="1"/>
              <a:t>apa-gui</a:t>
            </a:r>
            <a:r>
              <a:rPr kumimoji="1" lang="ja-JP" altLang="en-US"/>
              <a:t>がデプロイされ、ログを参照できます</a:t>
            </a:r>
          </a:p>
        </p:txBody>
      </p:sp>
      <p:pic>
        <p:nvPicPr>
          <p:cNvPr id="5" name="図 4">
            <a:extLst>
              <a:ext uri="{FF2B5EF4-FFF2-40B4-BE49-F238E27FC236}">
                <a16:creationId xmlns:a16="http://schemas.microsoft.com/office/drawing/2014/main" id="{AF386AFF-E29B-CAAA-039C-5F838C2C59C2}"/>
              </a:ext>
            </a:extLst>
          </p:cNvPr>
          <p:cNvPicPr>
            <a:picLocks noChangeAspect="1"/>
          </p:cNvPicPr>
          <p:nvPr/>
        </p:nvPicPr>
        <p:blipFill>
          <a:blip r:embed="rId2"/>
          <a:stretch>
            <a:fillRect/>
          </a:stretch>
        </p:blipFill>
        <p:spPr>
          <a:xfrm>
            <a:off x="566929" y="901700"/>
            <a:ext cx="7425764" cy="6756400"/>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8349561" y="1741287"/>
            <a:ext cx="5556939"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サービス作成に成功し、イベントログ、デプロイログ、アプリケーションログ、がそれぞれ確認できます。</a:t>
            </a:r>
            <a:endParaRPr lang="en-US" altLang="ja-JP" dirty="0"/>
          </a:p>
          <a:p>
            <a:pPr marL="342900" indent="-342900">
              <a:buFont typeface="Arial" panose="020B0604020202020204" pitchFamily="34" charset="0"/>
              <a:buChar char="•"/>
            </a:pPr>
            <a:r>
              <a:rPr lang="ja-JP" altLang="en-US"/>
              <a:t>赤枠で囲った部分に、アクセス先の</a:t>
            </a:r>
            <a:r>
              <a:rPr lang="en-US" altLang="ja-JP" dirty="0"/>
              <a:t>URL</a:t>
            </a:r>
            <a:r>
              <a:rPr lang="ja-JP" altLang="en-US"/>
              <a:t>が表示されます。この</a:t>
            </a:r>
            <a:r>
              <a:rPr lang="en-US" altLang="ja-JP" dirty="0"/>
              <a:t>URL</a:t>
            </a:r>
            <a:r>
              <a:rPr lang="ja-JP" altLang="en-US"/>
              <a:t>をブラウザで開くと</a:t>
            </a:r>
            <a:r>
              <a:rPr lang="en-US" altLang="ja-JP" dirty="0"/>
              <a:t> modern-skeleton </a:t>
            </a:r>
            <a:r>
              <a:rPr lang="ja-JP" altLang="en-US"/>
              <a:t>の画面が表示されます。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916938" y="2635419"/>
            <a:ext cx="2740662" cy="34484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3140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C8EA4-107E-44BC-3E72-34BB554C4377}"/>
              </a:ext>
            </a:extLst>
          </p:cNvPr>
          <p:cNvSpPr>
            <a:spLocks noGrp="1"/>
          </p:cNvSpPr>
          <p:nvPr>
            <p:ph type="title"/>
          </p:nvPr>
        </p:nvSpPr>
        <p:spPr/>
        <p:txBody>
          <a:bodyPr/>
          <a:lstStyle/>
          <a:p>
            <a:r>
              <a:rPr kumimoji="1" lang="ja-JP" altLang="en-US"/>
              <a:t>目次</a:t>
            </a:r>
          </a:p>
        </p:txBody>
      </p:sp>
      <p:sp>
        <p:nvSpPr>
          <p:cNvPr id="3" name="テキスト プレースホルダー 2">
            <a:extLst>
              <a:ext uri="{FF2B5EF4-FFF2-40B4-BE49-F238E27FC236}">
                <a16:creationId xmlns:a16="http://schemas.microsoft.com/office/drawing/2014/main" id="{52A60602-19A1-FE09-C7EB-232065394D92}"/>
              </a:ext>
            </a:extLst>
          </p:cNvPr>
          <p:cNvSpPr>
            <a:spLocks noGrp="1"/>
          </p:cNvSpPr>
          <p:nvPr>
            <p:ph type="body" sz="quarter" idx="10"/>
          </p:nvPr>
        </p:nvSpPr>
        <p:spPr/>
        <p:txBody>
          <a:bodyPr/>
          <a:lstStyle/>
          <a:p>
            <a:pPr marL="514350" indent="-514350">
              <a:buFont typeface="+mj-lt"/>
              <a:buAutoNum type="arabicPeriod"/>
            </a:pPr>
            <a:r>
              <a:rPr kumimoji="1" lang="ja-JP" altLang="en-US"/>
              <a:t>ローカル</a:t>
            </a:r>
            <a:r>
              <a:rPr kumimoji="1" lang="en-US" altLang="ja-JP" dirty="0"/>
              <a:t>PC</a:t>
            </a:r>
            <a:r>
              <a:rPr kumimoji="1" lang="ja-JP" altLang="en-US"/>
              <a:t>での稼働</a:t>
            </a:r>
            <a:endParaRPr kumimoji="1" lang="en-US" altLang="ja-JP" dirty="0"/>
          </a:p>
          <a:p>
            <a:pPr marL="514350" indent="-514350">
              <a:buFont typeface="+mj-lt"/>
              <a:buAutoNum type="arabicPeriod"/>
            </a:pPr>
            <a:r>
              <a:rPr kumimoji="1" lang="ja-JP" altLang="en-US"/>
              <a:t>コンテナでの稼働</a:t>
            </a:r>
            <a:endParaRPr kumimoji="1" lang="en-US" altLang="ja-JP" dirty="0"/>
          </a:p>
          <a:p>
            <a:pPr marL="514350" indent="-514350">
              <a:buFont typeface="+mj-lt"/>
              <a:buAutoNum type="arabicPeriod"/>
            </a:pPr>
            <a:r>
              <a:rPr kumimoji="1" lang="en-US" altLang="ja-JP" dirty="0"/>
              <a:t>SaaS</a:t>
            </a:r>
            <a:r>
              <a:rPr kumimoji="1" lang="ja-JP" altLang="en-US"/>
              <a:t>での稼働</a:t>
            </a:r>
            <a:endParaRPr kumimoji="1" lang="en-US" altLang="ja-JP" dirty="0"/>
          </a:p>
          <a:p>
            <a:pPr marL="514350" indent="-514350">
              <a:buFont typeface="+mj-lt"/>
              <a:buAutoNum type="arabicPeriod"/>
            </a:pPr>
            <a:r>
              <a:rPr kumimoji="1" lang="ja-JP" altLang="en-US"/>
              <a:t>補足（サンプルコード一部）</a:t>
            </a:r>
            <a:endParaRPr kumimoji="1" lang="en-US" altLang="ja-JP" dirty="0"/>
          </a:p>
          <a:p>
            <a:pPr marL="514350" indent="-514350">
              <a:buFont typeface="+mj-lt"/>
              <a:buAutoNum type="arabicPeriod"/>
            </a:pPr>
            <a:endParaRPr kumimoji="1" lang="ja-JP" altLang="en-US"/>
          </a:p>
        </p:txBody>
      </p:sp>
    </p:spTree>
    <p:extLst>
      <p:ext uri="{BB962C8B-B14F-4D97-AF65-F5344CB8AC3E}">
        <p14:creationId xmlns:p14="http://schemas.microsoft.com/office/powerpoint/2010/main" val="95294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ja-JP" altLang="en-US"/>
              <a:t>デフォルトドメイン（アクセス先）の確認</a:t>
            </a:r>
          </a:p>
        </p:txBody>
      </p:sp>
      <p:pic>
        <p:nvPicPr>
          <p:cNvPr id="4" name="図 3">
            <a:extLst>
              <a:ext uri="{FF2B5EF4-FFF2-40B4-BE49-F238E27FC236}">
                <a16:creationId xmlns:a16="http://schemas.microsoft.com/office/drawing/2014/main" id="{EC128453-98E3-3D79-F0E2-91A81B1113D2}"/>
              </a:ext>
            </a:extLst>
          </p:cNvPr>
          <p:cNvPicPr>
            <a:picLocks noChangeAspect="1"/>
          </p:cNvPicPr>
          <p:nvPr/>
        </p:nvPicPr>
        <p:blipFill>
          <a:blip r:embed="rId2"/>
          <a:stretch>
            <a:fillRect/>
          </a:stretch>
        </p:blipFill>
        <p:spPr>
          <a:xfrm>
            <a:off x="548639" y="1488239"/>
            <a:ext cx="11263152" cy="3385333"/>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5398927" y="5810972"/>
            <a:ext cx="7656673" cy="707886"/>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黄色枠で囲った部分は、</a:t>
            </a:r>
            <a:r>
              <a:rPr lang="en-US" altLang="ja-JP" dirty="0"/>
              <a:t>App Runner</a:t>
            </a:r>
            <a:r>
              <a:rPr lang="ja-JP" altLang="en-US"/>
              <a:t>のデフォルトドメインで指定されたものと同じです。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1678938" y="1896534"/>
            <a:ext cx="3959862" cy="394352"/>
          </a:xfrm>
          <a:prstGeom prst="rect">
            <a:avLst/>
          </a:prstGeom>
          <a:noFill/>
          <a:ln w="3492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536643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err="1"/>
              <a:t>ありがとうございました</a:t>
            </a:r>
            <a:endParaRPr lang="en-US" dirty="0"/>
          </a:p>
        </p:txBody>
      </p:sp>
    </p:spTree>
    <p:extLst>
      <p:ext uri="{BB962C8B-B14F-4D97-AF65-F5344CB8AC3E}">
        <p14:creationId xmlns:p14="http://schemas.microsoft.com/office/powerpoint/2010/main" val="2654942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1FDD-47E1-40D0-EC4D-C4E72226944E}"/>
              </a:ext>
            </a:extLst>
          </p:cNvPr>
          <p:cNvSpPr>
            <a:spLocks noGrp="1"/>
          </p:cNvSpPr>
          <p:nvPr>
            <p:ph type="title"/>
          </p:nvPr>
        </p:nvSpPr>
        <p:spPr/>
        <p:txBody>
          <a:bodyPr/>
          <a:lstStyle/>
          <a:p>
            <a:r>
              <a:rPr kumimoji="1" lang="ja-JP" altLang="en-US"/>
              <a:t>補足（サンプルコード一部）</a:t>
            </a:r>
          </a:p>
        </p:txBody>
      </p:sp>
    </p:spTree>
    <p:extLst>
      <p:ext uri="{BB962C8B-B14F-4D97-AF65-F5344CB8AC3E}">
        <p14:creationId xmlns:p14="http://schemas.microsoft.com/office/powerpoint/2010/main" val="139012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requirements.txt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a:lstStyle/>
          <a:p>
            <a:r>
              <a:rPr kumimoji="1" lang="en" altLang="ja-JP" sz="1600" dirty="0"/>
              <a:t>Flask==2.0.2</a:t>
            </a:r>
          </a:p>
          <a:p>
            <a:endParaRPr kumimoji="1" lang="ja-JP" altLang="en-US" sz="1600"/>
          </a:p>
        </p:txBody>
      </p:sp>
    </p:spTree>
    <p:extLst>
      <p:ext uri="{BB962C8B-B14F-4D97-AF65-F5344CB8AC3E}">
        <p14:creationId xmlns:p14="http://schemas.microsoft.com/office/powerpoint/2010/main" val="1796955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Dockerfile.txt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FROM python:3.8.12-slim-bullseye</a:t>
            </a:r>
          </a:p>
          <a:p>
            <a:endParaRPr kumimoji="1" lang="en" altLang="ja-JP" sz="1600" dirty="0"/>
          </a:p>
          <a:p>
            <a:r>
              <a:rPr kumimoji="1" lang="en" altLang="ja-JP" sz="1600" dirty="0"/>
              <a:t>RUN apt update  &amp;&amp; \</a:t>
            </a:r>
          </a:p>
          <a:p>
            <a:r>
              <a:rPr kumimoji="1" lang="en" altLang="ja-JP" sz="1600" dirty="0"/>
              <a:t>  apt install -y git unzip curl &amp;&amp; \</a:t>
            </a:r>
          </a:p>
          <a:p>
            <a:r>
              <a:rPr kumimoji="1" lang="en" altLang="ja-JP" sz="1600" dirty="0"/>
              <a:t>  git clone https://</a:t>
            </a:r>
            <a:r>
              <a:rPr kumimoji="1" lang="en" altLang="ja-JP" sz="1600" dirty="0" err="1"/>
              <a:t>github.com</a:t>
            </a:r>
            <a:r>
              <a:rPr kumimoji="1" lang="en" altLang="ja-JP" sz="1600" dirty="0"/>
              <a:t>/</a:t>
            </a:r>
            <a:r>
              <a:rPr kumimoji="1" lang="en" altLang="ja-JP" sz="1600" dirty="0" err="1"/>
              <a:t>kmorooka</a:t>
            </a:r>
            <a:r>
              <a:rPr kumimoji="1" lang="en" altLang="ja-JP" sz="1600" dirty="0"/>
              <a:t>/modern-</a:t>
            </a:r>
            <a:r>
              <a:rPr kumimoji="1" lang="en" altLang="ja-JP" sz="1600" dirty="0" err="1"/>
              <a:t>skeleton.git</a:t>
            </a:r>
            <a:r>
              <a:rPr kumimoji="1" lang="en" altLang="ja-JP" sz="1600" dirty="0"/>
              <a:t> &amp;&amp; \</a:t>
            </a:r>
          </a:p>
          <a:p>
            <a:r>
              <a:rPr kumimoji="1" lang="en" altLang="ja-JP" sz="1600" dirty="0"/>
              <a:t>  pip install --upgrade pip &amp;&amp; \</a:t>
            </a:r>
          </a:p>
          <a:p>
            <a:r>
              <a:rPr kumimoji="1" lang="en" altLang="ja-JP" sz="1600" dirty="0"/>
              <a:t>  pip install -r /modern-skeleton/</a:t>
            </a:r>
            <a:r>
              <a:rPr kumimoji="1" lang="en" altLang="ja-JP" sz="1600" dirty="0" err="1"/>
              <a:t>requirements.txt</a:t>
            </a:r>
            <a:r>
              <a:rPr kumimoji="1" lang="en" altLang="ja-JP" sz="1600" dirty="0"/>
              <a:t> &amp;&amp; \</a:t>
            </a:r>
          </a:p>
          <a:p>
            <a:r>
              <a:rPr kumimoji="1" lang="en" altLang="ja-JP" sz="1600" dirty="0"/>
              <a:t>  rm -rf ~/.cache</a:t>
            </a:r>
          </a:p>
          <a:p>
            <a:endParaRPr kumimoji="1" lang="en" altLang="ja-JP" sz="1600" dirty="0"/>
          </a:p>
          <a:p>
            <a:r>
              <a:rPr kumimoji="1" lang="en" altLang="ja-JP" sz="1600" dirty="0"/>
              <a:t>WORKDIR /modern-skeleton</a:t>
            </a:r>
          </a:p>
          <a:p>
            <a:endParaRPr kumimoji="1" lang="en" altLang="ja-JP" sz="1600" dirty="0"/>
          </a:p>
          <a:p>
            <a:r>
              <a:rPr kumimoji="1" lang="en" altLang="ja-JP" sz="1600" dirty="0"/>
              <a:t>CMD ["flask", "run", "--host", "0.0.0.0", "--port", "5000"]</a:t>
            </a:r>
          </a:p>
          <a:p>
            <a:endParaRPr kumimoji="1" lang="ja-JP" altLang="en-US" sz="1600"/>
          </a:p>
        </p:txBody>
      </p:sp>
    </p:spTree>
    <p:extLst>
      <p:ext uri="{BB962C8B-B14F-4D97-AF65-F5344CB8AC3E}">
        <p14:creationId xmlns:p14="http://schemas.microsoft.com/office/powerpoint/2010/main" val="257487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apprunner.txt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version: 1.0</a:t>
            </a:r>
          </a:p>
          <a:p>
            <a:r>
              <a:rPr kumimoji="1" lang="en" altLang="ja-JP" sz="1600" dirty="0"/>
              <a:t>runtime: python3</a:t>
            </a:r>
          </a:p>
          <a:p>
            <a:r>
              <a:rPr kumimoji="1" lang="en" altLang="ja-JP" sz="1600" dirty="0"/>
              <a:t>build:</a:t>
            </a:r>
          </a:p>
          <a:p>
            <a:r>
              <a:rPr kumimoji="1" lang="en" altLang="ja-JP" sz="1600" dirty="0"/>
              <a:t>  commands:</a:t>
            </a:r>
          </a:p>
          <a:p>
            <a:r>
              <a:rPr kumimoji="1" lang="en" altLang="ja-JP" sz="1600" dirty="0"/>
              <a:t>    build:</a:t>
            </a:r>
          </a:p>
          <a:p>
            <a:r>
              <a:rPr kumimoji="1" lang="en" altLang="ja-JP" sz="1600" dirty="0"/>
              <a:t>      - yum update -y</a:t>
            </a:r>
          </a:p>
          <a:p>
            <a:r>
              <a:rPr kumimoji="1" lang="en" altLang="ja-JP" sz="1600" dirty="0"/>
              <a:t>      - yum install -y unzip curl </a:t>
            </a:r>
            <a:r>
              <a:rPr kumimoji="1" lang="en" altLang="ja-JP" sz="1600" dirty="0" err="1"/>
              <a:t>fontconfig</a:t>
            </a:r>
            <a:endParaRPr kumimoji="1" lang="en" altLang="ja-JP" sz="1600" dirty="0"/>
          </a:p>
          <a:p>
            <a:r>
              <a:rPr kumimoji="1" lang="en" altLang="ja-JP" sz="1600" dirty="0"/>
              <a:t>      - pip install -r </a:t>
            </a:r>
            <a:r>
              <a:rPr kumimoji="1" lang="en" altLang="ja-JP" sz="1600" dirty="0" err="1"/>
              <a:t>requirements.txt</a:t>
            </a:r>
            <a:endParaRPr kumimoji="1" lang="en" altLang="ja-JP" sz="1600" dirty="0"/>
          </a:p>
          <a:p>
            <a:r>
              <a:rPr kumimoji="1" lang="en" altLang="ja-JP" sz="1600" dirty="0"/>
              <a:t>      - rm -rf ~/.cache</a:t>
            </a:r>
          </a:p>
          <a:p>
            <a:r>
              <a:rPr kumimoji="1" lang="en" altLang="ja-JP" sz="1600" dirty="0"/>
              <a:t>run:</a:t>
            </a:r>
          </a:p>
          <a:p>
            <a:r>
              <a:rPr kumimoji="1" lang="en" altLang="ja-JP" sz="1600" dirty="0"/>
              <a:t>  runtime-version: 3.7</a:t>
            </a:r>
          </a:p>
          <a:p>
            <a:r>
              <a:rPr kumimoji="1" lang="en" altLang="ja-JP" sz="1600" dirty="0"/>
              <a:t>  command: flask run --host 0.0.0.0 --port 5000</a:t>
            </a:r>
          </a:p>
          <a:p>
            <a:r>
              <a:rPr kumimoji="1" lang="en" altLang="ja-JP" sz="1600" dirty="0"/>
              <a:t>  network: </a:t>
            </a:r>
          </a:p>
          <a:p>
            <a:r>
              <a:rPr kumimoji="1" lang="en" altLang="ja-JP" sz="1600" dirty="0"/>
              <a:t>    port: 5000</a:t>
            </a:r>
            <a:endParaRPr kumimoji="1" lang="ja-JP" altLang="en-US" sz="1600"/>
          </a:p>
        </p:txBody>
      </p:sp>
    </p:spTree>
    <p:extLst>
      <p:ext uri="{BB962C8B-B14F-4D97-AF65-F5344CB8AC3E}">
        <p14:creationId xmlns:p14="http://schemas.microsoft.com/office/powerpoint/2010/main" val="57959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en-US" altLang="ja-JP" dirty="0"/>
              <a:t>modern-skeleton </a:t>
            </a:r>
            <a:r>
              <a:rPr kumimoji="1" lang="ja-JP" altLang="en-US"/>
              <a:t>の３つの利用方法</a:t>
            </a:r>
          </a:p>
        </p:txBody>
      </p:sp>
      <p:sp>
        <p:nvSpPr>
          <p:cNvPr id="3" name="テキスト プレースホルダー 2">
            <a:extLst>
              <a:ext uri="{FF2B5EF4-FFF2-40B4-BE49-F238E27FC236}">
                <a16:creationId xmlns:a16="http://schemas.microsoft.com/office/drawing/2014/main" id="{8FF1FBE5-0C2A-7839-ADED-27C362C1AA33}"/>
              </a:ext>
            </a:extLst>
          </p:cNvPr>
          <p:cNvSpPr>
            <a:spLocks noGrp="1"/>
          </p:cNvSpPr>
          <p:nvPr>
            <p:ph type="body" sz="quarter" idx="4294967295"/>
          </p:nvPr>
        </p:nvSpPr>
        <p:spPr>
          <a:xfrm>
            <a:off x="357809" y="1786871"/>
            <a:ext cx="4704522" cy="5089525"/>
          </a:xfrm>
        </p:spPr>
        <p:txBody>
          <a:bodyPr/>
          <a:lstStyle/>
          <a:p>
            <a:pPr algn="ctr"/>
            <a:r>
              <a:rPr kumimoji="1" lang="ja-JP" altLang="en-US" b="1">
                <a:solidFill>
                  <a:schemeClr val="accent1"/>
                </a:solidFill>
              </a:rPr>
              <a:t>ローカル</a:t>
            </a:r>
            <a:r>
              <a:rPr kumimoji="1" lang="en-US" altLang="ja-JP" b="1" dirty="0">
                <a:solidFill>
                  <a:schemeClr val="accent1"/>
                </a:solidFill>
              </a:rPr>
              <a:t>PC</a:t>
            </a:r>
          </a:p>
          <a:p>
            <a:endParaRPr kumimoji="1" lang="en-US" altLang="ja-JP" dirty="0"/>
          </a:p>
          <a:p>
            <a:r>
              <a:rPr kumimoji="1" lang="en-US" altLang="ja-JP" dirty="0"/>
              <a:t>GitHub</a:t>
            </a:r>
            <a:r>
              <a:rPr kumimoji="1" lang="ja-JP" altLang="en-US"/>
              <a:t>からローカル</a:t>
            </a:r>
            <a:r>
              <a:rPr kumimoji="1" lang="en-US" altLang="ja-JP" dirty="0"/>
              <a:t>PC</a:t>
            </a:r>
            <a:r>
              <a:rPr kumimoji="1" lang="ja-JP" altLang="en-US"/>
              <a:t>へクローンし、環境構築して稼働します。</a:t>
            </a:r>
          </a:p>
        </p:txBody>
      </p:sp>
      <p:sp>
        <p:nvSpPr>
          <p:cNvPr id="4" name="テキスト プレースホルダー 3">
            <a:extLst>
              <a:ext uri="{FF2B5EF4-FFF2-40B4-BE49-F238E27FC236}">
                <a16:creationId xmlns:a16="http://schemas.microsoft.com/office/drawing/2014/main" id="{2FDD3D79-3F4D-D276-633D-859F08618DD1}"/>
              </a:ext>
            </a:extLst>
          </p:cNvPr>
          <p:cNvSpPr>
            <a:spLocks noGrp="1"/>
          </p:cNvSpPr>
          <p:nvPr>
            <p:ph type="body" sz="quarter" idx="4294967295"/>
          </p:nvPr>
        </p:nvSpPr>
        <p:spPr>
          <a:xfrm>
            <a:off x="5224669" y="1786871"/>
            <a:ext cx="4704522" cy="5089525"/>
          </a:xfrm>
        </p:spPr>
        <p:txBody>
          <a:bodyPr/>
          <a:lstStyle/>
          <a:p>
            <a:pPr algn="ctr"/>
            <a:r>
              <a:rPr kumimoji="1" lang="ja-JP" altLang="en-US" b="1">
                <a:solidFill>
                  <a:schemeClr val="accent1"/>
                </a:solidFill>
              </a:rPr>
              <a:t>コンテナ</a:t>
            </a:r>
            <a:endParaRPr kumimoji="1" lang="en-US" altLang="ja-JP" b="1" dirty="0">
              <a:solidFill>
                <a:schemeClr val="accent1"/>
              </a:solidFill>
            </a:endParaRPr>
          </a:p>
          <a:p>
            <a:endParaRPr kumimoji="1" lang="en-US" altLang="ja-JP" dirty="0"/>
          </a:p>
          <a:p>
            <a:r>
              <a:rPr kumimoji="1" lang="ja-JP" altLang="en-US"/>
              <a:t>コンテナイメージで稼働します。</a:t>
            </a:r>
            <a:endParaRPr kumimoji="1" lang="en-US" altLang="ja-JP" dirty="0"/>
          </a:p>
          <a:p>
            <a:r>
              <a:rPr kumimoji="1" lang="ja-JP" altLang="en-US"/>
              <a:t>ここではローカル</a:t>
            </a:r>
            <a:r>
              <a:rPr kumimoji="1" lang="en-US" altLang="ja-JP" dirty="0"/>
              <a:t>PC</a:t>
            </a:r>
            <a:r>
              <a:rPr kumimoji="1" lang="ja-JP" altLang="en-US"/>
              <a:t>へ</a:t>
            </a:r>
            <a:r>
              <a:rPr kumimoji="1" lang="en-US" altLang="ja-JP" dirty="0"/>
              <a:t>Docker</a:t>
            </a:r>
            <a:r>
              <a:rPr kumimoji="1" lang="ja-JP" altLang="en-US"/>
              <a:t>を導入し、稼働しています。</a:t>
            </a:r>
          </a:p>
        </p:txBody>
      </p:sp>
      <p:sp>
        <p:nvSpPr>
          <p:cNvPr id="5" name="テキスト プレースホルダー 3">
            <a:extLst>
              <a:ext uri="{FF2B5EF4-FFF2-40B4-BE49-F238E27FC236}">
                <a16:creationId xmlns:a16="http://schemas.microsoft.com/office/drawing/2014/main" id="{83CCBADD-2FF6-E09F-0DD2-34546E8A8F20}"/>
              </a:ext>
            </a:extLst>
          </p:cNvPr>
          <p:cNvSpPr txBox="1">
            <a:spLocks/>
          </p:cNvSpPr>
          <p:nvPr/>
        </p:nvSpPr>
        <p:spPr>
          <a:xfrm>
            <a:off x="10091530" y="1786871"/>
            <a:ext cx="4704522" cy="5089525"/>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kumimoji="1" lang="en-US" altLang="ja-JP" b="1" dirty="0">
                <a:solidFill>
                  <a:schemeClr val="accent1"/>
                </a:solidFill>
              </a:rPr>
              <a:t>SaaS</a:t>
            </a:r>
          </a:p>
          <a:p>
            <a:endParaRPr kumimoji="1" lang="en-US" altLang="ja-JP" dirty="0"/>
          </a:p>
          <a:p>
            <a:r>
              <a:rPr kumimoji="1" lang="en-US" altLang="ja-JP" dirty="0"/>
              <a:t>AWS App Runner</a:t>
            </a:r>
            <a:r>
              <a:rPr kumimoji="1" lang="ja-JP" altLang="en-US"/>
              <a:t>上で、</a:t>
            </a:r>
            <a:r>
              <a:rPr kumimoji="1" lang="en-US" altLang="ja-JP" dirty="0" err="1"/>
              <a:t>GiuHub</a:t>
            </a:r>
            <a:r>
              <a:rPr kumimoji="1" lang="ja-JP" altLang="en-US"/>
              <a:t>を指定して稼働します。</a:t>
            </a:r>
            <a:endParaRPr kumimoji="1" lang="en-US" altLang="ja-JP" dirty="0"/>
          </a:p>
          <a:p>
            <a:r>
              <a:rPr kumimoji="1" lang="ja-JP" altLang="en-US"/>
              <a:t>（</a:t>
            </a:r>
            <a:r>
              <a:rPr kumimoji="1" lang="en-US" altLang="ja-JP" dirty="0"/>
              <a:t>App Runner</a:t>
            </a:r>
            <a:r>
              <a:rPr kumimoji="1" lang="ja-JP" altLang="en-US"/>
              <a:t>はコンテナを稼働することも可能です。）</a:t>
            </a:r>
          </a:p>
        </p:txBody>
      </p:sp>
    </p:spTree>
    <p:extLst>
      <p:ext uri="{BB962C8B-B14F-4D97-AF65-F5344CB8AC3E}">
        <p14:creationId xmlns:p14="http://schemas.microsoft.com/office/powerpoint/2010/main" val="231874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サンプルコード説明</a:t>
            </a:r>
          </a:p>
        </p:txBody>
      </p:sp>
      <p:sp>
        <p:nvSpPr>
          <p:cNvPr id="3" name="テキスト プレースホルダー 2">
            <a:extLst>
              <a:ext uri="{FF2B5EF4-FFF2-40B4-BE49-F238E27FC236}">
                <a16:creationId xmlns:a16="http://schemas.microsoft.com/office/drawing/2014/main" id="{9BDB79A6-42FD-A86C-CF8B-8E8BF7E4E986}"/>
              </a:ext>
            </a:extLst>
          </p:cNvPr>
          <p:cNvSpPr>
            <a:spLocks noGrp="1"/>
          </p:cNvSpPr>
          <p:nvPr>
            <p:ph type="body" sz="quarter" idx="10"/>
          </p:nvPr>
        </p:nvSpPr>
        <p:spPr>
          <a:xfrm>
            <a:off x="548640" y="1645921"/>
            <a:ext cx="13510260" cy="2183958"/>
          </a:xfrm>
        </p:spPr>
        <p:txBody>
          <a:bodyPr/>
          <a:lstStyle/>
          <a:p>
            <a:pPr marL="457200" indent="-457200">
              <a:buFont typeface="Arial" panose="020B0604020202020204" pitchFamily="34" charset="0"/>
              <a:buChar char="•"/>
            </a:pPr>
            <a:r>
              <a:rPr kumimoji="1" lang="ja-JP" altLang="en-US" sz="2000"/>
              <a:t>サンプルコードの内容は、下記の流れとなっています。</a:t>
            </a:r>
            <a:endParaRPr kumimoji="1" lang="en-US" altLang="ja-JP" sz="2000" dirty="0"/>
          </a:p>
          <a:p>
            <a:pPr marL="1703070" lvl="1" indent="-514350">
              <a:buFont typeface="+mj-ea"/>
              <a:buAutoNum type="circleNumDbPlain"/>
            </a:pPr>
            <a:r>
              <a:rPr kumimoji="1" lang="ja-JP" altLang="en-US" sz="2000">
                <a:solidFill>
                  <a:schemeClr val="accent1"/>
                </a:solidFill>
              </a:rPr>
              <a:t>アップロード</a:t>
            </a:r>
            <a:r>
              <a:rPr kumimoji="1" lang="ja-JP" altLang="en-US" sz="2000"/>
              <a:t>：　ファイルを指定してアップロードする</a:t>
            </a:r>
            <a:endParaRPr kumimoji="1" lang="en-US" altLang="ja-JP" sz="2000" dirty="0"/>
          </a:p>
          <a:p>
            <a:pPr marL="1703070" lvl="1" indent="-514350">
              <a:buFont typeface="+mj-ea"/>
              <a:buAutoNum type="circleNumDbPlain"/>
            </a:pPr>
            <a:r>
              <a:rPr kumimoji="1" lang="ja-JP" altLang="en-US" sz="2000">
                <a:solidFill>
                  <a:schemeClr val="accent1"/>
                </a:solidFill>
              </a:rPr>
              <a:t>処理</a:t>
            </a:r>
            <a:r>
              <a:rPr kumimoji="1" lang="ja-JP" altLang="en-US" sz="2000"/>
              <a:t>：　アップロードしたファイルを一時ディレクトリにコピーする</a:t>
            </a:r>
            <a:endParaRPr kumimoji="1" lang="en-US" altLang="ja-JP" sz="2000" dirty="0"/>
          </a:p>
          <a:p>
            <a:pPr marL="1703070" lvl="1" indent="-514350">
              <a:buFont typeface="+mj-ea"/>
              <a:buAutoNum type="circleNumDbPlain"/>
            </a:pPr>
            <a:r>
              <a:rPr kumimoji="1" lang="ja-JP" altLang="en-US" sz="2000">
                <a:solidFill>
                  <a:schemeClr val="accent1"/>
                </a:solidFill>
              </a:rPr>
              <a:t>ダウンロード</a:t>
            </a:r>
            <a:r>
              <a:rPr kumimoji="1" lang="ja-JP" altLang="en-US" sz="2000"/>
              <a:t>：　コピーしたファイルを</a:t>
            </a:r>
            <a:r>
              <a:rPr kumimoji="1" lang="en-US" altLang="ja-JP" sz="2000" dirty="0"/>
              <a:t>ZIP</a:t>
            </a:r>
            <a:r>
              <a:rPr kumimoji="1" lang="ja-JP" altLang="en-US" sz="2000"/>
              <a:t>し、ダウンロードする</a:t>
            </a:r>
            <a:endParaRPr kumimoji="1" lang="en-US" altLang="ja-JP" sz="2000" dirty="0"/>
          </a:p>
          <a:p>
            <a:pPr marL="1703070" lvl="1" indent="-514350">
              <a:buFont typeface="+mj-ea"/>
              <a:buAutoNum type="circleNumDbPlain"/>
            </a:pPr>
            <a:endParaRPr kumimoji="1" lang="en-US" altLang="ja-JP" sz="2000" dirty="0"/>
          </a:p>
          <a:p>
            <a:pPr marL="457200" indent="-457200">
              <a:buFont typeface="Arial" panose="020B0604020202020204" pitchFamily="34" charset="0"/>
              <a:buChar char="•"/>
            </a:pPr>
            <a:r>
              <a:rPr kumimoji="1" lang="ja-JP" altLang="en-US" sz="2000"/>
              <a:t>サンプルコードを基になにか新たな機能を作成する場合、②に独自の処理を作成してください。</a:t>
            </a:r>
            <a:endParaRPr kumimoji="1" lang="en-US" altLang="ja-JP" sz="2000" dirty="0"/>
          </a:p>
        </p:txBody>
      </p:sp>
      <p:sp>
        <p:nvSpPr>
          <p:cNvPr id="4" name="正方形/長方形 3">
            <a:extLst>
              <a:ext uri="{FF2B5EF4-FFF2-40B4-BE49-F238E27FC236}">
                <a16:creationId xmlns:a16="http://schemas.microsoft.com/office/drawing/2014/main" id="{2F0C919F-9FEE-C346-EF6F-7F05008DF7DB}"/>
              </a:ext>
            </a:extLst>
          </p:cNvPr>
          <p:cNvSpPr/>
          <p:nvPr/>
        </p:nvSpPr>
        <p:spPr>
          <a:xfrm>
            <a:off x="1458096" y="4336163"/>
            <a:ext cx="3842952" cy="3139321"/>
          </a:xfrm>
          <a:prstGeom prst="rect">
            <a:avLst/>
          </a:prstGeom>
        </p:spPr>
        <p:txBody>
          <a:bodyPr wrap="square">
            <a:spAutoFit/>
          </a:bodyPr>
          <a:lstStyle/>
          <a:p>
            <a:r>
              <a:rPr lang="en" altLang="ja-JP" sz="1800" dirty="0">
                <a:solidFill>
                  <a:schemeClr val="accent6">
                    <a:lumMod val="20000"/>
                    <a:lumOff val="80000"/>
                  </a:schemeClr>
                </a:solidFill>
                <a:latin typeface="Monaco" pitchFamily="2" charset="0"/>
              </a:rPr>
              <a:t>./</a:t>
            </a: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Dockerfile</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README.md</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apa_auto.py</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app.py</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apprunner.yaml</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requirements.txt</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templates</a:t>
            </a:r>
          </a:p>
          <a:p>
            <a:r>
              <a:rPr lang="en" altLang="ja-JP" sz="1800" dirty="0">
                <a:solidFill>
                  <a:schemeClr val="accent6">
                    <a:lumMod val="20000"/>
                    <a:lumOff val="80000"/>
                  </a:schemeClr>
                </a:solidFill>
                <a:latin typeface="Monaco" pitchFamily="2" charset="0"/>
              </a:rPr>
              <a:t>    ├── </a:t>
            </a:r>
            <a:r>
              <a:rPr lang="en" altLang="ja-JP" sz="1800" dirty="0" err="1">
                <a:solidFill>
                  <a:schemeClr val="accent6">
                    <a:lumMod val="20000"/>
                    <a:lumOff val="80000"/>
                  </a:schemeClr>
                </a:solidFill>
                <a:latin typeface="Monaco" pitchFamily="2" charset="0"/>
              </a:rPr>
              <a:t>error.html</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 </a:t>
            </a:r>
            <a:r>
              <a:rPr lang="en" altLang="ja-JP" sz="1800" dirty="0" err="1">
                <a:solidFill>
                  <a:schemeClr val="accent6">
                    <a:lumMod val="20000"/>
                    <a:lumOff val="80000"/>
                  </a:schemeClr>
                </a:solidFill>
                <a:latin typeface="Monaco" pitchFamily="2" charset="0"/>
              </a:rPr>
              <a:t>index.html</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 </a:t>
            </a:r>
            <a:r>
              <a:rPr lang="en" altLang="ja-JP" sz="1800" dirty="0" err="1">
                <a:solidFill>
                  <a:schemeClr val="accent6">
                    <a:lumMod val="20000"/>
                    <a:lumOff val="80000"/>
                  </a:schemeClr>
                </a:solidFill>
                <a:latin typeface="Monaco" pitchFamily="2" charset="0"/>
              </a:rPr>
              <a:t>upload.html</a:t>
            </a:r>
            <a:endParaRPr lang="en" altLang="ja-JP" sz="1800" dirty="0">
              <a:solidFill>
                <a:schemeClr val="accent6">
                  <a:lumMod val="20000"/>
                  <a:lumOff val="80000"/>
                </a:schemeClr>
              </a:solidFill>
              <a:latin typeface="Monaco" pitchFamily="2" charset="0"/>
            </a:endParaRPr>
          </a:p>
        </p:txBody>
      </p:sp>
      <p:sp>
        <p:nvSpPr>
          <p:cNvPr id="7" name="正方形/長方形 6">
            <a:extLst>
              <a:ext uri="{FF2B5EF4-FFF2-40B4-BE49-F238E27FC236}">
                <a16:creationId xmlns:a16="http://schemas.microsoft.com/office/drawing/2014/main" id="{CDB5975D-CB17-2468-FFFA-4A1572BC0DB6}"/>
              </a:ext>
            </a:extLst>
          </p:cNvPr>
          <p:cNvSpPr/>
          <p:nvPr/>
        </p:nvSpPr>
        <p:spPr>
          <a:xfrm>
            <a:off x="4589848" y="4336162"/>
            <a:ext cx="7589452" cy="3139321"/>
          </a:xfrm>
          <a:prstGeom prst="rect">
            <a:avLst/>
          </a:prstGeom>
        </p:spPr>
        <p:txBody>
          <a:bodyPr wrap="square">
            <a:spAutoFit/>
          </a:bodyPr>
          <a:lstStyle/>
          <a:p>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コンテナ化のための設定ファイル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 </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GitHub</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での</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README</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 コア機能、上記①</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③の処理を行う</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&lt;- Flask</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による</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Web</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アプリ</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AWS App Runner</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用の設定ファイル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サンプルコード実行の前提となるモジュールの設定ファイル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F</a:t>
            </a:r>
            <a:r>
              <a:rPr lang="en-US" altLang="ja-JP" sz="1800" dirty="0" err="1">
                <a:solidFill>
                  <a:schemeClr val="accent6">
                    <a:lumMod val="40000"/>
                    <a:lumOff val="60000"/>
                  </a:schemeClr>
                </a:solidFill>
                <a:latin typeface="Meiryo" panose="020B0604030504040204" pitchFamily="34" charset="-128"/>
                <a:ea typeface="Meiryo" panose="020B0604030504040204" pitchFamily="34" charset="-128"/>
              </a:rPr>
              <a:t>lask</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用の</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HTML</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ファイル・ディレクトリ</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エラー画面</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初期画面</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ファイルアップロード画面</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304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モダナイズ：全体の流れ</a:t>
            </a:r>
          </a:p>
        </p:txBody>
      </p:sp>
      <p:sp>
        <p:nvSpPr>
          <p:cNvPr id="4" name="正方形/長方形 3">
            <a:extLst>
              <a:ext uri="{FF2B5EF4-FFF2-40B4-BE49-F238E27FC236}">
                <a16:creationId xmlns:a16="http://schemas.microsoft.com/office/drawing/2014/main" id="{F9C3DDFB-AC5F-83F5-F392-EB6A046565D9}"/>
              </a:ext>
            </a:extLst>
          </p:cNvPr>
          <p:cNvSpPr/>
          <p:nvPr/>
        </p:nvSpPr>
        <p:spPr>
          <a:xfrm>
            <a:off x="278295" y="2225734"/>
            <a:ext cx="3114262" cy="1245706"/>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①ファイルアップロード</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②ファイルを処理</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③処理済みファイルをダウンロード</a:t>
            </a:r>
            <a:endParaRPr kumimoji="1" lang="ja-JP" altLang="en-US" sz="1400"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48B921A8-00D6-D9BC-59F7-6AC306A7FDB6}"/>
              </a:ext>
            </a:extLst>
          </p:cNvPr>
          <p:cNvSpPr txBox="1"/>
          <p:nvPr/>
        </p:nvSpPr>
        <p:spPr>
          <a:xfrm>
            <a:off x="907774" y="3792957"/>
            <a:ext cx="18553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CLI</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C020CBDF-C2FE-DC81-10E9-D5B9D92B5CF2}"/>
              </a:ext>
            </a:extLst>
          </p:cNvPr>
          <p:cNvSpPr/>
          <p:nvPr/>
        </p:nvSpPr>
        <p:spPr>
          <a:xfrm>
            <a:off x="3886199" y="2956338"/>
            <a:ext cx="3114262" cy="515102"/>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F9ED17C1-13D4-0423-173D-CBE80023A014}"/>
              </a:ext>
            </a:extLst>
          </p:cNvPr>
          <p:cNvSpPr/>
          <p:nvPr/>
        </p:nvSpPr>
        <p:spPr>
          <a:xfrm>
            <a:off x="7494103" y="29563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72068766-33A0-F136-0089-98D0597C323D}"/>
              </a:ext>
            </a:extLst>
          </p:cNvPr>
          <p:cNvSpPr/>
          <p:nvPr/>
        </p:nvSpPr>
        <p:spPr>
          <a:xfrm>
            <a:off x="11102007" y="29563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E57AC35E-A9C9-EE73-C120-920E8E45BFE6}"/>
              </a:ext>
            </a:extLst>
          </p:cNvPr>
          <p:cNvSpPr/>
          <p:nvPr/>
        </p:nvSpPr>
        <p:spPr>
          <a:xfrm>
            <a:off x="3886199" y="2275585"/>
            <a:ext cx="3114262" cy="478505"/>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D736CDFD-3E3C-569E-D90D-B736A070DA6E}"/>
              </a:ext>
            </a:extLst>
          </p:cNvPr>
          <p:cNvSpPr txBox="1"/>
          <p:nvPr/>
        </p:nvSpPr>
        <p:spPr>
          <a:xfrm>
            <a:off x="3886199"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Web</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アプリケーション化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9" name="テキスト ボックス 18">
            <a:extLst>
              <a:ext uri="{FF2B5EF4-FFF2-40B4-BE49-F238E27FC236}">
                <a16:creationId xmlns:a16="http://schemas.microsoft.com/office/drawing/2014/main" id="{1201F215-D9A8-D90A-079D-F9844857AE72}"/>
              </a:ext>
            </a:extLst>
          </p:cNvPr>
          <p:cNvSpPr txBox="1"/>
          <p:nvPr/>
        </p:nvSpPr>
        <p:spPr>
          <a:xfrm>
            <a:off x="11102007"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0" name="正方形/長方形 19">
            <a:extLst>
              <a:ext uri="{FF2B5EF4-FFF2-40B4-BE49-F238E27FC236}">
                <a16:creationId xmlns:a16="http://schemas.microsoft.com/office/drawing/2014/main" id="{4FF16D4F-8568-A97E-81E8-C56FDBF59FFB}"/>
              </a:ext>
            </a:extLst>
          </p:cNvPr>
          <p:cNvSpPr/>
          <p:nvPr/>
        </p:nvSpPr>
        <p:spPr>
          <a:xfrm>
            <a:off x="11102007"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15997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sp>
        <p:nvSpPr>
          <p:cNvPr id="22" name="正方形/長方形 21">
            <a:extLst>
              <a:ext uri="{FF2B5EF4-FFF2-40B4-BE49-F238E27FC236}">
                <a16:creationId xmlns:a16="http://schemas.microsoft.com/office/drawing/2014/main" id="{4EAB54CA-81FD-4140-D29E-51467BA3001B}"/>
              </a:ext>
            </a:extLst>
          </p:cNvPr>
          <p:cNvSpPr/>
          <p:nvPr/>
        </p:nvSpPr>
        <p:spPr>
          <a:xfrm>
            <a:off x="11102007" y="1599722"/>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96438ADA-961E-B0D2-C202-1D69DE186788}"/>
              </a:ext>
            </a:extLst>
          </p:cNvPr>
          <p:cNvSpPr/>
          <p:nvPr/>
        </p:nvSpPr>
        <p:spPr>
          <a:xfrm>
            <a:off x="11102007" y="923859"/>
            <a:ext cx="3114262" cy="515104"/>
          </a:xfrm>
          <a:prstGeom prst="rect">
            <a:avLst/>
          </a:prstGeom>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p:nvPr/>
        </p:nvCxnSpPr>
        <p:spPr>
          <a:xfrm>
            <a:off x="278295" y="3665330"/>
            <a:ext cx="13937974" cy="8357"/>
          </a:xfrm>
          <a:prstGeom prst="line">
            <a:avLst/>
          </a:prstGeom>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CD697F-48FA-4B74-C43C-8E66C2046FF7}"/>
              </a:ext>
            </a:extLst>
          </p:cNvPr>
          <p:cNvSpPr txBox="1"/>
          <p:nvPr/>
        </p:nvSpPr>
        <p:spPr>
          <a:xfrm>
            <a:off x="278295" y="4382680"/>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基本動作のコードを</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CLI</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で稼働</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7" name="テキスト ボックス 26">
            <a:extLst>
              <a:ext uri="{FF2B5EF4-FFF2-40B4-BE49-F238E27FC236}">
                <a16:creationId xmlns:a16="http://schemas.microsoft.com/office/drawing/2014/main" id="{3159C3C6-2FD3-6B7C-B5AE-E38734464604}"/>
              </a:ext>
            </a:extLst>
          </p:cNvPr>
          <p:cNvSpPr txBox="1"/>
          <p:nvPr/>
        </p:nvSpPr>
        <p:spPr>
          <a:xfrm>
            <a:off x="3886199" y="4394439"/>
            <a:ext cx="3114262" cy="1169551"/>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を使用し、ブラウザ画面を作成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ステートフルなコードのまま</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439443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部分のコードをステートレスなコードへ一部変更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Dockerfile</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を作成しコンテナ化</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9" name="テキスト ボックス 28">
            <a:extLst>
              <a:ext uri="{FF2B5EF4-FFF2-40B4-BE49-F238E27FC236}">
                <a16:creationId xmlns:a16="http://schemas.microsoft.com/office/drawing/2014/main" id="{84FF9E3A-B342-14A6-FBA7-B14F4786FCBE}"/>
              </a:ext>
            </a:extLst>
          </p:cNvPr>
          <p:cNvSpPr txBox="1"/>
          <p:nvPr/>
        </p:nvSpPr>
        <p:spPr>
          <a:xfrm>
            <a:off x="11102007" y="4391219"/>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0" name="直線コネクタ 29">
            <a:extLst>
              <a:ext uri="{FF2B5EF4-FFF2-40B4-BE49-F238E27FC236}">
                <a16:creationId xmlns:a16="http://schemas.microsoft.com/office/drawing/2014/main" id="{B620F7C2-80A6-6F40-F178-0F83F11B94EC}"/>
              </a:ext>
            </a:extLst>
          </p:cNvPr>
          <p:cNvCxnSpPr>
            <a:cxnSpLocks/>
          </p:cNvCxnSpPr>
          <p:nvPr/>
        </p:nvCxnSpPr>
        <p:spPr>
          <a:xfrm>
            <a:off x="278295" y="42550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4F0D7C1-08B5-6707-9191-8F51F1DF1C77}"/>
              </a:ext>
            </a:extLst>
          </p:cNvPr>
          <p:cNvCxnSpPr>
            <a:cxnSpLocks/>
          </p:cNvCxnSpPr>
          <p:nvPr/>
        </p:nvCxnSpPr>
        <p:spPr>
          <a:xfrm>
            <a:off x="3995530" y="42550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6D65F262-4CC0-A01D-23AD-E0E63E239EEA}"/>
              </a:ext>
            </a:extLst>
          </p:cNvPr>
          <p:cNvCxnSpPr>
            <a:cxnSpLocks/>
          </p:cNvCxnSpPr>
          <p:nvPr/>
        </p:nvCxnSpPr>
        <p:spPr>
          <a:xfrm>
            <a:off x="11102007"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1" name="テキスト ボックス 30">
            <a:extLst>
              <a:ext uri="{FF2B5EF4-FFF2-40B4-BE49-F238E27FC236}">
                <a16:creationId xmlns:a16="http://schemas.microsoft.com/office/drawing/2014/main" id="{C5D3B0E7-27DD-137C-34D4-052738AA3502}"/>
              </a:ext>
            </a:extLst>
          </p:cNvPr>
          <p:cNvSpPr txBox="1"/>
          <p:nvPr/>
        </p:nvSpPr>
        <p:spPr>
          <a:xfrm>
            <a:off x="7136298" y="5575699"/>
            <a:ext cx="1855304"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ja-JP" altLang="en-US" sz="1800" b="1">
                <a:solidFill>
                  <a:srgbClr val="0C9B2E"/>
                </a:solidFill>
                <a:latin typeface="Meiryo" panose="020B0604030504040204" pitchFamily="34" charset="-128"/>
                <a:ea typeface="Meiryo" panose="020B0604030504040204" pitchFamily="34" charset="-128"/>
                <a:cs typeface="Amazon Ember" panose="020B0603020204020204" pitchFamily="34" charset="0"/>
              </a:rPr>
              <a:t>ポイント</a:t>
            </a:r>
            <a:endParaRPr kumimoji="1" lang="ja-JP" altLang="en-US" sz="1800" b="1" dirty="0" err="1">
              <a:solidFill>
                <a:srgbClr val="0C9B2E"/>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7494103" y="5914144"/>
            <a:ext cx="3114262" cy="160043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の</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redirect</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機能が動作せず、</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GET</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へ変更</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スレッドセーフ化（同時リクエストでのエラー回避のため）</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ローカルディレクトリをテンポラリーディレクトリへ変更</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メッセージ出力は</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 stdout </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へ</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t>
            </a:r>
          </a:p>
        </p:txBody>
      </p:sp>
      <p:sp>
        <p:nvSpPr>
          <p:cNvPr id="36" name="テキスト ボックス 35">
            <a:extLst>
              <a:ext uri="{FF2B5EF4-FFF2-40B4-BE49-F238E27FC236}">
                <a16:creationId xmlns:a16="http://schemas.microsoft.com/office/drawing/2014/main" id="{CABE6742-C4B3-1236-184F-4690625E1F49}"/>
              </a:ext>
            </a:extLst>
          </p:cNvPr>
          <p:cNvSpPr txBox="1"/>
          <p:nvPr/>
        </p:nvSpPr>
        <p:spPr>
          <a:xfrm>
            <a:off x="11102007" y="5894190"/>
            <a:ext cx="3114262" cy="1600438"/>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コネクションエラーが発生し以下の対策実施</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ヘルスチェックを</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10</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20</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秒へ延長。</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サイジングも変更し、</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1</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2Gmem</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 2</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4Gmem</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へ拡張</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37" name="テキスト ボックス 36">
            <a:extLst>
              <a:ext uri="{FF2B5EF4-FFF2-40B4-BE49-F238E27FC236}">
                <a16:creationId xmlns:a16="http://schemas.microsoft.com/office/drawing/2014/main" id="{80FF379F-4760-1F72-9BFE-2FEA7C7B06BA}"/>
              </a:ext>
            </a:extLst>
          </p:cNvPr>
          <p:cNvSpPr txBox="1"/>
          <p:nvPr/>
        </p:nvSpPr>
        <p:spPr>
          <a:xfrm>
            <a:off x="10803834" y="5575699"/>
            <a:ext cx="1855304"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ja-JP" altLang="en-US" sz="1800" b="1">
                <a:solidFill>
                  <a:srgbClr val="0C9B2E"/>
                </a:solidFill>
                <a:latin typeface="Meiryo" panose="020B0604030504040204" pitchFamily="34" charset="-128"/>
                <a:ea typeface="Meiryo" panose="020B0604030504040204" pitchFamily="34" charset="-128"/>
                <a:cs typeface="Amazon Ember" panose="020B0603020204020204" pitchFamily="34" charset="0"/>
              </a:rPr>
              <a:t>ポイント</a:t>
            </a:r>
            <a:endParaRPr kumimoji="1" lang="ja-JP" altLang="en-US" sz="1800" b="1" dirty="0" err="1">
              <a:solidFill>
                <a:srgbClr val="0C9B2E"/>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85217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ローカル</a:t>
            </a:r>
            <a:r>
              <a:rPr lang="en-US" altLang="ja-JP" dirty="0"/>
              <a:t>PC</a:t>
            </a:r>
            <a:r>
              <a:rPr lang="ja-JP" altLang="en-US"/>
              <a:t>での稼働</a:t>
            </a:r>
          </a:p>
        </p:txBody>
      </p:sp>
      <p:sp>
        <p:nvSpPr>
          <p:cNvPr id="4" name="テキスト プレースホルダー 3">
            <a:extLst>
              <a:ext uri="{FF2B5EF4-FFF2-40B4-BE49-F238E27FC236}">
                <a16:creationId xmlns:a16="http://schemas.microsoft.com/office/drawing/2014/main" id="{DE827BF2-8346-A9AF-51F6-DDF015FF0F1A}"/>
              </a:ext>
            </a:extLst>
          </p:cNvPr>
          <p:cNvSpPr>
            <a:spLocks noGrp="1"/>
          </p:cNvSpPr>
          <p:nvPr>
            <p:ph type="body" sz="quarter" idx="10"/>
          </p:nvPr>
        </p:nvSpPr>
        <p:spPr/>
        <p:txBody>
          <a:bodyPr/>
          <a:lstStyle/>
          <a:p>
            <a:r>
              <a:rPr lang="en-US" altLang="ja-JP" dirty="0"/>
              <a:t>GitHub</a:t>
            </a:r>
            <a:r>
              <a:rPr lang="ja-JP" altLang="en-US"/>
              <a:t>からクローンして動かします</a:t>
            </a:r>
          </a:p>
        </p:txBody>
      </p:sp>
    </p:spTree>
    <p:extLst>
      <p:ext uri="{BB962C8B-B14F-4D97-AF65-F5344CB8AC3E}">
        <p14:creationId xmlns:p14="http://schemas.microsoft.com/office/powerpoint/2010/main" val="349973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DA531-674F-794E-B9B5-567BB08BBD36}"/>
              </a:ext>
            </a:extLst>
          </p:cNvPr>
          <p:cNvSpPr>
            <a:spLocks noGrp="1"/>
          </p:cNvSpPr>
          <p:nvPr>
            <p:ph type="title"/>
          </p:nvPr>
        </p:nvSpPr>
        <p:spPr/>
        <p:txBody>
          <a:bodyPr/>
          <a:lstStyle/>
          <a:p>
            <a:r>
              <a:rPr kumimoji="1" lang="ja-JP" altLang="en-US"/>
              <a:t>プログラムファイルの確認</a:t>
            </a:r>
          </a:p>
        </p:txBody>
      </p:sp>
      <p:sp>
        <p:nvSpPr>
          <p:cNvPr id="5" name="テキスト ボックス 4">
            <a:extLst>
              <a:ext uri="{FF2B5EF4-FFF2-40B4-BE49-F238E27FC236}">
                <a16:creationId xmlns:a16="http://schemas.microsoft.com/office/drawing/2014/main" id="{66C209DD-AB26-8640-90DD-0272848478B9}"/>
              </a:ext>
            </a:extLst>
          </p:cNvPr>
          <p:cNvSpPr txBox="1"/>
          <p:nvPr/>
        </p:nvSpPr>
        <p:spPr>
          <a:xfrm>
            <a:off x="7306054" y="1396939"/>
            <a:ext cx="6901265" cy="3170099"/>
          </a:xfrm>
          <a:prstGeom prst="rect">
            <a:avLst/>
          </a:prstGeom>
          <a:noFill/>
        </p:spPr>
        <p:txBody>
          <a:bodyPr wrap="square" rtlCol="0">
            <a:spAutoFit/>
          </a:bodyPr>
          <a:lstStyle/>
          <a:p>
            <a:pPr marL="457200" indent="-457200">
              <a:buFont typeface="+mj-ea"/>
              <a:buAutoNum type="circleNumDbPlain"/>
            </a:pP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Github</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からクローンし、ローカル</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PC</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へ展開します。</a:t>
            </a:r>
            <a:br>
              <a:rPr kumimoji="1" lang="en-US" altLang="ja-JP" sz="2000" dirty="0">
                <a:latin typeface="Meiryo" panose="020B0604030504040204" pitchFamily="34" charset="-128"/>
                <a:ea typeface="Meiryo" panose="020B0604030504040204" pitchFamily="34" charset="-128"/>
                <a:cs typeface="Amazon Ember" panose="020B0603020204020204" pitchFamily="34" charset="0"/>
              </a:rPr>
            </a:b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GitHub : </a:t>
            </a:r>
            <a:r>
              <a:rPr lang="en-US" altLang="ja-JP" sz="2000" dirty="0">
                <a:latin typeface="Meiryo" panose="020B0604030504040204" pitchFamily="34" charset="-128"/>
                <a:ea typeface="Meiryo" panose="020B0604030504040204" pitchFamily="34" charset="-128"/>
                <a:hlinkClick r:id="rId2"/>
              </a:rPr>
              <a:t>https://github.com/kmorooka/modern-skeleton</a:t>
            </a:r>
            <a:endParaRPr kumimoji="1" lang="en" altLang="ja-JP" sz="2000" dirty="0"/>
          </a:p>
          <a:p>
            <a:pPr marL="457200" indent="-457200">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python app.py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で起動します。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起動すると左図のように、アクセスすべき</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URL</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6FDA94EE-E088-EFBA-3289-89DAD4ECF897}"/>
              </a:ext>
            </a:extLst>
          </p:cNvPr>
          <p:cNvPicPr>
            <a:picLocks noChangeAspect="1"/>
          </p:cNvPicPr>
          <p:nvPr/>
        </p:nvPicPr>
        <p:blipFill>
          <a:blip r:embed="rId4"/>
          <a:stretch>
            <a:fillRect/>
          </a:stretch>
        </p:blipFill>
        <p:spPr>
          <a:xfrm>
            <a:off x="548639" y="1396939"/>
            <a:ext cx="6669449" cy="5876435"/>
          </a:xfrm>
          <a:prstGeom prst="rect">
            <a:avLst/>
          </a:prstGeom>
        </p:spPr>
      </p:pic>
    </p:spTree>
    <p:extLst>
      <p:ext uri="{BB962C8B-B14F-4D97-AF65-F5344CB8AC3E}">
        <p14:creationId xmlns:p14="http://schemas.microsoft.com/office/powerpoint/2010/main" val="350769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ブラウザによるアクセス</a:t>
            </a:r>
          </a:p>
        </p:txBody>
      </p:sp>
      <p:sp>
        <p:nvSpPr>
          <p:cNvPr id="5" name="テキスト ボックス 4">
            <a:extLst>
              <a:ext uri="{FF2B5EF4-FFF2-40B4-BE49-F238E27FC236}">
                <a16:creationId xmlns:a16="http://schemas.microsoft.com/office/drawing/2014/main" id="{B3768E5C-6A04-834D-AD78-030AD5E94B8F}"/>
              </a:ext>
            </a:extLst>
          </p:cNvPr>
          <p:cNvSpPr txBox="1"/>
          <p:nvPr/>
        </p:nvSpPr>
        <p:spPr>
          <a:xfrm>
            <a:off x="7306055" y="1359869"/>
            <a:ext cx="6382793" cy="1015663"/>
          </a:xfrm>
          <a:prstGeom prst="rect">
            <a:avLst/>
          </a:prstGeom>
          <a:noFill/>
        </p:spPr>
        <p:txBody>
          <a:bodyPr wrap="square" rtlCol="0">
            <a:spAutoFit/>
          </a:bodyPr>
          <a:lstStyle/>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初期画面が表示されます。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「ファイルアップロード」をクリックします。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72066D2-80B3-216E-ECE2-229B7783D02A}"/>
              </a:ext>
            </a:extLst>
          </p:cNvPr>
          <p:cNvPicPr>
            <a:picLocks noChangeAspect="1"/>
          </p:cNvPicPr>
          <p:nvPr/>
        </p:nvPicPr>
        <p:blipFill>
          <a:blip r:embed="rId4"/>
          <a:stretch>
            <a:fillRect/>
          </a:stretch>
        </p:blipFill>
        <p:spPr>
          <a:xfrm>
            <a:off x="548639" y="2766447"/>
            <a:ext cx="9173215" cy="2696705"/>
          </a:xfrm>
          <a:prstGeom prst="rect">
            <a:avLst/>
          </a:prstGeom>
        </p:spPr>
      </p:pic>
    </p:spTree>
    <p:extLst>
      <p:ext uri="{BB962C8B-B14F-4D97-AF65-F5344CB8AC3E}">
        <p14:creationId xmlns:p14="http://schemas.microsoft.com/office/powerpoint/2010/main" val="2671465728"/>
      </p:ext>
    </p:extLst>
  </p:cSld>
  <p:clrMapOvr>
    <a:masterClrMapping/>
  </p:clrMapOvr>
</p:sld>
</file>

<file path=ppt/theme/theme1.xml><?xml version="1.0" encoding="utf-8"?>
<a:theme xmlns:a="http://schemas.openxmlformats.org/drawingml/2006/main" name="DeckTemplate-AWS">
  <a:themeElements>
    <a:clrScheme name="Custom 16">
      <a:dk1>
        <a:srgbClr val="002D43"/>
      </a:dk1>
      <a:lt1>
        <a:srgbClr val="FFFFFF"/>
      </a:lt1>
      <a:dk2>
        <a:srgbClr val="232F3E"/>
      </a:dk2>
      <a:lt2>
        <a:srgbClr val="FFFFFF"/>
      </a:lt2>
      <a:accent1>
        <a:srgbClr val="FF9900"/>
      </a:accent1>
      <a:accent2>
        <a:srgbClr val="FDC500"/>
      </a:accent2>
      <a:accent3>
        <a:srgbClr val="4D27AA"/>
      </a:accent3>
      <a:accent4>
        <a:srgbClr val="A166FF"/>
      </a:accent4>
      <a:accent5>
        <a:srgbClr val="00A0C8"/>
      </a:accent5>
      <a:accent6>
        <a:srgbClr val="007DBC"/>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24683</TotalTime>
  <Words>1512</Words>
  <Application>Microsoft Macintosh PowerPoint</Application>
  <PresentationFormat>ユーザー設定</PresentationFormat>
  <Paragraphs>219</Paragraphs>
  <Slides>35</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35</vt:i4>
      </vt:variant>
    </vt:vector>
  </HeadingPairs>
  <TitlesOfParts>
    <vt:vector size="44" baseType="lpstr">
      <vt:lpstr>Hiragino Mincho ProN W3</vt:lpstr>
      <vt:lpstr>Meiryo</vt:lpstr>
      <vt:lpstr>Amazon Ember</vt:lpstr>
      <vt:lpstr>Amazon Ember Light</vt:lpstr>
      <vt:lpstr>Amazon Ember Regular</vt:lpstr>
      <vt:lpstr>Arial</vt:lpstr>
      <vt:lpstr>Calibri</vt:lpstr>
      <vt:lpstr>Monaco</vt:lpstr>
      <vt:lpstr>DeckTemplate-AWS</vt:lpstr>
      <vt:lpstr>PowerPoint プレゼンテーション</vt:lpstr>
      <vt:lpstr>はじめに</vt:lpstr>
      <vt:lpstr>目次</vt:lpstr>
      <vt:lpstr>modern-skeleton の３つの利用方法</vt:lpstr>
      <vt:lpstr>サンプルコード説明</vt:lpstr>
      <vt:lpstr>モダナイズ：全体の流れ</vt:lpstr>
      <vt:lpstr>ローカルPCでの稼働</vt:lpstr>
      <vt:lpstr>プログラムファイルの確認</vt:lpstr>
      <vt:lpstr>ブラウザによるアクセス</vt:lpstr>
      <vt:lpstr>棚卸しシートのアップロード</vt:lpstr>
      <vt:lpstr>アップロード元の場所を指定</vt:lpstr>
      <vt:lpstr>アップロードしたファイルの確認</vt:lpstr>
      <vt:lpstr>稼働中の確認</vt:lpstr>
      <vt:lpstr>出力ファイルのダウンロード先を指定</vt:lpstr>
      <vt:lpstr>プログラムの停止</vt:lpstr>
      <vt:lpstr>コンテナでの稼働</vt:lpstr>
      <vt:lpstr>コンテナイメージ作成</vt:lpstr>
      <vt:lpstr>コンテナでの稼働</vt:lpstr>
      <vt:lpstr>コンテナでの稼働</vt:lpstr>
      <vt:lpstr>コンテナでの稼働</vt:lpstr>
      <vt:lpstr>コンテナでの稼働</vt:lpstr>
      <vt:lpstr>SaaSでの稼働</vt:lpstr>
      <vt:lpstr>AWS管理コンソールからApp Runnerへ</vt:lpstr>
      <vt:lpstr>GitHubを定義します</vt:lpstr>
      <vt:lpstr>GitHubのapprunner.yamlを指定</vt:lpstr>
      <vt:lpstr>サービスを設定します</vt:lpstr>
      <vt:lpstr>確認と作成を行います</vt:lpstr>
      <vt:lpstr>apa-guiのデプロイが開始されます</vt:lpstr>
      <vt:lpstr>apa-guiがデプロイされ、ログを参照できます</vt:lpstr>
      <vt:lpstr>デフォルトドメイン（アクセス先）の確認</vt:lpstr>
      <vt:lpstr>Thank you !!</vt:lpstr>
      <vt:lpstr>補足（サンプルコード一部）</vt:lpstr>
      <vt:lpstr>requirements.txt</vt:lpstr>
      <vt:lpstr>Dockerfile.txt</vt:lpstr>
      <vt:lpstr>apprunner.txt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207</cp:revision>
  <cp:lastPrinted>2022-06-08T05:59:59Z</cp:lastPrinted>
  <dcterms:created xsi:type="dcterms:W3CDTF">2016-06-17T18:22:10Z</dcterms:created>
  <dcterms:modified xsi:type="dcterms:W3CDTF">2022-06-10T07:03:53Z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