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  <p:sldMasterId id="2147483709" r:id="rId3"/>
  </p:sldMasterIdLst>
  <p:notesMasterIdLst>
    <p:notesMasterId r:id="rId24"/>
  </p:notesMasterIdLst>
  <p:handoutMasterIdLst>
    <p:handoutMasterId r:id="rId25"/>
  </p:handoutMasterIdLst>
  <p:sldIdLst>
    <p:sldId id="256" r:id="rId4"/>
    <p:sldId id="257" r:id="rId5"/>
    <p:sldId id="258" r:id="rId6"/>
    <p:sldId id="270" r:id="rId7"/>
    <p:sldId id="268" r:id="rId8"/>
    <p:sldId id="261" r:id="rId9"/>
    <p:sldId id="274" r:id="rId10"/>
    <p:sldId id="269" r:id="rId11"/>
    <p:sldId id="264" r:id="rId12"/>
    <p:sldId id="279" r:id="rId13"/>
    <p:sldId id="280" r:id="rId14"/>
    <p:sldId id="281" r:id="rId15"/>
    <p:sldId id="277" r:id="rId16"/>
    <p:sldId id="278" r:id="rId17"/>
    <p:sldId id="259" r:id="rId18"/>
    <p:sldId id="266" r:id="rId19"/>
    <p:sldId id="272" r:id="rId20"/>
    <p:sldId id="267" r:id="rId21"/>
    <p:sldId id="276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CFC5"/>
    <a:srgbClr val="CA287A"/>
    <a:srgbClr val="F9FBFF"/>
    <a:srgbClr val="495961"/>
    <a:srgbClr val="2E444E"/>
    <a:srgbClr val="005C84"/>
    <a:srgbClr val="063D5F"/>
    <a:srgbClr val="662953"/>
    <a:srgbClr val="4A103D"/>
    <a:srgbClr val="DE2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3"/>
    <p:restoredTop sz="96405"/>
  </p:normalViewPr>
  <p:slideViewPr>
    <p:cSldViewPr>
      <p:cViewPr>
        <p:scale>
          <a:sx n="107" d="100"/>
          <a:sy n="107" d="100"/>
        </p:scale>
        <p:origin x="1584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0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4761-1460-C44E-8EE9-132392DCD1C4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2BE9-307A-AB49-B561-9E71E3CE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3D421-3143-47CA-ACA9-5443A0940D94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50D6-6132-4FF4-AFC5-01B946DDB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9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21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3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2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7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56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4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D6F73-39C1-3D44-A3B4-DBD952A5B2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ogo Slide"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DBBA8B1-FB70-5047-82C7-77FEF3673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340768"/>
            <a:ext cx="6696744" cy="37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E0A9-7F25-9130-4A41-6D2E92ED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F771-10AF-0771-35DB-4F541AB3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7E48-6454-2035-63AC-B4898DB8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EEA4-EB79-1B99-311C-022F9B87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91CC-7078-CC1C-F5E4-2DCB1676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D01CA-9429-A927-E65B-99C69059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8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7F33-ADE2-F978-198B-F583DD25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6098D-D32D-5154-B25A-16C0FB29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E6D4-704F-D64B-9D21-9060C1DB7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20631-0A23-B019-CAFE-79AAB6984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D26EF-54A6-1F21-F5A2-6AE483C7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F339E-1AB1-C8C1-5F48-0883441D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A2063-1AB2-3A8A-D4B4-A5B5782E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EEE1C-52FC-FFDE-1CD8-B612E33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60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02AB-EEC2-F37D-C7C1-F8A4A993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95BD7-B9EB-6621-054C-050D5E9C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8FBB2-0EEA-E897-E7A0-0132BF7C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A7573-FA4F-FEC5-9D2C-9689F1B9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89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F03CE-8056-2683-4930-00851BD2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78A9F-662A-C26F-B6F5-59E546BB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8466-9AF4-F363-E361-08340618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3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9E7D-9D3B-6C26-E976-E875FC50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345B-8785-C86B-7C47-59B77A7A3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C769C-337A-556D-3DA2-CE4890F83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EAFE4-3E70-5928-7301-1B78F524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878C-FBFB-E827-6839-9C5B29D0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E50E-BC83-A352-2F59-D8908347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8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0DF1-B0BF-5C2D-6BAA-867E3026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1D2F3-0647-88D6-C4BE-FCAC5DED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D6FB3-320B-44E4-5AED-5659AAF4C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CDC3-EF04-8FC0-2E75-1207220F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651B4-8E57-80E8-8B16-EE6C8A5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B7FD6-B07C-47FE-DF55-4E2BE59A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4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9C61-4BF1-F210-886E-3F1011FA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12EA0-1E3C-51E6-2C5C-7C7F7BF90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714C-616E-DB91-F13E-36710289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E9901-8B32-79D5-E026-71281C69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CFD6A-ED50-E264-34B6-E7925FFD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52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8E465-A6C5-A4E3-3045-C870EC41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0B67E-0EFB-C4B7-A302-1133081FB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8FEE-4571-D457-412D-7AD5317B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57F6-A6BF-BD42-BE13-72AC2C80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2846-9A4A-9C58-FE57-349D8920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4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22 June 2021</a:t>
            </a:r>
          </a:p>
        </p:txBody>
      </p:sp>
      <p:pic>
        <p:nvPicPr>
          <p:cNvPr id="7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715225-994B-F847-BBCD-98E6DC60B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2B8CA-CE5A-E0A6-8696-07AC7317E6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191344" y="175613"/>
            <a:ext cx="1834523" cy="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35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>
                <a:solidFill>
                  <a:schemeClr val="bg1"/>
                </a:solidFill>
              </a:rPr>
              <a:t> QUESTIONS</a:t>
            </a:r>
            <a:endParaRPr lang="en-GB" sz="3200" b="1" spc="-15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Copy here</a:t>
            </a:r>
            <a:endParaRPr lang="en-GB" dirty="0"/>
          </a:p>
        </p:txBody>
      </p:sp>
      <p:pic>
        <p:nvPicPr>
          <p:cNvPr id="7" name="University Logo (White)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32411DA-15FA-804A-A497-A21BA241F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6" y="-279124"/>
            <a:ext cx="2880320" cy="16198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22A0E3-EBBF-CCD3-0D8B-1C50142C6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191344" y="175613"/>
            <a:ext cx="1834523" cy="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2" descr="Sandia National Laboratories - Wikipedia">
            <a:extLst>
              <a:ext uri="{FF2B5EF4-FFF2-40B4-BE49-F238E27FC236}">
                <a16:creationId xmlns:a16="http://schemas.microsoft.com/office/drawing/2014/main" id="{5FC0F407-B97C-B5F4-C57D-586F3018CC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344" y="282250"/>
            <a:ext cx="1512168" cy="60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9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4A5D-D5CC-2419-CE87-D0347A5E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B5E7E-8EB5-2B48-03C5-2E7C37B3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6A1F-2682-5941-9066-60583DDC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ECE8-A5BE-591C-1AC6-18746703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9514-E97B-2706-46C7-CE033785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 descr="Sandia National Laboratories - Wikipedia">
            <a:extLst>
              <a:ext uri="{FF2B5EF4-FFF2-40B4-BE49-F238E27FC236}">
                <a16:creationId xmlns:a16="http://schemas.microsoft.com/office/drawing/2014/main" id="{D9654003-6314-A727-49C5-EC3A8179D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344" y="282250"/>
            <a:ext cx="1512168" cy="60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0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B4B5-1ED5-9A09-D2B1-4AD13061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F8DF-3721-B939-A4EB-84BC95DA9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1BDFB-EA07-D818-E1EA-69CDAEB4C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6AE6-3D32-4F2F-980B-F98D70CD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133-EC13-3141-A3C3-C08C1C8969C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92A5-BE7E-02F4-379D-F1B68F51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178D-51E9-6961-27FC-8D39E78C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CDD7E-2C62-BF41-9471-D4D02EB09C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Sandia National Laboratories - Wikipedia">
            <a:extLst>
              <a:ext uri="{FF2B5EF4-FFF2-40B4-BE49-F238E27FC236}">
                <a16:creationId xmlns:a16="http://schemas.microsoft.com/office/drawing/2014/main" id="{E6FC7A00-BC7B-4815-963C-7E295FC981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344" y="291850"/>
            <a:ext cx="1512168" cy="60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7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C99B-84D5-2A69-7A40-4C9D2F064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1544F-A68D-78DE-4540-E84C64FF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A36C-9D92-3AE8-2013-89B3C4BD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53E9-7FD6-51E2-411A-00917776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5A21-A4BE-1AC0-E6D7-123D27DD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3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8181-4B26-66A0-4823-51D2991F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6C49D-9F98-33A1-49BB-D06C9F9C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11805-3EFD-52FB-356E-8B28C0E8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457F-A582-8BFF-EB79-A3AFA66D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E2D8-8565-FBC4-0EDF-0DDF7C0E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2E3-91AD-D5F4-7191-385B535C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A3F7-8434-8357-19A2-27212182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82998-7B41-1DC7-741C-CF3D585F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AC89-7844-EB3B-592E-F04E13E5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B9966-4CF5-2FB7-1A15-7E4B9ACF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91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C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  <p:sldLayoutId id="214748370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3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pic>
        <p:nvPicPr>
          <p:cNvPr id="8" name="University Logo" descr="Logo&#10;&#10;Description automatically generated with medium confidence">
            <a:extLst>
              <a:ext uri="{FF2B5EF4-FFF2-40B4-BE49-F238E27FC236}">
                <a16:creationId xmlns:a16="http://schemas.microsoft.com/office/drawing/2014/main" id="{87826CD3-130D-D440-8ABD-6248D8758AC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78" y="-279125"/>
            <a:ext cx="2880322" cy="16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49596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49596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49596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49596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495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49596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E538C-26A5-E88E-CDA5-CD2EDA98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03F6-CB01-6F77-A451-1113AFCB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E081-ABD1-D868-D566-3FD7E7035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74A9-81C7-214B-9A47-B34071AC0BDC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BCD2-05FF-0063-EE57-6610ABCA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1DF7-760B-366E-9080-CB3D1012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A881E-F50C-8B4B-A6C5-E73F018319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2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13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7" y="873328"/>
            <a:ext cx="10849205" cy="936104"/>
          </a:xfrm>
        </p:spPr>
        <p:txBody>
          <a:bodyPr/>
          <a:lstStyle/>
          <a:p>
            <a:r>
              <a:rPr lang="en-US" dirty="0"/>
              <a:t>Language Semantics Structure</a:t>
            </a:r>
            <a:br>
              <a:rPr lang="en-US" dirty="0"/>
            </a:br>
            <a:r>
              <a:rPr lang="en-US" dirty="0"/>
              <a:t>Untriggered </a:t>
            </a:r>
            <a:r>
              <a:rPr lang="en-US" dirty="0" err="1"/>
              <a:t>Statecharts</a:t>
            </a:r>
            <a:r>
              <a:rPr lang="en-US" dirty="0"/>
              <a:t>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629F-C3CD-25EB-73A2-BA7F759E7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8928" y="1950044"/>
            <a:ext cx="6363776" cy="4351338"/>
          </a:xfrm>
        </p:spPr>
        <p:txBody>
          <a:bodyPr/>
          <a:lstStyle/>
          <a:p>
            <a:r>
              <a:rPr lang="en-US" dirty="0"/>
              <a:t>ON_2_OFF: transformation from ON to OFF</a:t>
            </a:r>
          </a:p>
          <a:p>
            <a:pPr lvl="1"/>
            <a:r>
              <a:rPr lang="en-US" dirty="0"/>
              <a:t> enabling(ON_2_OFF) = {ON}</a:t>
            </a:r>
          </a:p>
          <a:p>
            <a:pPr lvl="1"/>
            <a:r>
              <a:rPr lang="en-US" dirty="0"/>
              <a:t>exiting(ON_2_OFF) = {ON, BLOCKED, UNBLOCKED, TIMEOUT, READY, READING, ACCEPT}</a:t>
            </a:r>
          </a:p>
          <a:p>
            <a:pPr lvl="1"/>
            <a:r>
              <a:rPr lang="en-US" dirty="0"/>
              <a:t>entering(ON_2_OFF) = {OFF}</a:t>
            </a:r>
          </a:p>
          <a:p>
            <a:r>
              <a:rPr lang="en-US" dirty="0"/>
              <a:t>OFF_2_ON: transformation from OFF to ON</a:t>
            </a:r>
          </a:p>
          <a:p>
            <a:pPr lvl="1"/>
            <a:r>
              <a:rPr lang="en-US" dirty="0"/>
              <a:t> enabling(OFF_2_ON) = {OFF}</a:t>
            </a:r>
          </a:p>
          <a:p>
            <a:pPr lvl="1"/>
            <a:r>
              <a:rPr lang="en-US" dirty="0"/>
              <a:t>exiting(OFF_2_ON) = {OFF}</a:t>
            </a:r>
          </a:p>
          <a:p>
            <a:pPr lvl="1"/>
            <a:r>
              <a:rPr lang="en-US" dirty="0"/>
              <a:t>entering(OFF_2_ON) = {ON, BLOCKED, READY}</a:t>
            </a:r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F6FF92C9-44B8-0B43-A152-BDF59E4DEB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8226"/>
          <a:stretch/>
        </p:blipFill>
        <p:spPr>
          <a:xfrm>
            <a:off x="208145" y="2144757"/>
            <a:ext cx="5811655" cy="41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9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7" y="873328"/>
            <a:ext cx="10849205" cy="936104"/>
          </a:xfrm>
        </p:spPr>
        <p:txBody>
          <a:bodyPr/>
          <a:lstStyle/>
          <a:p>
            <a:r>
              <a:rPr lang="en-US" dirty="0"/>
              <a:t>Language Semantics Structure</a:t>
            </a:r>
            <a:br>
              <a:rPr lang="en-US" dirty="0"/>
            </a:br>
            <a:r>
              <a:rPr lang="en-US" dirty="0"/>
              <a:t>Untriggered </a:t>
            </a:r>
            <a:r>
              <a:rPr lang="en-US" dirty="0" err="1"/>
              <a:t>Statecharts</a:t>
            </a:r>
            <a:r>
              <a:rPr lang="en-US" dirty="0"/>
              <a:t> (cont.)</a:t>
            </a:r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F6FF92C9-44B8-0B43-A152-BDF59E4DEB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8226"/>
          <a:stretch/>
        </p:blipFill>
        <p:spPr>
          <a:xfrm>
            <a:off x="208145" y="2144757"/>
            <a:ext cx="5811655" cy="416456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46B007-3E96-9160-625C-3F5214C430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2608"/>
          <a:stretch/>
        </p:blipFill>
        <p:spPr>
          <a:xfrm>
            <a:off x="6270803" y="2554747"/>
            <a:ext cx="5857866" cy="174850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30A84F-86AA-5323-B70C-B40281FFD4C7}"/>
              </a:ext>
            </a:extLst>
          </p:cNvPr>
          <p:cNvSpPr txBox="1"/>
          <p:nvPr/>
        </p:nvSpPr>
        <p:spPr>
          <a:xfrm>
            <a:off x="6198620" y="2552221"/>
            <a:ext cx="5951984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Machine: Dynamic aspects of the untriggered </a:t>
            </a:r>
            <a:r>
              <a:rPr lang="en-US" dirty="0" err="1"/>
              <a:t>statechart</a:t>
            </a:r>
            <a:r>
              <a:rPr lang="en-US" dirty="0"/>
              <a:t>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25248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97" y="889521"/>
            <a:ext cx="10849205" cy="936104"/>
          </a:xfrm>
        </p:spPr>
        <p:txBody>
          <a:bodyPr/>
          <a:lstStyle/>
          <a:p>
            <a:r>
              <a:rPr lang="en-US" dirty="0"/>
              <a:t>Language Semantics Structure</a:t>
            </a:r>
            <a:br>
              <a:rPr lang="en-US" dirty="0"/>
            </a:br>
            <a:r>
              <a:rPr lang="en-US" dirty="0"/>
              <a:t>Run-to-Completion Schedule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B903F643-D0FE-D31D-2F1D-40F8A2DC8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304" y="2659432"/>
            <a:ext cx="5239640" cy="27137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EE351A-0611-5F1A-868E-C2625A051D3F}"/>
              </a:ext>
            </a:extLst>
          </p:cNvPr>
          <p:cNvSpPr txBox="1"/>
          <p:nvPr/>
        </p:nvSpPr>
        <p:spPr>
          <a:xfrm>
            <a:off x="4511824" y="265019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F2A2A4-88BC-D984-2DF6-610081A00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8105" y="2276872"/>
            <a:ext cx="7056784" cy="4351338"/>
          </a:xfrm>
        </p:spPr>
        <p:txBody>
          <a:bodyPr/>
          <a:lstStyle/>
          <a:p>
            <a:r>
              <a:rPr lang="en-US" dirty="0"/>
              <a:t>Invariants on run-to-completion schedule</a:t>
            </a:r>
          </a:p>
          <a:p>
            <a:pPr lvl="1"/>
            <a:r>
              <a:rPr lang="en-US" dirty="0" err="1"/>
              <a:t>internal_queue</a:t>
            </a:r>
            <a:r>
              <a:rPr lang="en-US" dirty="0"/>
              <a:t> ∈ Seq(</a:t>
            </a:r>
            <a:r>
              <a:rPr lang="en-US" dirty="0" err="1"/>
              <a:t>InternalTriggers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external_queue</a:t>
            </a:r>
            <a:r>
              <a:rPr lang="en-US" dirty="0"/>
              <a:t> ∈ Seq(</a:t>
            </a:r>
            <a:r>
              <a:rPr lang="en-US" dirty="0" err="1"/>
              <a:t>ExternalTriggers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dequeue_trigger</a:t>
            </a:r>
            <a:r>
              <a:rPr lang="en-US" dirty="0"/>
              <a:t> ∈ </a:t>
            </a:r>
            <a:r>
              <a:rPr lang="en-US" dirty="0" err="1"/>
              <a:t>DeQueueType</a:t>
            </a:r>
            <a:endParaRPr lang="en-US" dirty="0"/>
          </a:p>
          <a:p>
            <a:pPr lvl="1"/>
            <a:r>
              <a:rPr lang="en-US" dirty="0" err="1"/>
              <a:t>dequeue_trigger</a:t>
            </a:r>
            <a:r>
              <a:rPr lang="en-US" dirty="0"/>
              <a:t> ⊆ </a:t>
            </a:r>
            <a:r>
              <a:rPr lang="en-US" dirty="0" err="1"/>
              <a:t>InternalTriggers</a:t>
            </a:r>
            <a:r>
              <a:rPr lang="en-US" dirty="0"/>
              <a:t> ∪ </a:t>
            </a:r>
            <a:r>
              <a:rPr lang="en-US" dirty="0" err="1"/>
              <a:t>ExternalTriggers</a:t>
            </a:r>
            <a:endParaRPr lang="en-US" dirty="0"/>
          </a:p>
          <a:p>
            <a:pPr lvl="1"/>
            <a:r>
              <a:rPr lang="en-US" dirty="0"/>
              <a:t>completed ∈ BOOL</a:t>
            </a:r>
          </a:p>
          <a:p>
            <a:pPr lvl="1"/>
            <a:r>
              <a:rPr lang="en-US" dirty="0" err="1"/>
              <a:t>dequeue_trigger</a:t>
            </a:r>
            <a:r>
              <a:rPr lang="en-US" dirty="0"/>
              <a:t> ≠ ∅ ⇒ completed=FALSE	</a:t>
            </a:r>
          </a:p>
          <a:p>
            <a:pPr lvl="1"/>
            <a:r>
              <a:rPr lang="en-US" dirty="0"/>
              <a:t>completed=TRUE ⇒ </a:t>
            </a:r>
            <a:r>
              <a:rPr lang="en-US" dirty="0" err="1"/>
              <a:t>dequeue_trigger</a:t>
            </a:r>
            <a:r>
              <a:rPr lang="en-US" dirty="0"/>
              <a:t> = ∅	</a:t>
            </a:r>
          </a:p>
        </p:txBody>
      </p:sp>
    </p:spTree>
    <p:extLst>
      <p:ext uri="{BB962C8B-B14F-4D97-AF65-F5344CB8AC3E}">
        <p14:creationId xmlns:p14="http://schemas.microsoft.com/office/powerpoint/2010/main" val="412455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97" y="889521"/>
            <a:ext cx="10849205" cy="936104"/>
          </a:xfrm>
        </p:spPr>
        <p:txBody>
          <a:bodyPr/>
          <a:lstStyle/>
          <a:p>
            <a:r>
              <a:rPr lang="en-US" dirty="0"/>
              <a:t>Language Semantics Structure</a:t>
            </a:r>
            <a:br>
              <a:rPr lang="en-US" dirty="0"/>
            </a:br>
            <a:r>
              <a:rPr lang="en-US" dirty="0"/>
              <a:t>Run-to-Completion Schedule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B903F643-D0FE-D31D-2F1D-40F8A2DC84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164" y="2492896"/>
            <a:ext cx="6710487" cy="3475583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519053-23E4-DFBE-B31D-CF34473FF0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0"/>
          <a:stretch/>
        </p:blipFill>
        <p:spPr>
          <a:xfrm>
            <a:off x="6888088" y="1520271"/>
            <a:ext cx="3796767" cy="3006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A7BFBC-608C-74A8-A5C4-8DCD588E39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8"/>
          <a:stretch/>
        </p:blipFill>
        <p:spPr>
          <a:xfrm>
            <a:off x="7752184" y="4221088"/>
            <a:ext cx="3854378" cy="2544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47C26-58B9-67BB-1E80-0BF96DB0A160}"/>
              </a:ext>
            </a:extLst>
          </p:cNvPr>
          <p:cNvSpPr txBox="1"/>
          <p:nvPr/>
        </p:nvSpPr>
        <p:spPr>
          <a:xfrm>
            <a:off x="6850134" y="1522454"/>
            <a:ext cx="3854378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67F9A-9F1B-5CAC-ECF8-C23D9E3285C7}"/>
              </a:ext>
            </a:extLst>
          </p:cNvPr>
          <p:cNvSpPr txBox="1"/>
          <p:nvPr/>
        </p:nvSpPr>
        <p:spPr>
          <a:xfrm>
            <a:off x="7771994" y="4221088"/>
            <a:ext cx="3854378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936776"/>
            <a:ext cx="10849205" cy="936104"/>
          </a:xfrm>
        </p:spPr>
        <p:txBody>
          <a:bodyPr/>
          <a:lstStyle/>
          <a:p>
            <a:r>
              <a:rPr lang="en-US" dirty="0"/>
              <a:t>Language Semantics Structure</a:t>
            </a:r>
            <a:br>
              <a:rPr lang="en-US" dirty="0"/>
            </a:br>
            <a:r>
              <a:rPr lang="en-US" dirty="0"/>
              <a:t>Triggered </a:t>
            </a:r>
            <a:r>
              <a:rPr lang="en-US" dirty="0" err="1"/>
              <a:t>Statecharts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9A23BA-539B-34D1-9545-A44C6D37E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3" y="2094194"/>
            <a:ext cx="8717715" cy="213714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FFB4B-7239-636E-4E24-0D7C67E57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4" y="2439738"/>
            <a:ext cx="2981198" cy="29890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F93931-323D-3D79-8F0B-BEDB1B754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3" y="4509120"/>
            <a:ext cx="7439820" cy="1839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77BBFD-98E1-4607-603E-51DC1522375A}"/>
              </a:ext>
            </a:extLst>
          </p:cNvPr>
          <p:cNvSpPr txBox="1"/>
          <p:nvPr/>
        </p:nvSpPr>
        <p:spPr>
          <a:xfrm>
            <a:off x="127240" y="2105903"/>
            <a:ext cx="8861731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Context composition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8C28D-9729-513E-EB4F-149B96C7D15C}"/>
              </a:ext>
            </a:extLst>
          </p:cNvPr>
          <p:cNvSpPr txBox="1"/>
          <p:nvPr/>
        </p:nvSpPr>
        <p:spPr>
          <a:xfrm>
            <a:off x="119336" y="4475485"/>
            <a:ext cx="7447726" cy="23083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Machine: Event composition </a:t>
            </a:r>
          </a:p>
        </p:txBody>
      </p:sp>
    </p:spTree>
    <p:extLst>
      <p:ext uri="{BB962C8B-B14F-4D97-AF65-F5344CB8AC3E}">
        <p14:creationId xmlns:p14="http://schemas.microsoft.com/office/powerpoint/2010/main" val="322332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36EC-5688-B75C-763C-A03944E4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Proofs (Son’s Content)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004D-F0FB-D186-72E3-ADCEE5C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conditions we needed to prove?</a:t>
            </a:r>
          </a:p>
        </p:txBody>
      </p:sp>
    </p:spTree>
    <p:extLst>
      <p:ext uri="{BB962C8B-B14F-4D97-AF65-F5344CB8AC3E}">
        <p14:creationId xmlns:p14="http://schemas.microsoft.com/office/powerpoint/2010/main" val="337271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9A-4BBE-9DD7-0BFD-E2914C83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4E3-33B8-5EDF-1C20-EA397C54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12212635" cy="4790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Language semantics formalization for SCXML run-to-completion </a:t>
            </a:r>
            <a:r>
              <a:rPr lang="en-US" dirty="0" err="1"/>
              <a:t>statecharts</a:t>
            </a:r>
            <a:r>
              <a:rPr lang="en-US" dirty="0"/>
              <a:t> using Event-B</a:t>
            </a:r>
          </a:p>
          <a:p>
            <a:endParaRPr lang="en-US" dirty="0"/>
          </a:p>
          <a:p>
            <a:r>
              <a:rPr lang="en-US" dirty="0"/>
              <a:t>The semantics supports typical </a:t>
            </a:r>
            <a:r>
              <a:rPr lang="en-US" dirty="0" err="1"/>
              <a:t>statechart</a:t>
            </a:r>
            <a:r>
              <a:rPr lang="en-US" dirty="0"/>
              <a:t> features such as transitions, hierarchical structure, clustering, concurrency, start and stop states</a:t>
            </a:r>
          </a:p>
          <a:p>
            <a:endParaRPr lang="en-US" dirty="0"/>
          </a:p>
          <a:p>
            <a:r>
              <a:rPr lang="en-US" dirty="0"/>
              <a:t>The untriggered </a:t>
            </a:r>
            <a:r>
              <a:rPr lang="en-US" dirty="0" err="1"/>
              <a:t>statechart</a:t>
            </a:r>
            <a:r>
              <a:rPr lang="en-US" dirty="0"/>
              <a:t> semantics formalization is common to most </a:t>
            </a:r>
            <a:r>
              <a:rPr lang="en-US" dirty="0" err="1"/>
              <a:t>statechart</a:t>
            </a:r>
            <a:r>
              <a:rPr lang="en-US" dirty="0"/>
              <a:t> notations</a:t>
            </a:r>
          </a:p>
          <a:p>
            <a:endParaRPr lang="en-US" dirty="0"/>
          </a:p>
          <a:p>
            <a:r>
              <a:rPr lang="en-US" dirty="0"/>
              <a:t>SCXML is based on the widely used </a:t>
            </a:r>
            <a:r>
              <a:rPr lang="en-US" dirty="0" err="1"/>
              <a:t>Harel</a:t>
            </a:r>
            <a:r>
              <a:rPr lang="en-US" dirty="0"/>
              <a:t> </a:t>
            </a:r>
            <a:r>
              <a:rPr lang="en-US" dirty="0" err="1"/>
              <a:t>statechart</a:t>
            </a:r>
            <a:r>
              <a:rPr lang="en-US" dirty="0"/>
              <a:t> semantics, so our run-to-completion semantics can also be used for such notations and where notations deviate in run semantics</a:t>
            </a:r>
          </a:p>
          <a:p>
            <a:endParaRPr lang="en-US" dirty="0"/>
          </a:p>
          <a:p>
            <a:r>
              <a:rPr lang="en-US" dirty="0"/>
              <a:t>Proofs of well-defines conditions ensure the consistency of the semantic and can be used by a tool to guarantee a model is corrected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304339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09A-4BBE-9DD7-0BFD-E2914C83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4E3-33B8-5EDF-1C20-EA397C54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 formalization to include refinement rules such as those used by Event-B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7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574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8D07E1E-2F4A-DE47-C1BE-C84D98023C2E}"/>
              </a:ext>
            </a:extLst>
          </p:cNvPr>
          <p:cNvSpPr/>
          <p:nvPr/>
        </p:nvSpPr>
        <p:spPr>
          <a:xfrm>
            <a:off x="7223910" y="3033037"/>
            <a:ext cx="4830716" cy="99327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C57DE1B-5CC3-CC6E-7AEB-9A718B22379F}"/>
              </a:ext>
            </a:extLst>
          </p:cNvPr>
          <p:cNvSpPr/>
          <p:nvPr/>
        </p:nvSpPr>
        <p:spPr>
          <a:xfrm>
            <a:off x="515282" y="3033037"/>
            <a:ext cx="5946627" cy="99327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D64356F-8E00-C841-F828-4F77FB7A24FB}"/>
              </a:ext>
            </a:extLst>
          </p:cNvPr>
          <p:cNvSpPr/>
          <p:nvPr/>
        </p:nvSpPr>
        <p:spPr>
          <a:xfrm>
            <a:off x="360609" y="1552795"/>
            <a:ext cx="7719246" cy="99327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92435B-46F1-04D3-876C-E8C10604BC8A}"/>
              </a:ext>
            </a:extLst>
          </p:cNvPr>
          <p:cNvSpPr/>
          <p:nvPr/>
        </p:nvSpPr>
        <p:spPr>
          <a:xfrm>
            <a:off x="3817088" y="467833"/>
            <a:ext cx="1640957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5132BE-B4EB-0149-CDA1-61FD8B686665}"/>
              </a:ext>
            </a:extLst>
          </p:cNvPr>
          <p:cNvSpPr/>
          <p:nvPr/>
        </p:nvSpPr>
        <p:spPr>
          <a:xfrm>
            <a:off x="806302" y="1765007"/>
            <a:ext cx="1640957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OFF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EF6FD1-D6D8-D277-1DF8-D3279B261701}"/>
              </a:ext>
            </a:extLst>
          </p:cNvPr>
          <p:cNvSpPr/>
          <p:nvPr/>
        </p:nvSpPr>
        <p:spPr>
          <a:xfrm>
            <a:off x="5949499" y="1765007"/>
            <a:ext cx="1640957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D847C0-B894-F649-C875-3BB99499C671}"/>
              </a:ext>
            </a:extLst>
          </p:cNvPr>
          <p:cNvSpPr/>
          <p:nvPr/>
        </p:nvSpPr>
        <p:spPr>
          <a:xfrm>
            <a:off x="749001" y="3246489"/>
            <a:ext cx="1485012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BLOCKED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1EBB44-8A6B-2F86-3D25-240526023D60}"/>
              </a:ext>
            </a:extLst>
          </p:cNvPr>
          <p:cNvSpPr/>
          <p:nvPr/>
        </p:nvSpPr>
        <p:spPr>
          <a:xfrm>
            <a:off x="2464649" y="3246489"/>
            <a:ext cx="1956390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UNBLOCKED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B57857-0497-B9A2-26F6-646402FBA4AA}"/>
              </a:ext>
            </a:extLst>
          </p:cNvPr>
          <p:cNvSpPr/>
          <p:nvPr/>
        </p:nvSpPr>
        <p:spPr>
          <a:xfrm>
            <a:off x="4654623" y="3246489"/>
            <a:ext cx="1524001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13BBF6-F1FF-EA06-721B-EEB556EF64DB}"/>
              </a:ext>
            </a:extLst>
          </p:cNvPr>
          <p:cNvSpPr/>
          <p:nvPr/>
        </p:nvSpPr>
        <p:spPr>
          <a:xfrm>
            <a:off x="7488859" y="3251794"/>
            <a:ext cx="1181989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4224F5-9275-0D12-A719-C38B11A925C9}"/>
              </a:ext>
            </a:extLst>
          </p:cNvPr>
          <p:cNvSpPr/>
          <p:nvPr/>
        </p:nvSpPr>
        <p:spPr>
          <a:xfrm>
            <a:off x="8892356" y="3246489"/>
            <a:ext cx="1485012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1739D7-8013-2E7A-1010-E8FDEE261C06}"/>
              </a:ext>
            </a:extLst>
          </p:cNvPr>
          <p:cNvSpPr/>
          <p:nvPr/>
        </p:nvSpPr>
        <p:spPr>
          <a:xfrm>
            <a:off x="10598876" y="3246489"/>
            <a:ext cx="1277691" cy="5741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8931E3-F4BB-A0F4-5CD5-2FCA0D0CBCB7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1626781" y="957908"/>
            <a:ext cx="2430620" cy="807099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53503-029C-2915-BFFB-D84C28F287B8}"/>
              </a:ext>
            </a:extLst>
          </p:cNvPr>
          <p:cNvCxnSpPr>
            <a:cxnSpLocks/>
            <a:stCxn id="7" idx="0"/>
            <a:endCxn id="4" idx="5"/>
          </p:cNvCxnSpPr>
          <p:nvPr/>
        </p:nvCxnSpPr>
        <p:spPr>
          <a:xfrm flipH="1" flipV="1">
            <a:off x="5217732" y="957908"/>
            <a:ext cx="1552246" cy="807099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8E7AC-F309-61A2-84AD-958CB47015C6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491507" y="2052086"/>
            <a:ext cx="4457992" cy="1194403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F609E8-297A-9717-0380-DFC344893429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3442844" y="2255082"/>
            <a:ext cx="2746968" cy="991407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A30579-889E-1FF0-233F-60D3FE702E8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5416624" y="2339165"/>
            <a:ext cx="1353354" cy="907324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C0396E1-3114-D44D-B179-EDB6D0D79DE7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H="1" flipV="1">
            <a:off x="6769978" y="2339165"/>
            <a:ext cx="1309876" cy="912629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FD6F44-BBF7-C97D-5261-3B1C5F078F6F}"/>
              </a:ext>
            </a:extLst>
          </p:cNvPr>
          <p:cNvCxnSpPr>
            <a:cxnSpLocks/>
            <a:stCxn id="12" idx="0"/>
            <a:endCxn id="7" idx="5"/>
          </p:cNvCxnSpPr>
          <p:nvPr/>
        </p:nvCxnSpPr>
        <p:spPr>
          <a:xfrm flipH="1" flipV="1">
            <a:off x="7350143" y="2255082"/>
            <a:ext cx="2284719" cy="991407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C7EF1F-B273-1858-E297-AF0BC5FE4212}"/>
              </a:ext>
            </a:extLst>
          </p:cNvPr>
          <p:cNvCxnSpPr>
            <a:cxnSpLocks/>
            <a:stCxn id="13" idx="0"/>
            <a:endCxn id="7" idx="6"/>
          </p:cNvCxnSpPr>
          <p:nvPr/>
        </p:nvCxnSpPr>
        <p:spPr>
          <a:xfrm flipH="1" flipV="1">
            <a:off x="7590456" y="2052086"/>
            <a:ext cx="3647266" cy="1194403"/>
          </a:xfrm>
          <a:prstGeom prst="straightConnector1">
            <a:avLst/>
          </a:prstGeom>
          <a:ln w="25400" cap="sq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6DF40A-889B-C35D-BA81-F7A7127DC6C5}"/>
              </a:ext>
            </a:extLst>
          </p:cNvPr>
          <p:cNvSpPr txBox="1"/>
          <p:nvPr/>
        </p:nvSpPr>
        <p:spPr>
          <a:xfrm>
            <a:off x="517313" y="2251971"/>
            <a:ext cx="23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TURNSTILE region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CC9DA-9FA0-EB89-4B86-3137836C642D}"/>
              </a:ext>
            </a:extLst>
          </p:cNvPr>
          <p:cNvSpPr txBox="1"/>
          <p:nvPr/>
        </p:nvSpPr>
        <p:spPr>
          <a:xfrm>
            <a:off x="654290" y="3717032"/>
            <a:ext cx="23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GATE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9DDDB-534E-E303-CFD1-B6ECD4FA3C5B}"/>
              </a:ext>
            </a:extLst>
          </p:cNvPr>
          <p:cNvSpPr txBox="1"/>
          <p:nvPr/>
        </p:nvSpPr>
        <p:spPr>
          <a:xfrm>
            <a:off x="7313422" y="3717032"/>
            <a:ext cx="234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CARD_READER region</a:t>
            </a:r>
          </a:p>
        </p:txBody>
      </p:sp>
    </p:spTree>
    <p:extLst>
      <p:ext uri="{BB962C8B-B14F-4D97-AF65-F5344CB8AC3E}">
        <p14:creationId xmlns:p14="http://schemas.microsoft.com/office/powerpoint/2010/main" val="4748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354560" y="2060849"/>
            <a:ext cx="8709992" cy="1368151"/>
          </a:xfrm>
        </p:spPr>
        <p:txBody>
          <a:bodyPr/>
          <a:lstStyle/>
          <a:p>
            <a:r>
              <a:rPr lang="en-US" dirty="0"/>
              <a:t>Formal Language Semantics for Triggered Enable </a:t>
            </a:r>
            <a:r>
              <a:rPr lang="en-US" dirty="0" err="1"/>
              <a:t>Statecharts</a:t>
            </a:r>
            <a:r>
              <a:rPr lang="en-US" dirty="0"/>
              <a:t> with a Run-to-Completion Scheduling</a:t>
            </a:r>
            <a:endParaRPr lang="en-GB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2351584" y="3356993"/>
            <a:ext cx="7584843" cy="864096"/>
          </a:xfrm>
        </p:spPr>
        <p:txBody>
          <a:bodyPr/>
          <a:lstStyle/>
          <a:p>
            <a:r>
              <a:rPr lang="en-US" dirty="0"/>
              <a:t>Karla Venessa Morris Wright, Thai Son Hoang, </a:t>
            </a:r>
            <a:br>
              <a:rPr lang="en-US" dirty="0"/>
            </a:br>
            <a:r>
              <a:rPr lang="en-US" b="1" dirty="0"/>
              <a:t>Colin Snook </a:t>
            </a:r>
            <a:r>
              <a:rPr lang="en-US" dirty="0"/>
              <a:t>and Michael Butler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7 December 2023</a:t>
            </a:r>
          </a:p>
        </p:txBody>
      </p:sp>
    </p:spTree>
    <p:extLst>
      <p:ext uri="{BB962C8B-B14F-4D97-AF65-F5344CB8AC3E}">
        <p14:creationId xmlns:p14="http://schemas.microsoft.com/office/powerpoint/2010/main" val="410967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Semantics Structure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B61639-64FA-C8B7-96AD-A9D2EA154BE6}"/>
              </a:ext>
            </a:extLst>
          </p:cNvPr>
          <p:cNvGrpSpPr/>
          <p:nvPr/>
        </p:nvGrpSpPr>
        <p:grpSpPr>
          <a:xfrm>
            <a:off x="911424" y="1628800"/>
            <a:ext cx="4793146" cy="4793146"/>
            <a:chOff x="4655840" y="1152756"/>
            <a:chExt cx="4793146" cy="4793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65164A-94DC-0537-523D-235182BC5152}"/>
                </a:ext>
              </a:extLst>
            </p:cNvPr>
            <p:cNvSpPr/>
            <p:nvPr/>
          </p:nvSpPr>
          <p:spPr>
            <a:xfrm>
              <a:off x="4655840" y="1152756"/>
              <a:ext cx="4793146" cy="479314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BF6863-0869-A050-84F9-4642EFBF481C}"/>
                </a:ext>
              </a:extLst>
            </p:cNvPr>
            <p:cNvSpPr txBox="1"/>
            <p:nvPr/>
          </p:nvSpPr>
          <p:spPr>
            <a:xfrm>
              <a:off x="5951984" y="1628800"/>
              <a:ext cx="2232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Triggered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 err="1">
                  <a:solidFill>
                    <a:schemeClr val="tx1"/>
                  </a:solidFill>
                </a:rPr>
                <a:t>Statecharts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B2A0C75-19FD-D691-0046-71F6DDDC2446}"/>
              </a:ext>
            </a:extLst>
          </p:cNvPr>
          <p:cNvSpPr/>
          <p:nvPr/>
        </p:nvSpPr>
        <p:spPr>
          <a:xfrm>
            <a:off x="911424" y="2924944"/>
            <a:ext cx="2376264" cy="23762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Untriggered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Statecharts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315ED8-55D8-C22D-1BF4-CC98C37D35CC}"/>
              </a:ext>
            </a:extLst>
          </p:cNvPr>
          <p:cNvSpPr/>
          <p:nvPr/>
        </p:nvSpPr>
        <p:spPr>
          <a:xfrm>
            <a:off x="3300855" y="2924944"/>
            <a:ext cx="2376264" cy="2376264"/>
          </a:xfrm>
          <a:prstGeom prst="ellipse">
            <a:avLst/>
          </a:prstGeom>
          <a:solidFill>
            <a:srgbClr val="14CF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Run-to-Completion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05318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226F-B3F5-9BA8-B3FD-C7CF04B5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9E74-8248-B6FE-67B2-8AAFECFA7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Turnstile Exemplar</a:t>
            </a:r>
          </a:p>
          <a:p>
            <a:r>
              <a:rPr lang="en-US" dirty="0"/>
              <a:t>Language Semantics Structure</a:t>
            </a:r>
          </a:p>
          <a:p>
            <a:r>
              <a:rPr lang="en-US" dirty="0"/>
              <a:t>Relevant Proofs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6" y="1690688"/>
            <a:ext cx="11839699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Graphical languages are attractive to engineers (e.g. </a:t>
            </a:r>
            <a:r>
              <a:rPr lang="en-US" dirty="0" err="1"/>
              <a:t>statecharts</a:t>
            </a:r>
            <a:r>
              <a:rPr lang="en-US" dirty="0"/>
              <a:t> generalization of </a:t>
            </a:r>
            <a:r>
              <a:rPr lang="en-US" dirty="0" err="1"/>
              <a:t>statemachines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Rodin/Event-B support abstraction and refinement and enable the use of formal proofs in earlier stages of the design</a:t>
            </a:r>
          </a:p>
          <a:p>
            <a:endParaRPr lang="en-US" dirty="0"/>
          </a:p>
          <a:p>
            <a:r>
              <a:rPr lang="en-US" dirty="0"/>
              <a:t>We have shown case studies of models developed and verified using the proposed semantics, which used a refinement that preserves safety properties from one refinement level to the next</a:t>
            </a:r>
          </a:p>
          <a:p>
            <a:endParaRPr lang="en-US" dirty="0"/>
          </a:p>
          <a:p>
            <a:r>
              <a:rPr lang="en-US" dirty="0"/>
              <a:t>We focus now on the formalization of the language semantics such that we can ensure that models developed with such language will by correct-by-construction with respect to the language semantics</a:t>
            </a:r>
          </a:p>
        </p:txBody>
      </p:sp>
    </p:spTree>
    <p:extLst>
      <p:ext uri="{BB962C8B-B14F-4D97-AF65-F5344CB8AC3E}">
        <p14:creationId xmlns:p14="http://schemas.microsoft.com/office/powerpoint/2010/main" val="222102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69838"/>
            <a:ext cx="10849205" cy="936104"/>
          </a:xfrm>
        </p:spPr>
        <p:txBody>
          <a:bodyPr/>
          <a:lstStyle/>
          <a:p>
            <a:r>
              <a:rPr lang="en-US" dirty="0"/>
              <a:t>Background Event-B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9AA2-3E7B-478A-BA79-4DB5501F3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008" y="1597669"/>
            <a:ext cx="6616429" cy="543889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Used to design and model software systems</a:t>
            </a:r>
          </a:p>
          <a:p>
            <a:r>
              <a:rPr lang="en-US" sz="2400" dirty="0"/>
              <a:t>Enable proofs of model correctness with respect to specification</a:t>
            </a:r>
          </a:p>
          <a:p>
            <a:r>
              <a:rPr lang="en-US" sz="2400" dirty="0"/>
              <a:t>Event-B models have two parts: </a:t>
            </a:r>
          </a:p>
          <a:p>
            <a:pPr lvl="1"/>
            <a:r>
              <a:rPr lang="en-US" sz="1800" dirty="0"/>
              <a:t>Contexts: Contain sets, constants and axioms </a:t>
            </a:r>
            <a:endParaRPr lang="en-US" dirty="0"/>
          </a:p>
          <a:p>
            <a:pPr lvl="1"/>
            <a:r>
              <a:rPr lang="en-US" sz="1800" dirty="0"/>
              <a:t>Machines: Variables, events, and invariants </a:t>
            </a:r>
            <a:endParaRPr lang="en-US" dirty="0"/>
          </a:p>
          <a:p>
            <a:r>
              <a:rPr lang="en-US" sz="2400" dirty="0"/>
              <a:t>Machines are refined to add more details to the model </a:t>
            </a:r>
          </a:p>
          <a:p>
            <a:pPr lvl="1"/>
            <a:r>
              <a:rPr lang="en-US" sz="1800" dirty="0"/>
              <a:t>Superposition refinement: including additional variables </a:t>
            </a:r>
            <a:endParaRPr lang="en-US" dirty="0"/>
          </a:p>
          <a:p>
            <a:pPr lvl="1"/>
            <a:r>
              <a:rPr lang="en-US" sz="1800" dirty="0"/>
              <a:t>Data refinement: replacing abstract variables with new concrete variables </a:t>
            </a:r>
            <a:endParaRPr lang="en-US" dirty="0"/>
          </a:p>
          <a:p>
            <a:pPr lvl="1"/>
            <a:r>
              <a:rPr lang="en-US" sz="1800" dirty="0"/>
              <a:t>New events: Refines implicit abstract event that does nothing “skip” </a:t>
            </a:r>
          </a:p>
          <a:p>
            <a:endParaRPr lang="en-US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50C20D-142D-A924-4485-8EE636340CC6}"/>
              </a:ext>
            </a:extLst>
          </p:cNvPr>
          <p:cNvGrpSpPr/>
          <p:nvPr/>
        </p:nvGrpSpPr>
        <p:grpSpPr>
          <a:xfrm>
            <a:off x="191344" y="1610412"/>
            <a:ext cx="5518857" cy="1477328"/>
            <a:chOff x="407810" y="3119321"/>
            <a:chExt cx="5518857" cy="1477328"/>
          </a:xfrm>
        </p:grpSpPr>
        <p:pic>
          <p:nvPicPr>
            <p:cNvPr id="4" name="Content Placeholder 7">
              <a:extLst>
                <a:ext uri="{FF2B5EF4-FFF2-40B4-BE49-F238E27FC236}">
                  <a16:creationId xmlns:a16="http://schemas.microsoft.com/office/drawing/2014/main" id="{B4CB407F-4460-DB4D-C5D7-A82A0A52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810" y="3126183"/>
              <a:ext cx="5518857" cy="13206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8601AA-6DDD-F3BA-F238-1FEF2A0BF5AB}"/>
                </a:ext>
              </a:extLst>
            </p:cNvPr>
            <p:cNvSpPr txBox="1"/>
            <p:nvPr/>
          </p:nvSpPr>
          <p:spPr>
            <a:xfrm>
              <a:off x="591623" y="3119321"/>
              <a:ext cx="5018955" cy="1477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Context: Static aspects of the model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C53A59-4502-18ED-E62B-6A5476D74F30}"/>
              </a:ext>
            </a:extLst>
          </p:cNvPr>
          <p:cNvGrpSpPr/>
          <p:nvPr/>
        </p:nvGrpSpPr>
        <p:grpSpPr>
          <a:xfrm>
            <a:off x="375157" y="3310404"/>
            <a:ext cx="5018955" cy="3416320"/>
            <a:chOff x="6163916" y="2534607"/>
            <a:chExt cx="5018955" cy="34163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A890DB-B307-479F-3A01-40B055FEC79A}"/>
                </a:ext>
              </a:extLst>
            </p:cNvPr>
            <p:cNvSpPr txBox="1"/>
            <p:nvPr/>
          </p:nvSpPr>
          <p:spPr>
            <a:xfrm>
              <a:off x="6163916" y="2534607"/>
              <a:ext cx="5018955" cy="3416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Machine: Dynamic aspects of the model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F808239-DBC0-876F-A3B6-78D4B6EDD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3" b="2251"/>
            <a:stretch/>
          </p:blipFill>
          <p:spPr>
            <a:xfrm>
              <a:off x="6220360" y="2596442"/>
              <a:ext cx="4906065" cy="30028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21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7" y="549404"/>
            <a:ext cx="10849205" cy="936104"/>
          </a:xfrm>
        </p:spPr>
        <p:txBody>
          <a:bodyPr/>
          <a:lstStyle/>
          <a:p>
            <a:r>
              <a:rPr lang="en-US" dirty="0"/>
              <a:t>Background SCXML Run-to-Completion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9DB123-6E2D-FE5A-57CE-FD7BF1D473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29" y="2420888"/>
            <a:ext cx="5978270" cy="309634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E4B45-D539-7E4F-47A0-33F07091A0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5822" y="1556792"/>
                <a:ext cx="5872168" cy="5035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rgbClr val="49596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rgbClr val="49596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rgbClr val="49596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–"/>
                  <a:defRPr sz="1600" kern="1200">
                    <a:solidFill>
                      <a:srgbClr val="49596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»"/>
                  <a:defRPr sz="1400" kern="1200">
                    <a:solidFill>
                      <a:srgbClr val="49596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State Chart </a:t>
                </a:r>
                <a:r>
                  <a:rPr lang="en-US" sz="1800" dirty="0" err="1"/>
                  <a:t>eXtensible</a:t>
                </a:r>
                <a:r>
                  <a:rPr lang="en-US" sz="1800" dirty="0"/>
                  <a:t> Markup Language (SCXML) a general-purpose event-based </a:t>
                </a:r>
                <a:r>
                  <a:rPr lang="en-US" sz="1800" dirty="0" err="1"/>
                  <a:t>statemachine</a:t>
                </a:r>
                <a:r>
                  <a:rPr lang="en-US" sz="1800" dirty="0"/>
                  <a:t> language</a:t>
                </a:r>
              </a:p>
              <a:p>
                <a:r>
                  <a:rPr lang="en-US" sz="1800" dirty="0"/>
                  <a:t>Combines Call Control </a:t>
                </a:r>
                <a:r>
                  <a:rPr lang="en-US" sz="1800" dirty="0" err="1"/>
                  <a:t>eXtensible</a:t>
                </a:r>
                <a:r>
                  <a:rPr lang="en-US" sz="1800" dirty="0"/>
                  <a:t> Markup Language (CCXML) and </a:t>
                </a:r>
                <a:r>
                  <a:rPr lang="en-US" sz="1800" dirty="0" err="1"/>
                  <a:t>Harel</a:t>
                </a:r>
                <a:r>
                  <a:rPr lang="en-US" sz="1800" dirty="0"/>
                  <a:t> State Tables</a:t>
                </a:r>
              </a:p>
              <a:p>
                <a:r>
                  <a:rPr lang="en-US" sz="1800" dirty="0"/>
                  <a:t>Uses a run-to-completion semantics or macro-step/micro-step semantics</a:t>
                </a:r>
              </a:p>
              <a:p>
                <a:r>
                  <a:rPr lang="en-US" sz="1800" dirty="0"/>
                  <a:t>Trigger types:</a:t>
                </a:r>
              </a:p>
              <a:p>
                <a:pPr lvl="1"/>
                <a:r>
                  <a:rPr lang="en-US" sz="1600" dirty="0"/>
                  <a:t>internal triggers are raised by transitions</a:t>
                </a:r>
              </a:p>
              <a:p>
                <a:pPr lvl="1"/>
                <a:r>
                  <a:rPr lang="en-US" sz="1600" dirty="0"/>
                  <a:t>external triggers are raised non-deterministically</a:t>
                </a:r>
                <a:endParaRPr lang="en-US" sz="1800" dirty="0"/>
              </a:p>
              <a:p>
                <a:r>
                  <a:rPr lang="en-US" sz="1800" dirty="0"/>
                  <a:t>Triggers can be raised and added to the queue anytime </a:t>
                </a:r>
              </a:p>
              <a:p>
                <a:r>
                  <a:rPr lang="en-US" sz="1800" dirty="0"/>
                  <a:t>A trigger is de-queued and all enabled transitions fired </a:t>
                </a:r>
              </a:p>
              <a:p>
                <a:r>
                  <a:rPr lang="en-US" sz="1800" dirty="0"/>
                  <a:t>All enable (un-triggered) transitions are fired</a:t>
                </a:r>
              </a:p>
              <a:p>
                <a:r>
                  <a:rPr lang="en-US" sz="1800" dirty="0"/>
                  <a:t>Repeated until no transitions are enabled</a:t>
                </a:r>
              </a:p>
              <a:p>
                <a:r>
                  <a:rPr lang="en-US" sz="1800" dirty="0"/>
                  <a:t>De-</a:t>
                </a:r>
                <a:r>
                  <a:rPr lang="en-US" sz="1800" dirty="0" err="1"/>
                  <a:t>queed</a:t>
                </a:r>
                <a:r>
                  <a:rPr lang="en-US" sz="1800" dirty="0"/>
                  <a:t> next trigger </a:t>
                </a:r>
              </a:p>
              <a:p>
                <a:r>
                  <a:rPr lang="en-US" sz="1800" dirty="0"/>
                  <a:t>To consume an external trigger, </a:t>
                </a:r>
                <a:r>
                  <a:rPr lang="en-US" sz="1800" dirty="0" err="1"/>
                  <a:t>intQ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DE4B45-D539-7E4F-47A0-33F07091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822" y="1556792"/>
                <a:ext cx="5872168" cy="5035258"/>
              </a:xfrm>
              <a:prstGeom prst="rect">
                <a:avLst/>
              </a:prstGeom>
              <a:blipFill>
                <a:blip r:embed="rId4"/>
                <a:stretch>
                  <a:fillRect l="-216" t="-756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3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Turnstile Exemplar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4A8F-E307-C656-3135-1D7B1EAFC91E}"/>
              </a:ext>
            </a:extLst>
          </p:cNvPr>
          <p:cNvSpPr txBox="1">
            <a:spLocks/>
          </p:cNvSpPr>
          <p:nvPr/>
        </p:nvSpPr>
        <p:spPr>
          <a:xfrm>
            <a:off x="6206757" y="1419102"/>
            <a:ext cx="6048672" cy="543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9596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49596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49596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495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49596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Statechart</a:t>
            </a:r>
            <a:r>
              <a:rPr lang="en-US" dirty="0"/>
              <a:t> tree structure</a:t>
            </a:r>
          </a:p>
          <a:p>
            <a:pPr marL="0" indent="0">
              <a:buNone/>
            </a:pPr>
            <a:r>
              <a:rPr lang="en-US" sz="1600" dirty="0"/>
              <a:t>states ↦ root ↦ container ↦ leaves ∈ Tree</a:t>
            </a:r>
          </a:p>
          <a:p>
            <a:r>
              <a:rPr lang="en-US" dirty="0"/>
              <a:t>States of the turnstile example</a:t>
            </a:r>
          </a:p>
          <a:p>
            <a:pPr marL="0" indent="0">
              <a:buNone/>
            </a:pPr>
            <a:r>
              <a:rPr lang="en-US" sz="1600" dirty="0"/>
              <a:t>partition(states, {root}, {OFF}, {ON}, {BLOCKED}, 	 	           {UNBLOCKED}, {TIMEOUT}, {READY}, </a:t>
            </a:r>
            <a:br>
              <a:rPr lang="en-US" sz="1600" dirty="0"/>
            </a:br>
            <a:r>
              <a:rPr lang="en-US" sz="1600" dirty="0"/>
              <a:t>	           {READING}, {ACCEPT})</a:t>
            </a:r>
          </a:p>
          <a:p>
            <a:r>
              <a:rPr lang="en-US" dirty="0"/>
              <a:t>Container relationship between states</a:t>
            </a:r>
          </a:p>
          <a:p>
            <a:pPr marL="0" indent="0">
              <a:buNone/>
            </a:pPr>
            <a:r>
              <a:rPr lang="en-US" sz="1600" dirty="0"/>
              <a:t>container = {OFF ↦ root, ON ↦ root, BLOCKED ↦ ON, 		     UNBLOCKED ↦ ON, TIMEOUT ↦ ON, </a:t>
            </a:r>
            <a:br>
              <a:rPr lang="en-US" sz="1600" dirty="0"/>
            </a:br>
            <a:r>
              <a:rPr lang="en-US" sz="1600" dirty="0"/>
              <a:t>	     READY ↦ ON, READING ↦ ON, ACCEPT ↦ ON}</a:t>
            </a:r>
          </a:p>
          <a:p>
            <a:r>
              <a:rPr lang="en-US" dirty="0"/>
              <a:t>Leaf states</a:t>
            </a:r>
          </a:p>
          <a:p>
            <a:pPr marL="0" indent="0">
              <a:buNone/>
            </a:pPr>
            <a:r>
              <a:rPr lang="en-US" sz="1600" dirty="0"/>
              <a:t>leaves = {BLOCKED, UNBLOCKED, TIMEOUT, READY, 	       	  READING, ACCEPT, OFF}</a:t>
            </a:r>
          </a:p>
        </p:txBody>
      </p:sp>
      <p:pic>
        <p:nvPicPr>
          <p:cNvPr id="14" name="Content Placeholder 14">
            <a:extLst>
              <a:ext uri="{FF2B5EF4-FFF2-40B4-BE49-F238E27FC236}">
                <a16:creationId xmlns:a16="http://schemas.microsoft.com/office/drawing/2014/main" id="{FF43B7AB-8779-DF09-C769-0FBEEB5738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8226"/>
          <a:stretch/>
        </p:blipFill>
        <p:spPr>
          <a:xfrm>
            <a:off x="92179" y="1839073"/>
            <a:ext cx="5913123" cy="4237262"/>
          </a:xfrm>
        </p:spPr>
      </p:pic>
    </p:spTree>
    <p:extLst>
      <p:ext uri="{BB962C8B-B14F-4D97-AF65-F5344CB8AC3E}">
        <p14:creationId xmlns:p14="http://schemas.microsoft.com/office/powerpoint/2010/main" val="2426591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15"/>
            <a:ext cx="10515600" cy="1325563"/>
          </a:xfrm>
        </p:spPr>
        <p:txBody>
          <a:bodyPr/>
          <a:lstStyle/>
          <a:p>
            <a:r>
              <a:rPr lang="en-US" dirty="0"/>
              <a:t>Turnstile Exemplar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8C93-9ED9-0769-418C-DA2FFC95972B}"/>
              </a:ext>
            </a:extLst>
          </p:cNvPr>
          <p:cNvSpPr txBox="1"/>
          <p:nvPr/>
        </p:nvSpPr>
        <p:spPr>
          <a:xfrm>
            <a:off x="2032103" y="5157192"/>
            <a:ext cx="8127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regions = { {ON, OFF}, </a:t>
            </a:r>
            <a:r>
              <a:rPr lang="en-US" dirty="0">
                <a:solidFill>
                  <a:srgbClr val="0070C0"/>
                </a:solidFill>
              </a:rPr>
              <a:t>// TURNSTILE </a:t>
            </a:r>
          </a:p>
          <a:p>
            <a:r>
              <a:rPr lang="en-US" dirty="0"/>
              <a:t>	     {BLOCKED, UNBLOCKED, TIMEOUT}, </a:t>
            </a:r>
            <a:r>
              <a:rPr lang="en-US" dirty="0">
                <a:solidFill>
                  <a:srgbClr val="0070C0"/>
                </a:solidFill>
              </a:rPr>
              <a:t>// GATE</a:t>
            </a:r>
          </a:p>
          <a:p>
            <a:r>
              <a:rPr lang="en-US" dirty="0"/>
              <a:t>	     {READY, READING, ACCEPT} </a:t>
            </a:r>
            <a:r>
              <a:rPr lang="en-US" dirty="0">
                <a:solidFill>
                  <a:srgbClr val="0070C0"/>
                </a:solidFill>
              </a:rPr>
              <a:t>// CARD_READER </a:t>
            </a:r>
            <a:r>
              <a:rPr lang="en-US" dirty="0"/>
              <a:t>	  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D9AC7-0FD9-FCB9-7B8A-E5362832B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06" y="1391057"/>
            <a:ext cx="1085116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9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2042-714A-FA18-9A1A-77FCF67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97" y="873328"/>
            <a:ext cx="10849205" cy="936104"/>
          </a:xfrm>
        </p:spPr>
        <p:txBody>
          <a:bodyPr/>
          <a:lstStyle/>
          <a:p>
            <a:r>
              <a:rPr lang="en-US" dirty="0"/>
              <a:t>Language Semantics Structure</a:t>
            </a:r>
            <a:br>
              <a:rPr lang="en-US" dirty="0"/>
            </a:br>
            <a:r>
              <a:rPr lang="en-US" dirty="0"/>
              <a:t>Untriggered </a:t>
            </a:r>
            <a:r>
              <a:rPr lang="en-US" dirty="0" err="1"/>
              <a:t>Statecharts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6629F-C3CD-25EB-73A2-BA7F759E7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1496" y="1926713"/>
            <a:ext cx="6260504" cy="4351338"/>
          </a:xfrm>
        </p:spPr>
        <p:txBody>
          <a:bodyPr/>
          <a:lstStyle/>
          <a:p>
            <a:r>
              <a:rPr lang="en-US" dirty="0"/>
              <a:t>Model the tree-structure of the states</a:t>
            </a:r>
          </a:p>
          <a:p>
            <a:r>
              <a:rPr lang="en-US" dirty="0"/>
              <a:t>Model the parallel regions</a:t>
            </a:r>
          </a:p>
          <a:p>
            <a:r>
              <a:rPr lang="en-US" b="1" dirty="0"/>
              <a:t>Model the transformations between states</a:t>
            </a:r>
          </a:p>
          <a:p>
            <a:pPr lvl="1"/>
            <a:r>
              <a:rPr lang="en-US" dirty="0"/>
              <a:t>Transformations: hierarchical view of the set of all simultaneously enabled transitions of the system, from one enabling state configuration to the next configuration.</a:t>
            </a:r>
          </a:p>
          <a:p>
            <a:pPr lvl="1"/>
            <a:r>
              <a:rPr lang="en-US" dirty="0"/>
              <a:t>enabling ∈ transformations → P1(states)</a:t>
            </a:r>
          </a:p>
          <a:p>
            <a:pPr lvl="1"/>
            <a:r>
              <a:rPr lang="en-US" dirty="0"/>
              <a:t>exiting ∈ transformations → P(states)</a:t>
            </a:r>
          </a:p>
          <a:p>
            <a:pPr lvl="1"/>
            <a:r>
              <a:rPr lang="en-US" dirty="0"/>
              <a:t>entering ∈ transformations → P(states)</a:t>
            </a:r>
          </a:p>
          <a:p>
            <a:endParaRPr lang="en-US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F6FF92C9-44B8-0B43-A152-BDF59E4DEB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8226"/>
          <a:stretch/>
        </p:blipFill>
        <p:spPr>
          <a:xfrm>
            <a:off x="119336" y="2132856"/>
            <a:ext cx="5811655" cy="41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11173"/>
      </p:ext>
    </p:extLst>
  </p:cSld>
  <p:clrMapOvr>
    <a:masterClrMapping/>
  </p:clrMapOvr>
</p:sld>
</file>

<file path=ppt/theme/theme1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194 - PowerPoint Template 1 (Wide)" id="{BEF6AA3F-A1B1-E04C-B2B5-DB1FFA05D277}" vid="{09FD9BA8-34B5-3245-97F7-2CED0A3A31E8}"/>
    </a:ext>
  </a:extLst>
</a:theme>
</file>

<file path=ppt/theme/theme2.xml><?xml version="1.0" encoding="utf-8"?>
<a:theme xmlns:a="http://schemas.openxmlformats.org/drawingml/2006/main" name="Title and content">
  <a:themeElements>
    <a:clrScheme name="Custom 6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005C83"/>
      </a:hlink>
      <a:folHlink>
        <a:srgbClr val="495961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194 - PowerPoint Template 1 (Wide)" id="{BEF6AA3F-A1B1-E04C-B2B5-DB1FFA05D277}" vid="{61489562-7A8F-234F-88D4-DA4D4F39040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UoS_Powerpoint_template WIDESCREEN</Template>
  <TotalTime>371</TotalTime>
  <Words>955</Words>
  <Application>Microsoft Macintosh PowerPoint</Application>
  <PresentationFormat>Widescreen</PresentationFormat>
  <Paragraphs>181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Lucida Sans</vt:lpstr>
      <vt:lpstr>UoS_Powerpoint_template WIDESCREEN</vt:lpstr>
      <vt:lpstr>Title and content</vt:lpstr>
      <vt:lpstr>Office Theme</vt:lpstr>
      <vt:lpstr>PowerPoint Presentation</vt:lpstr>
      <vt:lpstr>Formal Language Semantics for Triggered Enable Statecharts with a Run-to-Completion Scheduling</vt:lpstr>
      <vt:lpstr>Outline</vt:lpstr>
      <vt:lpstr>Motivation</vt:lpstr>
      <vt:lpstr>Background Event-B</vt:lpstr>
      <vt:lpstr>Background SCXML Run-to-Completion</vt:lpstr>
      <vt:lpstr>Turnstile Exemplar</vt:lpstr>
      <vt:lpstr>Turnstile Exemplar (cont.)</vt:lpstr>
      <vt:lpstr>Language Semantics Structure Untriggered Statecharts</vt:lpstr>
      <vt:lpstr>Language Semantics Structure Untriggered Statecharts (cont.)</vt:lpstr>
      <vt:lpstr>Language Semantics Structure Untriggered Statecharts (cont.)</vt:lpstr>
      <vt:lpstr>Language Semantics Structure Run-to-Completion Schedule</vt:lpstr>
      <vt:lpstr>Language Semantics Structure Run-to-Completion Schedule</vt:lpstr>
      <vt:lpstr>Language Semantics Structure Triggered Statecharts</vt:lpstr>
      <vt:lpstr>Relevant Proofs (Son’s Content)</vt:lpstr>
      <vt:lpstr>Results</vt:lpstr>
      <vt:lpstr>Future Work</vt:lpstr>
      <vt:lpstr>PowerPoint Presentation</vt:lpstr>
      <vt:lpstr>PowerPoint Presentation</vt:lpstr>
      <vt:lpstr>Language Semantics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 Hoang</dc:creator>
  <cp:lastModifiedBy>Morris Wright, Karla Vanessa</cp:lastModifiedBy>
  <cp:revision>32</cp:revision>
  <dcterms:created xsi:type="dcterms:W3CDTF">2023-10-03T22:55:56Z</dcterms:created>
  <dcterms:modified xsi:type="dcterms:W3CDTF">2023-10-10T18:07:54Z</dcterms:modified>
</cp:coreProperties>
</file>