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5" r:id="rId3"/>
    <p:sldId id="257" r:id="rId4"/>
    <p:sldId id="274" r:id="rId5"/>
    <p:sldId id="275" r:id="rId6"/>
    <p:sldId id="266" r:id="rId7"/>
    <p:sldId id="259" r:id="rId8"/>
    <p:sldId id="278" r:id="rId9"/>
    <p:sldId id="267" r:id="rId10"/>
    <p:sldId id="261" r:id="rId11"/>
    <p:sldId id="262" r:id="rId12"/>
    <p:sldId id="270" r:id="rId13"/>
    <p:sldId id="271" r:id="rId14"/>
    <p:sldId id="263" r:id="rId15"/>
    <p:sldId id="268" r:id="rId16"/>
    <p:sldId id="264" r:id="rId17"/>
    <p:sldId id="277" r:id="rId18"/>
    <p:sldId id="272" r:id="rId19"/>
    <p:sldId id="273" r:id="rId20"/>
    <p:sldId id="260" r:id="rId21"/>
    <p:sldId id="269" r:id="rId22"/>
    <p:sldId id="279" r:id="rId23"/>
    <p:sldId id="282" r:id="rId24"/>
    <p:sldId id="280" r:id="rId25"/>
    <p:sldId id="281" r:id="rId26"/>
    <p:sldId id="283" r:id="rId27"/>
    <p:sldId id="284" r:id="rId28"/>
    <p:sldId id="285" r:id="rId29"/>
    <p:sldId id="28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8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04"/>
    <p:restoredTop sz="94533"/>
  </p:normalViewPr>
  <p:slideViewPr>
    <p:cSldViewPr snapToGrid="0" snapToObjects="1">
      <p:cViewPr>
        <p:scale>
          <a:sx n="132" d="100"/>
          <a:sy n="132" d="100"/>
        </p:scale>
        <p:origin x="1064"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A66ED-4E5A-2346-AADC-B7A8BCDA0280}" type="datetimeFigureOut">
              <a:rPr lang="en-GB" smtClean="0"/>
              <a:t>03/02/2021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3E8C3-8FE3-B54A-B367-717B4D5DC7E3}" type="slidenum">
              <a:rPr lang="en-GB" smtClean="0"/>
              <a:t>‹#›</a:t>
            </a:fld>
            <a:endParaRPr lang="en-GB" dirty="0"/>
          </a:p>
        </p:txBody>
      </p:sp>
    </p:spTree>
    <p:extLst>
      <p:ext uri="{BB962C8B-B14F-4D97-AF65-F5344CB8AC3E}">
        <p14:creationId xmlns:p14="http://schemas.microsoft.com/office/powerpoint/2010/main" val="2134532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GB"/>
          </a:p>
        </p:txBody>
      </p:sp>
      <p:sp>
        <p:nvSpPr>
          <p:cNvPr id="4" name="Date Placeholder 3"/>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231690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4" name="Date Placeholder 3"/>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41931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4" name="Date Placeholder 3"/>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1565830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GB"/>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4" name="Date Placeholder 3"/>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63918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112440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5" name="Date Placeholder 4"/>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1106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7" name="Date Placeholder 6"/>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1211927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GB"/>
          </a:p>
        </p:txBody>
      </p:sp>
      <p:sp>
        <p:nvSpPr>
          <p:cNvPr id="3" name="Date Placeholder 2"/>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212831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2109421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231504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B5CAA08-E1BF-8D4E-8695-D87459322AA4}" type="datetimeFigureOut">
              <a:rPr lang="en-GB" smtClean="0"/>
              <a:t>03/02/2021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B15725A-B910-CE42-B8BB-CAE41A1E816F}" type="slidenum">
              <a:rPr lang="en-GB" smtClean="0"/>
              <a:t>‹#›</a:t>
            </a:fld>
            <a:endParaRPr lang="en-GB" dirty="0"/>
          </a:p>
        </p:txBody>
      </p:sp>
    </p:spTree>
    <p:extLst>
      <p:ext uri="{BB962C8B-B14F-4D97-AF65-F5344CB8AC3E}">
        <p14:creationId xmlns:p14="http://schemas.microsoft.com/office/powerpoint/2010/main" val="18014988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5CAA08-E1BF-8D4E-8695-D87459322AA4}" type="datetimeFigureOut">
              <a:rPr lang="en-GB" smtClean="0"/>
              <a:t>03/02/2021</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5725A-B910-CE42-B8BB-CAE41A1E816F}" type="slidenum">
              <a:rPr lang="en-GB" smtClean="0"/>
              <a:t>‹#›</a:t>
            </a:fld>
            <a:endParaRPr lang="en-GB" dirty="0"/>
          </a:p>
        </p:txBody>
      </p:sp>
    </p:spTree>
    <p:extLst>
      <p:ext uri="{BB962C8B-B14F-4D97-AF65-F5344CB8AC3E}">
        <p14:creationId xmlns:p14="http://schemas.microsoft.com/office/powerpoint/2010/main" val="1620944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Step Refinements in SCXML</a:t>
            </a:r>
            <a:endParaRPr lang="en-GB" dirty="0"/>
          </a:p>
        </p:txBody>
      </p:sp>
      <p:sp>
        <p:nvSpPr>
          <p:cNvPr id="3" name="Subtitle 2"/>
          <p:cNvSpPr>
            <a:spLocks noGrp="1"/>
          </p:cNvSpPr>
          <p:nvPr>
            <p:ph type="subTitle" idx="1"/>
          </p:nvPr>
        </p:nvSpPr>
        <p:spPr/>
        <p:txBody>
          <a:bodyPr/>
          <a:lstStyle/>
          <a:p>
            <a:r>
              <a:rPr lang="en-GB" dirty="0" smtClean="0"/>
              <a:t>How do step refinements and transition refinements interact? E.g. can a new step be associated with an old transition and visa. versa</a:t>
            </a:r>
            <a:endParaRPr lang="en-GB" dirty="0"/>
          </a:p>
        </p:txBody>
      </p:sp>
    </p:spTree>
    <p:extLst>
      <p:ext uri="{BB962C8B-B14F-4D97-AF65-F5344CB8AC3E}">
        <p14:creationId xmlns:p14="http://schemas.microsoft.com/office/powerpoint/2010/main" val="1645527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smtClean="0"/>
              <a:t>Old </a:t>
            </a:r>
            <a:r>
              <a:rPr lang="en-GB" altLang="zh-CN" dirty="0"/>
              <a:t>transition x New triggered step</a:t>
            </a:r>
            <a:endParaRPr lang="en-GB" dirty="0"/>
          </a:p>
        </p:txBody>
      </p:sp>
      <p:sp>
        <p:nvSpPr>
          <p:cNvPr id="4" name="Rectangle 3"/>
          <p:cNvSpPr/>
          <p:nvPr/>
        </p:nvSpPr>
        <p:spPr>
          <a:xfrm>
            <a:off x="6479403" y="2104354"/>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p:cNvCxnSpPr>
            <a:stCxn id="4" idx="3"/>
          </p:cNvCxnSpPr>
          <p:nvPr/>
        </p:nvCxnSpPr>
        <p:spPr>
          <a:xfrm>
            <a:off x="7393803" y="2561554"/>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45647" y="2173184"/>
            <a:ext cx="460382" cy="369332"/>
          </a:xfrm>
          <a:prstGeom prst="rect">
            <a:avLst/>
          </a:prstGeom>
          <a:noFill/>
        </p:spPr>
        <p:txBody>
          <a:bodyPr wrap="none" rtlCol="0">
            <a:spAutoFit/>
          </a:bodyPr>
          <a:lstStyle/>
          <a:p>
            <a:r>
              <a:rPr lang="en-GB" dirty="0" smtClean="0"/>
              <a:t>U1</a:t>
            </a:r>
            <a:endParaRPr lang="en-GB" dirty="0"/>
          </a:p>
        </p:txBody>
      </p:sp>
      <p:sp>
        <p:nvSpPr>
          <p:cNvPr id="25" name="TextBox 24"/>
          <p:cNvSpPr txBox="1"/>
          <p:nvPr/>
        </p:nvSpPr>
        <p:spPr>
          <a:xfrm>
            <a:off x="1318161" y="2147888"/>
            <a:ext cx="941283" cy="369332"/>
          </a:xfrm>
          <a:prstGeom prst="rect">
            <a:avLst/>
          </a:prstGeom>
          <a:noFill/>
        </p:spPr>
        <p:txBody>
          <a:bodyPr wrap="none" rtlCol="0">
            <a:spAutoFit/>
          </a:bodyPr>
          <a:lstStyle/>
          <a:p>
            <a:r>
              <a:rPr lang="en-GB" dirty="0" smtClean="0"/>
              <a:t>Ta</a:t>
            </a:r>
            <a:r>
              <a:rPr lang="en-GB" dirty="0" smtClean="0">
                <a:solidFill>
                  <a:schemeClr val="accent2">
                    <a:lumMod val="75000"/>
                  </a:schemeClr>
                </a:solidFill>
              </a:rPr>
              <a:t>;U1</a:t>
            </a:r>
            <a:r>
              <a:rPr lang="en-GB" dirty="0" smtClean="0"/>
              <a:t>;C</a:t>
            </a:r>
            <a:endParaRPr lang="en-GB" dirty="0"/>
          </a:p>
        </p:txBody>
      </p:sp>
      <p:sp>
        <p:nvSpPr>
          <p:cNvPr id="26" name="TextBox 25"/>
          <p:cNvSpPr txBox="1"/>
          <p:nvPr/>
        </p:nvSpPr>
        <p:spPr>
          <a:xfrm>
            <a:off x="1318161" y="4080776"/>
            <a:ext cx="1112805" cy="369332"/>
          </a:xfrm>
          <a:prstGeom prst="rect">
            <a:avLst/>
          </a:prstGeom>
          <a:noFill/>
        </p:spPr>
        <p:txBody>
          <a:bodyPr wrap="none" rtlCol="0">
            <a:spAutoFit/>
          </a:bodyPr>
          <a:lstStyle/>
          <a:p>
            <a:r>
              <a:rPr lang="en-GB" dirty="0" smtClean="0"/>
              <a:t>Ta</a:t>
            </a:r>
            <a:r>
              <a:rPr lang="en-GB" dirty="0" smtClean="0">
                <a:solidFill>
                  <a:schemeClr val="accent2">
                    <a:lumMod val="75000"/>
                  </a:schemeClr>
                </a:solidFill>
              </a:rPr>
              <a:t>;C;Tb</a:t>
            </a:r>
            <a:r>
              <a:rPr lang="en-GB" dirty="0" smtClean="0"/>
              <a:t>;C</a:t>
            </a:r>
            <a:endParaRPr lang="en-GB" dirty="0"/>
          </a:p>
        </p:txBody>
      </p:sp>
      <p:sp>
        <p:nvSpPr>
          <p:cNvPr id="27" name="TextBox 26"/>
          <p:cNvSpPr txBox="1"/>
          <p:nvPr/>
        </p:nvSpPr>
        <p:spPr>
          <a:xfrm>
            <a:off x="871382" y="5483296"/>
            <a:ext cx="10199273" cy="923330"/>
          </a:xfrm>
          <a:prstGeom prst="rect">
            <a:avLst/>
          </a:prstGeom>
          <a:noFill/>
        </p:spPr>
        <p:txBody>
          <a:bodyPr wrap="square" rtlCol="0">
            <a:spAutoFit/>
          </a:bodyPr>
          <a:lstStyle/>
          <a:p>
            <a:r>
              <a:rPr lang="en-GB" dirty="0" smtClean="0"/>
              <a:t>The step Tb has replaced U1. This is nearly legitimate because the trigger strengthens the guard of the old transitions. (Step Tb refines U1). However, U1 already committed the transition to not changing the de-queued trigger (dQ).</a:t>
            </a:r>
            <a:endParaRPr lang="en-GB" dirty="0"/>
          </a:p>
        </p:txBody>
      </p:sp>
      <p:cxnSp>
        <p:nvCxnSpPr>
          <p:cNvPr id="16" name="Straight Arrow Connector 15"/>
          <p:cNvCxnSpPr/>
          <p:nvPr/>
        </p:nvCxnSpPr>
        <p:spPr>
          <a:xfrm>
            <a:off x="4535099" y="260548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86943" y="2217118"/>
            <a:ext cx="420308" cy="369332"/>
          </a:xfrm>
          <a:prstGeom prst="rect">
            <a:avLst/>
          </a:prstGeom>
          <a:noFill/>
        </p:spPr>
        <p:txBody>
          <a:bodyPr wrap="none" rtlCol="0">
            <a:spAutoFit/>
          </a:bodyPr>
          <a:lstStyle/>
          <a:p>
            <a:r>
              <a:rPr lang="en-GB" dirty="0" smtClean="0"/>
              <a:t>Ta</a:t>
            </a:r>
            <a:endParaRPr lang="en-GB" dirty="0"/>
          </a:p>
        </p:txBody>
      </p:sp>
      <p:sp>
        <p:nvSpPr>
          <p:cNvPr id="19" name="Rectangle 18"/>
          <p:cNvSpPr/>
          <p:nvPr/>
        </p:nvSpPr>
        <p:spPr>
          <a:xfrm>
            <a:off x="9338107" y="2104354"/>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p:cNvSpPr/>
          <p:nvPr/>
        </p:nvSpPr>
        <p:spPr>
          <a:xfrm>
            <a:off x="6479403" y="3742364"/>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Arrow Connector 21"/>
          <p:cNvCxnSpPr>
            <a:stCxn id="21" idx="3"/>
            <a:endCxn id="37" idx="1"/>
          </p:cNvCxnSpPr>
          <p:nvPr/>
        </p:nvCxnSpPr>
        <p:spPr>
          <a:xfrm>
            <a:off x="7393803" y="4199564"/>
            <a:ext cx="1944304" cy="7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45647" y="3811194"/>
            <a:ext cx="437940" cy="369332"/>
          </a:xfrm>
          <a:prstGeom prst="rect">
            <a:avLst/>
          </a:prstGeom>
          <a:noFill/>
        </p:spPr>
        <p:txBody>
          <a:bodyPr wrap="none" rtlCol="0">
            <a:spAutoFit/>
          </a:bodyPr>
          <a:lstStyle/>
          <a:p>
            <a:r>
              <a:rPr lang="en-GB" dirty="0" smtClean="0"/>
              <a:t>Tb</a:t>
            </a:r>
            <a:endParaRPr lang="en-GB" dirty="0"/>
          </a:p>
        </p:txBody>
      </p:sp>
      <p:cxnSp>
        <p:nvCxnSpPr>
          <p:cNvPr id="28" name="Straight Arrow Connector 27"/>
          <p:cNvCxnSpPr/>
          <p:nvPr/>
        </p:nvCxnSpPr>
        <p:spPr>
          <a:xfrm>
            <a:off x="4535099" y="424349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086943" y="3855128"/>
            <a:ext cx="420308" cy="369332"/>
          </a:xfrm>
          <a:prstGeom prst="rect">
            <a:avLst/>
          </a:prstGeom>
          <a:noFill/>
        </p:spPr>
        <p:txBody>
          <a:bodyPr wrap="none" rtlCol="0">
            <a:spAutoFit/>
          </a:bodyPr>
          <a:lstStyle/>
          <a:p>
            <a:r>
              <a:rPr lang="en-GB" dirty="0" smtClean="0"/>
              <a:t>Ta</a:t>
            </a:r>
            <a:endParaRPr lang="en-GB" dirty="0"/>
          </a:p>
        </p:txBody>
      </p:sp>
      <p:sp>
        <p:nvSpPr>
          <p:cNvPr id="37" name="Rectangle 36"/>
          <p:cNvSpPr/>
          <p:nvPr/>
        </p:nvSpPr>
        <p:spPr>
          <a:xfrm>
            <a:off x="9338107" y="3749481"/>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p:cNvSpPr txBox="1"/>
          <p:nvPr/>
        </p:nvSpPr>
        <p:spPr>
          <a:xfrm>
            <a:off x="617163" y="3097229"/>
            <a:ext cx="5310396" cy="646331"/>
          </a:xfrm>
          <a:prstGeom prst="rect">
            <a:avLst/>
          </a:prstGeom>
          <a:noFill/>
        </p:spPr>
        <p:txBody>
          <a:bodyPr wrap="square" rtlCol="0">
            <a:spAutoFit/>
          </a:bodyPr>
          <a:lstStyle/>
          <a:p>
            <a:r>
              <a:rPr lang="en-GB" dirty="0" smtClean="0">
                <a:solidFill>
                  <a:srgbClr val="FF0000"/>
                </a:solidFill>
              </a:rPr>
              <a:t>NOT allowed because U1 did not consume a trigger (i.e. dT unchanged) but Tb does</a:t>
            </a:r>
            <a:endParaRPr lang="en-GB" dirty="0">
              <a:solidFill>
                <a:srgbClr val="FF0000"/>
              </a:solidFill>
            </a:endParaRPr>
          </a:p>
        </p:txBody>
      </p:sp>
      <p:sp>
        <p:nvSpPr>
          <p:cNvPr id="20" name="Up Arrow 19"/>
          <p:cNvSpPr/>
          <p:nvPr/>
        </p:nvSpPr>
        <p:spPr>
          <a:xfrm>
            <a:off x="8050033" y="2593608"/>
            <a:ext cx="229168" cy="1212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87740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50516080"/>
              </p:ext>
            </p:extLst>
          </p:nvPr>
        </p:nvGraphicFramePr>
        <p:xfrm>
          <a:off x="1068779" y="1690688"/>
          <a:ext cx="10285020" cy="3803018"/>
        </p:xfrm>
        <a:graphic>
          <a:graphicData uri="http://schemas.openxmlformats.org/drawingml/2006/table">
            <a:tbl>
              <a:tblPr firstRow="1" bandRow="1">
                <a:tableStyleId>{5C22544A-7EE6-4342-B048-85BDC9FD1C3A}</a:tableStyleId>
              </a:tblPr>
              <a:tblGrid>
                <a:gridCol w="1769424"/>
                <a:gridCol w="5087256"/>
                <a:gridCol w="3428340"/>
              </a:tblGrid>
              <a:tr h="459864">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154434">
                <a:tc>
                  <a:txBody>
                    <a:bodyPr/>
                    <a:lstStyle/>
                    <a:p>
                      <a:r>
                        <a:rPr lang="en-GB" b="1" dirty="0" smtClean="0">
                          <a:solidFill>
                            <a:schemeClr val="bg1"/>
                          </a:solidFill>
                        </a:rPr>
                        <a:t>Old Untriggered Step</a:t>
                      </a:r>
                      <a:endParaRPr lang="en-GB" b="1"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a:t>
                      </a:r>
                      <a:r>
                        <a:rPr lang="en-GB" altLang="zh-CN" dirty="0" smtClean="0"/>
                        <a:t> A refinement might not alter the old untriggered abstract transitions (U1)</a:t>
                      </a:r>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E.g. 5, U1</a:t>
                      </a:r>
                      <a:r>
                        <a:rPr lang="en-GB" altLang="zh-CN" baseline="0" dirty="0" smtClean="0"/>
                        <a:t> - </a:t>
                      </a:r>
                      <a:r>
                        <a:rPr lang="en-GB" altLang="zh-CN" dirty="0" smtClean="0"/>
                        <a:t>a nested sm in the source adds a preliminary</a:t>
                      </a:r>
                      <a:r>
                        <a:rPr lang="en-GB" altLang="zh-CN" baseline="0" dirty="0" smtClean="0"/>
                        <a:t> transition but we move the untriggered step from the old outgoing transition to the new transition.</a:t>
                      </a:r>
                      <a:endParaRPr lang="en-GB" altLang="zh-CN" dirty="0" smtClean="0"/>
                    </a:p>
                    <a:p>
                      <a:endParaRPr lang="en-GB" dirty="0"/>
                    </a:p>
                  </a:txBody>
                  <a:tcPr>
                    <a:solidFill>
                      <a:schemeClr val="accent1">
                        <a:lumMod val="20000"/>
                        <a:lumOff val="80000"/>
                      </a:schemeClr>
                    </a:solidFill>
                  </a:tcPr>
                </a:tc>
              </a:tr>
              <a:tr h="1133913">
                <a:tc>
                  <a:txBody>
                    <a:bodyPr/>
                    <a:lstStyle/>
                    <a:p>
                      <a:r>
                        <a:rPr lang="en-GB" b="1" dirty="0" smtClean="0">
                          <a:solidFill>
                            <a:schemeClr val="bg1"/>
                          </a:solidFill>
                        </a:rPr>
                        <a:t>New Untriggered Step</a:t>
                      </a:r>
                      <a:endParaRPr lang="en-GB" b="1" dirty="0">
                        <a:solidFill>
                          <a:schemeClr val="bg1"/>
                        </a:solidFill>
                      </a:endParaRPr>
                    </a:p>
                  </a:txBody>
                  <a:tcPr>
                    <a:solidFill>
                      <a:schemeClr val="accent1"/>
                    </a:solidFill>
                  </a:tcPr>
                </a:tc>
                <a:tc>
                  <a:txBody>
                    <a:bodyPr/>
                    <a:lstStyle/>
                    <a:p>
                      <a:r>
                        <a:rPr lang="en-GB" altLang="zh-CN" dirty="0" smtClean="0"/>
                        <a:t>E.g. 2, U1</a:t>
                      </a:r>
                      <a:r>
                        <a:rPr lang="en-GB" altLang="zh-CN" baseline="0" dirty="0" smtClean="0"/>
                        <a:t> - We move the trigger from an old transition to a new preceeding transition. So the old transition becomes untriggered.</a:t>
                      </a:r>
                      <a:endParaRPr lang="en-GB" altLang="zh-CN"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 4, U2 -  a nested sm is added with untriggered transitions</a:t>
                      </a:r>
                      <a:endParaRPr lang="en-GB" altLang="zh-CN" dirty="0" smtClean="0"/>
                    </a:p>
                    <a:p>
                      <a:endParaRPr lang="en-GB" dirty="0"/>
                    </a:p>
                  </a:txBody>
                  <a:tcPr>
                    <a:solidFill>
                      <a:schemeClr val="accent6">
                        <a:lumMod val="40000"/>
                        <a:lumOff val="60000"/>
                      </a:schemeClr>
                    </a:solidFill>
                  </a:tcPr>
                </a:tc>
              </a:tr>
            </a:tbl>
          </a:graphicData>
        </a:graphic>
      </p:graphicFrame>
      <p:sp>
        <p:nvSpPr>
          <p:cNvPr id="5" name="Rectangle 4"/>
          <p:cNvSpPr/>
          <p:nvPr/>
        </p:nvSpPr>
        <p:spPr>
          <a:xfrm>
            <a:off x="7897091" y="2144684"/>
            <a:ext cx="3456708" cy="214468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2754581" y="4289367"/>
            <a:ext cx="8599218" cy="120433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90216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smtClean="0"/>
              <a:t>Old </a:t>
            </a:r>
            <a:r>
              <a:rPr lang="en-GB" altLang="zh-CN" dirty="0"/>
              <a:t>transition x </a:t>
            </a:r>
            <a:r>
              <a:rPr lang="en-GB" altLang="zh-CN" dirty="0" smtClean="0"/>
              <a:t>Old untriggered </a:t>
            </a:r>
            <a:r>
              <a:rPr lang="en-GB" altLang="zh-CN" dirty="0"/>
              <a:t>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p:cNvCxnSpPr>
            <a:endCxn id="4" idx="1"/>
          </p:cNvCxnSpPr>
          <p:nvPr/>
        </p:nvCxnSpPr>
        <p:spPr>
          <a:xfrm>
            <a:off x="5832909" y="2521819"/>
            <a:ext cx="1617044" cy="1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a:off x="8364353"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5399" y="2152487"/>
            <a:ext cx="420308" cy="369332"/>
          </a:xfrm>
          <a:prstGeom prst="rect">
            <a:avLst/>
          </a:prstGeom>
          <a:noFill/>
        </p:spPr>
        <p:txBody>
          <a:bodyPr wrap="none" rtlCol="0">
            <a:spAutoFit/>
          </a:bodyPr>
          <a:lstStyle/>
          <a:p>
            <a:r>
              <a:rPr lang="en-GB" dirty="0" smtClean="0"/>
              <a:t>Ta</a:t>
            </a:r>
            <a:endParaRPr lang="en-GB" dirty="0"/>
          </a:p>
        </p:txBody>
      </p:sp>
      <p:sp>
        <p:nvSpPr>
          <p:cNvPr id="10" name="TextBox 9"/>
          <p:cNvSpPr txBox="1"/>
          <p:nvPr/>
        </p:nvSpPr>
        <p:spPr>
          <a:xfrm>
            <a:off x="9533044" y="2147888"/>
            <a:ext cx="460382" cy="369332"/>
          </a:xfrm>
          <a:prstGeom prst="rect">
            <a:avLst/>
          </a:prstGeom>
          <a:noFill/>
        </p:spPr>
        <p:txBody>
          <a:bodyPr wrap="none" rtlCol="0">
            <a:spAutoFit/>
          </a:bodyPr>
          <a:lstStyle/>
          <a:p>
            <a:r>
              <a:rPr lang="en-GB" dirty="0" smtClean="0"/>
              <a:t>U1</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Arrow Connector 11"/>
          <p:cNvCxnSpPr>
            <a:endCxn id="18" idx="1"/>
          </p:cNvCxnSpPr>
          <p:nvPr/>
        </p:nvCxnSpPr>
        <p:spPr>
          <a:xfrm>
            <a:off x="5937662" y="4247199"/>
            <a:ext cx="1663091" cy="2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916197" y="4277190"/>
            <a:ext cx="2154458" cy="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25399" y="3912457"/>
            <a:ext cx="420308" cy="369332"/>
          </a:xfrm>
          <a:prstGeom prst="rect">
            <a:avLst/>
          </a:prstGeom>
          <a:noFill/>
        </p:spPr>
        <p:txBody>
          <a:bodyPr wrap="none" rtlCol="0">
            <a:spAutoFit/>
          </a:bodyPr>
          <a:lstStyle/>
          <a:p>
            <a:r>
              <a:rPr lang="en-GB" dirty="0" smtClean="0"/>
              <a:t>Ta</a:t>
            </a:r>
            <a:endParaRPr lang="en-GB" dirty="0"/>
          </a:p>
        </p:txBody>
      </p:sp>
      <p:sp>
        <p:nvSpPr>
          <p:cNvPr id="15" name="TextBox 14"/>
          <p:cNvSpPr txBox="1"/>
          <p:nvPr/>
        </p:nvSpPr>
        <p:spPr>
          <a:xfrm>
            <a:off x="9810562" y="3887668"/>
            <a:ext cx="460382" cy="369332"/>
          </a:xfrm>
          <a:prstGeom prst="rect">
            <a:avLst/>
          </a:prstGeom>
          <a:noFill/>
        </p:spPr>
        <p:txBody>
          <a:bodyPr wrap="none" rtlCol="0">
            <a:spAutoFit/>
          </a:bodyPr>
          <a:lstStyle/>
          <a:p>
            <a:r>
              <a:rPr lang="en-GB" dirty="0" smtClean="0"/>
              <a:t>U1</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460382" cy="369332"/>
          </a:xfrm>
          <a:prstGeom prst="rect">
            <a:avLst/>
          </a:prstGeom>
          <a:noFill/>
        </p:spPr>
        <p:txBody>
          <a:bodyPr wrap="none" rtlCol="0">
            <a:spAutoFit/>
          </a:bodyPr>
          <a:lstStyle/>
          <a:p>
            <a:r>
              <a:rPr lang="en-GB" dirty="0" smtClean="0"/>
              <a:t>U2</a:t>
            </a:r>
            <a:endParaRPr lang="en-GB" dirty="0"/>
          </a:p>
        </p:txBody>
      </p:sp>
      <p:sp>
        <p:nvSpPr>
          <p:cNvPr id="25" name="TextBox 24"/>
          <p:cNvSpPr txBox="1"/>
          <p:nvPr/>
        </p:nvSpPr>
        <p:spPr>
          <a:xfrm>
            <a:off x="1318161" y="2147888"/>
            <a:ext cx="934871" cy="369332"/>
          </a:xfrm>
          <a:prstGeom prst="rect">
            <a:avLst/>
          </a:prstGeom>
          <a:noFill/>
        </p:spPr>
        <p:txBody>
          <a:bodyPr wrap="none" rtlCol="0">
            <a:spAutoFit/>
          </a:bodyPr>
          <a:lstStyle/>
          <a:p>
            <a:r>
              <a:rPr lang="en-GB" dirty="0" smtClean="0"/>
              <a:t>Ta;U1;C</a:t>
            </a:r>
            <a:endParaRPr lang="en-GB" dirty="0"/>
          </a:p>
        </p:txBody>
      </p:sp>
      <p:sp>
        <p:nvSpPr>
          <p:cNvPr id="26" name="TextBox 25"/>
          <p:cNvSpPr txBox="1"/>
          <p:nvPr/>
        </p:nvSpPr>
        <p:spPr>
          <a:xfrm>
            <a:off x="1318161" y="4080776"/>
            <a:ext cx="1268296" cy="369332"/>
          </a:xfrm>
          <a:prstGeom prst="rect">
            <a:avLst/>
          </a:prstGeom>
          <a:noFill/>
        </p:spPr>
        <p:txBody>
          <a:bodyPr wrap="none" rtlCol="0">
            <a:spAutoFit/>
          </a:bodyPr>
          <a:lstStyle/>
          <a:p>
            <a:r>
              <a:rPr lang="en-GB" dirty="0" smtClean="0"/>
              <a:t>Ta</a:t>
            </a:r>
            <a:r>
              <a:rPr lang="en-GB" dirty="0" smtClean="0">
                <a:solidFill>
                  <a:srgbClr val="FF0000"/>
                </a:solidFill>
              </a:rPr>
              <a:t>;U2;</a:t>
            </a:r>
            <a:r>
              <a:rPr lang="en-GB" dirty="0" smtClean="0"/>
              <a:t>U1;C</a:t>
            </a:r>
            <a:endParaRPr lang="en-GB" dirty="0"/>
          </a:p>
        </p:txBody>
      </p:sp>
      <p:sp>
        <p:nvSpPr>
          <p:cNvPr id="27" name="TextBox 26"/>
          <p:cNvSpPr txBox="1"/>
          <p:nvPr/>
        </p:nvSpPr>
        <p:spPr>
          <a:xfrm>
            <a:off x="871382" y="5483296"/>
            <a:ext cx="10199273" cy="369332"/>
          </a:xfrm>
          <a:prstGeom prst="rect">
            <a:avLst/>
          </a:prstGeom>
          <a:noFill/>
        </p:spPr>
        <p:txBody>
          <a:bodyPr wrap="square" rtlCol="0">
            <a:spAutoFit/>
          </a:bodyPr>
          <a:lstStyle/>
          <a:p>
            <a:r>
              <a:rPr lang="en-GB" dirty="0" smtClean="0"/>
              <a:t>U1 has not changed its transition associations</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Up Arrow 28"/>
          <p:cNvSpPr/>
          <p:nvPr/>
        </p:nvSpPr>
        <p:spPr>
          <a:xfrm>
            <a:off x="9739207" y="2693789"/>
            <a:ext cx="229168" cy="1212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9325441" y="3102249"/>
            <a:ext cx="840295" cy="369332"/>
          </a:xfrm>
          <a:prstGeom prst="rect">
            <a:avLst/>
          </a:prstGeom>
          <a:noFill/>
        </p:spPr>
        <p:txBody>
          <a:bodyPr wrap="none" rtlCol="0">
            <a:spAutoFit/>
          </a:bodyPr>
          <a:lstStyle/>
          <a:p>
            <a:r>
              <a:rPr lang="en-GB" dirty="0" smtClean="0"/>
              <a:t>refines</a:t>
            </a:r>
            <a:endParaRPr lang="en-GB" dirty="0"/>
          </a:p>
        </p:txBody>
      </p:sp>
    </p:spTree>
    <p:extLst>
      <p:ext uri="{BB962C8B-B14F-4D97-AF65-F5344CB8AC3E}">
        <p14:creationId xmlns:p14="http://schemas.microsoft.com/office/powerpoint/2010/main" val="1941081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24935381"/>
              </p:ext>
            </p:extLst>
          </p:nvPr>
        </p:nvGraphicFramePr>
        <p:xfrm>
          <a:off x="1068779" y="1690688"/>
          <a:ext cx="10285020" cy="3748211"/>
        </p:xfrm>
        <a:graphic>
          <a:graphicData uri="http://schemas.openxmlformats.org/drawingml/2006/table">
            <a:tbl>
              <a:tblPr firstRow="1" bandRow="1">
                <a:tableStyleId>{5C22544A-7EE6-4342-B048-85BDC9FD1C3A}</a:tableStyleId>
              </a:tblPr>
              <a:tblGrid>
                <a:gridCol w="1769424"/>
                <a:gridCol w="5087256"/>
                <a:gridCol w="3428340"/>
              </a:tblGrid>
              <a:tr h="459864">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154434">
                <a:tc>
                  <a:txBody>
                    <a:bodyPr/>
                    <a:lstStyle/>
                    <a:p>
                      <a:r>
                        <a:rPr lang="en-GB" b="1" dirty="0" smtClean="0">
                          <a:solidFill>
                            <a:schemeClr val="bg1"/>
                          </a:solidFill>
                        </a:rPr>
                        <a:t>Old Untriggered Step</a:t>
                      </a:r>
                      <a:endParaRPr lang="en-GB" b="1"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a:t>
                      </a:r>
                      <a:r>
                        <a:rPr lang="en-GB" altLang="zh-CN" dirty="0" smtClean="0"/>
                        <a:t> 1, U1 - a refinement might not alter the old untriggered abstract transitions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Untriggered steps can also be refined into triggered steps </a:t>
                      </a:r>
                      <a:r>
                        <a:rPr lang="mr-IN" altLang="zh-CN" dirty="0" smtClean="0"/>
                        <a:t>–</a:t>
                      </a:r>
                      <a:r>
                        <a:rPr lang="en-GB" altLang="zh-CN" dirty="0" smtClean="0"/>
                        <a:t> see E.g. 3 and the triggered step table for new step x</a:t>
                      </a:r>
                      <a:r>
                        <a:rPr lang="en-GB" altLang="zh-CN" baseline="0" dirty="0" smtClean="0"/>
                        <a:t> </a:t>
                      </a:r>
                      <a:r>
                        <a:rPr lang="en-GB" altLang="zh-CN" dirty="0" smtClean="0"/>
                        <a:t>old transition.</a:t>
                      </a:r>
                    </a:p>
                    <a:p>
                      <a:endParaRPr lang="en-GB" dirty="0"/>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E.g. 5, U1</a:t>
                      </a:r>
                      <a:r>
                        <a:rPr lang="en-GB" altLang="zh-CN" baseline="0" dirty="0" smtClean="0"/>
                        <a:t> - </a:t>
                      </a:r>
                      <a:r>
                        <a:rPr lang="en-GB" altLang="zh-CN" dirty="0" smtClean="0"/>
                        <a:t>a nested sm in the source adds a preliminary</a:t>
                      </a:r>
                      <a:r>
                        <a:rPr lang="en-GB" altLang="zh-CN" baseline="0" dirty="0" smtClean="0"/>
                        <a:t> transition but we move the untriggered step from the old outgoing transition to the new transition.</a:t>
                      </a:r>
                      <a:endParaRPr lang="en-GB" altLang="zh-CN" dirty="0" smtClean="0"/>
                    </a:p>
                    <a:p>
                      <a:endParaRPr lang="en-GB" dirty="0"/>
                    </a:p>
                  </a:txBody>
                  <a:tcPr>
                    <a:solidFill>
                      <a:schemeClr val="accent1">
                        <a:lumMod val="20000"/>
                        <a:lumOff val="80000"/>
                      </a:schemeClr>
                    </a:solidFill>
                  </a:tcPr>
                </a:tc>
              </a:tr>
              <a:tr h="1133913">
                <a:tc>
                  <a:txBody>
                    <a:bodyPr/>
                    <a:lstStyle/>
                    <a:p>
                      <a:r>
                        <a:rPr lang="en-GB" b="1" dirty="0" smtClean="0">
                          <a:solidFill>
                            <a:schemeClr val="bg1"/>
                          </a:solidFill>
                        </a:rPr>
                        <a:t>New Untriggered Step</a:t>
                      </a:r>
                      <a:endParaRPr lang="en-GB" b="1" dirty="0">
                        <a:solidFill>
                          <a:schemeClr val="bg1"/>
                        </a:solidFill>
                      </a:endParaRPr>
                    </a:p>
                  </a:txBody>
                  <a:tcPr>
                    <a:solidFill>
                      <a:schemeClr val="accent1"/>
                    </a:solidFill>
                  </a:tcPr>
                </a:tc>
                <a:tc>
                  <a:txBody>
                    <a:bodyPr/>
                    <a:lstStyle/>
                    <a:p>
                      <a:r>
                        <a:rPr lang="en-GB" altLang="zh-CN" dirty="0" smtClean="0"/>
                        <a:t>E.g. 2, U1</a:t>
                      </a:r>
                      <a:r>
                        <a:rPr lang="en-GB" altLang="zh-CN" baseline="0" dirty="0" smtClean="0"/>
                        <a:t> - We move the trigger from an old transition to a new preceeding transition. So the old transition becomes untriggered.</a:t>
                      </a:r>
                      <a:endParaRPr lang="en-GB" altLang="zh-CN"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 A nested sm is added with untriggered transition U2</a:t>
                      </a:r>
                      <a:endParaRPr lang="en-GB" altLang="zh-CN" dirty="0" smtClean="0"/>
                    </a:p>
                    <a:p>
                      <a:endParaRPr lang="en-GB" dirty="0"/>
                    </a:p>
                  </a:txBody>
                  <a:tcPr>
                    <a:solidFill>
                      <a:schemeClr val="accent6">
                        <a:lumMod val="40000"/>
                        <a:lumOff val="60000"/>
                      </a:schemeClr>
                    </a:solidFill>
                  </a:tcPr>
                </a:tc>
              </a:tr>
            </a:tbl>
          </a:graphicData>
        </a:graphic>
      </p:graphicFrame>
      <p:sp>
        <p:nvSpPr>
          <p:cNvPr id="5" name="Rectangle 4"/>
          <p:cNvSpPr/>
          <p:nvPr/>
        </p:nvSpPr>
        <p:spPr>
          <a:xfrm>
            <a:off x="2809702" y="4289367"/>
            <a:ext cx="5087388" cy="120433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2809701" y="2114204"/>
            <a:ext cx="8544096" cy="217516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94352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New </a:t>
            </a:r>
            <a:r>
              <a:rPr lang="en-GB" altLang="zh-CN" dirty="0" smtClean="0"/>
              <a:t>untriggered </a:t>
            </a:r>
            <a:r>
              <a:rPr lang="en-GB" altLang="zh-CN" dirty="0"/>
              <a:t>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p:cNvCxnSpPr>
            <a:endCxn id="4" idx="1"/>
          </p:cNvCxnSpPr>
          <p:nvPr/>
        </p:nvCxnSpPr>
        <p:spPr>
          <a:xfrm>
            <a:off x="5832909" y="2521819"/>
            <a:ext cx="1617044" cy="1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a:off x="8364353"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5399" y="2152487"/>
            <a:ext cx="420308" cy="369332"/>
          </a:xfrm>
          <a:prstGeom prst="rect">
            <a:avLst/>
          </a:prstGeom>
          <a:noFill/>
        </p:spPr>
        <p:txBody>
          <a:bodyPr wrap="none" rtlCol="0">
            <a:spAutoFit/>
          </a:bodyPr>
          <a:lstStyle/>
          <a:p>
            <a:r>
              <a:rPr lang="en-GB" dirty="0" smtClean="0"/>
              <a:t>Ta</a:t>
            </a:r>
            <a:endParaRPr lang="en-GB" dirty="0"/>
          </a:p>
        </p:txBody>
      </p:sp>
      <p:sp>
        <p:nvSpPr>
          <p:cNvPr id="10" name="TextBox 9"/>
          <p:cNvSpPr txBox="1"/>
          <p:nvPr/>
        </p:nvSpPr>
        <p:spPr>
          <a:xfrm>
            <a:off x="8916197" y="2147888"/>
            <a:ext cx="460382" cy="369332"/>
          </a:xfrm>
          <a:prstGeom prst="rect">
            <a:avLst/>
          </a:prstGeom>
          <a:noFill/>
        </p:spPr>
        <p:txBody>
          <a:bodyPr wrap="none" rtlCol="0">
            <a:spAutoFit/>
          </a:bodyPr>
          <a:lstStyle/>
          <a:p>
            <a:r>
              <a:rPr lang="en-GB" dirty="0" smtClean="0"/>
              <a:t>U1</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Arrow Connector 11"/>
          <p:cNvCxnSpPr>
            <a:endCxn id="18" idx="1"/>
          </p:cNvCxnSpPr>
          <p:nvPr/>
        </p:nvCxnSpPr>
        <p:spPr>
          <a:xfrm>
            <a:off x="5937662" y="4247199"/>
            <a:ext cx="1663091" cy="2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916197" y="4277190"/>
            <a:ext cx="2154458" cy="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25399" y="3912457"/>
            <a:ext cx="420308" cy="369332"/>
          </a:xfrm>
          <a:prstGeom prst="rect">
            <a:avLst/>
          </a:prstGeom>
          <a:noFill/>
        </p:spPr>
        <p:txBody>
          <a:bodyPr wrap="none" rtlCol="0">
            <a:spAutoFit/>
          </a:bodyPr>
          <a:lstStyle/>
          <a:p>
            <a:r>
              <a:rPr lang="en-GB" dirty="0" smtClean="0"/>
              <a:t>Ta</a:t>
            </a:r>
            <a:endParaRPr lang="en-GB" dirty="0"/>
          </a:p>
        </p:txBody>
      </p:sp>
      <p:sp>
        <p:nvSpPr>
          <p:cNvPr id="15" name="TextBox 14"/>
          <p:cNvSpPr txBox="1"/>
          <p:nvPr/>
        </p:nvSpPr>
        <p:spPr>
          <a:xfrm>
            <a:off x="9810562" y="3887668"/>
            <a:ext cx="460382" cy="369332"/>
          </a:xfrm>
          <a:prstGeom prst="rect">
            <a:avLst/>
          </a:prstGeom>
          <a:noFill/>
        </p:spPr>
        <p:txBody>
          <a:bodyPr wrap="none" rtlCol="0">
            <a:spAutoFit/>
          </a:bodyPr>
          <a:lstStyle/>
          <a:p>
            <a:r>
              <a:rPr lang="en-GB" dirty="0" smtClean="0"/>
              <a:t>U1</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460382" cy="369332"/>
          </a:xfrm>
          <a:prstGeom prst="rect">
            <a:avLst/>
          </a:prstGeom>
          <a:noFill/>
        </p:spPr>
        <p:txBody>
          <a:bodyPr wrap="none" rtlCol="0">
            <a:spAutoFit/>
          </a:bodyPr>
          <a:lstStyle/>
          <a:p>
            <a:r>
              <a:rPr lang="en-GB" dirty="0" smtClean="0"/>
              <a:t>U</a:t>
            </a:r>
            <a:r>
              <a:rPr lang="en-GB" dirty="0"/>
              <a:t>2</a:t>
            </a:r>
          </a:p>
        </p:txBody>
      </p:sp>
      <p:sp>
        <p:nvSpPr>
          <p:cNvPr id="25" name="TextBox 24"/>
          <p:cNvSpPr txBox="1"/>
          <p:nvPr/>
        </p:nvSpPr>
        <p:spPr>
          <a:xfrm>
            <a:off x="1318161" y="2147888"/>
            <a:ext cx="934871" cy="369332"/>
          </a:xfrm>
          <a:prstGeom prst="rect">
            <a:avLst/>
          </a:prstGeom>
          <a:noFill/>
        </p:spPr>
        <p:txBody>
          <a:bodyPr wrap="none" rtlCol="0">
            <a:spAutoFit/>
          </a:bodyPr>
          <a:lstStyle/>
          <a:p>
            <a:r>
              <a:rPr lang="en-GB" dirty="0" smtClean="0"/>
              <a:t>Ta;U1;C</a:t>
            </a:r>
            <a:endParaRPr lang="en-GB" dirty="0"/>
          </a:p>
        </p:txBody>
      </p:sp>
      <p:sp>
        <p:nvSpPr>
          <p:cNvPr id="26" name="TextBox 25"/>
          <p:cNvSpPr txBox="1"/>
          <p:nvPr/>
        </p:nvSpPr>
        <p:spPr>
          <a:xfrm>
            <a:off x="1318161" y="4080776"/>
            <a:ext cx="1268296" cy="369332"/>
          </a:xfrm>
          <a:prstGeom prst="rect">
            <a:avLst/>
          </a:prstGeom>
          <a:noFill/>
        </p:spPr>
        <p:txBody>
          <a:bodyPr wrap="none" rtlCol="0">
            <a:spAutoFit/>
          </a:bodyPr>
          <a:lstStyle/>
          <a:p>
            <a:r>
              <a:rPr lang="en-GB" dirty="0" smtClean="0"/>
              <a:t>Ta</a:t>
            </a:r>
            <a:r>
              <a:rPr lang="en-GB" dirty="0" smtClean="0">
                <a:solidFill>
                  <a:srgbClr val="FF0000"/>
                </a:solidFill>
              </a:rPr>
              <a:t>;U2</a:t>
            </a:r>
            <a:r>
              <a:rPr lang="en-GB" dirty="0" smtClean="0"/>
              <a:t>;U1;C</a:t>
            </a:r>
            <a:endParaRPr lang="en-GB" dirty="0"/>
          </a:p>
        </p:txBody>
      </p:sp>
      <p:sp>
        <p:nvSpPr>
          <p:cNvPr id="27" name="TextBox 26"/>
          <p:cNvSpPr txBox="1"/>
          <p:nvPr/>
        </p:nvSpPr>
        <p:spPr>
          <a:xfrm>
            <a:off x="871382" y="5483296"/>
            <a:ext cx="10199273" cy="646331"/>
          </a:xfrm>
          <a:prstGeom prst="rect">
            <a:avLst/>
          </a:prstGeom>
          <a:noFill/>
        </p:spPr>
        <p:txBody>
          <a:bodyPr wrap="square" rtlCol="0">
            <a:spAutoFit/>
          </a:bodyPr>
          <a:lstStyle/>
          <a:p>
            <a:r>
              <a:rPr lang="en-GB" dirty="0" smtClean="0"/>
              <a:t>Ta and U1 have not changed their transition associations but U2 is inserted into the same run before U1. (U2 could also be inserted after U1).</a:t>
            </a:r>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Up Arrow 22"/>
          <p:cNvSpPr/>
          <p:nvPr/>
        </p:nvSpPr>
        <p:spPr>
          <a:xfrm>
            <a:off x="8013766" y="3489699"/>
            <a:ext cx="229168" cy="3494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7195890" y="3151604"/>
            <a:ext cx="2094088" cy="461665"/>
          </a:xfrm>
          <a:prstGeom prst="rect">
            <a:avLst/>
          </a:prstGeom>
          <a:noFill/>
        </p:spPr>
        <p:txBody>
          <a:bodyPr wrap="square" rtlCol="0">
            <a:spAutoFit/>
          </a:bodyPr>
          <a:lstStyle/>
          <a:p>
            <a:r>
              <a:rPr lang="en-GB" sz="1200" dirty="0" smtClean="0"/>
              <a:t>FutureUnTriggered TransitionSet</a:t>
            </a:r>
            <a:endParaRPr lang="en-GB" sz="1200" dirty="0"/>
          </a:p>
        </p:txBody>
      </p:sp>
    </p:spTree>
    <p:extLst>
      <p:ext uri="{BB962C8B-B14F-4D97-AF65-F5344CB8AC3E}">
        <p14:creationId xmlns:p14="http://schemas.microsoft.com/office/powerpoint/2010/main" val="795691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57991287"/>
              </p:ext>
            </p:extLst>
          </p:nvPr>
        </p:nvGraphicFramePr>
        <p:xfrm>
          <a:off x="1068779" y="1690688"/>
          <a:ext cx="10285020" cy="3879777"/>
        </p:xfrm>
        <a:graphic>
          <a:graphicData uri="http://schemas.openxmlformats.org/drawingml/2006/table">
            <a:tbl>
              <a:tblPr firstRow="1" bandRow="1">
                <a:tableStyleId>{5C22544A-7EE6-4342-B048-85BDC9FD1C3A}</a:tableStyleId>
              </a:tblPr>
              <a:tblGrid>
                <a:gridCol w="1769424"/>
                <a:gridCol w="4578597"/>
                <a:gridCol w="3936999"/>
              </a:tblGrid>
              <a:tr h="459864">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154434">
                <a:tc>
                  <a:txBody>
                    <a:bodyPr/>
                    <a:lstStyle/>
                    <a:p>
                      <a:r>
                        <a:rPr lang="en-GB" b="1" dirty="0" smtClean="0">
                          <a:solidFill>
                            <a:schemeClr val="bg1"/>
                          </a:solidFill>
                        </a:rPr>
                        <a:t>Old Untriggered Step</a:t>
                      </a:r>
                      <a:endParaRPr lang="en-GB" b="1"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a:t>
                      </a:r>
                      <a:r>
                        <a:rPr lang="en-GB" altLang="zh-CN" dirty="0" smtClean="0"/>
                        <a:t> 1, U1 - a refinement might not alter the old untriggered abstract transitions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Untriggered steps can also be refined into triggered steps </a:t>
                      </a:r>
                      <a:r>
                        <a:rPr lang="mr-IN" altLang="zh-CN" dirty="0" smtClean="0"/>
                        <a:t>–</a:t>
                      </a:r>
                      <a:r>
                        <a:rPr lang="en-GB" altLang="zh-CN" dirty="0" smtClean="0"/>
                        <a:t> see E.g. 3 and the triggered step table for new step x</a:t>
                      </a:r>
                      <a:r>
                        <a:rPr lang="en-GB" altLang="zh-CN" baseline="0" dirty="0" smtClean="0"/>
                        <a:t> </a:t>
                      </a:r>
                      <a:r>
                        <a:rPr lang="en-GB" altLang="zh-CN" dirty="0" smtClean="0"/>
                        <a:t>old transition.</a:t>
                      </a:r>
                    </a:p>
                    <a:p>
                      <a:endParaRPr lang="en-GB" dirty="0"/>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E.g. A nested sm in the source state adds a preliminary</a:t>
                      </a:r>
                      <a:r>
                        <a:rPr lang="en-GB" altLang="zh-CN" baseline="0" dirty="0" smtClean="0"/>
                        <a:t> untriggered transition and the outgoing transition becomes triggered.  Does the new untriggered nested transition refine the old outgoing one?</a:t>
                      </a:r>
                      <a:endParaRPr lang="en-GB" dirty="0"/>
                    </a:p>
                  </a:txBody>
                  <a:tcPr>
                    <a:solidFill>
                      <a:schemeClr val="accent1">
                        <a:lumMod val="20000"/>
                        <a:lumOff val="80000"/>
                      </a:schemeClr>
                    </a:solidFill>
                  </a:tcPr>
                </a:tc>
              </a:tr>
              <a:tr h="1133913">
                <a:tc>
                  <a:txBody>
                    <a:bodyPr/>
                    <a:lstStyle/>
                    <a:p>
                      <a:r>
                        <a:rPr lang="en-GB" b="1" dirty="0" smtClean="0">
                          <a:solidFill>
                            <a:schemeClr val="bg1"/>
                          </a:solidFill>
                        </a:rPr>
                        <a:t>New Untriggered Step</a:t>
                      </a:r>
                      <a:endParaRPr lang="en-GB" b="1" dirty="0">
                        <a:solidFill>
                          <a:schemeClr val="bg1"/>
                        </a:solidFill>
                      </a:endParaRPr>
                    </a:p>
                  </a:txBody>
                  <a:tcPr>
                    <a:solidFill>
                      <a:schemeClr val="accent1"/>
                    </a:solidFill>
                  </a:tcPr>
                </a:tc>
                <a:tc>
                  <a:txBody>
                    <a:bodyPr/>
                    <a:lstStyle/>
                    <a:p>
                      <a:r>
                        <a:rPr lang="en-GB" altLang="zh-CN" dirty="0" smtClean="0"/>
                        <a:t>E.g. 2, U1</a:t>
                      </a:r>
                      <a:r>
                        <a:rPr lang="en-GB" altLang="zh-CN" baseline="0" dirty="0" smtClean="0"/>
                        <a:t> - We move the trigger from an old transition to a new preceeding transition. So the old transition becomes untriggered.</a:t>
                      </a:r>
                      <a:endParaRPr lang="en-GB" altLang="zh-CN"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 4, U2 -  a nested sm is added with untriggered transitions</a:t>
                      </a:r>
                      <a:endParaRPr lang="en-GB" altLang="zh-CN" dirty="0" smtClean="0"/>
                    </a:p>
                    <a:p>
                      <a:endParaRPr lang="en-GB" dirty="0"/>
                    </a:p>
                  </a:txBody>
                  <a:tcPr>
                    <a:solidFill>
                      <a:schemeClr val="accent6">
                        <a:lumMod val="40000"/>
                        <a:lumOff val="60000"/>
                      </a:schemeClr>
                    </a:solidFill>
                  </a:tcPr>
                </a:tc>
              </a:tr>
            </a:tbl>
          </a:graphicData>
        </a:graphic>
      </p:graphicFrame>
      <p:sp>
        <p:nvSpPr>
          <p:cNvPr id="5" name="Rectangle 4"/>
          <p:cNvSpPr/>
          <p:nvPr/>
        </p:nvSpPr>
        <p:spPr>
          <a:xfrm>
            <a:off x="2809701" y="2114204"/>
            <a:ext cx="4596939" cy="217516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2809701" y="4289367"/>
            <a:ext cx="8544095" cy="1204340"/>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64038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a:t>
            </a:r>
            <a:r>
              <a:rPr lang="en-GB" altLang="zh-CN" dirty="0" smtClean="0"/>
              <a:t>Old </a:t>
            </a:r>
            <a:r>
              <a:rPr lang="en-GB" altLang="zh-CN" dirty="0"/>
              <a:t>untriggered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p:cNvCxnSpPr>
            <a:stCxn id="4" idx="3"/>
          </p:cNvCxnSpPr>
          <p:nvPr/>
        </p:nvCxnSpPr>
        <p:spPr>
          <a:xfrm>
            <a:off x="8364353"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16197" y="2147888"/>
            <a:ext cx="460382" cy="369332"/>
          </a:xfrm>
          <a:prstGeom prst="rect">
            <a:avLst/>
          </a:prstGeom>
          <a:noFill/>
        </p:spPr>
        <p:txBody>
          <a:bodyPr wrap="none" rtlCol="0">
            <a:spAutoFit/>
          </a:bodyPr>
          <a:lstStyle/>
          <a:p>
            <a:r>
              <a:rPr lang="en-GB" dirty="0" smtClean="0"/>
              <a:t>U1</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Arrow Connector 12"/>
          <p:cNvCxnSpPr/>
          <p:nvPr/>
        </p:nvCxnSpPr>
        <p:spPr>
          <a:xfrm flipV="1">
            <a:off x="8916197" y="4277190"/>
            <a:ext cx="2154458" cy="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10562" y="3887668"/>
            <a:ext cx="437940" cy="369332"/>
          </a:xfrm>
          <a:prstGeom prst="rect">
            <a:avLst/>
          </a:prstGeom>
          <a:noFill/>
        </p:spPr>
        <p:txBody>
          <a:bodyPr wrap="none" rtlCol="0">
            <a:spAutoFit/>
          </a:bodyPr>
          <a:lstStyle/>
          <a:p>
            <a:r>
              <a:rPr lang="en-GB" dirty="0" smtClean="0"/>
              <a:t>Tb</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460382" cy="369332"/>
          </a:xfrm>
          <a:prstGeom prst="rect">
            <a:avLst/>
          </a:prstGeom>
          <a:noFill/>
        </p:spPr>
        <p:txBody>
          <a:bodyPr wrap="none" rtlCol="0">
            <a:spAutoFit/>
          </a:bodyPr>
          <a:lstStyle/>
          <a:p>
            <a:r>
              <a:rPr lang="en-GB" dirty="0" smtClean="0"/>
              <a:t>U1</a:t>
            </a:r>
            <a:endParaRPr lang="en-GB" dirty="0"/>
          </a:p>
        </p:txBody>
      </p:sp>
      <p:sp>
        <p:nvSpPr>
          <p:cNvPr id="25" name="TextBox 24"/>
          <p:cNvSpPr txBox="1"/>
          <p:nvPr/>
        </p:nvSpPr>
        <p:spPr>
          <a:xfrm>
            <a:off x="1318161" y="2147888"/>
            <a:ext cx="941283" cy="369332"/>
          </a:xfrm>
          <a:prstGeom prst="rect">
            <a:avLst/>
          </a:prstGeom>
          <a:noFill/>
        </p:spPr>
        <p:txBody>
          <a:bodyPr wrap="none" rtlCol="0">
            <a:spAutoFit/>
          </a:bodyPr>
          <a:lstStyle/>
          <a:p>
            <a:r>
              <a:rPr lang="en-GB" dirty="0" smtClean="0"/>
              <a:t>Ta;U1;C</a:t>
            </a:r>
            <a:endParaRPr lang="en-GB" dirty="0"/>
          </a:p>
        </p:txBody>
      </p:sp>
      <p:sp>
        <p:nvSpPr>
          <p:cNvPr id="26" name="TextBox 25"/>
          <p:cNvSpPr txBox="1"/>
          <p:nvPr/>
        </p:nvSpPr>
        <p:spPr>
          <a:xfrm>
            <a:off x="1318161" y="4080776"/>
            <a:ext cx="1439818" cy="369332"/>
          </a:xfrm>
          <a:prstGeom prst="rect">
            <a:avLst/>
          </a:prstGeom>
          <a:noFill/>
        </p:spPr>
        <p:txBody>
          <a:bodyPr wrap="none" rtlCol="0">
            <a:spAutoFit/>
          </a:bodyPr>
          <a:lstStyle/>
          <a:p>
            <a:r>
              <a:rPr lang="en-GB" dirty="0" smtClean="0"/>
              <a:t>Ta;U1;C</a:t>
            </a:r>
            <a:r>
              <a:rPr lang="en-GB" dirty="0" smtClean="0">
                <a:solidFill>
                  <a:srgbClr val="FF0000"/>
                </a:solidFill>
              </a:rPr>
              <a:t>;Tb;C</a:t>
            </a:r>
            <a:endParaRPr lang="en-GB" dirty="0">
              <a:solidFill>
                <a:srgbClr val="FF0000"/>
              </a:solidFill>
            </a:endParaRPr>
          </a:p>
        </p:txBody>
      </p:sp>
      <p:sp>
        <p:nvSpPr>
          <p:cNvPr id="27" name="TextBox 26"/>
          <p:cNvSpPr txBox="1"/>
          <p:nvPr/>
        </p:nvSpPr>
        <p:spPr>
          <a:xfrm>
            <a:off x="871382" y="5390951"/>
            <a:ext cx="10199273" cy="646331"/>
          </a:xfrm>
          <a:prstGeom prst="rect">
            <a:avLst/>
          </a:prstGeom>
          <a:noFill/>
        </p:spPr>
        <p:txBody>
          <a:bodyPr wrap="square" rtlCol="0">
            <a:spAutoFit/>
          </a:bodyPr>
          <a:lstStyle/>
          <a:p>
            <a:r>
              <a:rPr lang="en-GB" dirty="0" smtClean="0"/>
              <a:t>The step U1 is still appended to Ta, however, U1 has changed its transition association to a new (preliminary) transition and a new trigger step Tb is now associated with the old transition.</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05649"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8875" y="2051224"/>
            <a:ext cx="420308" cy="369332"/>
          </a:xfrm>
          <a:prstGeom prst="rect">
            <a:avLst/>
          </a:prstGeom>
          <a:noFill/>
        </p:spPr>
        <p:txBody>
          <a:bodyPr wrap="none" rtlCol="0">
            <a:spAutoFit/>
          </a:bodyPr>
          <a:lstStyle/>
          <a:p>
            <a:r>
              <a:rPr lang="en-GB" dirty="0" smtClean="0"/>
              <a:t>Ta</a:t>
            </a:r>
            <a:endParaRPr lang="en-GB" dirty="0"/>
          </a:p>
        </p:txBody>
      </p:sp>
      <p:cxnSp>
        <p:nvCxnSpPr>
          <p:cNvPr id="19" name="Straight Arrow Connector 18"/>
          <p:cNvCxnSpPr/>
          <p:nvPr/>
        </p:nvCxnSpPr>
        <p:spPr>
          <a:xfrm>
            <a:off x="5505649" y="4277312"/>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01668" y="3801197"/>
            <a:ext cx="420308" cy="369332"/>
          </a:xfrm>
          <a:prstGeom prst="rect">
            <a:avLst/>
          </a:prstGeom>
          <a:noFill/>
        </p:spPr>
        <p:txBody>
          <a:bodyPr wrap="none" rtlCol="0">
            <a:spAutoFit/>
          </a:bodyPr>
          <a:lstStyle/>
          <a:p>
            <a:r>
              <a:rPr lang="en-GB" dirty="0" smtClean="0"/>
              <a:t>Ta</a:t>
            </a:r>
            <a:endParaRPr lang="en-GB" dirty="0"/>
          </a:p>
        </p:txBody>
      </p:sp>
      <p:sp>
        <p:nvSpPr>
          <p:cNvPr id="22" name="TextBox 21"/>
          <p:cNvSpPr txBox="1"/>
          <p:nvPr/>
        </p:nvSpPr>
        <p:spPr>
          <a:xfrm>
            <a:off x="1318161" y="4450108"/>
            <a:ext cx="1439818" cy="369332"/>
          </a:xfrm>
          <a:prstGeom prst="rect">
            <a:avLst/>
          </a:prstGeom>
          <a:noFill/>
        </p:spPr>
        <p:txBody>
          <a:bodyPr wrap="none" rtlCol="0">
            <a:spAutoFit/>
          </a:bodyPr>
          <a:lstStyle/>
          <a:p>
            <a:r>
              <a:rPr lang="en-GB" dirty="0" smtClean="0"/>
              <a:t>Ta;U1</a:t>
            </a:r>
            <a:r>
              <a:rPr lang="en-GB" dirty="0" smtClean="0">
                <a:solidFill>
                  <a:srgbClr val="FF0000"/>
                </a:solidFill>
              </a:rPr>
              <a:t>;C;Tb</a:t>
            </a:r>
            <a:r>
              <a:rPr lang="en-GB" dirty="0" smtClean="0"/>
              <a:t>;C</a:t>
            </a:r>
            <a:endParaRPr lang="en-GB" dirty="0"/>
          </a:p>
        </p:txBody>
      </p:sp>
      <p:sp>
        <p:nvSpPr>
          <p:cNvPr id="3" name="TextBox 2"/>
          <p:cNvSpPr txBox="1"/>
          <p:nvPr/>
        </p:nvSpPr>
        <p:spPr>
          <a:xfrm>
            <a:off x="567890" y="3069578"/>
            <a:ext cx="5408853" cy="369332"/>
          </a:xfrm>
          <a:prstGeom prst="rect">
            <a:avLst/>
          </a:prstGeom>
          <a:noFill/>
        </p:spPr>
        <p:txBody>
          <a:bodyPr wrap="none" rtlCol="0">
            <a:spAutoFit/>
          </a:bodyPr>
          <a:lstStyle/>
          <a:p>
            <a:r>
              <a:rPr lang="en-GB" dirty="0" smtClean="0">
                <a:solidFill>
                  <a:srgbClr val="FF0000"/>
                </a:solidFill>
              </a:rPr>
              <a:t>NOT allowed because U1’ has different target state</a:t>
            </a:r>
            <a:endParaRPr lang="en-GB" dirty="0">
              <a:solidFill>
                <a:srgbClr val="FF0000"/>
              </a:solidFill>
            </a:endParaRPr>
          </a:p>
        </p:txBody>
      </p:sp>
      <p:sp>
        <p:nvSpPr>
          <p:cNvPr id="23" name="Up Arrow 22"/>
          <p:cNvSpPr/>
          <p:nvPr/>
        </p:nvSpPr>
        <p:spPr>
          <a:xfrm rot="2520000">
            <a:off x="8615576" y="2384446"/>
            <a:ext cx="169606" cy="1712981"/>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11758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a:t>
            </a:r>
            <a:r>
              <a:rPr lang="en-GB" altLang="zh-CN" dirty="0" smtClean="0"/>
              <a:t>Old </a:t>
            </a:r>
            <a:r>
              <a:rPr lang="en-GB" altLang="zh-CN" dirty="0"/>
              <a:t>untriggered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460382" cy="369332"/>
          </a:xfrm>
          <a:prstGeom prst="rect">
            <a:avLst/>
          </a:prstGeom>
          <a:noFill/>
        </p:spPr>
        <p:txBody>
          <a:bodyPr wrap="none" rtlCol="0">
            <a:spAutoFit/>
          </a:bodyPr>
          <a:lstStyle/>
          <a:p>
            <a:r>
              <a:rPr lang="en-GB" dirty="0" smtClean="0"/>
              <a:t>U1</a:t>
            </a:r>
            <a:endParaRPr lang="en-GB" dirty="0"/>
          </a:p>
        </p:txBody>
      </p:sp>
      <p:sp>
        <p:nvSpPr>
          <p:cNvPr id="27" name="TextBox 26"/>
          <p:cNvSpPr txBox="1"/>
          <p:nvPr/>
        </p:nvSpPr>
        <p:spPr>
          <a:xfrm>
            <a:off x="871382" y="5174225"/>
            <a:ext cx="10199273" cy="646331"/>
          </a:xfrm>
          <a:prstGeom prst="rect">
            <a:avLst/>
          </a:prstGeom>
          <a:noFill/>
        </p:spPr>
        <p:txBody>
          <a:bodyPr wrap="square" rtlCol="0">
            <a:spAutoFit/>
          </a:bodyPr>
          <a:lstStyle/>
          <a:p>
            <a:r>
              <a:rPr lang="en-GB" dirty="0" smtClean="0"/>
              <a:t>The step U1 is still appended to Ta, however, U1 has changed its transition association to a new (preliminary) transition and a new trigger step Tb is now associated with the old transition.</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05649"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8875" y="2051224"/>
            <a:ext cx="460382" cy="369332"/>
          </a:xfrm>
          <a:prstGeom prst="rect">
            <a:avLst/>
          </a:prstGeom>
          <a:noFill/>
        </p:spPr>
        <p:txBody>
          <a:bodyPr wrap="none" rtlCol="0">
            <a:spAutoFit/>
          </a:bodyPr>
          <a:lstStyle/>
          <a:p>
            <a:r>
              <a:rPr lang="en-GB" dirty="0" smtClean="0"/>
              <a:t>U1</a:t>
            </a:r>
            <a:endParaRPr lang="en-GB" dirty="0"/>
          </a:p>
        </p:txBody>
      </p:sp>
      <p:cxnSp>
        <p:nvCxnSpPr>
          <p:cNvPr id="19" name="Straight Arrow Connector 18"/>
          <p:cNvCxnSpPr/>
          <p:nvPr/>
        </p:nvCxnSpPr>
        <p:spPr>
          <a:xfrm>
            <a:off x="5505649" y="4277312"/>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01668" y="3801197"/>
            <a:ext cx="386644" cy="369332"/>
          </a:xfrm>
          <a:prstGeom prst="rect">
            <a:avLst/>
          </a:prstGeom>
          <a:noFill/>
        </p:spPr>
        <p:txBody>
          <a:bodyPr wrap="none" rtlCol="0">
            <a:spAutoFit/>
          </a:bodyPr>
          <a:lstStyle/>
          <a:p>
            <a:r>
              <a:rPr lang="en-GB" dirty="0" smtClean="0"/>
              <a:t>??</a:t>
            </a:r>
            <a:endParaRPr lang="en-GB" dirty="0"/>
          </a:p>
        </p:txBody>
      </p:sp>
      <p:sp>
        <p:nvSpPr>
          <p:cNvPr id="3" name="TextBox 2"/>
          <p:cNvSpPr txBox="1"/>
          <p:nvPr/>
        </p:nvSpPr>
        <p:spPr>
          <a:xfrm>
            <a:off x="460313" y="3086853"/>
            <a:ext cx="5293437" cy="369332"/>
          </a:xfrm>
          <a:prstGeom prst="rect">
            <a:avLst/>
          </a:prstGeom>
          <a:noFill/>
        </p:spPr>
        <p:txBody>
          <a:bodyPr wrap="none" rtlCol="0">
            <a:spAutoFit/>
          </a:bodyPr>
          <a:lstStyle/>
          <a:p>
            <a:r>
              <a:rPr lang="en-GB" dirty="0" smtClean="0">
                <a:solidFill>
                  <a:srgbClr val="FF0000"/>
                </a:solidFill>
              </a:rPr>
              <a:t>Is this allowed? What happens to the old transition?</a:t>
            </a:r>
            <a:endParaRPr lang="en-GB" dirty="0">
              <a:solidFill>
                <a:srgbClr val="FF0000"/>
              </a:solidFill>
            </a:endParaRPr>
          </a:p>
        </p:txBody>
      </p:sp>
      <p:sp>
        <p:nvSpPr>
          <p:cNvPr id="23" name="Up Arrow 22"/>
          <p:cNvSpPr/>
          <p:nvPr/>
        </p:nvSpPr>
        <p:spPr>
          <a:xfrm rot="18780000">
            <a:off x="7134230" y="2356930"/>
            <a:ext cx="148554" cy="1878748"/>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949404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91930089"/>
              </p:ext>
            </p:extLst>
          </p:nvPr>
        </p:nvGraphicFramePr>
        <p:xfrm>
          <a:off x="1068779" y="1690688"/>
          <a:ext cx="10285020" cy="3803018"/>
        </p:xfrm>
        <a:graphic>
          <a:graphicData uri="http://schemas.openxmlformats.org/drawingml/2006/table">
            <a:tbl>
              <a:tblPr firstRow="1" bandRow="1">
                <a:tableStyleId>{5C22544A-7EE6-4342-B048-85BDC9FD1C3A}</a:tableStyleId>
              </a:tblPr>
              <a:tblGrid>
                <a:gridCol w="1769424"/>
                <a:gridCol w="5087256"/>
                <a:gridCol w="3428340"/>
              </a:tblGrid>
              <a:tr h="459864">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154434">
                <a:tc>
                  <a:txBody>
                    <a:bodyPr/>
                    <a:lstStyle/>
                    <a:p>
                      <a:r>
                        <a:rPr lang="en-GB" b="1" dirty="0" smtClean="0">
                          <a:solidFill>
                            <a:schemeClr val="bg1"/>
                          </a:solidFill>
                        </a:rPr>
                        <a:t>Old Untriggered Step</a:t>
                      </a:r>
                      <a:endParaRPr lang="en-GB" b="1"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a:t>
                      </a:r>
                      <a:r>
                        <a:rPr lang="en-GB" altLang="zh-CN" dirty="0" smtClean="0"/>
                        <a:t> 1, U1 - a refinement might not alter the old untriggered abstract transitions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Untriggered steps can also be refined into triggered steps </a:t>
                      </a:r>
                      <a:r>
                        <a:rPr lang="mr-IN" altLang="zh-CN" dirty="0" smtClean="0"/>
                        <a:t>–</a:t>
                      </a:r>
                      <a:r>
                        <a:rPr lang="en-GB" altLang="zh-CN" dirty="0" smtClean="0"/>
                        <a:t> see E.g. 3 and the triggered step table for new step x</a:t>
                      </a:r>
                      <a:r>
                        <a:rPr lang="en-GB" altLang="zh-CN" baseline="0" dirty="0" smtClean="0"/>
                        <a:t> </a:t>
                      </a:r>
                      <a:r>
                        <a:rPr lang="en-GB" altLang="zh-CN" dirty="0" smtClean="0"/>
                        <a:t>old transition.</a:t>
                      </a:r>
                    </a:p>
                    <a:p>
                      <a:endParaRPr lang="en-GB" dirty="0"/>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E.g. 5, U1</a:t>
                      </a:r>
                      <a:r>
                        <a:rPr lang="en-GB" altLang="zh-CN" baseline="0" dirty="0" smtClean="0"/>
                        <a:t> - </a:t>
                      </a:r>
                      <a:r>
                        <a:rPr lang="en-GB" altLang="zh-CN" dirty="0" smtClean="0"/>
                        <a:t>a nested sm in the source adds a preliminary</a:t>
                      </a:r>
                      <a:r>
                        <a:rPr lang="en-GB" altLang="zh-CN" baseline="0" dirty="0" smtClean="0"/>
                        <a:t> transition but we move the untriggered step from the old outgoing transition to the new transition.</a:t>
                      </a:r>
                      <a:endParaRPr lang="en-GB" altLang="zh-CN" dirty="0" smtClean="0"/>
                    </a:p>
                    <a:p>
                      <a:endParaRPr lang="en-GB" dirty="0"/>
                    </a:p>
                  </a:txBody>
                  <a:tcPr>
                    <a:solidFill>
                      <a:schemeClr val="accent1">
                        <a:lumMod val="20000"/>
                        <a:lumOff val="80000"/>
                      </a:schemeClr>
                    </a:solidFill>
                  </a:tcPr>
                </a:tc>
              </a:tr>
              <a:tr h="1133913">
                <a:tc>
                  <a:txBody>
                    <a:bodyPr/>
                    <a:lstStyle/>
                    <a:p>
                      <a:r>
                        <a:rPr lang="en-GB" b="1" dirty="0" smtClean="0">
                          <a:solidFill>
                            <a:schemeClr val="bg1"/>
                          </a:solidFill>
                        </a:rPr>
                        <a:t>New Untriggered Step</a:t>
                      </a:r>
                      <a:endParaRPr lang="en-GB" b="1" dirty="0">
                        <a:solidFill>
                          <a:schemeClr val="bg1"/>
                        </a:solidFill>
                      </a:endParaRPr>
                    </a:p>
                  </a:txBody>
                  <a:tcPr>
                    <a:solidFill>
                      <a:schemeClr val="accent1"/>
                    </a:solidFill>
                  </a:tcPr>
                </a:tc>
                <a:tc>
                  <a:txBody>
                    <a:bodyPr/>
                    <a:lstStyle/>
                    <a:p>
                      <a:r>
                        <a:rPr lang="en-GB" altLang="zh-CN" dirty="0" smtClean="0"/>
                        <a:t>E.g. </a:t>
                      </a:r>
                      <a:r>
                        <a:rPr lang="en-GB" altLang="zh-CN" baseline="0" dirty="0" smtClean="0"/>
                        <a:t>We move the trigger from an old transition to a new preceeding transition. So the old transition becomes untriggered.</a:t>
                      </a:r>
                      <a:endParaRPr lang="en-GB" altLang="zh-CN"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 4, U2 -  a nested sm is added with untriggered transitions</a:t>
                      </a:r>
                      <a:endParaRPr lang="en-GB" altLang="zh-CN" dirty="0" smtClean="0"/>
                    </a:p>
                    <a:p>
                      <a:endParaRPr lang="en-GB" dirty="0"/>
                    </a:p>
                  </a:txBody>
                  <a:tcPr>
                    <a:solidFill>
                      <a:schemeClr val="accent6">
                        <a:lumMod val="40000"/>
                        <a:lumOff val="60000"/>
                      </a:schemeClr>
                    </a:solidFill>
                  </a:tcPr>
                </a:tc>
              </a:tr>
            </a:tbl>
          </a:graphicData>
        </a:graphic>
      </p:graphicFrame>
      <p:sp>
        <p:nvSpPr>
          <p:cNvPr id="5" name="Rectangle 4"/>
          <p:cNvSpPr/>
          <p:nvPr/>
        </p:nvSpPr>
        <p:spPr>
          <a:xfrm>
            <a:off x="2809701" y="2114204"/>
            <a:ext cx="8544096" cy="217516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7945119" y="4289367"/>
            <a:ext cx="3408677" cy="120433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705822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smtClean="0"/>
              <a:t>Old </a:t>
            </a:r>
            <a:r>
              <a:rPr lang="en-GB" altLang="zh-CN" dirty="0"/>
              <a:t>transition x </a:t>
            </a:r>
            <a:r>
              <a:rPr lang="en-GB" altLang="zh-CN" dirty="0" smtClean="0"/>
              <a:t>New </a:t>
            </a:r>
            <a:r>
              <a:rPr lang="en-GB" altLang="zh-CN" dirty="0"/>
              <a:t>untriggered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p:cNvCxnSpPr>
            <a:stCxn id="4" idx="3"/>
          </p:cNvCxnSpPr>
          <p:nvPr/>
        </p:nvCxnSpPr>
        <p:spPr>
          <a:xfrm>
            <a:off x="8364353"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73118" y="2123526"/>
            <a:ext cx="420308" cy="369332"/>
          </a:xfrm>
          <a:prstGeom prst="rect">
            <a:avLst/>
          </a:prstGeom>
          <a:noFill/>
        </p:spPr>
        <p:txBody>
          <a:bodyPr wrap="none" rtlCol="0">
            <a:spAutoFit/>
          </a:bodyPr>
          <a:lstStyle/>
          <a:p>
            <a:r>
              <a:rPr lang="en-GB" dirty="0" smtClean="0"/>
              <a:t>Ta</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Arrow Connector 12"/>
          <p:cNvCxnSpPr/>
          <p:nvPr/>
        </p:nvCxnSpPr>
        <p:spPr>
          <a:xfrm flipV="1">
            <a:off x="8916197" y="4277190"/>
            <a:ext cx="2154458" cy="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10562" y="3887668"/>
            <a:ext cx="460382" cy="369332"/>
          </a:xfrm>
          <a:prstGeom prst="rect">
            <a:avLst/>
          </a:prstGeom>
          <a:noFill/>
        </p:spPr>
        <p:txBody>
          <a:bodyPr wrap="none" rtlCol="0">
            <a:spAutoFit/>
          </a:bodyPr>
          <a:lstStyle/>
          <a:p>
            <a:r>
              <a:rPr lang="en-GB" dirty="0" smtClean="0"/>
              <a:t>U1</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651140" cy="369332"/>
          </a:xfrm>
          <a:prstGeom prst="rect">
            <a:avLst/>
          </a:prstGeom>
          <a:noFill/>
        </p:spPr>
        <p:txBody>
          <a:bodyPr wrap="none" rtlCol="0">
            <a:spAutoFit/>
          </a:bodyPr>
          <a:lstStyle/>
          <a:p>
            <a:r>
              <a:rPr lang="en-GB" dirty="0" smtClean="0"/>
              <a:t>Ta’</a:t>
            </a:r>
            <a:endParaRPr lang="en-GB" dirty="0"/>
          </a:p>
        </p:txBody>
      </p:sp>
      <p:sp>
        <p:nvSpPr>
          <p:cNvPr id="25" name="TextBox 24"/>
          <p:cNvSpPr txBox="1"/>
          <p:nvPr/>
        </p:nvSpPr>
        <p:spPr>
          <a:xfrm>
            <a:off x="1318161" y="2147888"/>
            <a:ext cx="614271" cy="369332"/>
          </a:xfrm>
          <a:prstGeom prst="rect">
            <a:avLst/>
          </a:prstGeom>
          <a:noFill/>
        </p:spPr>
        <p:txBody>
          <a:bodyPr wrap="none" rtlCol="0">
            <a:spAutoFit/>
          </a:bodyPr>
          <a:lstStyle/>
          <a:p>
            <a:r>
              <a:rPr lang="en-GB" dirty="0" smtClean="0"/>
              <a:t>Ta;C</a:t>
            </a:r>
            <a:endParaRPr lang="en-GB" dirty="0"/>
          </a:p>
        </p:txBody>
      </p:sp>
      <p:sp>
        <p:nvSpPr>
          <p:cNvPr id="26" name="TextBox 25"/>
          <p:cNvSpPr txBox="1"/>
          <p:nvPr/>
        </p:nvSpPr>
        <p:spPr>
          <a:xfrm>
            <a:off x="1318161" y="4080776"/>
            <a:ext cx="1172116" cy="369332"/>
          </a:xfrm>
          <a:prstGeom prst="rect">
            <a:avLst/>
          </a:prstGeom>
          <a:noFill/>
        </p:spPr>
        <p:txBody>
          <a:bodyPr wrap="none" rtlCol="0">
            <a:spAutoFit/>
          </a:bodyPr>
          <a:lstStyle/>
          <a:p>
            <a:r>
              <a:rPr lang="en-GB" dirty="0" smtClean="0"/>
              <a:t>Ta’</a:t>
            </a:r>
            <a:r>
              <a:rPr lang="en-GB" dirty="0" smtClean="0">
                <a:solidFill>
                  <a:srgbClr val="FF0000"/>
                </a:solidFill>
              </a:rPr>
              <a:t>;U1</a:t>
            </a:r>
            <a:r>
              <a:rPr lang="en-GB" dirty="0" smtClean="0"/>
              <a:t>;C</a:t>
            </a:r>
            <a:endParaRPr lang="en-GB" dirty="0"/>
          </a:p>
        </p:txBody>
      </p:sp>
      <p:sp>
        <p:nvSpPr>
          <p:cNvPr id="27" name="TextBox 26"/>
          <p:cNvSpPr txBox="1"/>
          <p:nvPr/>
        </p:nvSpPr>
        <p:spPr>
          <a:xfrm>
            <a:off x="871382" y="5042846"/>
            <a:ext cx="10199273" cy="923330"/>
          </a:xfrm>
          <a:prstGeom prst="rect">
            <a:avLst/>
          </a:prstGeom>
          <a:noFill/>
        </p:spPr>
        <p:txBody>
          <a:bodyPr wrap="square" rtlCol="0">
            <a:spAutoFit/>
          </a:bodyPr>
          <a:lstStyle/>
          <a:p>
            <a:r>
              <a:rPr lang="en-GB" dirty="0" smtClean="0"/>
              <a:t>The step U1 has been appended to Ta, however, Ta has changed its transition association to a new (preliminary) transition and U1 is now associated with the old transition. </a:t>
            </a:r>
          </a:p>
          <a:p>
            <a:r>
              <a:rPr lang="en-GB" dirty="0" smtClean="0"/>
              <a:t>Can U1 refine Ta?</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1382" y="2931078"/>
            <a:ext cx="5310396" cy="646331"/>
          </a:xfrm>
          <a:prstGeom prst="rect">
            <a:avLst/>
          </a:prstGeom>
          <a:noFill/>
        </p:spPr>
        <p:txBody>
          <a:bodyPr wrap="square" rtlCol="0">
            <a:spAutoFit/>
          </a:bodyPr>
          <a:lstStyle/>
          <a:p>
            <a:r>
              <a:rPr lang="en-GB" dirty="0" smtClean="0">
                <a:solidFill>
                  <a:srgbClr val="FF0000"/>
                </a:solidFill>
              </a:rPr>
              <a:t>NOT allowed because Ta consumed a trigger whereas U1 does not.</a:t>
            </a:r>
            <a:endParaRPr lang="en-GB" dirty="0">
              <a:solidFill>
                <a:srgbClr val="FF0000"/>
              </a:solidFill>
            </a:endParaRPr>
          </a:p>
        </p:txBody>
      </p:sp>
      <p:sp>
        <p:nvSpPr>
          <p:cNvPr id="17" name="Up Arrow 16"/>
          <p:cNvSpPr/>
          <p:nvPr/>
        </p:nvSpPr>
        <p:spPr>
          <a:xfrm>
            <a:off x="9632528" y="2643057"/>
            <a:ext cx="229168" cy="1212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43868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00768994"/>
              </p:ext>
            </p:extLst>
          </p:nvPr>
        </p:nvGraphicFramePr>
        <p:xfrm>
          <a:off x="1068779" y="1690689"/>
          <a:ext cx="10285020" cy="3687060"/>
        </p:xfrm>
        <a:graphic>
          <a:graphicData uri="http://schemas.openxmlformats.org/drawingml/2006/table">
            <a:tbl>
              <a:tblPr firstRow="1" bandRow="1">
                <a:tableStyleId>{5C22544A-7EE6-4342-B048-85BDC9FD1C3A}</a:tableStyleId>
              </a:tblPr>
              <a:tblGrid>
                <a:gridCol w="1769424"/>
                <a:gridCol w="5087256"/>
                <a:gridCol w="3428340"/>
              </a:tblGrid>
              <a:tr h="439467">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058873">
                <a:tc>
                  <a:txBody>
                    <a:bodyPr/>
                    <a:lstStyle/>
                    <a:p>
                      <a:r>
                        <a:rPr lang="en-GB" b="1" dirty="0" smtClean="0">
                          <a:solidFill>
                            <a:schemeClr val="bg1"/>
                          </a:solidFill>
                        </a:rPr>
                        <a:t>Old Triggered Step</a:t>
                      </a:r>
                      <a:endParaRPr lang="en-GB" b="1" dirty="0">
                        <a:solidFill>
                          <a:schemeClr val="bg1"/>
                        </a:solidFill>
                      </a:endParaRPr>
                    </a:p>
                  </a:txBody>
                  <a:tcPr>
                    <a:solidFill>
                      <a:schemeClr val="accent1"/>
                    </a:solidFill>
                  </a:tcPr>
                </a:tc>
                <a:tc>
                  <a:txBody>
                    <a:bodyPr/>
                    <a:lstStyle/>
                    <a:p>
                      <a:r>
                        <a:rPr lang="en-GB" dirty="0" smtClean="0"/>
                        <a:t>E</a:t>
                      </a:r>
                      <a:r>
                        <a:rPr lang="en-GB" baseline="0" dirty="0" smtClean="0"/>
                        <a:t>.g.</a:t>
                      </a:r>
                      <a:r>
                        <a:rPr lang="en-GB" dirty="0" smtClean="0"/>
                        <a:t> a nested sm does not alter the incoming triggered abstract transition</a:t>
                      </a:r>
                      <a:r>
                        <a:rPr lang="en-GB" baseline="0" dirty="0" smtClean="0"/>
                        <a:t> Ta</a:t>
                      </a:r>
                      <a:r>
                        <a:rPr lang="en-GB" dirty="0" smtClean="0"/>
                        <a:t>. In Ta, both</a:t>
                      </a:r>
                      <a:r>
                        <a:rPr lang="en-GB" baseline="0" dirty="0" smtClean="0"/>
                        <a:t> the transition and the triggered step are old</a:t>
                      </a:r>
                      <a:endParaRPr lang="en-GB" dirty="0" smtClean="0"/>
                    </a:p>
                    <a:p>
                      <a:endParaRPr lang="en-GB" dirty="0" smtClean="0"/>
                    </a:p>
                    <a:p>
                      <a:endParaRPr lang="en-GB" dirty="0"/>
                    </a:p>
                  </a:txBody>
                  <a:tcPr>
                    <a:solidFill>
                      <a:schemeClr val="accent6">
                        <a:lumMod val="40000"/>
                        <a:lumOff val="60000"/>
                      </a:schemeClr>
                    </a:solidFill>
                  </a:tcPr>
                </a:tc>
                <a:tc>
                  <a:txBody>
                    <a:bodyPr/>
                    <a:lstStyle/>
                    <a:p>
                      <a:r>
                        <a:rPr lang="en-GB" dirty="0" smtClean="0"/>
                        <a:t>E.g. 2, Ta</a:t>
                      </a:r>
                      <a:r>
                        <a:rPr lang="en-GB" baseline="0" dirty="0" smtClean="0"/>
                        <a:t> - </a:t>
                      </a:r>
                      <a:r>
                        <a:rPr lang="en-GB" dirty="0" smtClean="0"/>
                        <a:t>a nested sm in the source adds a preliminary</a:t>
                      </a:r>
                      <a:r>
                        <a:rPr lang="en-GB" baseline="0" dirty="0" smtClean="0"/>
                        <a:t> transition but we move the trigger from the old outgoing transition to the new transition.</a:t>
                      </a:r>
                    </a:p>
                  </a:txBody>
                  <a:tcPr/>
                </a:tc>
              </a:tr>
              <a:tr h="1083617">
                <a:tc>
                  <a:txBody>
                    <a:bodyPr/>
                    <a:lstStyle/>
                    <a:p>
                      <a:r>
                        <a:rPr lang="en-GB" b="1" dirty="0" smtClean="0">
                          <a:solidFill>
                            <a:schemeClr val="bg1"/>
                          </a:solidFill>
                        </a:rPr>
                        <a:t>New Triggered Step</a:t>
                      </a:r>
                      <a:endParaRPr lang="en-GB" b="1" dirty="0">
                        <a:solidFill>
                          <a:schemeClr val="bg1"/>
                        </a:solidFill>
                      </a:endParaRPr>
                    </a:p>
                  </a:txBody>
                  <a:tcPr>
                    <a:solidFill>
                      <a:schemeClr val="accent1"/>
                    </a:solidFill>
                  </a:tcPr>
                </a:tc>
                <a:tc>
                  <a:txBody>
                    <a:bodyPr/>
                    <a:lstStyle/>
                    <a:p>
                      <a:r>
                        <a:rPr lang="en-GB" baseline="0" dirty="0" smtClean="0"/>
                        <a:t>E.g. 3, Tb </a:t>
                      </a:r>
                      <a:r>
                        <a:rPr lang="mr-IN" baseline="0" dirty="0" smtClean="0"/>
                        <a:t>–</a:t>
                      </a:r>
                      <a:r>
                        <a:rPr lang="en-GB" baseline="0" dirty="0" smtClean="0"/>
                        <a:t> a trigger is added to a previously untriggered transition. Hence the triggered step refines the untriggered one and otherwise the step-transition association remains unchanged.</a:t>
                      </a:r>
                      <a:endParaRPr lang="en-GB" dirty="0"/>
                    </a:p>
                  </a:txBody>
                  <a:tcPr>
                    <a:solidFill>
                      <a:schemeClr val="accent6">
                        <a:lumMod val="20000"/>
                        <a:lumOff val="80000"/>
                      </a:schemeClr>
                    </a:solidFill>
                  </a:tcPr>
                </a:tc>
                <a:tc>
                  <a:txBody>
                    <a:bodyPr/>
                    <a:lstStyle/>
                    <a:p>
                      <a:r>
                        <a:rPr lang="en-GB" dirty="0" smtClean="0"/>
                        <a:t>E</a:t>
                      </a:r>
                      <a:r>
                        <a:rPr lang="en-GB" baseline="0" dirty="0" smtClean="0"/>
                        <a:t>.g. 1, Tb -  a nested sm is added with triggered transitions. In Tb, both the transition and the triggered step are new.</a:t>
                      </a:r>
                      <a:endParaRPr lang="en-GB" dirty="0"/>
                    </a:p>
                  </a:txBody>
                  <a:tcPr>
                    <a:solidFill>
                      <a:schemeClr val="accent6">
                        <a:lumMod val="40000"/>
                        <a:lumOff val="60000"/>
                      </a:schemeClr>
                    </a:solidFill>
                  </a:tcPr>
                </a:tc>
              </a:tr>
            </a:tbl>
          </a:graphicData>
        </a:graphic>
      </p:graphicFrame>
      <p:sp>
        <p:nvSpPr>
          <p:cNvPr id="5" name="Rectangle 4"/>
          <p:cNvSpPr/>
          <p:nvPr/>
        </p:nvSpPr>
        <p:spPr>
          <a:xfrm>
            <a:off x="2842953" y="4206239"/>
            <a:ext cx="8510846" cy="117150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7930342" y="2144684"/>
            <a:ext cx="3423457" cy="206155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17072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830387651"/>
              </p:ext>
            </p:extLst>
          </p:nvPr>
        </p:nvGraphicFramePr>
        <p:xfrm>
          <a:off x="1068779" y="1690689"/>
          <a:ext cx="10285020" cy="3687060"/>
        </p:xfrm>
        <a:graphic>
          <a:graphicData uri="http://schemas.openxmlformats.org/drawingml/2006/table">
            <a:tbl>
              <a:tblPr firstRow="1" bandRow="1">
                <a:tableStyleId>{5C22544A-7EE6-4342-B048-85BDC9FD1C3A}</a:tableStyleId>
              </a:tblPr>
              <a:tblGrid>
                <a:gridCol w="1769424"/>
                <a:gridCol w="5087256"/>
                <a:gridCol w="3428340"/>
              </a:tblGrid>
              <a:tr h="439467">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058873">
                <a:tc>
                  <a:txBody>
                    <a:bodyPr/>
                    <a:lstStyle/>
                    <a:p>
                      <a:r>
                        <a:rPr lang="en-GB" b="1" dirty="0" smtClean="0">
                          <a:solidFill>
                            <a:schemeClr val="bg1"/>
                          </a:solidFill>
                        </a:rPr>
                        <a:t>Old Triggered Step</a:t>
                      </a:r>
                      <a:endParaRPr lang="en-GB" b="1" dirty="0">
                        <a:solidFill>
                          <a:schemeClr val="bg1"/>
                        </a:solidFill>
                      </a:endParaRPr>
                    </a:p>
                  </a:txBody>
                  <a:tcPr>
                    <a:solidFill>
                      <a:schemeClr val="accent1"/>
                    </a:solidFill>
                  </a:tcPr>
                </a:tc>
                <a:tc>
                  <a:txBody>
                    <a:bodyPr/>
                    <a:lstStyle/>
                    <a:p>
                      <a:r>
                        <a:rPr lang="en-GB" dirty="0" smtClean="0"/>
                        <a:t>E</a:t>
                      </a:r>
                      <a:r>
                        <a:rPr lang="en-GB" baseline="0" dirty="0" smtClean="0"/>
                        <a:t>.g.</a:t>
                      </a:r>
                      <a:r>
                        <a:rPr lang="en-GB" dirty="0" smtClean="0"/>
                        <a:t> 1, Ta - a nested sm does not alter the incoming triggered abstract transitions. In Ta, both</a:t>
                      </a:r>
                      <a:r>
                        <a:rPr lang="en-GB" baseline="0" dirty="0" smtClean="0"/>
                        <a:t> the transition and the triggered step are old</a:t>
                      </a:r>
                      <a:endParaRPr lang="en-GB" dirty="0" smtClean="0"/>
                    </a:p>
                    <a:p>
                      <a:endParaRPr lang="en-GB" dirty="0" smtClean="0"/>
                    </a:p>
                    <a:p>
                      <a:endParaRPr lang="en-GB" dirty="0"/>
                    </a:p>
                  </a:txBody>
                  <a:tcPr>
                    <a:solidFill>
                      <a:schemeClr val="accent6">
                        <a:lumMod val="40000"/>
                        <a:lumOff val="60000"/>
                      </a:schemeClr>
                    </a:solidFill>
                  </a:tcPr>
                </a:tc>
                <a:tc>
                  <a:txBody>
                    <a:bodyPr/>
                    <a:lstStyle/>
                    <a:p>
                      <a:r>
                        <a:rPr lang="en-GB" dirty="0" smtClean="0"/>
                        <a:t>E.g. 2, Ta</a:t>
                      </a:r>
                      <a:r>
                        <a:rPr lang="en-GB" baseline="0" dirty="0" smtClean="0"/>
                        <a:t> - </a:t>
                      </a:r>
                      <a:r>
                        <a:rPr lang="en-GB" dirty="0" smtClean="0"/>
                        <a:t>a nested sm in the source adds a preliminary</a:t>
                      </a:r>
                      <a:r>
                        <a:rPr lang="en-GB" baseline="0" dirty="0" smtClean="0"/>
                        <a:t> transition but we move the trigger from the old outgoing transition to the new transition.</a:t>
                      </a:r>
                    </a:p>
                  </a:txBody>
                  <a:tcPr/>
                </a:tc>
              </a:tr>
              <a:tr h="1083617">
                <a:tc>
                  <a:txBody>
                    <a:bodyPr/>
                    <a:lstStyle/>
                    <a:p>
                      <a:r>
                        <a:rPr lang="en-GB" b="1" dirty="0" smtClean="0">
                          <a:solidFill>
                            <a:schemeClr val="bg1"/>
                          </a:solidFill>
                        </a:rPr>
                        <a:t>New Triggered Step</a:t>
                      </a:r>
                      <a:endParaRPr lang="en-GB" b="1" dirty="0">
                        <a:solidFill>
                          <a:schemeClr val="bg1"/>
                        </a:solidFill>
                      </a:endParaRPr>
                    </a:p>
                  </a:txBody>
                  <a:tcPr>
                    <a:solidFill>
                      <a:schemeClr val="accent1"/>
                    </a:solidFill>
                  </a:tcPr>
                </a:tc>
                <a:tc>
                  <a:txBody>
                    <a:bodyPr/>
                    <a:lstStyle/>
                    <a:p>
                      <a:r>
                        <a:rPr lang="en-GB" baseline="0" dirty="0" smtClean="0"/>
                        <a:t>E.g. 3, Tb </a:t>
                      </a:r>
                      <a:r>
                        <a:rPr lang="mr-IN" baseline="0" dirty="0" smtClean="0"/>
                        <a:t>–</a:t>
                      </a:r>
                      <a:r>
                        <a:rPr lang="en-GB" baseline="0" dirty="0" smtClean="0"/>
                        <a:t> a trigger is added to a previously untriggered transition. Hence the triggered step refines the untriggered one and otherwise the step-transition association remains unchanged.</a:t>
                      </a:r>
                      <a:endParaRPr lang="en-GB" dirty="0"/>
                    </a:p>
                  </a:txBody>
                  <a:tcPr>
                    <a:solidFill>
                      <a:schemeClr val="accent6">
                        <a:lumMod val="20000"/>
                        <a:lumOff val="80000"/>
                      </a:schemeClr>
                    </a:solidFill>
                  </a:tcPr>
                </a:tc>
                <a:tc>
                  <a:txBody>
                    <a:bodyPr/>
                    <a:lstStyle/>
                    <a:p>
                      <a:r>
                        <a:rPr lang="en-GB" dirty="0" smtClean="0"/>
                        <a:t>E</a:t>
                      </a:r>
                      <a:r>
                        <a:rPr lang="en-GB" baseline="0" dirty="0" smtClean="0"/>
                        <a:t>.g. 1, Tb -  a nested sm is added with triggered transitions. In Tb, both the transition and the triggered step are new.</a:t>
                      </a:r>
                      <a:endParaRPr lang="en-GB" dirty="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8948107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Untriggered steps</a:t>
            </a:r>
            <a:endParaRPr lang="en-GB" dirty="0"/>
          </a:p>
        </p:txBody>
      </p:sp>
      <p:graphicFrame>
        <p:nvGraphicFramePr>
          <p:cNvPr id="4" name="Table 3"/>
          <p:cNvGraphicFramePr>
            <a:graphicFrameLocks noGrp="1"/>
          </p:cNvGraphicFramePr>
          <p:nvPr>
            <p:extLst/>
          </p:nvPr>
        </p:nvGraphicFramePr>
        <p:xfrm>
          <a:off x="1068779" y="1690688"/>
          <a:ext cx="10285020" cy="3803018"/>
        </p:xfrm>
        <a:graphic>
          <a:graphicData uri="http://schemas.openxmlformats.org/drawingml/2006/table">
            <a:tbl>
              <a:tblPr firstRow="1" bandRow="1">
                <a:tableStyleId>{5C22544A-7EE6-4342-B048-85BDC9FD1C3A}</a:tableStyleId>
              </a:tblPr>
              <a:tblGrid>
                <a:gridCol w="1769424"/>
                <a:gridCol w="5087256"/>
                <a:gridCol w="3428340"/>
              </a:tblGrid>
              <a:tr h="459864">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154434">
                <a:tc>
                  <a:txBody>
                    <a:bodyPr/>
                    <a:lstStyle/>
                    <a:p>
                      <a:r>
                        <a:rPr lang="en-GB" b="1" dirty="0" smtClean="0">
                          <a:solidFill>
                            <a:schemeClr val="bg1"/>
                          </a:solidFill>
                        </a:rPr>
                        <a:t>Old Untriggered Step</a:t>
                      </a:r>
                      <a:endParaRPr lang="en-GB" b="1"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a:t>
                      </a:r>
                      <a:r>
                        <a:rPr lang="en-GB" altLang="zh-CN" dirty="0" smtClean="0"/>
                        <a:t> 1, U1 - a refinement might not alter the old untriggered abstract transitions</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Untriggered steps can also be refined into triggered steps </a:t>
                      </a:r>
                      <a:r>
                        <a:rPr lang="mr-IN" altLang="zh-CN" dirty="0" smtClean="0"/>
                        <a:t>–</a:t>
                      </a:r>
                      <a:r>
                        <a:rPr lang="en-GB" altLang="zh-CN" dirty="0" smtClean="0"/>
                        <a:t> see E.g. 3 and the triggered step table for new step x</a:t>
                      </a:r>
                      <a:r>
                        <a:rPr lang="en-GB" altLang="zh-CN" baseline="0" dirty="0" smtClean="0"/>
                        <a:t> </a:t>
                      </a:r>
                      <a:r>
                        <a:rPr lang="en-GB" altLang="zh-CN" dirty="0" smtClean="0"/>
                        <a:t>old transition.</a:t>
                      </a:r>
                    </a:p>
                    <a:p>
                      <a:endParaRPr lang="en-GB" dirty="0"/>
                    </a:p>
                  </a:txBody>
                  <a:tcPr>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E.g. 5, U1</a:t>
                      </a:r>
                      <a:r>
                        <a:rPr lang="en-GB" altLang="zh-CN" baseline="0" dirty="0" smtClean="0"/>
                        <a:t> - </a:t>
                      </a:r>
                      <a:r>
                        <a:rPr lang="en-GB" altLang="zh-CN" dirty="0" smtClean="0"/>
                        <a:t>a nested sm in the source adds a preliminary</a:t>
                      </a:r>
                      <a:r>
                        <a:rPr lang="en-GB" altLang="zh-CN" baseline="0" dirty="0" smtClean="0"/>
                        <a:t> transition but we move the untriggered step from the old outgoing transition to the new transition.</a:t>
                      </a:r>
                      <a:endParaRPr lang="en-GB" altLang="zh-CN" dirty="0" smtClean="0"/>
                    </a:p>
                    <a:p>
                      <a:endParaRPr lang="en-GB" dirty="0"/>
                    </a:p>
                  </a:txBody>
                  <a:tcPr>
                    <a:solidFill>
                      <a:schemeClr val="accent1">
                        <a:lumMod val="20000"/>
                        <a:lumOff val="80000"/>
                      </a:schemeClr>
                    </a:solidFill>
                  </a:tcPr>
                </a:tc>
              </a:tr>
              <a:tr h="1133913">
                <a:tc>
                  <a:txBody>
                    <a:bodyPr/>
                    <a:lstStyle/>
                    <a:p>
                      <a:r>
                        <a:rPr lang="en-GB" b="1" dirty="0" smtClean="0">
                          <a:solidFill>
                            <a:schemeClr val="bg1"/>
                          </a:solidFill>
                        </a:rPr>
                        <a:t>New Untriggered Step</a:t>
                      </a:r>
                      <a:endParaRPr lang="en-GB" b="1" dirty="0">
                        <a:solidFill>
                          <a:schemeClr val="bg1"/>
                        </a:solidFill>
                      </a:endParaRPr>
                    </a:p>
                  </a:txBody>
                  <a:tcPr>
                    <a:solidFill>
                      <a:schemeClr val="accent1"/>
                    </a:solidFill>
                  </a:tcPr>
                </a:tc>
                <a:tc>
                  <a:txBody>
                    <a:bodyPr/>
                    <a:lstStyle/>
                    <a:p>
                      <a:r>
                        <a:rPr lang="en-GB" altLang="zh-CN" dirty="0" smtClean="0"/>
                        <a:t>E.g. 2, U1</a:t>
                      </a:r>
                      <a:r>
                        <a:rPr lang="en-GB" altLang="zh-CN" baseline="0" dirty="0" smtClean="0"/>
                        <a:t> - We move the trigger from an old transition to a new preceeding transition. So the old transition becomes untriggered.</a:t>
                      </a:r>
                      <a:endParaRPr lang="en-GB" altLang="zh-CN" dirty="0"/>
                    </a:p>
                  </a:txBody>
                  <a:tcPr>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E.g. 4, U2 -  a nested sm is added with untriggered transitions</a:t>
                      </a:r>
                      <a:endParaRPr lang="en-GB" altLang="zh-CN" dirty="0" smtClean="0"/>
                    </a:p>
                    <a:p>
                      <a:endParaRPr lang="en-GB" dirty="0"/>
                    </a:p>
                  </a:txBody>
                  <a:tcPr>
                    <a:solidFill>
                      <a:schemeClr val="accent6">
                        <a:lumMod val="40000"/>
                        <a:lumOff val="60000"/>
                      </a:schemeClr>
                    </a:solidFill>
                  </a:tcPr>
                </a:tc>
              </a:tr>
            </a:tbl>
          </a:graphicData>
        </a:graphic>
      </p:graphicFrame>
    </p:spTree>
    <p:extLst>
      <p:ext uri="{BB962C8B-B14F-4D97-AF65-F5344CB8AC3E}">
        <p14:creationId xmlns:p14="http://schemas.microsoft.com/office/powerpoint/2010/main" val="72432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a:t>
            </a:r>
            <a:r>
              <a:rPr lang="en-GB" altLang="zh-CN" dirty="0" smtClean="0"/>
              <a:t>Old </a:t>
            </a:r>
            <a:r>
              <a:rPr lang="en-GB" altLang="zh-CN" dirty="0"/>
              <a:t>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TextBox 9"/>
          <p:cNvSpPr txBox="1"/>
          <p:nvPr/>
        </p:nvSpPr>
        <p:spPr>
          <a:xfrm>
            <a:off x="6096000" y="2259753"/>
            <a:ext cx="622286" cy="369332"/>
          </a:xfrm>
          <a:prstGeom prst="rect">
            <a:avLst/>
          </a:prstGeom>
          <a:noFill/>
        </p:spPr>
        <p:txBody>
          <a:bodyPr wrap="none" rtlCol="0">
            <a:spAutoFit/>
          </a:bodyPr>
          <a:lstStyle/>
          <a:p>
            <a:r>
              <a:rPr lang="en-GB" dirty="0" smtClean="0"/>
              <a:t>Told</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622286" cy="369332"/>
          </a:xfrm>
          <a:prstGeom prst="rect">
            <a:avLst/>
          </a:prstGeom>
          <a:noFill/>
        </p:spPr>
        <p:txBody>
          <a:bodyPr wrap="none" rtlCol="0">
            <a:spAutoFit/>
          </a:bodyPr>
          <a:lstStyle/>
          <a:p>
            <a:r>
              <a:rPr lang="en-GB" dirty="0" smtClean="0"/>
              <a:t>Told</a:t>
            </a:r>
            <a:endParaRPr lang="en-GB" dirty="0"/>
          </a:p>
        </p:txBody>
      </p:sp>
      <p:sp>
        <p:nvSpPr>
          <p:cNvPr id="25" name="TextBox 24"/>
          <p:cNvSpPr txBox="1"/>
          <p:nvPr/>
        </p:nvSpPr>
        <p:spPr>
          <a:xfrm>
            <a:off x="1318161" y="2147888"/>
            <a:ext cx="614271" cy="369332"/>
          </a:xfrm>
          <a:prstGeom prst="rect">
            <a:avLst/>
          </a:prstGeom>
          <a:noFill/>
        </p:spPr>
        <p:txBody>
          <a:bodyPr wrap="none" rtlCol="0">
            <a:spAutoFit/>
          </a:bodyPr>
          <a:lstStyle/>
          <a:p>
            <a:r>
              <a:rPr lang="en-GB" dirty="0" smtClean="0"/>
              <a:t>Ta;C</a:t>
            </a:r>
            <a:endParaRPr lang="en-GB" dirty="0"/>
          </a:p>
        </p:txBody>
      </p:sp>
      <p:sp>
        <p:nvSpPr>
          <p:cNvPr id="26" name="TextBox 25"/>
          <p:cNvSpPr txBox="1"/>
          <p:nvPr/>
        </p:nvSpPr>
        <p:spPr>
          <a:xfrm>
            <a:off x="1318161" y="4080776"/>
            <a:ext cx="1172116" cy="369332"/>
          </a:xfrm>
          <a:prstGeom prst="rect">
            <a:avLst/>
          </a:prstGeom>
          <a:noFill/>
        </p:spPr>
        <p:txBody>
          <a:bodyPr wrap="none" rtlCol="0">
            <a:spAutoFit/>
          </a:bodyPr>
          <a:lstStyle/>
          <a:p>
            <a:r>
              <a:rPr lang="en-GB" dirty="0" smtClean="0"/>
              <a:t>Ta’</a:t>
            </a:r>
            <a:r>
              <a:rPr lang="en-GB" dirty="0" smtClean="0">
                <a:solidFill>
                  <a:srgbClr val="FF0000"/>
                </a:solidFill>
              </a:rPr>
              <a:t>;U1</a:t>
            </a:r>
            <a:r>
              <a:rPr lang="en-GB" dirty="0" smtClean="0"/>
              <a:t>;C</a:t>
            </a:r>
            <a:endParaRPr lang="en-GB" dirty="0"/>
          </a:p>
        </p:txBody>
      </p:sp>
      <p:sp>
        <p:nvSpPr>
          <p:cNvPr id="27" name="TextBox 26"/>
          <p:cNvSpPr txBox="1"/>
          <p:nvPr/>
        </p:nvSpPr>
        <p:spPr>
          <a:xfrm>
            <a:off x="871382" y="5401593"/>
            <a:ext cx="10199273" cy="646331"/>
          </a:xfrm>
          <a:prstGeom prst="rect">
            <a:avLst/>
          </a:prstGeom>
          <a:noFill/>
        </p:spPr>
        <p:txBody>
          <a:bodyPr wrap="square" rtlCol="0">
            <a:spAutoFit/>
          </a:bodyPr>
          <a:lstStyle/>
          <a:p>
            <a:r>
              <a:rPr lang="en-GB" dirty="0" smtClean="0"/>
              <a:t>The step U1 has been appended to Ta, however, Ta has changed its transition association to a new (preliminary) transition and U1 is now associated with the old transition. </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1433" y="3192697"/>
            <a:ext cx="5310396" cy="646331"/>
          </a:xfrm>
          <a:prstGeom prst="rect">
            <a:avLst/>
          </a:prstGeom>
          <a:noFill/>
        </p:spPr>
        <p:txBody>
          <a:bodyPr wrap="square" rtlCol="0">
            <a:spAutoFit/>
          </a:bodyPr>
          <a:lstStyle/>
          <a:p>
            <a:r>
              <a:rPr lang="en-GB" dirty="0" smtClean="0">
                <a:solidFill>
                  <a:srgbClr val="FF0000"/>
                </a:solidFill>
              </a:rPr>
              <a:t>NOT allowed: Ta’ cannot refine Ta due to different target states.</a:t>
            </a:r>
            <a:endParaRPr lang="en-GB" dirty="0">
              <a:solidFill>
                <a:srgbClr val="FF0000"/>
              </a:solidFill>
            </a:endParaRPr>
          </a:p>
        </p:txBody>
      </p:sp>
      <p:sp>
        <p:nvSpPr>
          <p:cNvPr id="21" name="Up Arrow 20"/>
          <p:cNvSpPr/>
          <p:nvPr/>
        </p:nvSpPr>
        <p:spPr>
          <a:xfrm rot="18780000">
            <a:off x="7134230" y="2356930"/>
            <a:ext cx="148554" cy="1878748"/>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36515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smtClean="0"/>
              <a:t>old </a:t>
            </a:r>
            <a:r>
              <a:rPr lang="en-GB" altLang="zh-CN" dirty="0"/>
              <a:t>transition x </a:t>
            </a:r>
            <a:r>
              <a:rPr lang="en-GB" altLang="zh-CN" dirty="0" smtClean="0"/>
              <a:t>new </a:t>
            </a:r>
            <a:r>
              <a:rPr lang="en-GB" altLang="zh-CN" dirty="0"/>
              <a:t>triggered step</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896154" y="3876364"/>
            <a:ext cx="712054" cy="369332"/>
          </a:xfrm>
          <a:prstGeom prst="rect">
            <a:avLst/>
          </a:prstGeom>
          <a:noFill/>
        </p:spPr>
        <p:txBody>
          <a:bodyPr wrap="none" rtlCol="0">
            <a:spAutoFit/>
          </a:bodyPr>
          <a:lstStyle/>
          <a:p>
            <a:r>
              <a:rPr lang="en-GB" dirty="0" smtClean="0"/>
              <a:t>Tnew</a:t>
            </a:r>
            <a:endParaRPr lang="en-GB" dirty="0"/>
          </a:p>
        </p:txBody>
      </p:sp>
      <p:sp>
        <p:nvSpPr>
          <p:cNvPr id="25" name="TextBox 24"/>
          <p:cNvSpPr txBox="1"/>
          <p:nvPr/>
        </p:nvSpPr>
        <p:spPr>
          <a:xfrm>
            <a:off x="1318161" y="2147888"/>
            <a:ext cx="614271" cy="369332"/>
          </a:xfrm>
          <a:prstGeom prst="rect">
            <a:avLst/>
          </a:prstGeom>
          <a:noFill/>
        </p:spPr>
        <p:txBody>
          <a:bodyPr wrap="none" rtlCol="0">
            <a:spAutoFit/>
          </a:bodyPr>
          <a:lstStyle/>
          <a:p>
            <a:r>
              <a:rPr lang="en-GB" dirty="0" smtClean="0"/>
              <a:t>Ta;C</a:t>
            </a:r>
            <a:endParaRPr lang="en-GB" dirty="0"/>
          </a:p>
        </p:txBody>
      </p:sp>
      <p:sp>
        <p:nvSpPr>
          <p:cNvPr id="26" name="TextBox 25"/>
          <p:cNvSpPr txBox="1"/>
          <p:nvPr/>
        </p:nvSpPr>
        <p:spPr>
          <a:xfrm>
            <a:off x="1318161" y="4080776"/>
            <a:ext cx="1172116" cy="369332"/>
          </a:xfrm>
          <a:prstGeom prst="rect">
            <a:avLst/>
          </a:prstGeom>
          <a:noFill/>
        </p:spPr>
        <p:txBody>
          <a:bodyPr wrap="none" rtlCol="0">
            <a:spAutoFit/>
          </a:bodyPr>
          <a:lstStyle/>
          <a:p>
            <a:r>
              <a:rPr lang="en-GB" dirty="0" smtClean="0"/>
              <a:t>Ta’</a:t>
            </a:r>
            <a:r>
              <a:rPr lang="en-GB" dirty="0" smtClean="0">
                <a:solidFill>
                  <a:srgbClr val="FF0000"/>
                </a:solidFill>
              </a:rPr>
              <a:t>;U1</a:t>
            </a:r>
            <a:r>
              <a:rPr lang="en-GB" dirty="0" smtClean="0"/>
              <a:t>;C</a:t>
            </a:r>
            <a:endParaRPr lang="en-GB" dirty="0"/>
          </a:p>
        </p:txBody>
      </p:sp>
      <p:sp>
        <p:nvSpPr>
          <p:cNvPr id="27" name="TextBox 26"/>
          <p:cNvSpPr txBox="1"/>
          <p:nvPr/>
        </p:nvSpPr>
        <p:spPr>
          <a:xfrm>
            <a:off x="871382" y="5401593"/>
            <a:ext cx="10199273" cy="646331"/>
          </a:xfrm>
          <a:prstGeom prst="rect">
            <a:avLst/>
          </a:prstGeom>
          <a:noFill/>
        </p:spPr>
        <p:txBody>
          <a:bodyPr wrap="square" rtlCol="0">
            <a:spAutoFit/>
          </a:bodyPr>
          <a:lstStyle/>
          <a:p>
            <a:r>
              <a:rPr lang="en-GB" dirty="0" smtClean="0"/>
              <a:t>The step U1 has been appended to Ta, however, Ta has changed its transition association to a new (preliminary) transition and U1 is now associated with the old transition. </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1433" y="3192697"/>
            <a:ext cx="5310396" cy="646331"/>
          </a:xfrm>
          <a:prstGeom prst="rect">
            <a:avLst/>
          </a:prstGeom>
          <a:noFill/>
        </p:spPr>
        <p:txBody>
          <a:bodyPr wrap="square" rtlCol="0">
            <a:spAutoFit/>
          </a:bodyPr>
          <a:lstStyle/>
          <a:p>
            <a:r>
              <a:rPr lang="en-GB" dirty="0" smtClean="0">
                <a:solidFill>
                  <a:srgbClr val="FF0000"/>
                </a:solidFill>
              </a:rPr>
              <a:t>NOT allowed: Ta’ cannot refine Ta due to different target states.</a:t>
            </a:r>
            <a:endParaRPr lang="en-GB" dirty="0">
              <a:solidFill>
                <a:srgbClr val="FF0000"/>
              </a:solidFill>
            </a:endParaRPr>
          </a:p>
        </p:txBody>
      </p:sp>
      <p:sp>
        <p:nvSpPr>
          <p:cNvPr id="21" name="Up Arrow 20"/>
          <p:cNvSpPr/>
          <p:nvPr/>
        </p:nvSpPr>
        <p:spPr>
          <a:xfrm rot="18780000">
            <a:off x="10541851" y="431542"/>
            <a:ext cx="148554" cy="1878748"/>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p:cNvSpPr/>
          <p:nvPr/>
        </p:nvSpPr>
        <p:spPr>
          <a:xfrm>
            <a:off x="7547225" y="2441092"/>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p:cNvSpPr/>
          <p:nvPr/>
        </p:nvSpPr>
        <p:spPr>
          <a:xfrm>
            <a:off x="8566331" y="2441092"/>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3" name="Straight Arrow Connector 22"/>
          <p:cNvCxnSpPr/>
          <p:nvPr/>
        </p:nvCxnSpPr>
        <p:spPr>
          <a:xfrm>
            <a:off x="7812482" y="2569646"/>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97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a:t>
            </a:r>
            <a:r>
              <a:rPr lang="en-GB" altLang="zh-CN" dirty="0" smtClean="0"/>
              <a:t>new </a:t>
            </a:r>
            <a:r>
              <a:rPr lang="en-GB" altLang="zh-CN" dirty="0"/>
              <a:t>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712054" cy="369332"/>
          </a:xfrm>
          <a:prstGeom prst="rect">
            <a:avLst/>
          </a:prstGeom>
          <a:noFill/>
        </p:spPr>
        <p:txBody>
          <a:bodyPr wrap="none" rtlCol="0">
            <a:spAutoFit/>
          </a:bodyPr>
          <a:lstStyle/>
          <a:p>
            <a:r>
              <a:rPr lang="en-GB" dirty="0" smtClean="0"/>
              <a:t>Tnew</a:t>
            </a:r>
            <a:endParaRPr lang="en-GB" dirty="0"/>
          </a:p>
        </p:txBody>
      </p:sp>
      <p:sp>
        <p:nvSpPr>
          <p:cNvPr id="25" name="TextBox 24"/>
          <p:cNvSpPr txBox="1"/>
          <p:nvPr/>
        </p:nvSpPr>
        <p:spPr>
          <a:xfrm>
            <a:off x="1318161" y="2147888"/>
            <a:ext cx="614271" cy="369332"/>
          </a:xfrm>
          <a:prstGeom prst="rect">
            <a:avLst/>
          </a:prstGeom>
          <a:noFill/>
        </p:spPr>
        <p:txBody>
          <a:bodyPr wrap="none" rtlCol="0">
            <a:spAutoFit/>
          </a:bodyPr>
          <a:lstStyle/>
          <a:p>
            <a:r>
              <a:rPr lang="en-GB" dirty="0" smtClean="0"/>
              <a:t>Ta;C</a:t>
            </a:r>
            <a:endParaRPr lang="en-GB" dirty="0"/>
          </a:p>
        </p:txBody>
      </p:sp>
      <p:sp>
        <p:nvSpPr>
          <p:cNvPr id="26" name="TextBox 25"/>
          <p:cNvSpPr txBox="1"/>
          <p:nvPr/>
        </p:nvSpPr>
        <p:spPr>
          <a:xfrm>
            <a:off x="1318161" y="4080776"/>
            <a:ext cx="1172116" cy="369332"/>
          </a:xfrm>
          <a:prstGeom prst="rect">
            <a:avLst/>
          </a:prstGeom>
          <a:noFill/>
        </p:spPr>
        <p:txBody>
          <a:bodyPr wrap="none" rtlCol="0">
            <a:spAutoFit/>
          </a:bodyPr>
          <a:lstStyle/>
          <a:p>
            <a:r>
              <a:rPr lang="en-GB" dirty="0" smtClean="0"/>
              <a:t>Ta’</a:t>
            </a:r>
            <a:r>
              <a:rPr lang="en-GB" dirty="0" smtClean="0">
                <a:solidFill>
                  <a:srgbClr val="FF0000"/>
                </a:solidFill>
              </a:rPr>
              <a:t>;U1</a:t>
            </a:r>
            <a:r>
              <a:rPr lang="en-GB" dirty="0" smtClean="0"/>
              <a:t>;C</a:t>
            </a:r>
            <a:endParaRPr lang="en-GB" dirty="0"/>
          </a:p>
        </p:txBody>
      </p:sp>
      <p:sp>
        <p:nvSpPr>
          <p:cNvPr id="27" name="TextBox 26"/>
          <p:cNvSpPr txBox="1"/>
          <p:nvPr/>
        </p:nvSpPr>
        <p:spPr>
          <a:xfrm>
            <a:off x="871382" y="5401593"/>
            <a:ext cx="10199273" cy="646331"/>
          </a:xfrm>
          <a:prstGeom prst="rect">
            <a:avLst/>
          </a:prstGeom>
          <a:noFill/>
        </p:spPr>
        <p:txBody>
          <a:bodyPr wrap="square" rtlCol="0">
            <a:spAutoFit/>
          </a:bodyPr>
          <a:lstStyle/>
          <a:p>
            <a:r>
              <a:rPr lang="en-GB" dirty="0" smtClean="0"/>
              <a:t>The step U1 has been appended to Ta, however, Ta has changed its transition association to a new (preliminary) transition and U1 is now associated with the old transition. </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1433" y="3192697"/>
            <a:ext cx="5310396" cy="646331"/>
          </a:xfrm>
          <a:prstGeom prst="rect">
            <a:avLst/>
          </a:prstGeom>
          <a:noFill/>
        </p:spPr>
        <p:txBody>
          <a:bodyPr wrap="square" rtlCol="0">
            <a:spAutoFit/>
          </a:bodyPr>
          <a:lstStyle/>
          <a:p>
            <a:r>
              <a:rPr lang="en-GB" dirty="0" smtClean="0">
                <a:solidFill>
                  <a:srgbClr val="FF0000"/>
                </a:solidFill>
              </a:rPr>
              <a:t>NOT allowed: Ta’ cannot refine Ta due to different target states.</a:t>
            </a:r>
            <a:endParaRPr lang="en-GB" dirty="0">
              <a:solidFill>
                <a:srgbClr val="FF0000"/>
              </a:solidFill>
            </a:endParaRPr>
          </a:p>
        </p:txBody>
      </p:sp>
    </p:spTree>
    <p:extLst>
      <p:ext uri="{BB962C8B-B14F-4D97-AF65-F5344CB8AC3E}">
        <p14:creationId xmlns:p14="http://schemas.microsoft.com/office/powerpoint/2010/main" val="2040864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a:t>
            </a:r>
            <a:r>
              <a:rPr lang="en-GB" altLang="zh-CN" dirty="0" smtClean="0"/>
              <a:t>new untriggered </a:t>
            </a:r>
            <a:r>
              <a:rPr lang="en-GB" altLang="zh-CN" dirty="0"/>
              <a:t>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p:cNvSpPr txBox="1"/>
          <p:nvPr/>
        </p:nvSpPr>
        <p:spPr>
          <a:xfrm>
            <a:off x="1318161" y="2147888"/>
            <a:ext cx="614271" cy="369332"/>
          </a:xfrm>
          <a:prstGeom prst="rect">
            <a:avLst/>
          </a:prstGeom>
          <a:noFill/>
        </p:spPr>
        <p:txBody>
          <a:bodyPr wrap="none" rtlCol="0">
            <a:spAutoFit/>
          </a:bodyPr>
          <a:lstStyle/>
          <a:p>
            <a:r>
              <a:rPr lang="en-GB" dirty="0" smtClean="0"/>
              <a:t>Ta;C</a:t>
            </a:r>
            <a:endParaRPr lang="en-GB" dirty="0"/>
          </a:p>
        </p:txBody>
      </p:sp>
      <p:sp>
        <p:nvSpPr>
          <p:cNvPr id="26" name="TextBox 25"/>
          <p:cNvSpPr txBox="1"/>
          <p:nvPr/>
        </p:nvSpPr>
        <p:spPr>
          <a:xfrm>
            <a:off x="1318161" y="4080776"/>
            <a:ext cx="1172116" cy="369332"/>
          </a:xfrm>
          <a:prstGeom prst="rect">
            <a:avLst/>
          </a:prstGeom>
          <a:noFill/>
        </p:spPr>
        <p:txBody>
          <a:bodyPr wrap="none" rtlCol="0">
            <a:spAutoFit/>
          </a:bodyPr>
          <a:lstStyle/>
          <a:p>
            <a:r>
              <a:rPr lang="en-GB" dirty="0" smtClean="0"/>
              <a:t>Ta’</a:t>
            </a:r>
            <a:r>
              <a:rPr lang="en-GB" dirty="0" smtClean="0">
                <a:solidFill>
                  <a:srgbClr val="FF0000"/>
                </a:solidFill>
              </a:rPr>
              <a:t>;U1</a:t>
            </a:r>
            <a:r>
              <a:rPr lang="en-GB" dirty="0" smtClean="0"/>
              <a:t>;C</a:t>
            </a:r>
            <a:endParaRPr lang="en-GB" dirty="0"/>
          </a:p>
        </p:txBody>
      </p:sp>
      <p:sp>
        <p:nvSpPr>
          <p:cNvPr id="27" name="TextBox 26"/>
          <p:cNvSpPr txBox="1"/>
          <p:nvPr/>
        </p:nvSpPr>
        <p:spPr>
          <a:xfrm>
            <a:off x="871382" y="5401593"/>
            <a:ext cx="10199273" cy="646331"/>
          </a:xfrm>
          <a:prstGeom prst="rect">
            <a:avLst/>
          </a:prstGeom>
          <a:noFill/>
        </p:spPr>
        <p:txBody>
          <a:bodyPr wrap="square" rtlCol="0">
            <a:spAutoFit/>
          </a:bodyPr>
          <a:lstStyle/>
          <a:p>
            <a:r>
              <a:rPr lang="en-GB" dirty="0" smtClean="0"/>
              <a:t>The step U1 has been appended to Ta, however, Ta has changed its transition association to a new (preliminary) transition and U1 is now associated with the old transition. </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11433" y="3192697"/>
            <a:ext cx="5310396" cy="646331"/>
          </a:xfrm>
          <a:prstGeom prst="rect">
            <a:avLst/>
          </a:prstGeom>
          <a:noFill/>
        </p:spPr>
        <p:txBody>
          <a:bodyPr wrap="square" rtlCol="0">
            <a:spAutoFit/>
          </a:bodyPr>
          <a:lstStyle/>
          <a:p>
            <a:r>
              <a:rPr lang="en-GB" dirty="0" smtClean="0">
                <a:solidFill>
                  <a:srgbClr val="FF0000"/>
                </a:solidFill>
              </a:rPr>
              <a:t>NOT allowed: Ta’ cannot refine Ta due to different target states.</a:t>
            </a:r>
            <a:endParaRPr lang="en-GB" dirty="0">
              <a:solidFill>
                <a:srgbClr val="FF0000"/>
              </a:solidFill>
            </a:endParaRPr>
          </a:p>
        </p:txBody>
      </p:sp>
    </p:spTree>
    <p:extLst>
      <p:ext uri="{BB962C8B-B14F-4D97-AF65-F5344CB8AC3E}">
        <p14:creationId xmlns:p14="http://schemas.microsoft.com/office/powerpoint/2010/main" val="2093382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zh-CN" dirty="0" smtClean="0"/>
              <a:t>Allowed transition refinements</a:t>
            </a:r>
            <a:endParaRPr kumimoji="1" lang="zh-CN" altLang="en-US"/>
          </a:p>
        </p:txBody>
      </p:sp>
      <p:graphicFrame>
        <p:nvGraphicFramePr>
          <p:cNvPr id="4" name="Table 3"/>
          <p:cNvGraphicFramePr>
            <a:graphicFrameLocks noGrp="1"/>
          </p:cNvGraphicFramePr>
          <p:nvPr>
            <p:extLst>
              <p:ext uri="{D42A27DB-BD31-4B8C-83A1-F6EECF244321}">
                <p14:modId xmlns:p14="http://schemas.microsoft.com/office/powerpoint/2010/main" val="1959015176"/>
              </p:ext>
            </p:extLst>
          </p:nvPr>
        </p:nvGraphicFramePr>
        <p:xfrm>
          <a:off x="1672253" y="2106339"/>
          <a:ext cx="7823440" cy="3770363"/>
        </p:xfrm>
        <a:graphic>
          <a:graphicData uri="http://schemas.openxmlformats.org/drawingml/2006/table">
            <a:tbl>
              <a:tblPr firstRow="1" bandRow="1">
                <a:tableStyleId>{5C22544A-7EE6-4342-B048-85BDC9FD1C3A}</a:tableStyleId>
              </a:tblPr>
              <a:tblGrid>
                <a:gridCol w="1955860"/>
                <a:gridCol w="1955860"/>
                <a:gridCol w="1955860"/>
                <a:gridCol w="1955860"/>
              </a:tblGrid>
              <a:tr h="370358">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Abstract</a:t>
                      </a:r>
                      <a:endParaRPr lang="zh-CN" altLang="en-US" smtClean="0"/>
                    </a:p>
                    <a:p>
                      <a:endParaRPr lang="zh-CN" alt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gridSpan="3">
                  <a:txBody>
                    <a:bodyPr/>
                    <a:lstStyle/>
                    <a:p>
                      <a:pPr algn="ctr"/>
                      <a:r>
                        <a:rPr lang="en-GB" altLang="zh-CN" dirty="0" smtClean="0"/>
                        <a:t>Can be Refined by a </a:t>
                      </a:r>
                      <a:r>
                        <a:rPr lang="mr-IN" altLang="zh-CN" dirty="0" smtClean="0"/>
                        <a:t>…</a:t>
                      </a:r>
                      <a:endParaRPr lang="zh-CN" alt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r>
              <a:tr h="370358">
                <a:tc vMerge="1">
                  <a:txBody>
                    <a:bodyPr/>
                    <a:lstStyle/>
                    <a:p>
                      <a:endParaRPr lang="en-GB"/>
                    </a:p>
                  </a:txBody>
                  <a:tcPr/>
                </a:tc>
                <a:tc>
                  <a:txBody>
                    <a:bodyPr/>
                    <a:lstStyle/>
                    <a:p>
                      <a:r>
                        <a:rPr lang="en-GB" altLang="zh-CN" dirty="0" smtClean="0">
                          <a:solidFill>
                            <a:schemeClr val="bg1"/>
                          </a:solidFill>
                        </a:rPr>
                        <a:t>Untriggered Transition</a:t>
                      </a:r>
                      <a:endParaRPr lang="zh-CN" altLang="en-US"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solidFill>
                            <a:schemeClr val="bg1"/>
                          </a:solidFill>
                        </a:rPr>
                        <a:t>Transition </a:t>
                      </a:r>
                      <a:br>
                        <a:rPr lang="en-GB" altLang="zh-CN" baseline="0" dirty="0" smtClean="0">
                          <a:solidFill>
                            <a:schemeClr val="bg1"/>
                          </a:solidFill>
                        </a:rPr>
                      </a:br>
                      <a:r>
                        <a:rPr lang="en-GB" altLang="zh-CN" baseline="0" dirty="0" smtClean="0">
                          <a:solidFill>
                            <a:schemeClr val="bg1"/>
                          </a:solidFill>
                        </a:rPr>
                        <a:t>with old trigger</a:t>
                      </a:r>
                      <a:endParaRPr lang="zh-CN" altLang="en-US"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solidFill>
                            <a:schemeClr val="bg1"/>
                          </a:solidFill>
                        </a:rPr>
                        <a:t>Transition </a:t>
                      </a:r>
                      <a:br>
                        <a:rPr lang="en-GB" altLang="zh-CN" baseline="0" dirty="0" smtClean="0">
                          <a:solidFill>
                            <a:schemeClr val="bg1"/>
                          </a:solidFill>
                        </a:rPr>
                      </a:br>
                      <a:r>
                        <a:rPr lang="en-GB" altLang="zh-CN" baseline="0" dirty="0" smtClean="0">
                          <a:solidFill>
                            <a:schemeClr val="bg1"/>
                          </a:solidFill>
                        </a:rPr>
                        <a:t>with new trigger</a:t>
                      </a:r>
                      <a:endParaRPr lang="zh-CN" altLang="en-US"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740715">
                <a:tc>
                  <a:txBody>
                    <a:bodyPr/>
                    <a:lstStyle/>
                    <a:p>
                      <a:r>
                        <a:rPr lang="en-GB" altLang="zh-CN" dirty="0" smtClean="0"/>
                        <a:t>skip</a:t>
                      </a:r>
                      <a:endParaRPr lang="zh-CN" altLang="en-US"/>
                    </a:p>
                  </a:txBody>
                  <a:tcPr>
                    <a:lnT w="38100" cap="flat" cmpd="sng" algn="ctr">
                      <a:solidFill>
                        <a:schemeClr val="bg1"/>
                      </a:solidFill>
                      <a:prstDash val="solid"/>
                      <a:round/>
                      <a:headEnd type="none" w="med" len="med"/>
                      <a:tailEnd type="none" w="med" len="med"/>
                    </a:lnT>
                  </a:tcPr>
                </a:tc>
                <a:tc>
                  <a:txBody>
                    <a:bodyPr/>
                    <a:lstStyle/>
                    <a:p>
                      <a:r>
                        <a:rPr lang="en-GB" altLang="zh-CN" dirty="0" smtClean="0"/>
                        <a:t>✓</a:t>
                      </a:r>
                      <a:endParaRPr lang="zh-CN" altLang="en-US"/>
                    </a:p>
                  </a:txBody>
                  <a:tcPr>
                    <a:lnT w="381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a:t>
                      </a:r>
                      <a:endParaRPr lang="zh-CN" altLang="en-US" dirty="0" smtClean="0"/>
                    </a:p>
                    <a:p>
                      <a:endParaRPr lang="zh-CN" altLang="en-US" dirty="0"/>
                    </a:p>
                  </a:txBody>
                  <a:tcPr>
                    <a:lnT w="381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a:t>
                      </a:r>
                      <a:endParaRPr lang="zh-CN" altLang="en-US" smtClean="0"/>
                    </a:p>
                    <a:p>
                      <a:endParaRPr lang="zh-CN" altLang="en-US"/>
                    </a:p>
                  </a:txBody>
                  <a:tcPr>
                    <a:lnT w="38100" cap="flat" cmpd="sng" algn="ctr">
                      <a:solidFill>
                        <a:schemeClr val="bg1"/>
                      </a:solidFill>
                      <a:prstDash val="solid"/>
                      <a:round/>
                      <a:headEnd type="none" w="med" len="med"/>
                      <a:tailEnd type="none" w="med" len="med"/>
                    </a:lnT>
                  </a:tcPr>
                </a:tc>
              </a:tr>
              <a:tr h="1278495">
                <a:tc>
                  <a:txBody>
                    <a:bodyPr/>
                    <a:lstStyle/>
                    <a:p>
                      <a:r>
                        <a:rPr lang="en-GB" altLang="zh-CN" dirty="0" smtClean="0"/>
                        <a:t>Transition</a:t>
                      </a:r>
                      <a:br>
                        <a:rPr lang="en-GB" altLang="zh-CN" dirty="0" smtClean="0"/>
                      </a:br>
                      <a:r>
                        <a:rPr lang="en-GB" altLang="zh-CN" dirty="0" smtClean="0"/>
                        <a:t>with trigger,</a:t>
                      </a:r>
                      <a:r>
                        <a:rPr lang="en-GB" altLang="zh-CN" baseline="0" dirty="0" smtClean="0"/>
                        <a:t> </a:t>
                      </a:r>
                      <a:r>
                        <a:rPr lang="en-GB" altLang="zh-CN" dirty="0" smtClean="0"/>
                        <a:t>t</a:t>
                      </a:r>
                      <a:endParaRPr lang="zh-CN" altLang="en-US"/>
                    </a:p>
                  </a:txBody>
                  <a:tcPr/>
                </a:tc>
                <a:tc>
                  <a:txBody>
                    <a:bodyPr/>
                    <a:lstStyle/>
                    <a:p>
                      <a:r>
                        <a:rPr lang="en-GB" altLang="zh-CN" dirty="0" smtClean="0"/>
                        <a:t>✘</a:t>
                      </a:r>
                      <a:endParaRPr lang="zh-CN"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a:t>
                      </a:r>
                      <a:br>
                        <a:rPr lang="en-GB" altLang="zh-CN" dirty="0" smtClean="0"/>
                      </a:br>
                      <a:r>
                        <a:rPr lang="en-GB" altLang="zh-CN" dirty="0" smtClean="0"/>
                        <a:t>(trigger must be the same t)</a:t>
                      </a:r>
                      <a:endParaRPr lang="zh-CN" altLang="en-US" dirty="0" smtClean="0"/>
                    </a:p>
                  </a:txBody>
                  <a:tcPr/>
                </a:tc>
                <a:tc>
                  <a:txBody>
                    <a:bodyPr/>
                    <a:lstStyle/>
                    <a:p>
                      <a:r>
                        <a:rPr lang="en-GB" altLang="zh-CN" dirty="0" smtClean="0"/>
                        <a:t>✘</a:t>
                      </a:r>
                      <a:endParaRPr lang="zh-CN" altLang="en-US"/>
                    </a:p>
                  </a:txBody>
                  <a:tcPr/>
                </a:tc>
              </a:tr>
              <a:tr h="740715">
                <a:tc>
                  <a:txBody>
                    <a:bodyPr/>
                    <a:lstStyle/>
                    <a:p>
                      <a:r>
                        <a:rPr lang="en-GB" altLang="zh-CN" dirty="0" smtClean="0"/>
                        <a:t>Untriggered Transition</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dirty="0" smtClean="0"/>
                        <a:t>✓</a:t>
                      </a:r>
                      <a:endParaRPr lang="zh-CN" altLang="en-US" smtClean="0"/>
                    </a:p>
                    <a:p>
                      <a:endParaRPr lang="zh-CN" altLang="en-US"/>
                    </a:p>
                  </a:txBody>
                  <a:tcPr/>
                </a:tc>
                <a:tc>
                  <a:txBody>
                    <a:bodyPr/>
                    <a:lstStyle/>
                    <a:p>
                      <a:r>
                        <a:rPr lang="en-GB" altLang="zh-CN" dirty="0" smtClean="0"/>
                        <a:t>✘</a:t>
                      </a:r>
                      <a:endParaRPr lang="zh-CN" altLang="en-US"/>
                    </a:p>
                  </a:txBody>
                  <a:tcPr/>
                </a:tc>
                <a:tc>
                  <a:txBody>
                    <a:bodyPr/>
                    <a:lstStyle/>
                    <a:p>
                      <a:r>
                        <a:rPr lang="en-GB" altLang="zh-CN" dirty="0" smtClean="0"/>
                        <a:t>✓</a:t>
                      </a:r>
                      <a:endParaRPr lang="zh-CN" altLang="en-US" dirty="0"/>
                    </a:p>
                  </a:txBody>
                  <a:tcPr/>
                </a:tc>
              </a:tr>
            </a:tbl>
          </a:graphicData>
        </a:graphic>
      </p:graphicFrame>
      <p:sp>
        <p:nvSpPr>
          <p:cNvPr id="10" name="AutoShape 2" descr="https://powerpoint.officeapps.live.com/pods/GetClipboardImage.ashx?Id=a89967f2-96e4-4b8c-bec3-7dfa63a91cab&amp;DC=GUK1&amp;wdoverrides=GetClipboardImageEnabled:true"/>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4" descr="https://powerpoint.officeapps.live.com/pods/GetClipboardImage.ashx?Id=a89967f2-96e4-4b8c-bec3-7dfa63a91cab&amp;DC=GUK1&amp;wdoverrides=GetClipboardImageEnabled:true"/>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74923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zh-CN" dirty="0" smtClean="0"/>
              <a:t>Allowed Raising refinements</a:t>
            </a:r>
            <a:endParaRPr kumimoji="1" lang="zh-CN" altLang="en-US"/>
          </a:p>
        </p:txBody>
      </p:sp>
      <p:graphicFrame>
        <p:nvGraphicFramePr>
          <p:cNvPr id="3" name="Table 2"/>
          <p:cNvGraphicFramePr>
            <a:graphicFrameLocks noGrp="1"/>
          </p:cNvGraphicFramePr>
          <p:nvPr>
            <p:extLst>
              <p:ext uri="{D42A27DB-BD31-4B8C-83A1-F6EECF244321}">
                <p14:modId xmlns:p14="http://schemas.microsoft.com/office/powerpoint/2010/main" val="1278928230"/>
              </p:ext>
            </p:extLst>
          </p:nvPr>
        </p:nvGraphicFramePr>
        <p:xfrm>
          <a:off x="1617786" y="1825625"/>
          <a:ext cx="8400420" cy="3568733"/>
        </p:xfrm>
        <a:graphic>
          <a:graphicData uri="http://schemas.openxmlformats.org/drawingml/2006/table">
            <a:tbl>
              <a:tblPr/>
              <a:tblGrid>
                <a:gridCol w="1794154"/>
                <a:gridCol w="1378424"/>
                <a:gridCol w="2470245"/>
                <a:gridCol w="2757597"/>
              </a:tblGrid>
              <a:tr h="328809">
                <a:tc rowSpan="2">
                  <a:txBody>
                    <a:bodyPr/>
                    <a:lstStyle/>
                    <a:p>
                      <a:pPr algn="l" fontAlgn="base"/>
                      <a:r>
                        <a:rPr lang="en-GB" sz="1800" b="1" i="0" dirty="0">
                          <a:solidFill>
                            <a:srgbClr val="FFFFFF"/>
                          </a:solidFill>
                          <a:effectLst/>
                          <a:latin typeface="+mn-lt"/>
                        </a:rPr>
                        <a:t>Abstract</a:t>
                      </a:r>
                      <a:r>
                        <a:rPr lang="en-GB" altLang="zh-CN" sz="1800" b="1" i="0" dirty="0">
                          <a:solidFill>
                            <a:srgbClr val="FFFFFF"/>
                          </a:solidFill>
                          <a:effectLst/>
                          <a:latin typeface="+mn-lt"/>
                          <a:ea typeface="DengXian" charset="-122"/>
                        </a:rPr>
                        <a:t>​</a:t>
                      </a:r>
                      <a:endParaRPr lang="en-GB" altLang="zh-CN" sz="1800" b="1" i="0" dirty="0">
                        <a:solidFill>
                          <a:srgbClr val="FFFFFF"/>
                        </a:solidFill>
                        <a:effectLst/>
                        <a:latin typeface="+mn-l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26988" cap="flat" cmpd="sng" algn="ctr">
                      <a:solidFill>
                        <a:srgbClr val="FFFFFF"/>
                      </a:solidFill>
                      <a:prstDash val="solid"/>
                      <a:round/>
                      <a:headEnd type="none" w="med" len="med"/>
                      <a:tailEnd type="none" w="med" len="med"/>
                    </a:lnB>
                    <a:solidFill>
                      <a:srgbClr val="4472C4"/>
                    </a:solidFill>
                  </a:tcPr>
                </a:tc>
                <a:tc gridSpan="3">
                  <a:txBody>
                    <a:bodyPr/>
                    <a:lstStyle/>
                    <a:p>
                      <a:pPr algn="ctr" fontAlgn="base"/>
                      <a:r>
                        <a:rPr lang="es-ES_tradnl" altLang="zh-CN" sz="1800" b="1" i="0" dirty="0">
                          <a:solidFill>
                            <a:srgbClr val="FFFFFF"/>
                          </a:solidFill>
                          <a:effectLst/>
                          <a:ea typeface="DengXian" charset="-122"/>
                        </a:rPr>
                        <a:t>​</a:t>
                      </a:r>
                      <a:r>
                        <a:rPr lang="es-ES_tradnl" altLang="zh-CN" sz="1800" b="1" i="0" dirty="0" smtClean="0">
                          <a:solidFill>
                            <a:srgbClr val="FFFFFF"/>
                          </a:solidFill>
                          <a:effectLst/>
                          <a:ea typeface="DengXian" charset="-122"/>
                        </a:rPr>
                        <a:t>Can be refined by</a:t>
                      </a:r>
                      <a:r>
                        <a:rPr lang="es-ES_tradnl" altLang="zh-CN" sz="1800" b="1" i="0" baseline="0" dirty="0" smtClean="0">
                          <a:solidFill>
                            <a:srgbClr val="FFFFFF"/>
                          </a:solidFill>
                          <a:effectLst/>
                          <a:ea typeface="DengXian" charset="-122"/>
                        </a:rPr>
                        <a:t> </a:t>
                      </a:r>
                      <a:r>
                        <a:rPr lang="es-ES_tradnl" altLang="zh-CN" sz="1800" b="1" i="0" baseline="0" dirty="0" err="1" smtClean="0">
                          <a:solidFill>
                            <a:srgbClr val="FFFFFF"/>
                          </a:solidFill>
                          <a:effectLst/>
                          <a:ea typeface="DengXian" charset="-122"/>
                        </a:rPr>
                        <a:t>the</a:t>
                      </a:r>
                      <a:r>
                        <a:rPr lang="es-ES_tradnl" altLang="zh-CN" sz="1800" b="1" i="0" baseline="0" dirty="0" smtClean="0">
                          <a:solidFill>
                            <a:srgbClr val="FFFFFF"/>
                          </a:solidFill>
                          <a:effectLst/>
                          <a:ea typeface="DengXian" charset="-122"/>
                        </a:rPr>
                        <a:t> </a:t>
                      </a:r>
                      <a:r>
                        <a:rPr lang="es-ES_tradnl" altLang="zh-CN" sz="1800" b="1" i="0" baseline="0" dirty="0" err="1" smtClean="0">
                          <a:solidFill>
                            <a:srgbClr val="FFFFFF"/>
                          </a:solidFill>
                          <a:effectLst/>
                          <a:ea typeface="DengXian" charset="-122"/>
                        </a:rPr>
                        <a:t>same</a:t>
                      </a:r>
                      <a:r>
                        <a:rPr lang="es-ES_tradnl" altLang="zh-CN" sz="1800" b="1" i="0" baseline="0" dirty="0" smtClean="0">
                          <a:solidFill>
                            <a:srgbClr val="FFFFFF"/>
                          </a:solidFill>
                          <a:effectLst/>
                          <a:ea typeface="DengXian" charset="-122"/>
                        </a:rPr>
                        <a:t> transition </a:t>
                      </a:r>
                      <a:r>
                        <a:rPr lang="es-ES_tradnl" altLang="zh-CN" sz="1800" b="1" i="0" baseline="0" dirty="0" err="1" smtClean="0">
                          <a:solidFill>
                            <a:srgbClr val="FFFFFF"/>
                          </a:solidFill>
                          <a:effectLst/>
                          <a:ea typeface="DengXian" charset="-122"/>
                        </a:rPr>
                        <a:t>raising</a:t>
                      </a:r>
                      <a:r>
                        <a:rPr lang="mr-IN" altLang="zh-CN" sz="1800" b="1" i="0" baseline="0" dirty="0" smtClean="0">
                          <a:solidFill>
                            <a:srgbClr val="FFFFFF"/>
                          </a:solidFill>
                          <a:effectLst/>
                          <a:ea typeface="DengXian" charset="-122"/>
                        </a:rPr>
                        <a:t>…</a:t>
                      </a:r>
                      <a:endParaRPr lang="es-ES_tradnl" altLang="zh-CN" sz="1800" b="1" i="0" dirty="0">
                        <a:solidFill>
                          <a:srgbClr val="FFFFFF"/>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26988" cap="flat" cmpd="sng" algn="ctr">
                      <a:solidFill>
                        <a:srgbClr val="FFFFFF"/>
                      </a:solidFill>
                      <a:prstDash val="solid"/>
                      <a:round/>
                      <a:headEnd type="none" w="med" len="med"/>
                      <a:tailEnd type="none" w="med" len="med"/>
                    </a:lnB>
                    <a:solidFill>
                      <a:srgbClr val="4472C4"/>
                    </a:solidFill>
                  </a:tcPr>
                </a:tc>
                <a:tc hMerge="1">
                  <a:txBody>
                    <a:bodyPr/>
                    <a:lstStyle/>
                    <a:p>
                      <a:pPr algn="l" fontAlgn="base"/>
                      <a:endParaRPr lang="es-ES_tradnl" altLang="zh-CN" sz="1600" b="1" i="0" dirty="0">
                        <a:solidFill>
                          <a:srgbClr val="FFFFFF"/>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26988" cap="flat" cmpd="sng" algn="ctr">
                      <a:solidFill>
                        <a:srgbClr val="FFFFFF"/>
                      </a:solidFill>
                      <a:prstDash val="solid"/>
                      <a:round/>
                      <a:headEnd type="none" w="med" len="med"/>
                      <a:tailEnd type="none" w="med" len="med"/>
                    </a:lnB>
                    <a:solidFill>
                      <a:srgbClr val="4472C4"/>
                    </a:solidFill>
                  </a:tcPr>
                </a:tc>
                <a:tc hMerge="1">
                  <a:txBody>
                    <a:bodyPr/>
                    <a:lstStyle/>
                    <a:p>
                      <a:pPr algn="l" fontAlgn="base"/>
                      <a:endParaRPr lang="en-GB" altLang="zh-CN" sz="1600" b="1" i="0" dirty="0">
                        <a:solidFill>
                          <a:srgbClr val="FFFFFF"/>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26988" cap="flat" cmpd="sng" algn="ctr">
                      <a:solidFill>
                        <a:srgbClr val="FFFFFF"/>
                      </a:solidFill>
                      <a:prstDash val="solid"/>
                      <a:round/>
                      <a:headEnd type="none" w="med" len="med"/>
                      <a:tailEnd type="none" w="med" len="med"/>
                    </a:lnB>
                    <a:solidFill>
                      <a:srgbClr val="4472C4"/>
                    </a:solidFill>
                  </a:tcPr>
                </a:tc>
              </a:tr>
              <a:tr h="328809">
                <a:tc vMerge="1">
                  <a:txBody>
                    <a:bodyPr/>
                    <a:lstStyle/>
                    <a:p>
                      <a:endParaRPr lang="en-GB"/>
                    </a:p>
                  </a:txBody>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altLang="zh-CN" sz="1800" b="1" i="0" dirty="0" smtClean="0">
                          <a:solidFill>
                            <a:srgbClr val="FFFFFF"/>
                          </a:solidFill>
                          <a:effectLst/>
                          <a:latin typeface="+mn-lt"/>
                        </a:rPr>
                        <a:t>no triggers</a:t>
                      </a:r>
                      <a:endParaRPr lang="mr-IN" altLang="zh-CN" sz="1800" b="1" i="0" dirty="0" smtClean="0">
                        <a:solidFill>
                          <a:srgbClr val="FFFFFF"/>
                        </a:solidFill>
                        <a:effectLst/>
                        <a:latin typeface="+mn-l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26988" cap="flat" cmpd="sng" algn="ctr">
                      <a:solidFill>
                        <a:srgbClr val="FFFFFF"/>
                      </a:solidFill>
                      <a:prstDash val="solid"/>
                      <a:round/>
                      <a:headEnd type="none" w="med" len="med"/>
                      <a:tailEnd type="none" w="med" len="med"/>
                    </a:lnT>
                    <a:lnB w="26988" cap="flat" cmpd="sng" algn="ctr">
                      <a:solidFill>
                        <a:srgbClr val="FFFFFF"/>
                      </a:solidFill>
                      <a:prstDash val="solid"/>
                      <a:round/>
                      <a:headEnd type="none" w="med" len="med"/>
                      <a:tailEnd type="none" w="med" len="med"/>
                    </a:lnB>
                    <a:solidFill>
                      <a:srgbClr val="4472C4"/>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s-ES_tradnl" altLang="zh-CN" sz="1800" b="1" i="0" dirty="0" smtClean="0">
                          <a:solidFill>
                            <a:srgbClr val="FFFFFF"/>
                          </a:solidFill>
                          <a:effectLst/>
                          <a:latin typeface="+mn-lt"/>
                        </a:rPr>
                        <a:t>a sequence of old triggers</a:t>
                      </a: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26988" cap="flat" cmpd="sng" algn="ctr">
                      <a:solidFill>
                        <a:srgbClr val="FFFFFF"/>
                      </a:solidFill>
                      <a:prstDash val="solid"/>
                      <a:round/>
                      <a:headEnd type="none" w="med" len="med"/>
                      <a:tailEnd type="none" w="med" len="med"/>
                    </a:lnT>
                    <a:lnB w="26988" cap="flat" cmpd="sng" algn="ctr">
                      <a:solidFill>
                        <a:srgbClr val="FFFFFF"/>
                      </a:solidFill>
                      <a:prstDash val="solid"/>
                      <a:round/>
                      <a:headEnd type="none" w="med" len="med"/>
                      <a:tailEnd type="none" w="med" len="med"/>
                    </a:lnB>
                    <a:solidFill>
                      <a:srgbClr val="4472C4"/>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s-ES_tradnl" altLang="zh-CN" sz="1800" b="1" i="0" dirty="0" smtClean="0">
                          <a:solidFill>
                            <a:srgbClr val="FFFFFF"/>
                          </a:solidFill>
                          <a:effectLst/>
                          <a:latin typeface="+mn-lt"/>
                        </a:rPr>
                        <a:t>a sequence of old and new triggers</a:t>
                      </a: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26988" cap="flat" cmpd="sng" algn="ctr">
                      <a:solidFill>
                        <a:srgbClr val="FFFFFF"/>
                      </a:solidFill>
                      <a:prstDash val="solid"/>
                      <a:round/>
                      <a:headEnd type="none" w="med" len="med"/>
                      <a:tailEnd type="none" w="med" len="med"/>
                    </a:lnT>
                    <a:lnB w="26988" cap="flat" cmpd="sng" algn="ctr">
                      <a:solidFill>
                        <a:srgbClr val="FFFFFF"/>
                      </a:solidFill>
                      <a:prstDash val="solid"/>
                      <a:round/>
                      <a:headEnd type="none" w="med" len="med"/>
                      <a:tailEnd type="none" w="med" len="med"/>
                    </a:lnB>
                    <a:solidFill>
                      <a:srgbClr val="4472C4"/>
                    </a:solidFill>
                  </a:tcPr>
                </a:tc>
              </a:tr>
              <a:tr h="460333">
                <a:tc>
                  <a:txBody>
                    <a:bodyPr/>
                    <a:lstStyle/>
                    <a:p>
                      <a:pPr algn="l" fontAlgn="base"/>
                      <a:r>
                        <a:rPr lang="en-GB" sz="1600" b="0" i="0" dirty="0">
                          <a:solidFill>
                            <a:srgbClr val="000000"/>
                          </a:solidFill>
                          <a:effectLst/>
                          <a:latin typeface="DengXian" charset="-122"/>
                        </a:rPr>
                        <a:t>skip</a:t>
                      </a:r>
                      <a:r>
                        <a:rPr lang="en-GB" altLang="zh-CN" sz="1600" b="0" i="0" dirty="0">
                          <a:solidFill>
                            <a:srgbClr val="000000"/>
                          </a:solidFill>
                          <a:effectLst/>
                          <a:ea typeface="DengXian" charset="-122"/>
                        </a:rPr>
                        <a:t>​</a:t>
                      </a:r>
                      <a:endParaRPr lang="en-GB" altLang="zh-CN"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26988"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c>
                  <a:txBody>
                    <a:bodyPr/>
                    <a:lstStyle/>
                    <a:p>
                      <a:pPr algn="l" fontAlgn="base"/>
                      <a:r>
                        <a:rPr lang="es-ES_tradnl" sz="1600" b="0" i="0" dirty="0">
                          <a:solidFill>
                            <a:srgbClr val="000000"/>
                          </a:solidFill>
                          <a:effectLst/>
                          <a:latin typeface="DengXian" charset="-122"/>
                        </a:rPr>
                        <a:t>✓</a:t>
                      </a:r>
                      <a:r>
                        <a:rPr lang="es-ES_tradnl" altLang="zh-CN" sz="1600" b="0" i="0" dirty="0">
                          <a:solidFill>
                            <a:srgbClr val="000000"/>
                          </a:solidFill>
                          <a:effectLst/>
                          <a:ea typeface="DengXian" charset="-122"/>
                        </a:rPr>
                        <a:t>​</a:t>
                      </a:r>
                      <a:endParaRPr lang="es-ES_tradnl" altLang="zh-CN"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26988"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c>
                  <a:txBody>
                    <a:bodyPr/>
                    <a:lstStyle/>
                    <a:p>
                      <a:pPr algn="l" fontAlgn="base"/>
                      <a:r>
                        <a:rPr lang="es-ES_tradnl" sz="1600" b="0" i="0" dirty="0">
                          <a:solidFill>
                            <a:srgbClr val="000000"/>
                          </a:solidFill>
                          <a:effectLst/>
                          <a:latin typeface="DengXian" charset="-122"/>
                        </a:rPr>
                        <a:t>✓</a:t>
                      </a:r>
                      <a:r>
                        <a:rPr lang="es-ES_tradnl" altLang="zh-CN" sz="1600" b="0" i="0" dirty="0">
                          <a:solidFill>
                            <a:srgbClr val="000000"/>
                          </a:solidFill>
                          <a:effectLst/>
                          <a:ea typeface="DengXian" charset="-122"/>
                        </a:rPr>
                        <a:t>​</a:t>
                      </a:r>
                      <a:endParaRPr lang="es-ES_tradnl" altLang="zh-CN"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26988"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c>
                  <a:txBody>
                    <a:bodyPr/>
                    <a:lstStyle/>
                    <a:p>
                      <a:pPr algn="l" fontAlgn="base"/>
                      <a:r>
                        <a:rPr lang="es-ES_tradnl" sz="1600" b="0" i="0" dirty="0">
                          <a:solidFill>
                            <a:srgbClr val="000000"/>
                          </a:solidFill>
                          <a:effectLst/>
                          <a:latin typeface="DengXian" charset="-122"/>
                        </a:rPr>
                        <a:t>✓</a:t>
                      </a:r>
                      <a:r>
                        <a:rPr lang="es-ES_tradnl" altLang="zh-CN" sz="1600" b="0" i="0" dirty="0">
                          <a:solidFill>
                            <a:srgbClr val="000000"/>
                          </a:solidFill>
                          <a:effectLst/>
                          <a:ea typeface="DengXian" charset="-122"/>
                        </a:rPr>
                        <a:t>​</a:t>
                      </a:r>
                      <a:endParaRPr lang="es-ES_tradnl" altLang="zh-CN"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26988"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r>
              <a:tr h="1459546">
                <a:tc>
                  <a:txBody>
                    <a:bodyPr/>
                    <a:lstStyle/>
                    <a:p>
                      <a:pPr algn="l" fontAlgn="base"/>
                      <a:r>
                        <a:rPr lang="pt-BR" sz="1600" b="0" i="0" dirty="0" smtClean="0">
                          <a:solidFill>
                            <a:srgbClr val="000000"/>
                          </a:solidFill>
                          <a:effectLst/>
                          <a:latin typeface="DengXian" charset="-122"/>
                        </a:rPr>
                        <a:t>Transition</a:t>
                      </a:r>
                      <a:r>
                        <a:rPr lang="pt-BR" sz="1600" b="0" i="0" baseline="0" dirty="0" smtClean="0">
                          <a:solidFill>
                            <a:srgbClr val="000000"/>
                          </a:solidFill>
                          <a:effectLst/>
                          <a:latin typeface="DengXian" charset="-122"/>
                        </a:rPr>
                        <a:t> that raises some sequence of triggers, e.g.</a:t>
                      </a:r>
                      <a:br>
                        <a:rPr lang="pt-BR" sz="1600" b="0" i="0" baseline="0" dirty="0" smtClean="0">
                          <a:solidFill>
                            <a:srgbClr val="000000"/>
                          </a:solidFill>
                          <a:effectLst/>
                          <a:latin typeface="DengXian" charset="-122"/>
                        </a:rPr>
                      </a:br>
                      <a:r>
                        <a:rPr lang="pt-BR" sz="1600" b="0" i="0" baseline="0" dirty="0" smtClean="0">
                          <a:solidFill>
                            <a:srgbClr val="000000"/>
                          </a:solidFill>
                          <a:effectLst/>
                          <a:latin typeface="DengXian" charset="-122"/>
                        </a:rPr>
                        <a:t> </a:t>
                      </a:r>
                      <a:r>
                        <a:rPr lang="pt-BR" sz="1600" b="0" i="0" dirty="0" smtClean="0">
                          <a:solidFill>
                            <a:srgbClr val="000000"/>
                          </a:solidFill>
                          <a:effectLst/>
                          <a:latin typeface="DengXian" charset="-122"/>
                        </a:rPr>
                        <a:t>[Told1</a:t>
                      </a:r>
                      <a:r>
                        <a:rPr lang="pt-BR" sz="1600" b="0" i="0" dirty="0">
                          <a:solidFill>
                            <a:srgbClr val="000000"/>
                          </a:solidFill>
                          <a:effectLst/>
                          <a:latin typeface="DengXian" charset="-122"/>
                        </a:rPr>
                        <a:t>, Told2]​</a:t>
                      </a:r>
                      <a:endParaRPr lang="pt-BR"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E9EBF5"/>
                    </a:solidFill>
                  </a:tcPr>
                </a:tc>
                <a:tc>
                  <a:txBody>
                    <a:bodyPr/>
                    <a:lstStyle/>
                    <a:p>
                      <a:pPr algn="l" fontAlgn="base"/>
                      <a:r>
                        <a:rPr lang="es-ES_tradnl" sz="1600" b="0" i="0" u="none" strike="noStrike" dirty="0">
                          <a:solidFill>
                            <a:srgbClr val="000000"/>
                          </a:solidFill>
                          <a:effectLst/>
                          <a:latin typeface="DengXian" charset="-122"/>
                        </a:rPr>
                        <a:t>✘</a:t>
                      </a:r>
                      <a:r>
                        <a:rPr lang="es-ES_tradnl" sz="1600" b="0" i="0" dirty="0">
                          <a:solidFill>
                            <a:srgbClr val="000000"/>
                          </a:solidFill>
                          <a:effectLst/>
                          <a:latin typeface="DengXian" charset="-122"/>
                        </a:rPr>
                        <a:t>​</a:t>
                      </a:r>
                      <a:endParaRPr lang="es-ES_tradnl"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E9EBF5"/>
                    </a:solidFill>
                  </a:tcPr>
                </a:tc>
                <a:tc>
                  <a:txBody>
                    <a:bodyPr/>
                    <a:lstStyle/>
                    <a:p>
                      <a:pPr algn="l" fontAlgn="base"/>
                      <a:r>
                        <a:rPr lang="pt-BR" sz="1600" b="0" i="0" dirty="0" smtClean="0">
                          <a:solidFill>
                            <a:srgbClr val="000000"/>
                          </a:solidFill>
                          <a:effectLst/>
                          <a:latin typeface="DengXian" charset="-122"/>
                        </a:rPr>
                        <a:t>✓ [</a:t>
                      </a:r>
                      <a:r>
                        <a:rPr lang="pt-BR" sz="1600" b="0" i="0" dirty="0">
                          <a:solidFill>
                            <a:srgbClr val="000000"/>
                          </a:solidFill>
                          <a:effectLst/>
                          <a:latin typeface="DengXian" charset="-122"/>
                        </a:rPr>
                        <a:t>Told1, Told2]​</a:t>
                      </a:r>
                      <a:br>
                        <a:rPr lang="pt-BR" sz="1600" b="0" i="0" dirty="0">
                          <a:solidFill>
                            <a:srgbClr val="000000"/>
                          </a:solidFill>
                          <a:effectLst/>
                          <a:latin typeface="DengXian" charset="-122"/>
                        </a:rPr>
                      </a:br>
                      <a:r>
                        <a:rPr lang="pt-BR" sz="1600" b="0" i="0" u="none" strike="noStrike" dirty="0" smtClean="0">
                          <a:solidFill>
                            <a:srgbClr val="000000"/>
                          </a:solidFill>
                          <a:effectLst/>
                          <a:latin typeface="DengXian" charset="-122"/>
                        </a:rPr>
                        <a:t>✘ </a:t>
                      </a:r>
                      <a:r>
                        <a:rPr lang="pt-BR" sz="1600" b="0" i="0" dirty="0" smtClean="0">
                          <a:solidFill>
                            <a:srgbClr val="000000"/>
                          </a:solidFill>
                          <a:effectLst/>
                          <a:latin typeface="DengXian" charset="-122"/>
                        </a:rPr>
                        <a:t>[</a:t>
                      </a:r>
                      <a:r>
                        <a:rPr lang="pt-BR" sz="1600" b="0" i="0" dirty="0">
                          <a:solidFill>
                            <a:srgbClr val="000000"/>
                          </a:solidFill>
                          <a:effectLst/>
                          <a:latin typeface="DengXian" charset="-122"/>
                        </a:rPr>
                        <a:t>Told1, Told3, Told2]​</a:t>
                      </a:r>
                      <a:endParaRPr lang="pt-BR" sz="1600" b="0" i="0" dirty="0">
                        <a:solidFill>
                          <a:srgbClr val="000000"/>
                        </a:solidFill>
                        <a:effectLst/>
                      </a:endParaRPr>
                    </a:p>
                    <a:p>
                      <a:pPr algn="l" fontAlgn="base"/>
                      <a:r>
                        <a:rPr lang="pt-BR" sz="1600" b="0" i="0" u="none" strike="noStrike" dirty="0" smtClean="0">
                          <a:solidFill>
                            <a:srgbClr val="000000"/>
                          </a:solidFill>
                          <a:effectLst/>
                          <a:latin typeface="DengXian" charset="-122"/>
                        </a:rPr>
                        <a:t>✘ [</a:t>
                      </a:r>
                      <a:r>
                        <a:rPr lang="pt-BR" sz="1600" b="0" i="0" u="none" strike="noStrike" dirty="0">
                          <a:solidFill>
                            <a:srgbClr val="000000"/>
                          </a:solidFill>
                          <a:effectLst/>
                          <a:latin typeface="DengXian" charset="-122"/>
                        </a:rPr>
                        <a:t>Told1, Told2, Told3]</a:t>
                      </a:r>
                      <a:r>
                        <a:rPr lang="pt-BR" sz="1600" b="0" i="0" dirty="0">
                          <a:solidFill>
                            <a:srgbClr val="000000"/>
                          </a:solidFill>
                          <a:effectLst/>
                          <a:latin typeface="DengXian" charset="-122"/>
                        </a:rPr>
                        <a:t>​</a:t>
                      </a:r>
                      <a:br>
                        <a:rPr lang="pt-BR" sz="1600" b="0" i="0" dirty="0">
                          <a:solidFill>
                            <a:srgbClr val="000000"/>
                          </a:solidFill>
                          <a:effectLst/>
                          <a:latin typeface="DengXian" charset="-122"/>
                        </a:rPr>
                      </a:br>
                      <a:r>
                        <a:rPr lang="pt-BR" sz="1600" b="0" i="0" u="none" strike="noStrike" dirty="0" smtClean="0">
                          <a:solidFill>
                            <a:srgbClr val="000000"/>
                          </a:solidFill>
                          <a:effectLst/>
                          <a:latin typeface="DengXian" charset="-122"/>
                        </a:rPr>
                        <a:t>✘ [</a:t>
                      </a:r>
                      <a:r>
                        <a:rPr lang="pt-BR" sz="1600" b="0" i="0" u="none" strike="noStrike" dirty="0">
                          <a:solidFill>
                            <a:srgbClr val="000000"/>
                          </a:solidFill>
                          <a:effectLst/>
                          <a:latin typeface="DengXian" charset="-122"/>
                        </a:rPr>
                        <a:t>Told2, Told1]</a:t>
                      </a:r>
                      <a:r>
                        <a:rPr lang="pt-BR" sz="1600" b="0" i="0" dirty="0">
                          <a:solidFill>
                            <a:srgbClr val="000000"/>
                          </a:solidFill>
                          <a:effectLst/>
                          <a:latin typeface="DengXian" charset="-122"/>
                        </a:rPr>
                        <a:t>​</a:t>
                      </a:r>
                      <a:endParaRPr lang="pt-BR" sz="1600" b="0" i="0" dirty="0" smtClean="0">
                        <a:solidFill>
                          <a:srgbClr val="000000"/>
                        </a:solidFill>
                        <a:effectLst/>
                        <a:latin typeface="DengXian" charset="-122"/>
                      </a:endParaRPr>
                    </a:p>
                    <a:p>
                      <a:pPr algn="l" fontAlgn="base"/>
                      <a:r>
                        <a:rPr lang="pt-BR" sz="1600" b="0" i="0" dirty="0" smtClean="0">
                          <a:solidFill>
                            <a:srgbClr val="000000"/>
                          </a:solidFill>
                          <a:effectLst/>
                          <a:latin typeface="DengXian" charset="-122"/>
                        </a:rPr>
                        <a:t>(Must be the same sequence)</a:t>
                      </a:r>
                      <a:endParaRPr lang="pt-BR"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E9EBF5"/>
                    </a:solidFill>
                  </a:tcPr>
                </a:tc>
                <a:tc>
                  <a:txBody>
                    <a:bodyPr/>
                    <a:lstStyle/>
                    <a:p>
                      <a:pPr algn="l" fontAlgn="base"/>
                      <a:r>
                        <a:rPr lang="pt-BR" sz="1600" b="0" i="0" u="none" strike="noStrike" dirty="0" smtClean="0">
                          <a:solidFill>
                            <a:srgbClr val="000000"/>
                          </a:solidFill>
                          <a:effectLst/>
                          <a:latin typeface="DengXian" charset="-122"/>
                        </a:rPr>
                        <a:t>✓</a:t>
                      </a:r>
                      <a:r>
                        <a:rPr lang="pt-BR" sz="1600" b="0" i="0" u="none" strike="noStrike" baseline="0" dirty="0" smtClean="0">
                          <a:solidFill>
                            <a:srgbClr val="000000"/>
                          </a:solidFill>
                          <a:effectLst/>
                          <a:latin typeface="DengXian" charset="-122"/>
                        </a:rPr>
                        <a:t> </a:t>
                      </a:r>
                      <a:r>
                        <a:rPr lang="pt-BR" sz="1600" b="0" i="0" u="none" strike="noStrike" dirty="0" smtClean="0">
                          <a:solidFill>
                            <a:srgbClr val="000000"/>
                          </a:solidFill>
                          <a:effectLst/>
                          <a:latin typeface="DengXian" charset="-122"/>
                        </a:rPr>
                        <a:t>[Told1,</a:t>
                      </a:r>
                      <a:r>
                        <a:rPr lang="pt-BR" sz="1600" b="0" i="0" u="none" strike="noStrike" baseline="0" dirty="0" smtClean="0">
                          <a:solidFill>
                            <a:srgbClr val="000000"/>
                          </a:solidFill>
                          <a:effectLst/>
                          <a:latin typeface="DengXian" charset="-122"/>
                        </a:rPr>
                        <a:t> </a:t>
                      </a:r>
                      <a:r>
                        <a:rPr lang="pt-BR" sz="1600" b="0" i="0" u="none" strike="noStrike" dirty="0" smtClean="0">
                          <a:solidFill>
                            <a:srgbClr val="000000"/>
                          </a:solidFill>
                          <a:effectLst/>
                          <a:latin typeface="DengXian" charset="-122"/>
                        </a:rPr>
                        <a:t>Tnew1</a:t>
                      </a:r>
                      <a:r>
                        <a:rPr lang="pt-BR" sz="1600" b="0" i="0" u="none" strike="noStrike" dirty="0">
                          <a:solidFill>
                            <a:srgbClr val="000000"/>
                          </a:solidFill>
                          <a:effectLst/>
                          <a:latin typeface="DengXian" charset="-122"/>
                        </a:rPr>
                        <a:t>, Told2</a:t>
                      </a:r>
                      <a:r>
                        <a:rPr lang="pt-BR" sz="1600" b="0" i="0" u="none" strike="noStrike" dirty="0" smtClean="0">
                          <a:solidFill>
                            <a:srgbClr val="000000"/>
                          </a:solidFill>
                          <a:effectLst/>
                          <a:latin typeface="DengXian" charset="-122"/>
                        </a:rPr>
                        <a:t>]</a:t>
                      </a:r>
                      <a:endParaRPr lang="pt-BR" sz="1600" b="0" i="0" u="none" strike="noStrike" dirty="0">
                        <a:solidFill>
                          <a:srgbClr val="000000"/>
                        </a:solidFill>
                        <a:effectLst/>
                        <a:latin typeface="DengXian" charset="-122"/>
                      </a:endParaRPr>
                    </a:p>
                    <a:p>
                      <a:pPr algn="l" fontAlgn="base"/>
                      <a:endParaRPr lang="pt-BR" sz="1600" b="0" i="0" u="none" strike="noStrike" dirty="0">
                        <a:solidFill>
                          <a:srgbClr val="000000"/>
                        </a:solidFill>
                        <a:effectLst/>
                        <a:latin typeface="DengXian" charset="-122"/>
                      </a:endParaRPr>
                    </a:p>
                    <a:p>
                      <a:pPr algn="l" fontAlgn="base"/>
                      <a:r>
                        <a:rPr lang="pt-BR" sz="1600" b="0" i="0" u="none" strike="noStrike" dirty="0" smtClean="0">
                          <a:solidFill>
                            <a:srgbClr val="000000"/>
                          </a:solidFill>
                          <a:effectLst/>
                          <a:latin typeface="DengXian" charset="-122"/>
                        </a:rPr>
                        <a:t>(Must</a:t>
                      </a:r>
                      <a:r>
                        <a:rPr lang="pt-BR" sz="1600" b="0" i="0" u="none" strike="noStrike" baseline="0" dirty="0" smtClean="0">
                          <a:solidFill>
                            <a:srgbClr val="000000"/>
                          </a:solidFill>
                          <a:effectLst/>
                          <a:latin typeface="DengXian" charset="-122"/>
                        </a:rPr>
                        <a:t> be the same sequence if new triggers are removed)</a:t>
                      </a:r>
                      <a:endParaRPr lang="pt-BR"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E9EBF5"/>
                    </a:solidFill>
                  </a:tcPr>
                </a:tc>
              </a:tr>
              <a:tr h="460333">
                <a:tc>
                  <a:txBody>
                    <a:bodyPr/>
                    <a:lstStyle/>
                    <a:p>
                      <a:pPr algn="l" fontAlgn="base"/>
                      <a:r>
                        <a:rPr lang="pt-BR" altLang="zh-CN" sz="1600" b="0" i="0" dirty="0" smtClean="0">
                          <a:solidFill>
                            <a:srgbClr val="000000"/>
                          </a:solidFill>
                          <a:effectLst/>
                          <a:latin typeface="DengXian" charset="-122"/>
                        </a:rPr>
                        <a:t>Transition</a:t>
                      </a:r>
                      <a:r>
                        <a:rPr lang="pt-BR" altLang="zh-CN" sz="1600" b="0" i="0" baseline="0" dirty="0" smtClean="0">
                          <a:solidFill>
                            <a:srgbClr val="000000"/>
                          </a:solidFill>
                          <a:effectLst/>
                          <a:latin typeface="DengXian" charset="-122"/>
                        </a:rPr>
                        <a:t> that raises no triggers </a:t>
                      </a:r>
                      <a:endParaRPr lang="mr-IN"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c>
                  <a:txBody>
                    <a:bodyPr/>
                    <a:lstStyle/>
                    <a:p>
                      <a:pPr algn="l" fontAlgn="base"/>
                      <a:r>
                        <a:rPr lang="es-ES_tradnl" sz="1600" b="0" i="0" u="none" strike="noStrike" dirty="0">
                          <a:solidFill>
                            <a:srgbClr val="000000"/>
                          </a:solidFill>
                          <a:effectLst/>
                          <a:latin typeface="DengXian" charset="-122"/>
                        </a:rPr>
                        <a:t>✓</a:t>
                      </a:r>
                      <a:r>
                        <a:rPr lang="es-ES_tradnl" sz="1600" b="0" i="0" dirty="0">
                          <a:solidFill>
                            <a:srgbClr val="000000"/>
                          </a:solidFill>
                          <a:effectLst/>
                          <a:latin typeface="DengXian" charset="-122"/>
                        </a:rPr>
                        <a:t>​</a:t>
                      </a:r>
                      <a:endParaRPr lang="es-ES_tradnl" sz="1600" b="0" i="0" dirty="0">
                        <a:solidFill>
                          <a:srgbClr val="000000"/>
                        </a:solidFill>
                        <a:effectLst/>
                      </a:endParaRPr>
                    </a:p>
                    <a:p>
                      <a:pPr algn="l" fontAlgn="base"/>
                      <a:r>
                        <a:rPr lang="es-ES_tradnl" sz="1600" b="0" i="0" dirty="0">
                          <a:solidFill>
                            <a:srgbClr val="000000"/>
                          </a:solidFill>
                          <a:effectLst/>
                          <a:latin typeface="DengXian" charset="-122"/>
                        </a:rPr>
                        <a:t>​</a:t>
                      </a:r>
                      <a:endParaRPr lang="es-ES_tradnl"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c>
                  <a:txBody>
                    <a:bodyPr/>
                    <a:lstStyle/>
                    <a:p>
                      <a:pPr algn="l" fontAlgn="base"/>
                      <a:r>
                        <a:rPr lang="es-ES_tradnl" sz="1600" b="0" i="0" u="none" strike="noStrike" dirty="0">
                          <a:solidFill>
                            <a:srgbClr val="000000"/>
                          </a:solidFill>
                          <a:effectLst/>
                          <a:latin typeface="DengXian" charset="-122"/>
                        </a:rPr>
                        <a:t>✘</a:t>
                      </a:r>
                      <a:r>
                        <a:rPr lang="es-ES_tradnl" sz="1600" b="0" i="0" dirty="0">
                          <a:solidFill>
                            <a:srgbClr val="000000"/>
                          </a:solidFill>
                          <a:effectLst/>
                          <a:latin typeface="DengXian" charset="-122"/>
                        </a:rPr>
                        <a:t>​</a:t>
                      </a:r>
                      <a:endParaRPr lang="es-ES_tradnl"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c>
                  <a:txBody>
                    <a:bodyPr/>
                    <a:lstStyle/>
                    <a:p>
                      <a:pPr algn="l" fontAlgn="base"/>
                      <a:r>
                        <a:rPr lang="pt-BR" sz="1600" b="0" i="0" u="none" strike="noStrike" dirty="0" smtClean="0">
                          <a:solidFill>
                            <a:srgbClr val="000000"/>
                          </a:solidFill>
                          <a:effectLst/>
                          <a:latin typeface="DengXian" charset="-122"/>
                        </a:rPr>
                        <a:t>✓</a:t>
                      </a:r>
                      <a:r>
                        <a:rPr lang="pt-BR" sz="1600" b="0" i="0" u="none" strike="noStrike" baseline="0" dirty="0" smtClean="0">
                          <a:solidFill>
                            <a:srgbClr val="000000"/>
                          </a:solidFill>
                          <a:effectLst/>
                          <a:latin typeface="DengXian" charset="-122"/>
                        </a:rPr>
                        <a:t>  </a:t>
                      </a:r>
                      <a:r>
                        <a:rPr lang="pt-BR" sz="1600" b="0" i="0" u="none" strike="noStrike" dirty="0" smtClean="0">
                          <a:solidFill>
                            <a:srgbClr val="000000"/>
                          </a:solidFill>
                          <a:effectLst/>
                          <a:latin typeface="DengXian" charset="-122"/>
                        </a:rPr>
                        <a:t>[</a:t>
                      </a:r>
                      <a:r>
                        <a:rPr lang="pt-BR" sz="1600" b="0" i="0" u="none" strike="noStrike" dirty="0">
                          <a:solidFill>
                            <a:srgbClr val="000000"/>
                          </a:solidFill>
                          <a:effectLst/>
                          <a:latin typeface="DengXian" charset="-122"/>
                        </a:rPr>
                        <a:t>Tnew1, Tnew2]</a:t>
                      </a:r>
                      <a:r>
                        <a:rPr lang="pt-BR" sz="1600" b="0" i="0" dirty="0">
                          <a:solidFill>
                            <a:srgbClr val="000000"/>
                          </a:solidFill>
                          <a:effectLst/>
                          <a:latin typeface="DengXian" charset="-122"/>
                        </a:rPr>
                        <a:t>​</a:t>
                      </a:r>
                      <a:endParaRPr lang="pt-BR" sz="1600" b="0" i="0" dirty="0">
                        <a:solidFill>
                          <a:srgbClr val="000000"/>
                        </a:solidFill>
                        <a:effectLst/>
                      </a:endParaRPr>
                    </a:p>
                  </a:txBody>
                  <a:tcPr marL="83680" marR="83680" marT="41840" marB="41840">
                    <a:lnL w="8992" cap="flat" cmpd="sng" algn="ctr">
                      <a:solidFill>
                        <a:srgbClr val="FFFFFF"/>
                      </a:solidFill>
                      <a:prstDash val="solid"/>
                      <a:round/>
                      <a:headEnd type="none" w="med" len="med"/>
                      <a:tailEnd type="none" w="med" len="med"/>
                    </a:lnL>
                    <a:lnR w="8992" cap="flat" cmpd="sng" algn="ctr">
                      <a:solidFill>
                        <a:srgbClr val="FFFFFF"/>
                      </a:solidFill>
                      <a:prstDash val="solid"/>
                      <a:round/>
                      <a:headEnd type="none" w="med" len="med"/>
                      <a:tailEnd type="none" w="med" len="med"/>
                    </a:lnR>
                    <a:lnT w="8992" cap="flat" cmpd="sng" algn="ctr">
                      <a:solidFill>
                        <a:srgbClr val="FFFFFF"/>
                      </a:solidFill>
                      <a:prstDash val="solid"/>
                      <a:round/>
                      <a:headEnd type="none" w="med" len="med"/>
                      <a:tailEnd type="none" w="med" len="med"/>
                    </a:lnT>
                    <a:lnB w="8992" cap="flat" cmpd="sng" algn="ctr">
                      <a:solidFill>
                        <a:srgbClr val="FFFFFF"/>
                      </a:solidFill>
                      <a:prstDash val="solid"/>
                      <a:round/>
                      <a:headEnd type="none" w="med" len="med"/>
                      <a:tailEnd type="none" w="med" len="med"/>
                    </a:lnB>
                    <a:solidFill>
                      <a:srgbClr val="CFD5EA"/>
                    </a:solidFill>
                  </a:tcPr>
                </a:tc>
              </a:tr>
            </a:tbl>
          </a:graphicData>
        </a:graphic>
      </p:graphicFrame>
      <p:sp>
        <p:nvSpPr>
          <p:cNvPr id="5" name="Rectangle 1"/>
          <p:cNvSpPr>
            <a:spLocks noChangeArrowheads="1"/>
          </p:cNvSpPr>
          <p:nvPr/>
        </p:nvSpPr>
        <p:spPr bwMode="auto">
          <a:xfrm>
            <a:off x="36322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rgbClr val="000000"/>
                </a:solidFill>
                <a:effectLst/>
                <a:latin typeface="Arial" charset="0"/>
                <a:ea typeface="-webkit-standard" charset="0"/>
              </a:rPr>
              <a:t> </a:t>
            </a:r>
            <a:endParaRPr kumimoji="0" lang="x-none" altLang="x-none" sz="1800" b="1" i="0" u="sng" strike="noStrike" cap="none" normalizeH="0" baseline="0">
              <a:ln>
                <a:noFill/>
              </a:ln>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641258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MRG PO for triggered transitions</a:t>
            </a:r>
            <a:endParaRPr lang="en-GB" dirty="0"/>
          </a:p>
        </p:txBody>
      </p:sp>
      <p:sp>
        <p:nvSpPr>
          <p:cNvPr id="4" name="Rectangle 3"/>
          <p:cNvSpPr/>
          <p:nvPr/>
        </p:nvSpPr>
        <p:spPr>
          <a:xfrm>
            <a:off x="838200" y="4646183"/>
            <a:ext cx="10731366" cy="2031325"/>
          </a:xfrm>
          <a:prstGeom prst="rect">
            <a:avLst/>
          </a:prstGeom>
        </p:spPr>
        <p:txBody>
          <a:bodyPr wrap="square">
            <a:spAutoFit/>
          </a:bodyPr>
          <a:lstStyle/>
          <a:p>
            <a:r>
              <a:rPr lang="en-US" altLang="zh-CN" dirty="0" smtClean="0">
                <a:latin typeface="Brave Sans Mono" charset="0"/>
              </a:rPr>
              <a:t>TYPICAL PROPERTY FOR OUR NEW APPROACH: </a:t>
            </a:r>
          </a:p>
          <a:p>
            <a:r>
              <a:rPr lang="en-US" altLang="zh-CN" dirty="0" smtClean="0">
                <a:latin typeface="Brave Sans Mono" charset="0"/>
              </a:rPr>
              <a:t>( cnc_transition</a:t>
            </a:r>
            <a:r>
              <a:rPr lang="en-US" altLang="zh-CN" dirty="0">
                <a:solidFill>
                  <a:srgbClr val="FF0000"/>
                </a:solidFill>
                <a:latin typeface="Brave Sans Mono" charset="0"/>
              </a:rPr>
              <a:t>∈</a:t>
            </a:r>
            <a:r>
              <a:rPr lang="en-US" altLang="zh-CN" dirty="0">
                <a:latin typeface="Brave Sans Mono" charset="0"/>
              </a:rPr>
              <a:t>dom(transition_link</a:t>
            </a:r>
            <a:r>
              <a:rPr lang="en-US" altLang="zh-CN" dirty="0" smtClean="0">
                <a:latin typeface="Brave Sans Mono" charset="0"/>
              </a:rPr>
              <a:t>) </a:t>
            </a:r>
            <a:r>
              <a:rPr lang="en-US" altLang="zh-CN" dirty="0">
                <a:solidFill>
                  <a:srgbClr val="FF0000"/>
                </a:solidFill>
                <a:latin typeface="Brave Sans Mono" charset="0"/>
              </a:rPr>
              <a:t>∧</a:t>
            </a:r>
            <a:r>
              <a:rPr lang="en-US" altLang="zh-CN" dirty="0" smtClean="0">
                <a:latin typeface="Brave Sans Mono" charset="0"/>
              </a:rPr>
              <a:t> </a:t>
            </a:r>
            <a:br>
              <a:rPr lang="en-US" altLang="zh-CN" dirty="0" smtClean="0">
                <a:latin typeface="Brave Sans Mono" charset="0"/>
              </a:rPr>
            </a:br>
            <a:r>
              <a:rPr lang="en-US" altLang="zh-CN" dirty="0" smtClean="0">
                <a:latin typeface="Brave Sans Mono" charset="0"/>
              </a:rPr>
              <a:t>transition_link(cnc_transition) </a:t>
            </a:r>
            <a:r>
              <a:rPr lang="en-US" altLang="zh-CN" dirty="0">
                <a:latin typeface="Brave Sans Mono" charset="0"/>
              </a:rPr>
              <a:t>∈</a:t>
            </a:r>
            <a:r>
              <a:rPr lang="en-US" altLang="zh-CN" dirty="0" smtClean="0">
                <a:latin typeface="Brave Sans Mono" charset="0"/>
              </a:rPr>
              <a:t> dom(</a:t>
            </a:r>
            <a:r>
              <a:rPr lang="en-US" altLang="zh-CN" dirty="0" err="1" smtClean="0">
                <a:latin typeface="Brave Sans Mono" charset="0"/>
              </a:rPr>
              <a:t>abs_triggeredTransition</a:t>
            </a:r>
            <a:r>
              <a:rPr lang="en-US" altLang="zh-CN" dirty="0" smtClean="0">
                <a:latin typeface="Brave Sans Mono" charset="0"/>
              </a:rPr>
              <a:t>) ) =&gt;</a:t>
            </a:r>
          </a:p>
          <a:p>
            <a:r>
              <a:rPr lang="en-US" altLang="zh-CN" dirty="0" smtClean="0">
                <a:latin typeface="Brave Sans Mono" charset="0"/>
              </a:rPr>
              <a:t>( cnc_transition </a:t>
            </a:r>
            <a:r>
              <a:rPr lang="en-US" altLang="zh-CN" dirty="0">
                <a:latin typeface="Brave Sans Mono" charset="0"/>
              </a:rPr>
              <a:t>∈</a:t>
            </a:r>
            <a:r>
              <a:rPr lang="en-US" altLang="zh-CN" dirty="0" smtClean="0">
                <a:latin typeface="Brave Sans Mono" charset="0"/>
              </a:rPr>
              <a:t> cnc_triggeredTransitions </a:t>
            </a:r>
            <a:r>
              <a:rPr lang="en-US" altLang="zh-CN" dirty="0">
                <a:solidFill>
                  <a:srgbClr val="FF0000"/>
                </a:solidFill>
                <a:latin typeface="Brave Sans Mono" charset="0"/>
              </a:rPr>
              <a:t>∧</a:t>
            </a:r>
            <a:endParaRPr lang="en-US" altLang="zh-CN" dirty="0" smtClean="0">
              <a:latin typeface="Brave Sans Mono" charset="0"/>
            </a:endParaRPr>
          </a:p>
          <a:p>
            <a:r>
              <a:rPr lang="en-US" altLang="zh-CN" dirty="0" smtClean="0">
                <a:latin typeface="Brave Sans Mono" charset="0"/>
              </a:rPr>
              <a:t>cnc_triggeredTransitions(cnc_transition) </a:t>
            </a:r>
            <a:r>
              <a:rPr lang="en-US" altLang="zh-CN" dirty="0">
                <a:latin typeface="Brave Sans Mono" charset="0"/>
              </a:rPr>
              <a:t>∈</a:t>
            </a:r>
            <a:r>
              <a:rPr lang="en-US" altLang="zh-CN" dirty="0" smtClean="0">
                <a:latin typeface="Brave Sans Mono" charset="0"/>
              </a:rPr>
              <a:t>   </a:t>
            </a:r>
            <a:r>
              <a:rPr lang="en-US" altLang="zh-CN" dirty="0" err="1" smtClean="0">
                <a:latin typeface="Brave Sans Mono" charset="0"/>
              </a:rPr>
              <a:t>abs_triggeredTransitions</a:t>
            </a:r>
            <a:r>
              <a:rPr lang="en-US" altLang="zh-CN" dirty="0" smtClean="0">
                <a:latin typeface="Brave Sans Mono" charset="0"/>
              </a:rPr>
              <a:t>(transition_link(cnc_transition)) )</a:t>
            </a:r>
          </a:p>
          <a:p>
            <a:endParaRPr lang="en-US" altLang="zh-CN" dirty="0">
              <a:latin typeface="Brave Sans Mono" charset="0"/>
            </a:endParaRPr>
          </a:p>
        </p:txBody>
      </p:sp>
      <p:sp>
        <p:nvSpPr>
          <p:cNvPr id="5" name="Rectangle 4"/>
          <p:cNvSpPr/>
          <p:nvPr/>
        </p:nvSpPr>
        <p:spPr>
          <a:xfrm>
            <a:off x="1307813" y="2405681"/>
            <a:ext cx="9576374" cy="1754326"/>
          </a:xfrm>
          <a:prstGeom prst="rect">
            <a:avLst/>
          </a:prstGeom>
        </p:spPr>
        <p:txBody>
          <a:bodyPr wrap="square">
            <a:spAutoFit/>
          </a:bodyPr>
          <a:lstStyle/>
          <a:p>
            <a:r>
              <a:rPr lang="en-US" altLang="zh-CN" dirty="0" smtClean="0">
                <a:latin typeface="Brave Sans Mono" charset="0"/>
              </a:rPr>
              <a:t>ORIGINAL MERGE PO</a:t>
            </a:r>
          </a:p>
          <a:p>
            <a:r>
              <a:rPr lang="en-US" altLang="zh-CN" dirty="0" smtClean="0">
                <a:latin typeface="Brave Sans Mono" charset="0"/>
              </a:rPr>
              <a:t>(cnc_transition</a:t>
            </a:r>
            <a:r>
              <a:rPr lang="en-US" altLang="zh-CN" dirty="0">
                <a:solidFill>
                  <a:srgbClr val="FF0000"/>
                </a:solidFill>
                <a:latin typeface="Brave Sans Mono" charset="0"/>
              </a:rPr>
              <a:t>∈</a:t>
            </a:r>
            <a:r>
              <a:rPr lang="en-US" altLang="zh-CN" dirty="0">
                <a:latin typeface="Brave Sans Mono" charset="0"/>
              </a:rPr>
              <a:t>dom(transition_link)</a:t>
            </a:r>
            <a:r>
              <a:rPr lang="en-US" altLang="zh-CN" dirty="0">
                <a:solidFill>
                  <a:srgbClr val="FF0000"/>
                </a:solidFill>
                <a:latin typeface="Brave Sans Mono" charset="0"/>
              </a:rPr>
              <a:t>∧</a:t>
            </a:r>
            <a:endParaRPr lang="en-US" altLang="zh-CN" dirty="0">
              <a:latin typeface="Brave Sans Mono" charset="0"/>
            </a:endParaRPr>
          </a:p>
          <a:p>
            <a:r>
              <a:rPr lang="en-US" altLang="zh-CN" dirty="0">
                <a:latin typeface="Brave Sans Mono" charset="0"/>
              </a:rPr>
              <a:t> cnc_triggeredTransitions(cnc_transition)∈</a:t>
            </a:r>
            <a:r>
              <a:rPr lang="en-US" altLang="zh-CN" dirty="0">
                <a:solidFill>
                  <a:srgbClr val="FF0000"/>
                </a:solidFill>
                <a:latin typeface="Brave Sans Mono" charset="0"/>
              </a:rPr>
              <a:t>abs_Triggers</a:t>
            </a:r>
            <a:r>
              <a:rPr lang="en-US" altLang="zh-CN" dirty="0" smtClean="0">
                <a:latin typeface="Brave Sans Mono" charset="0"/>
              </a:rPr>
              <a:t>)</a:t>
            </a:r>
            <a:endParaRPr lang="en-US" altLang="zh-CN" dirty="0">
              <a:latin typeface="Brave Sans Mono" charset="0"/>
            </a:endParaRPr>
          </a:p>
          <a:p>
            <a:r>
              <a:rPr lang="en-US" altLang="zh-CN" dirty="0" smtClean="0">
                <a:solidFill>
                  <a:srgbClr val="FF0000"/>
                </a:solidFill>
                <a:latin typeface="Brave Sans Mono" charset="0"/>
              </a:rPr>
              <a:t>∨</a:t>
            </a:r>
            <a:endParaRPr lang="en-US" altLang="zh-CN" dirty="0">
              <a:latin typeface="Brave Sans Mono" charset="0"/>
            </a:endParaRPr>
          </a:p>
          <a:p>
            <a:r>
              <a:rPr lang="en-US" altLang="zh-CN" dirty="0">
                <a:latin typeface="Brave Sans Mono" charset="0"/>
              </a:rPr>
              <a:t>(¬ cnc_transition</a:t>
            </a:r>
            <a:r>
              <a:rPr lang="en-US" altLang="zh-CN" dirty="0">
                <a:solidFill>
                  <a:srgbClr val="FF0000"/>
                </a:solidFill>
                <a:latin typeface="Brave Sans Mono" charset="0"/>
              </a:rPr>
              <a:t>∈</a:t>
            </a:r>
            <a:r>
              <a:rPr lang="en-US" altLang="zh-CN" dirty="0">
                <a:latin typeface="Brave Sans Mono" charset="0"/>
              </a:rPr>
              <a:t>dom(transition_link)</a:t>
            </a:r>
            <a:r>
              <a:rPr lang="en-US" altLang="zh-CN" dirty="0">
                <a:solidFill>
                  <a:srgbClr val="FF0000"/>
                </a:solidFill>
                <a:latin typeface="Brave Sans Mono" charset="0"/>
              </a:rPr>
              <a:t>∧</a:t>
            </a:r>
            <a:endParaRPr lang="en-US" altLang="zh-CN" dirty="0">
              <a:latin typeface="Brave Sans Mono" charset="0"/>
            </a:endParaRPr>
          </a:p>
          <a:p>
            <a:r>
              <a:rPr lang="en-US" altLang="zh-CN" dirty="0">
                <a:latin typeface="Brave Sans Mono" charset="0"/>
              </a:rPr>
              <a:t> ¬ cnc_triggeredTransitions(cnc_transition)∈</a:t>
            </a:r>
            <a:r>
              <a:rPr lang="en-US" altLang="zh-CN" dirty="0">
                <a:solidFill>
                  <a:srgbClr val="FF0000"/>
                </a:solidFill>
                <a:latin typeface="Brave Sans Mono" charset="0"/>
              </a:rPr>
              <a:t>abs_Triggers</a:t>
            </a:r>
            <a:r>
              <a:rPr lang="en-US" altLang="zh-CN" dirty="0">
                <a:latin typeface="Brave Sans Mono" charset="0"/>
              </a:rPr>
              <a:t>)</a:t>
            </a:r>
            <a:endParaRPr lang="en-US" altLang="zh-CN" dirty="0">
              <a:latin typeface="Brave Sans Mono" charset="0"/>
            </a:endParaRPr>
          </a:p>
        </p:txBody>
      </p:sp>
    </p:spTree>
    <p:extLst>
      <p:ext uri="{BB962C8B-B14F-4D97-AF65-F5344CB8AC3E}">
        <p14:creationId xmlns:p14="http://schemas.microsoft.com/office/powerpoint/2010/main" val="718044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MRG PO for untriggered transitions</a:t>
            </a:r>
            <a:endParaRPr lang="en-GB" dirty="0"/>
          </a:p>
        </p:txBody>
      </p:sp>
      <p:sp>
        <p:nvSpPr>
          <p:cNvPr id="3" name="Rectangle 2"/>
          <p:cNvSpPr/>
          <p:nvPr/>
        </p:nvSpPr>
        <p:spPr>
          <a:xfrm>
            <a:off x="1856096" y="2274838"/>
            <a:ext cx="8898340" cy="1477328"/>
          </a:xfrm>
          <a:prstGeom prst="rect">
            <a:avLst/>
          </a:prstGeom>
        </p:spPr>
        <p:txBody>
          <a:bodyPr wrap="square">
            <a:spAutoFit/>
          </a:bodyPr>
          <a:lstStyle/>
          <a:p>
            <a:r>
              <a:rPr lang="en-US" altLang="zh-CN" dirty="0">
                <a:latin typeface="Brave Sans Mono" charset="0"/>
              </a:rPr>
              <a:t>(</a:t>
            </a:r>
            <a:r>
              <a:rPr lang="en-US" altLang="zh-CN" dirty="0" smtClean="0">
                <a:latin typeface="Brave Sans Mono" charset="0"/>
              </a:rPr>
              <a:t>cnc_transition </a:t>
            </a:r>
            <a:r>
              <a:rPr lang="en-US" altLang="zh-CN" dirty="0" smtClean="0">
                <a:solidFill>
                  <a:srgbClr val="FF0000"/>
                </a:solidFill>
                <a:latin typeface="Brave Sans Mono" charset="0"/>
              </a:rPr>
              <a:t>∈ </a:t>
            </a:r>
            <a:r>
              <a:rPr lang="en-US" altLang="zh-CN" dirty="0" smtClean="0">
                <a:latin typeface="Brave Sans Mono" charset="0"/>
              </a:rPr>
              <a:t>dom(transition_link</a:t>
            </a:r>
            <a:r>
              <a:rPr lang="en-US" altLang="zh-CN" dirty="0">
                <a:latin typeface="Brave Sans Mono" charset="0"/>
              </a:rPr>
              <a:t>)</a:t>
            </a:r>
            <a:r>
              <a:rPr lang="en-US" altLang="zh-CN" dirty="0">
                <a:solidFill>
                  <a:srgbClr val="FF0000"/>
                </a:solidFill>
                <a:latin typeface="Brave Sans Mono" charset="0"/>
              </a:rPr>
              <a:t>∧</a:t>
            </a:r>
            <a:endParaRPr lang="en-US" altLang="zh-CN" dirty="0">
              <a:latin typeface="Brave Sans Mono" charset="0"/>
            </a:endParaRPr>
          </a:p>
          <a:p>
            <a:r>
              <a:rPr lang="en-US" altLang="zh-CN" dirty="0">
                <a:latin typeface="Brave Sans Mono" charset="0"/>
              </a:rPr>
              <a:t>last_dequeue_trigger</a:t>
            </a:r>
            <a:r>
              <a:rPr lang="en-US" altLang="zh-CN" dirty="0">
                <a:solidFill>
                  <a:srgbClr val="FF0000"/>
                </a:solidFill>
                <a:latin typeface="Brave Sans Mono" charset="0"/>
              </a:rPr>
              <a:t>⊆</a:t>
            </a:r>
            <a:r>
              <a:rPr lang="en-US" altLang="zh-CN" dirty="0" smtClean="0">
                <a:solidFill>
                  <a:srgbClr val="FF0000"/>
                </a:solidFill>
                <a:latin typeface="Brave Sans Mono" charset="0"/>
              </a:rPr>
              <a:t>abs_Triggers </a:t>
            </a:r>
            <a:r>
              <a:rPr lang="en-US" altLang="zh-CN" dirty="0" smtClean="0">
                <a:latin typeface="Brave Sans Mono" charset="0"/>
              </a:rPr>
              <a:t>∪ {</a:t>
            </a:r>
            <a:r>
              <a:rPr lang="en-US" altLang="zh-CN" dirty="0">
                <a:latin typeface="Brave Sans Mono" charset="0"/>
              </a:rPr>
              <a:t>nullTrigger</a:t>
            </a:r>
            <a:r>
              <a:rPr lang="en-US" altLang="zh-CN" dirty="0" smtClean="0">
                <a:latin typeface="Brave Sans Mono" charset="0"/>
              </a:rPr>
              <a:t>})</a:t>
            </a:r>
          </a:p>
          <a:p>
            <a:r>
              <a:rPr lang="en-US" altLang="zh-CN" dirty="0" smtClean="0">
                <a:solidFill>
                  <a:srgbClr val="FF0000"/>
                </a:solidFill>
                <a:latin typeface="Brave Sans Mono" charset="0"/>
              </a:rPr>
              <a:t>∨</a:t>
            </a:r>
            <a:endParaRPr lang="en-US" altLang="zh-CN" dirty="0">
              <a:latin typeface="Brave Sans Mono" charset="0"/>
            </a:endParaRPr>
          </a:p>
          <a:p>
            <a:r>
              <a:rPr lang="en-US" altLang="zh-CN" dirty="0" smtClean="0">
                <a:latin typeface="Brave Sans Mono" charset="0"/>
              </a:rPr>
              <a:t>(¬ cnc_transition </a:t>
            </a:r>
            <a:r>
              <a:rPr lang="en-US" altLang="zh-CN" dirty="0" smtClean="0">
                <a:solidFill>
                  <a:srgbClr val="FF0000"/>
                </a:solidFill>
                <a:latin typeface="Brave Sans Mono" charset="0"/>
              </a:rPr>
              <a:t>∈ </a:t>
            </a:r>
            <a:r>
              <a:rPr lang="en-US" altLang="zh-CN" dirty="0" smtClean="0">
                <a:latin typeface="Brave Sans Mono" charset="0"/>
              </a:rPr>
              <a:t>dom(transition_link</a:t>
            </a:r>
            <a:r>
              <a:rPr lang="en-US" altLang="zh-CN" dirty="0">
                <a:latin typeface="Brave Sans Mono" charset="0"/>
              </a:rPr>
              <a:t>)</a:t>
            </a:r>
            <a:r>
              <a:rPr lang="en-US" altLang="zh-CN" dirty="0">
                <a:solidFill>
                  <a:srgbClr val="FF0000"/>
                </a:solidFill>
                <a:latin typeface="Brave Sans Mono" charset="0"/>
              </a:rPr>
              <a:t>∧</a:t>
            </a:r>
            <a:endParaRPr lang="en-US" altLang="zh-CN" dirty="0">
              <a:latin typeface="Brave Sans Mono" charset="0"/>
            </a:endParaRPr>
          </a:p>
          <a:p>
            <a:r>
              <a:rPr lang="en-US" altLang="zh-CN" dirty="0" smtClean="0">
                <a:latin typeface="Brave Sans Mono" charset="0"/>
              </a:rPr>
              <a:t> ¬ last_dequeue_trigger</a:t>
            </a:r>
            <a:r>
              <a:rPr lang="en-US" altLang="zh-CN" dirty="0">
                <a:solidFill>
                  <a:srgbClr val="FF0000"/>
                </a:solidFill>
                <a:latin typeface="Brave Sans Mono" charset="0"/>
              </a:rPr>
              <a:t>⊆</a:t>
            </a:r>
            <a:r>
              <a:rPr lang="en-US" altLang="zh-CN" dirty="0" smtClean="0">
                <a:solidFill>
                  <a:srgbClr val="FF0000"/>
                </a:solidFill>
                <a:latin typeface="Brave Sans Mono" charset="0"/>
              </a:rPr>
              <a:t>abs_Triggers </a:t>
            </a:r>
            <a:r>
              <a:rPr lang="en-US" altLang="zh-CN" dirty="0" smtClean="0">
                <a:latin typeface="Brave Sans Mono" charset="0"/>
              </a:rPr>
              <a:t>∪ {</a:t>
            </a:r>
            <a:r>
              <a:rPr lang="en-US" altLang="zh-CN" dirty="0">
                <a:latin typeface="Brave Sans Mono" charset="0"/>
              </a:rPr>
              <a:t>nullTrigger})</a:t>
            </a:r>
            <a:endParaRPr lang="en-US" altLang="zh-CN" dirty="0">
              <a:effectLst/>
              <a:latin typeface="Brave Sans Mono" charset="0"/>
            </a:endParaRPr>
          </a:p>
        </p:txBody>
      </p:sp>
    </p:spTree>
    <p:extLst>
      <p:ext uri="{BB962C8B-B14F-4D97-AF65-F5344CB8AC3E}">
        <p14:creationId xmlns:p14="http://schemas.microsoft.com/office/powerpoint/2010/main" val="1087872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Old transition x Old 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p:cNvCxnSpPr>
            <a:endCxn id="4" idx="1"/>
          </p:cNvCxnSpPr>
          <p:nvPr/>
        </p:nvCxnSpPr>
        <p:spPr>
          <a:xfrm>
            <a:off x="5832909" y="2521819"/>
            <a:ext cx="1617044" cy="1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a:off x="8364353"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5399" y="2152487"/>
            <a:ext cx="420308" cy="369332"/>
          </a:xfrm>
          <a:prstGeom prst="rect">
            <a:avLst/>
          </a:prstGeom>
          <a:noFill/>
        </p:spPr>
        <p:txBody>
          <a:bodyPr wrap="none" rtlCol="0">
            <a:spAutoFit/>
          </a:bodyPr>
          <a:lstStyle/>
          <a:p>
            <a:r>
              <a:rPr lang="en-GB" dirty="0" smtClean="0"/>
              <a:t>Ta</a:t>
            </a:r>
            <a:endParaRPr lang="en-GB" dirty="0"/>
          </a:p>
        </p:txBody>
      </p:sp>
      <p:sp>
        <p:nvSpPr>
          <p:cNvPr id="10" name="TextBox 9"/>
          <p:cNvSpPr txBox="1"/>
          <p:nvPr/>
        </p:nvSpPr>
        <p:spPr>
          <a:xfrm>
            <a:off x="9533044" y="2147888"/>
            <a:ext cx="460382" cy="369332"/>
          </a:xfrm>
          <a:prstGeom prst="rect">
            <a:avLst/>
          </a:prstGeom>
          <a:noFill/>
        </p:spPr>
        <p:txBody>
          <a:bodyPr wrap="none" rtlCol="0">
            <a:spAutoFit/>
          </a:bodyPr>
          <a:lstStyle/>
          <a:p>
            <a:r>
              <a:rPr lang="en-GB" dirty="0" smtClean="0"/>
              <a:t>U1</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Arrow Connector 11"/>
          <p:cNvCxnSpPr>
            <a:endCxn id="18" idx="1"/>
          </p:cNvCxnSpPr>
          <p:nvPr/>
        </p:nvCxnSpPr>
        <p:spPr>
          <a:xfrm>
            <a:off x="5937662" y="4247199"/>
            <a:ext cx="1663091" cy="2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916197" y="4277190"/>
            <a:ext cx="2154458" cy="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25399" y="3912457"/>
            <a:ext cx="420308" cy="369332"/>
          </a:xfrm>
          <a:prstGeom prst="rect">
            <a:avLst/>
          </a:prstGeom>
          <a:noFill/>
        </p:spPr>
        <p:txBody>
          <a:bodyPr wrap="none" rtlCol="0">
            <a:spAutoFit/>
          </a:bodyPr>
          <a:lstStyle/>
          <a:p>
            <a:r>
              <a:rPr lang="en-GB" dirty="0" smtClean="0"/>
              <a:t>Ta</a:t>
            </a:r>
            <a:endParaRPr lang="en-GB" dirty="0"/>
          </a:p>
        </p:txBody>
      </p:sp>
      <p:sp>
        <p:nvSpPr>
          <p:cNvPr id="15" name="TextBox 14"/>
          <p:cNvSpPr txBox="1"/>
          <p:nvPr/>
        </p:nvSpPr>
        <p:spPr>
          <a:xfrm>
            <a:off x="9810562" y="3887668"/>
            <a:ext cx="460382" cy="369332"/>
          </a:xfrm>
          <a:prstGeom prst="rect">
            <a:avLst/>
          </a:prstGeom>
          <a:noFill/>
        </p:spPr>
        <p:txBody>
          <a:bodyPr wrap="none" rtlCol="0">
            <a:spAutoFit/>
          </a:bodyPr>
          <a:lstStyle/>
          <a:p>
            <a:r>
              <a:rPr lang="en-GB" dirty="0" smtClean="0"/>
              <a:t>U1</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437940" cy="369332"/>
          </a:xfrm>
          <a:prstGeom prst="rect">
            <a:avLst/>
          </a:prstGeom>
          <a:noFill/>
        </p:spPr>
        <p:txBody>
          <a:bodyPr wrap="none" rtlCol="0">
            <a:spAutoFit/>
          </a:bodyPr>
          <a:lstStyle/>
          <a:p>
            <a:r>
              <a:rPr lang="en-GB" dirty="0" smtClean="0"/>
              <a:t>Tb</a:t>
            </a:r>
            <a:endParaRPr lang="en-GB" dirty="0"/>
          </a:p>
        </p:txBody>
      </p:sp>
      <p:sp>
        <p:nvSpPr>
          <p:cNvPr id="25" name="TextBox 24"/>
          <p:cNvSpPr txBox="1"/>
          <p:nvPr/>
        </p:nvSpPr>
        <p:spPr>
          <a:xfrm>
            <a:off x="1318161" y="2147888"/>
            <a:ext cx="934871" cy="369332"/>
          </a:xfrm>
          <a:prstGeom prst="rect">
            <a:avLst/>
          </a:prstGeom>
          <a:noFill/>
        </p:spPr>
        <p:txBody>
          <a:bodyPr wrap="none" rtlCol="0">
            <a:spAutoFit/>
          </a:bodyPr>
          <a:lstStyle/>
          <a:p>
            <a:r>
              <a:rPr lang="en-GB" dirty="0" smtClean="0"/>
              <a:t>Ta;U1;C</a:t>
            </a:r>
            <a:endParaRPr lang="en-GB" dirty="0"/>
          </a:p>
        </p:txBody>
      </p:sp>
      <p:sp>
        <p:nvSpPr>
          <p:cNvPr id="26" name="TextBox 25"/>
          <p:cNvSpPr txBox="1"/>
          <p:nvPr/>
        </p:nvSpPr>
        <p:spPr>
          <a:xfrm>
            <a:off x="1318161" y="4080776"/>
            <a:ext cx="1433406" cy="369332"/>
          </a:xfrm>
          <a:prstGeom prst="rect">
            <a:avLst/>
          </a:prstGeom>
          <a:noFill/>
        </p:spPr>
        <p:txBody>
          <a:bodyPr wrap="none" rtlCol="0">
            <a:spAutoFit/>
          </a:bodyPr>
          <a:lstStyle/>
          <a:p>
            <a:r>
              <a:rPr lang="en-GB" dirty="0" smtClean="0"/>
              <a:t>Ta</a:t>
            </a:r>
            <a:r>
              <a:rPr lang="en-GB" dirty="0" smtClean="0">
                <a:solidFill>
                  <a:srgbClr val="FF0000"/>
                </a:solidFill>
              </a:rPr>
              <a:t>;C;Tb;</a:t>
            </a:r>
            <a:r>
              <a:rPr lang="en-GB" dirty="0" smtClean="0"/>
              <a:t>U1;C</a:t>
            </a:r>
            <a:endParaRPr lang="en-GB" dirty="0"/>
          </a:p>
        </p:txBody>
      </p:sp>
      <p:sp>
        <p:nvSpPr>
          <p:cNvPr id="27" name="TextBox 26"/>
          <p:cNvSpPr txBox="1"/>
          <p:nvPr/>
        </p:nvSpPr>
        <p:spPr>
          <a:xfrm>
            <a:off x="871382" y="5483296"/>
            <a:ext cx="10199273" cy="369332"/>
          </a:xfrm>
          <a:prstGeom prst="rect">
            <a:avLst/>
          </a:prstGeom>
          <a:noFill/>
        </p:spPr>
        <p:txBody>
          <a:bodyPr wrap="square" rtlCol="0">
            <a:spAutoFit/>
          </a:bodyPr>
          <a:lstStyle/>
          <a:p>
            <a:r>
              <a:rPr lang="en-GB" dirty="0" smtClean="0"/>
              <a:t>Ta has not changed its transition associations</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Up Arrow 27"/>
          <p:cNvSpPr/>
          <p:nvPr/>
        </p:nvSpPr>
        <p:spPr>
          <a:xfrm>
            <a:off x="6352679" y="2640573"/>
            <a:ext cx="229168" cy="12125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p:cNvSpPr txBox="1"/>
          <p:nvPr/>
        </p:nvSpPr>
        <p:spPr>
          <a:xfrm>
            <a:off x="5971018" y="3085620"/>
            <a:ext cx="840295" cy="369332"/>
          </a:xfrm>
          <a:prstGeom prst="rect">
            <a:avLst/>
          </a:prstGeom>
          <a:noFill/>
        </p:spPr>
        <p:txBody>
          <a:bodyPr wrap="none" rtlCol="0">
            <a:spAutoFit/>
          </a:bodyPr>
          <a:lstStyle/>
          <a:p>
            <a:r>
              <a:rPr lang="en-GB" dirty="0" smtClean="0"/>
              <a:t>refines</a:t>
            </a:r>
            <a:endParaRPr lang="en-GB" dirty="0"/>
          </a:p>
        </p:txBody>
      </p:sp>
    </p:spTree>
    <p:extLst>
      <p:ext uri="{BB962C8B-B14F-4D97-AF65-F5344CB8AC3E}">
        <p14:creationId xmlns:p14="http://schemas.microsoft.com/office/powerpoint/2010/main" val="1575534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067232746"/>
              </p:ext>
            </p:extLst>
          </p:nvPr>
        </p:nvGraphicFramePr>
        <p:xfrm>
          <a:off x="1068779" y="1690689"/>
          <a:ext cx="10285020" cy="3687060"/>
        </p:xfrm>
        <a:graphic>
          <a:graphicData uri="http://schemas.openxmlformats.org/drawingml/2006/table">
            <a:tbl>
              <a:tblPr firstRow="1" bandRow="1">
                <a:tableStyleId>{5C22544A-7EE6-4342-B048-85BDC9FD1C3A}</a:tableStyleId>
              </a:tblPr>
              <a:tblGrid>
                <a:gridCol w="1769424"/>
                <a:gridCol w="5087256"/>
                <a:gridCol w="3428340"/>
              </a:tblGrid>
              <a:tr h="439467">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058873">
                <a:tc>
                  <a:txBody>
                    <a:bodyPr/>
                    <a:lstStyle/>
                    <a:p>
                      <a:r>
                        <a:rPr lang="en-GB" b="1" dirty="0" smtClean="0">
                          <a:solidFill>
                            <a:schemeClr val="bg1"/>
                          </a:solidFill>
                        </a:rPr>
                        <a:t>Old Triggered Step</a:t>
                      </a:r>
                      <a:endParaRPr lang="en-GB" b="1" dirty="0">
                        <a:solidFill>
                          <a:schemeClr val="bg1"/>
                        </a:solidFill>
                      </a:endParaRPr>
                    </a:p>
                  </a:txBody>
                  <a:tcPr>
                    <a:solidFill>
                      <a:schemeClr val="accent1"/>
                    </a:solidFill>
                  </a:tcPr>
                </a:tc>
                <a:tc>
                  <a:txBody>
                    <a:bodyPr/>
                    <a:lstStyle/>
                    <a:p>
                      <a:r>
                        <a:rPr lang="en-GB" dirty="0" smtClean="0"/>
                        <a:t>E</a:t>
                      </a:r>
                      <a:r>
                        <a:rPr lang="en-GB" baseline="0" dirty="0" smtClean="0"/>
                        <a:t>.g.</a:t>
                      </a:r>
                      <a:r>
                        <a:rPr lang="en-GB" dirty="0" smtClean="0"/>
                        <a:t> 1, Ta - a nested sm does not alter the incoming triggered abstract transitions. In Ta, both</a:t>
                      </a:r>
                      <a:r>
                        <a:rPr lang="en-GB" baseline="0" dirty="0" smtClean="0"/>
                        <a:t> the transition and the triggered step are old</a:t>
                      </a:r>
                      <a:endParaRPr lang="en-GB" dirty="0" smtClean="0"/>
                    </a:p>
                    <a:p>
                      <a:endParaRPr lang="en-GB" dirty="0" smtClean="0"/>
                    </a:p>
                    <a:p>
                      <a:endParaRPr lang="en-GB" dirty="0"/>
                    </a:p>
                  </a:txBody>
                  <a:tcPr>
                    <a:solidFill>
                      <a:schemeClr val="accent6">
                        <a:lumMod val="40000"/>
                        <a:lumOff val="60000"/>
                      </a:schemeClr>
                    </a:solidFill>
                  </a:tcPr>
                </a:tc>
                <a:tc>
                  <a:txBody>
                    <a:bodyPr/>
                    <a:lstStyle/>
                    <a:p>
                      <a:r>
                        <a:rPr lang="en-GB" dirty="0" smtClean="0"/>
                        <a:t>E.g. 2, Ta</a:t>
                      </a:r>
                      <a:r>
                        <a:rPr lang="en-GB" baseline="0" dirty="0" smtClean="0"/>
                        <a:t> - </a:t>
                      </a:r>
                      <a:r>
                        <a:rPr lang="en-GB" dirty="0" smtClean="0"/>
                        <a:t>a nested sm in the source adds a preliminary</a:t>
                      </a:r>
                      <a:r>
                        <a:rPr lang="en-GB" baseline="0" dirty="0" smtClean="0"/>
                        <a:t> transition but we move the trigger from the old outgoing transition to the new transition.</a:t>
                      </a:r>
                    </a:p>
                  </a:txBody>
                  <a:tcPr/>
                </a:tc>
              </a:tr>
              <a:tr h="1083617">
                <a:tc>
                  <a:txBody>
                    <a:bodyPr/>
                    <a:lstStyle/>
                    <a:p>
                      <a:r>
                        <a:rPr lang="en-GB" b="1" dirty="0" smtClean="0">
                          <a:solidFill>
                            <a:schemeClr val="bg1"/>
                          </a:solidFill>
                        </a:rPr>
                        <a:t>New Triggered Step</a:t>
                      </a:r>
                      <a:endParaRPr lang="en-GB" b="1" dirty="0">
                        <a:solidFill>
                          <a:schemeClr val="bg1"/>
                        </a:solidFill>
                      </a:endParaRPr>
                    </a:p>
                  </a:txBody>
                  <a:tcPr>
                    <a:solidFill>
                      <a:schemeClr val="accent1"/>
                    </a:solidFill>
                  </a:tcPr>
                </a:tc>
                <a:tc>
                  <a:txBody>
                    <a:bodyPr/>
                    <a:lstStyle/>
                    <a:p>
                      <a:r>
                        <a:rPr lang="en-GB" baseline="0" dirty="0" smtClean="0"/>
                        <a:t>E.g. 3, Tb </a:t>
                      </a:r>
                      <a:r>
                        <a:rPr lang="mr-IN" baseline="0" dirty="0" smtClean="0"/>
                        <a:t>–</a:t>
                      </a:r>
                      <a:r>
                        <a:rPr lang="en-GB" baseline="0" dirty="0" smtClean="0"/>
                        <a:t> a trigger is added to a previously untriggered transition. Hence the triggered step refines the untriggered one and otherwise the step-transition association remains unchanged.</a:t>
                      </a:r>
                      <a:endParaRPr lang="en-GB" dirty="0"/>
                    </a:p>
                  </a:txBody>
                  <a:tcPr>
                    <a:solidFill>
                      <a:schemeClr val="accent6">
                        <a:lumMod val="20000"/>
                        <a:lumOff val="80000"/>
                      </a:schemeClr>
                    </a:solidFill>
                  </a:tcPr>
                </a:tc>
                <a:tc>
                  <a:txBody>
                    <a:bodyPr/>
                    <a:lstStyle/>
                    <a:p>
                      <a:r>
                        <a:rPr lang="en-GB" dirty="0" smtClean="0"/>
                        <a:t>E</a:t>
                      </a:r>
                      <a:r>
                        <a:rPr lang="en-GB" baseline="0" dirty="0" smtClean="0"/>
                        <a:t>.g. A nested sm is added with triggered transition Tb. In Tb, both the transition and the triggered step are new.</a:t>
                      </a:r>
                      <a:endParaRPr lang="en-GB" dirty="0"/>
                    </a:p>
                  </a:txBody>
                  <a:tcPr>
                    <a:solidFill>
                      <a:schemeClr val="accent6">
                        <a:lumMod val="40000"/>
                        <a:lumOff val="60000"/>
                      </a:schemeClr>
                    </a:solidFill>
                  </a:tcPr>
                </a:tc>
              </a:tr>
            </a:tbl>
          </a:graphicData>
        </a:graphic>
      </p:graphicFrame>
      <p:sp>
        <p:nvSpPr>
          <p:cNvPr id="5" name="Rectangle 4"/>
          <p:cNvSpPr/>
          <p:nvPr/>
        </p:nvSpPr>
        <p:spPr>
          <a:xfrm>
            <a:off x="2842953" y="4206239"/>
            <a:ext cx="5087389" cy="117150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2842954" y="2144684"/>
            <a:ext cx="8510846" cy="206155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694558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New transition x New 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 name="Straight Arrow Connector 5"/>
          <p:cNvCxnSpPr>
            <a:endCxn id="4" idx="1"/>
          </p:cNvCxnSpPr>
          <p:nvPr/>
        </p:nvCxnSpPr>
        <p:spPr>
          <a:xfrm>
            <a:off x="5832909" y="2521819"/>
            <a:ext cx="1617044" cy="1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4" idx="3"/>
          </p:cNvCxnSpPr>
          <p:nvPr/>
        </p:nvCxnSpPr>
        <p:spPr>
          <a:xfrm>
            <a:off x="8364353"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25399" y="2152487"/>
            <a:ext cx="420308" cy="369332"/>
          </a:xfrm>
          <a:prstGeom prst="rect">
            <a:avLst/>
          </a:prstGeom>
          <a:noFill/>
        </p:spPr>
        <p:txBody>
          <a:bodyPr wrap="none" rtlCol="0">
            <a:spAutoFit/>
          </a:bodyPr>
          <a:lstStyle/>
          <a:p>
            <a:r>
              <a:rPr lang="en-GB" dirty="0" smtClean="0"/>
              <a:t>Ta</a:t>
            </a:r>
            <a:endParaRPr lang="en-GB" dirty="0"/>
          </a:p>
        </p:txBody>
      </p:sp>
      <p:sp>
        <p:nvSpPr>
          <p:cNvPr id="10" name="TextBox 9"/>
          <p:cNvSpPr txBox="1"/>
          <p:nvPr/>
        </p:nvSpPr>
        <p:spPr>
          <a:xfrm>
            <a:off x="9533044" y="2147888"/>
            <a:ext cx="460382" cy="369332"/>
          </a:xfrm>
          <a:prstGeom prst="rect">
            <a:avLst/>
          </a:prstGeom>
          <a:noFill/>
        </p:spPr>
        <p:txBody>
          <a:bodyPr wrap="none" rtlCol="0">
            <a:spAutoFit/>
          </a:bodyPr>
          <a:lstStyle/>
          <a:p>
            <a:r>
              <a:rPr lang="en-GB" dirty="0" smtClean="0"/>
              <a:t>U1</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Arrow Connector 11"/>
          <p:cNvCxnSpPr>
            <a:endCxn id="18" idx="1"/>
          </p:cNvCxnSpPr>
          <p:nvPr/>
        </p:nvCxnSpPr>
        <p:spPr>
          <a:xfrm>
            <a:off x="5937662" y="4247199"/>
            <a:ext cx="1663091" cy="20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916197" y="4277190"/>
            <a:ext cx="2154458" cy="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325399" y="3912457"/>
            <a:ext cx="420308" cy="369332"/>
          </a:xfrm>
          <a:prstGeom prst="rect">
            <a:avLst/>
          </a:prstGeom>
          <a:noFill/>
        </p:spPr>
        <p:txBody>
          <a:bodyPr wrap="none" rtlCol="0">
            <a:spAutoFit/>
          </a:bodyPr>
          <a:lstStyle/>
          <a:p>
            <a:r>
              <a:rPr lang="en-GB" dirty="0" smtClean="0"/>
              <a:t>Ta</a:t>
            </a:r>
            <a:endParaRPr lang="en-GB" dirty="0"/>
          </a:p>
        </p:txBody>
      </p:sp>
      <p:sp>
        <p:nvSpPr>
          <p:cNvPr id="15" name="TextBox 14"/>
          <p:cNvSpPr txBox="1"/>
          <p:nvPr/>
        </p:nvSpPr>
        <p:spPr>
          <a:xfrm>
            <a:off x="9810562" y="3887668"/>
            <a:ext cx="460382" cy="369332"/>
          </a:xfrm>
          <a:prstGeom prst="rect">
            <a:avLst/>
          </a:prstGeom>
          <a:noFill/>
        </p:spPr>
        <p:txBody>
          <a:bodyPr wrap="none" rtlCol="0">
            <a:spAutoFit/>
          </a:bodyPr>
          <a:lstStyle/>
          <a:p>
            <a:r>
              <a:rPr lang="en-GB" dirty="0" smtClean="0"/>
              <a:t>U1</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437940" cy="369332"/>
          </a:xfrm>
          <a:prstGeom prst="rect">
            <a:avLst/>
          </a:prstGeom>
          <a:noFill/>
        </p:spPr>
        <p:txBody>
          <a:bodyPr wrap="none" rtlCol="0">
            <a:spAutoFit/>
          </a:bodyPr>
          <a:lstStyle/>
          <a:p>
            <a:r>
              <a:rPr lang="en-GB" dirty="0" smtClean="0"/>
              <a:t>Tb</a:t>
            </a:r>
            <a:endParaRPr lang="en-GB" dirty="0"/>
          </a:p>
        </p:txBody>
      </p:sp>
      <p:sp>
        <p:nvSpPr>
          <p:cNvPr id="25" name="TextBox 24"/>
          <p:cNvSpPr txBox="1"/>
          <p:nvPr/>
        </p:nvSpPr>
        <p:spPr>
          <a:xfrm>
            <a:off x="1318161" y="2147888"/>
            <a:ext cx="934871" cy="369332"/>
          </a:xfrm>
          <a:prstGeom prst="rect">
            <a:avLst/>
          </a:prstGeom>
          <a:noFill/>
        </p:spPr>
        <p:txBody>
          <a:bodyPr wrap="none" rtlCol="0">
            <a:spAutoFit/>
          </a:bodyPr>
          <a:lstStyle/>
          <a:p>
            <a:r>
              <a:rPr lang="en-GB" dirty="0" smtClean="0"/>
              <a:t>Ta;U1;C</a:t>
            </a:r>
            <a:endParaRPr lang="en-GB" dirty="0"/>
          </a:p>
        </p:txBody>
      </p:sp>
      <p:sp>
        <p:nvSpPr>
          <p:cNvPr id="26" name="TextBox 25"/>
          <p:cNvSpPr txBox="1"/>
          <p:nvPr/>
        </p:nvSpPr>
        <p:spPr>
          <a:xfrm>
            <a:off x="1318161" y="4080776"/>
            <a:ext cx="1433406" cy="369332"/>
          </a:xfrm>
          <a:prstGeom prst="rect">
            <a:avLst/>
          </a:prstGeom>
          <a:noFill/>
        </p:spPr>
        <p:txBody>
          <a:bodyPr wrap="none" rtlCol="0">
            <a:spAutoFit/>
          </a:bodyPr>
          <a:lstStyle/>
          <a:p>
            <a:r>
              <a:rPr lang="en-GB" dirty="0" smtClean="0"/>
              <a:t>Ta</a:t>
            </a:r>
            <a:r>
              <a:rPr lang="en-GB" dirty="0" smtClean="0">
                <a:solidFill>
                  <a:srgbClr val="FF0000"/>
                </a:solidFill>
              </a:rPr>
              <a:t>;C;Tb;</a:t>
            </a:r>
            <a:r>
              <a:rPr lang="en-GB" dirty="0" smtClean="0"/>
              <a:t>U1;C</a:t>
            </a:r>
            <a:endParaRPr lang="en-GB" dirty="0"/>
          </a:p>
        </p:txBody>
      </p:sp>
      <p:sp>
        <p:nvSpPr>
          <p:cNvPr id="27" name="TextBox 26"/>
          <p:cNvSpPr txBox="1"/>
          <p:nvPr/>
        </p:nvSpPr>
        <p:spPr>
          <a:xfrm>
            <a:off x="871382" y="5483296"/>
            <a:ext cx="10199273" cy="646331"/>
          </a:xfrm>
          <a:prstGeom prst="rect">
            <a:avLst/>
          </a:prstGeom>
          <a:noFill/>
        </p:spPr>
        <p:txBody>
          <a:bodyPr wrap="square" rtlCol="0">
            <a:spAutoFit/>
          </a:bodyPr>
          <a:lstStyle/>
          <a:p>
            <a:r>
              <a:rPr lang="en-GB" dirty="0" smtClean="0"/>
              <a:t>Tb and its new transition refine FutureTriggeredTransitionSet.  (U1 now follows a different trigger (i.e. it changed run))</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Up Arrow 21"/>
          <p:cNvSpPr/>
          <p:nvPr/>
        </p:nvSpPr>
        <p:spPr>
          <a:xfrm>
            <a:off x="8013766" y="3489699"/>
            <a:ext cx="229168" cy="34948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extBox 4"/>
          <p:cNvSpPr txBox="1"/>
          <p:nvPr/>
        </p:nvSpPr>
        <p:spPr>
          <a:xfrm>
            <a:off x="7195890" y="3151604"/>
            <a:ext cx="2094088" cy="276999"/>
          </a:xfrm>
          <a:prstGeom prst="rect">
            <a:avLst/>
          </a:prstGeom>
          <a:noFill/>
        </p:spPr>
        <p:txBody>
          <a:bodyPr wrap="square" rtlCol="0">
            <a:spAutoFit/>
          </a:bodyPr>
          <a:lstStyle/>
          <a:p>
            <a:r>
              <a:rPr lang="en-GB" sz="1200" dirty="0" smtClean="0"/>
              <a:t>FutureTriggered Transition</a:t>
            </a:r>
            <a:endParaRPr lang="en-GB" sz="1200" dirty="0"/>
          </a:p>
        </p:txBody>
      </p:sp>
      <p:sp>
        <p:nvSpPr>
          <p:cNvPr id="7" name="TextBox 6"/>
          <p:cNvSpPr txBox="1"/>
          <p:nvPr/>
        </p:nvSpPr>
        <p:spPr>
          <a:xfrm>
            <a:off x="8163015" y="3459385"/>
            <a:ext cx="840295" cy="369332"/>
          </a:xfrm>
          <a:prstGeom prst="rect">
            <a:avLst/>
          </a:prstGeom>
          <a:noFill/>
        </p:spPr>
        <p:txBody>
          <a:bodyPr wrap="none" rtlCol="0">
            <a:spAutoFit/>
          </a:bodyPr>
          <a:lstStyle/>
          <a:p>
            <a:r>
              <a:rPr lang="en-GB" dirty="0" smtClean="0"/>
              <a:t>refines</a:t>
            </a:r>
            <a:endParaRPr lang="en-GB" dirty="0"/>
          </a:p>
        </p:txBody>
      </p:sp>
    </p:spTree>
    <p:extLst>
      <p:ext uri="{BB962C8B-B14F-4D97-AF65-F5344CB8AC3E}">
        <p14:creationId xmlns:p14="http://schemas.microsoft.com/office/powerpoint/2010/main" val="5756196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63293447"/>
              </p:ext>
            </p:extLst>
          </p:nvPr>
        </p:nvGraphicFramePr>
        <p:xfrm>
          <a:off x="1068779" y="1690689"/>
          <a:ext cx="10285020" cy="3687060"/>
        </p:xfrm>
        <a:graphic>
          <a:graphicData uri="http://schemas.openxmlformats.org/drawingml/2006/table">
            <a:tbl>
              <a:tblPr firstRow="1" bandRow="1">
                <a:tableStyleId>{5C22544A-7EE6-4342-B048-85BDC9FD1C3A}</a:tableStyleId>
              </a:tblPr>
              <a:tblGrid>
                <a:gridCol w="1769424"/>
                <a:gridCol w="5087256"/>
                <a:gridCol w="3428340"/>
              </a:tblGrid>
              <a:tr h="439467">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058873">
                <a:tc>
                  <a:txBody>
                    <a:bodyPr/>
                    <a:lstStyle/>
                    <a:p>
                      <a:r>
                        <a:rPr lang="en-GB" b="1" dirty="0" smtClean="0">
                          <a:solidFill>
                            <a:schemeClr val="bg1"/>
                          </a:solidFill>
                        </a:rPr>
                        <a:t>Old Triggered Step</a:t>
                      </a:r>
                      <a:endParaRPr lang="en-GB" b="1" dirty="0">
                        <a:solidFill>
                          <a:schemeClr val="bg1"/>
                        </a:solidFill>
                      </a:endParaRPr>
                    </a:p>
                  </a:txBody>
                  <a:tcPr>
                    <a:solidFill>
                      <a:schemeClr val="accent1"/>
                    </a:solidFill>
                  </a:tcPr>
                </a:tc>
                <a:tc>
                  <a:txBody>
                    <a:bodyPr/>
                    <a:lstStyle/>
                    <a:p>
                      <a:r>
                        <a:rPr lang="en-GB" dirty="0" smtClean="0"/>
                        <a:t>E</a:t>
                      </a:r>
                      <a:r>
                        <a:rPr lang="en-GB" baseline="0" dirty="0" smtClean="0"/>
                        <a:t>.g.</a:t>
                      </a:r>
                      <a:r>
                        <a:rPr lang="en-GB" dirty="0" smtClean="0"/>
                        <a:t> 1, Ta - a nested sm does not alter the incoming triggered abstract transitions. In Ta, both</a:t>
                      </a:r>
                      <a:r>
                        <a:rPr lang="en-GB" baseline="0" dirty="0" smtClean="0"/>
                        <a:t> the transition and the triggered step are old</a:t>
                      </a:r>
                      <a:endParaRPr lang="en-GB" dirty="0" smtClean="0"/>
                    </a:p>
                    <a:p>
                      <a:endParaRPr lang="en-GB" dirty="0" smtClean="0"/>
                    </a:p>
                    <a:p>
                      <a:endParaRPr lang="en-GB" dirty="0"/>
                    </a:p>
                  </a:txBody>
                  <a:tcPr>
                    <a:solidFill>
                      <a:schemeClr val="accent6">
                        <a:lumMod val="40000"/>
                        <a:lumOff val="60000"/>
                      </a:schemeClr>
                    </a:solidFill>
                  </a:tcPr>
                </a:tc>
                <a:tc>
                  <a:txBody>
                    <a:bodyPr/>
                    <a:lstStyle/>
                    <a:p>
                      <a:r>
                        <a:rPr lang="en-GB" dirty="0" smtClean="0"/>
                        <a:t>E.g. A nested sm in the source adds a preliminary</a:t>
                      </a:r>
                      <a:r>
                        <a:rPr lang="en-GB" baseline="0" dirty="0" smtClean="0"/>
                        <a:t> transition. Could we move the trigger from the old outgoing transition to the new transition? </a:t>
                      </a:r>
                    </a:p>
                  </a:txBody>
                  <a:tcPr/>
                </a:tc>
              </a:tr>
              <a:tr h="1083617">
                <a:tc>
                  <a:txBody>
                    <a:bodyPr/>
                    <a:lstStyle/>
                    <a:p>
                      <a:r>
                        <a:rPr lang="en-GB" b="1" dirty="0" smtClean="0">
                          <a:solidFill>
                            <a:schemeClr val="bg1"/>
                          </a:solidFill>
                        </a:rPr>
                        <a:t>New Triggered Step</a:t>
                      </a:r>
                      <a:endParaRPr lang="en-GB" b="1" dirty="0">
                        <a:solidFill>
                          <a:schemeClr val="bg1"/>
                        </a:solidFill>
                      </a:endParaRPr>
                    </a:p>
                  </a:txBody>
                  <a:tcPr>
                    <a:solidFill>
                      <a:schemeClr val="accent1"/>
                    </a:solidFill>
                  </a:tcPr>
                </a:tc>
                <a:tc>
                  <a:txBody>
                    <a:bodyPr/>
                    <a:lstStyle/>
                    <a:p>
                      <a:r>
                        <a:rPr lang="en-GB" baseline="0" dirty="0" smtClean="0"/>
                        <a:t>E.g. 3, Tb </a:t>
                      </a:r>
                      <a:r>
                        <a:rPr lang="mr-IN" baseline="0" dirty="0" smtClean="0"/>
                        <a:t>–</a:t>
                      </a:r>
                      <a:r>
                        <a:rPr lang="en-GB" baseline="0" dirty="0" smtClean="0"/>
                        <a:t> a trigger is added to a previously untriggered transition. Hence the triggered step refines the untriggered one and otherwise the step-transition association remains unchanged.</a:t>
                      </a:r>
                      <a:endParaRPr lang="en-GB" dirty="0"/>
                    </a:p>
                  </a:txBody>
                  <a:tcPr>
                    <a:solidFill>
                      <a:schemeClr val="accent6">
                        <a:lumMod val="20000"/>
                        <a:lumOff val="80000"/>
                      </a:schemeClr>
                    </a:solidFill>
                  </a:tcPr>
                </a:tc>
                <a:tc>
                  <a:txBody>
                    <a:bodyPr/>
                    <a:lstStyle/>
                    <a:p>
                      <a:r>
                        <a:rPr lang="en-GB" dirty="0" smtClean="0"/>
                        <a:t>E</a:t>
                      </a:r>
                      <a:r>
                        <a:rPr lang="en-GB" baseline="0" dirty="0" smtClean="0"/>
                        <a:t>.g. 1, Tb -  a nested sm is added with triggered transitions. In Tb, both the transition and the triggered step are new.</a:t>
                      </a:r>
                      <a:endParaRPr lang="en-GB" dirty="0"/>
                    </a:p>
                  </a:txBody>
                  <a:tcPr>
                    <a:solidFill>
                      <a:schemeClr val="accent6">
                        <a:lumMod val="40000"/>
                        <a:lumOff val="60000"/>
                      </a:schemeClr>
                    </a:solidFill>
                  </a:tcPr>
                </a:tc>
              </a:tr>
            </a:tbl>
          </a:graphicData>
        </a:graphic>
      </p:graphicFrame>
      <p:sp>
        <p:nvSpPr>
          <p:cNvPr id="5" name="Rectangle 4"/>
          <p:cNvSpPr/>
          <p:nvPr/>
        </p:nvSpPr>
        <p:spPr>
          <a:xfrm>
            <a:off x="2787832" y="4206239"/>
            <a:ext cx="8565967" cy="117150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2787832" y="2144686"/>
            <a:ext cx="5125884" cy="206155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1424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a:t>
            </a:r>
            <a:r>
              <a:rPr lang="en-GB" altLang="zh-CN" dirty="0" smtClean="0"/>
              <a:t>Old </a:t>
            </a:r>
            <a:r>
              <a:rPr lang="en-GB" altLang="zh-CN" dirty="0"/>
              <a:t>triggered 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8" name="Straight Arrow Connector 7"/>
          <p:cNvCxnSpPr>
            <a:stCxn id="4" idx="3"/>
          </p:cNvCxnSpPr>
          <p:nvPr/>
        </p:nvCxnSpPr>
        <p:spPr>
          <a:xfrm>
            <a:off x="8364353"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13780" y="2001844"/>
            <a:ext cx="420308" cy="369332"/>
          </a:xfrm>
          <a:prstGeom prst="rect">
            <a:avLst/>
          </a:prstGeom>
          <a:noFill/>
        </p:spPr>
        <p:txBody>
          <a:bodyPr wrap="none" rtlCol="0">
            <a:spAutoFit/>
          </a:bodyPr>
          <a:lstStyle/>
          <a:p>
            <a:r>
              <a:rPr lang="en-GB" dirty="0" smtClean="0"/>
              <a:t>Ta</a:t>
            </a: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3" name="Straight Arrow Connector 12"/>
          <p:cNvCxnSpPr/>
          <p:nvPr/>
        </p:nvCxnSpPr>
        <p:spPr>
          <a:xfrm flipV="1">
            <a:off x="8916197" y="4277190"/>
            <a:ext cx="2154458" cy="4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10562" y="3887668"/>
            <a:ext cx="460382" cy="369332"/>
          </a:xfrm>
          <a:prstGeom prst="rect">
            <a:avLst/>
          </a:prstGeom>
          <a:noFill/>
        </p:spPr>
        <p:txBody>
          <a:bodyPr wrap="none" rtlCol="0">
            <a:spAutoFit/>
          </a:bodyPr>
          <a:lstStyle/>
          <a:p>
            <a:r>
              <a:rPr lang="en-GB" dirty="0" smtClean="0"/>
              <a:t>U1</a:t>
            </a: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651140" cy="369332"/>
          </a:xfrm>
          <a:prstGeom prst="rect">
            <a:avLst/>
          </a:prstGeom>
          <a:noFill/>
        </p:spPr>
        <p:txBody>
          <a:bodyPr wrap="none" rtlCol="0">
            <a:spAutoFit/>
          </a:bodyPr>
          <a:lstStyle/>
          <a:p>
            <a:r>
              <a:rPr lang="en-GB" dirty="0" smtClean="0"/>
              <a:t>Ta’</a:t>
            </a:r>
            <a:endParaRPr lang="en-GB" dirty="0"/>
          </a:p>
        </p:txBody>
      </p:sp>
      <p:sp>
        <p:nvSpPr>
          <p:cNvPr id="25" name="TextBox 24"/>
          <p:cNvSpPr txBox="1"/>
          <p:nvPr/>
        </p:nvSpPr>
        <p:spPr>
          <a:xfrm>
            <a:off x="1318161" y="2147888"/>
            <a:ext cx="614271" cy="369332"/>
          </a:xfrm>
          <a:prstGeom prst="rect">
            <a:avLst/>
          </a:prstGeom>
          <a:noFill/>
        </p:spPr>
        <p:txBody>
          <a:bodyPr wrap="none" rtlCol="0">
            <a:spAutoFit/>
          </a:bodyPr>
          <a:lstStyle/>
          <a:p>
            <a:r>
              <a:rPr lang="en-GB" dirty="0" smtClean="0"/>
              <a:t>Ta;C</a:t>
            </a:r>
            <a:endParaRPr lang="en-GB" dirty="0"/>
          </a:p>
        </p:txBody>
      </p:sp>
      <p:sp>
        <p:nvSpPr>
          <p:cNvPr id="26" name="TextBox 25"/>
          <p:cNvSpPr txBox="1"/>
          <p:nvPr/>
        </p:nvSpPr>
        <p:spPr>
          <a:xfrm>
            <a:off x="1318161" y="4080776"/>
            <a:ext cx="1172116" cy="369332"/>
          </a:xfrm>
          <a:prstGeom prst="rect">
            <a:avLst/>
          </a:prstGeom>
          <a:noFill/>
        </p:spPr>
        <p:txBody>
          <a:bodyPr wrap="none" rtlCol="0">
            <a:spAutoFit/>
          </a:bodyPr>
          <a:lstStyle/>
          <a:p>
            <a:r>
              <a:rPr lang="en-GB" dirty="0" smtClean="0"/>
              <a:t>Ta’</a:t>
            </a:r>
            <a:r>
              <a:rPr lang="en-GB" dirty="0" smtClean="0">
                <a:solidFill>
                  <a:srgbClr val="FF0000"/>
                </a:solidFill>
              </a:rPr>
              <a:t>;U1</a:t>
            </a:r>
            <a:r>
              <a:rPr lang="en-GB" dirty="0" smtClean="0"/>
              <a:t>;C</a:t>
            </a:r>
            <a:endParaRPr lang="en-GB" dirty="0"/>
          </a:p>
        </p:txBody>
      </p:sp>
      <p:sp>
        <p:nvSpPr>
          <p:cNvPr id="27" name="TextBox 26"/>
          <p:cNvSpPr txBox="1"/>
          <p:nvPr/>
        </p:nvSpPr>
        <p:spPr>
          <a:xfrm>
            <a:off x="871382" y="5401593"/>
            <a:ext cx="10199273" cy="646331"/>
          </a:xfrm>
          <a:prstGeom prst="rect">
            <a:avLst/>
          </a:prstGeom>
          <a:noFill/>
        </p:spPr>
        <p:txBody>
          <a:bodyPr wrap="square" rtlCol="0">
            <a:spAutoFit/>
          </a:bodyPr>
          <a:lstStyle/>
          <a:p>
            <a:r>
              <a:rPr lang="en-GB" dirty="0" smtClean="0"/>
              <a:t>The step U1 has been appended to Ta, however, Ta has changed its transition association to a new (preliminary) transition and U1 is now associated with the old transition. </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71382" y="2931078"/>
            <a:ext cx="5310396" cy="646331"/>
          </a:xfrm>
          <a:prstGeom prst="rect">
            <a:avLst/>
          </a:prstGeom>
          <a:noFill/>
        </p:spPr>
        <p:txBody>
          <a:bodyPr wrap="square" rtlCol="0">
            <a:spAutoFit/>
          </a:bodyPr>
          <a:lstStyle/>
          <a:p>
            <a:r>
              <a:rPr lang="en-GB" dirty="0" smtClean="0">
                <a:solidFill>
                  <a:srgbClr val="FF0000"/>
                </a:solidFill>
              </a:rPr>
              <a:t>NOT allowed: Ta’ cannot refine Ta due to different target states.</a:t>
            </a:r>
            <a:endParaRPr lang="en-GB" dirty="0">
              <a:solidFill>
                <a:srgbClr val="FF0000"/>
              </a:solidFill>
            </a:endParaRPr>
          </a:p>
        </p:txBody>
      </p:sp>
      <p:sp>
        <p:nvSpPr>
          <p:cNvPr id="19" name="Up Arrow 18"/>
          <p:cNvSpPr/>
          <p:nvPr/>
        </p:nvSpPr>
        <p:spPr>
          <a:xfrm rot="2520000">
            <a:off x="6411007" y="2371953"/>
            <a:ext cx="169606" cy="1712981"/>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899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zh-CN" dirty="0"/>
              <a:t>New transition x </a:t>
            </a:r>
            <a:r>
              <a:rPr lang="en-GB" altLang="zh-CN" dirty="0" smtClean="0"/>
              <a:t>Old triggered </a:t>
            </a:r>
            <a:r>
              <a:rPr lang="en-GB" altLang="zh-CN" dirty="0"/>
              <a:t>step</a:t>
            </a:r>
            <a:endParaRPr lang="en-GB" dirty="0"/>
          </a:p>
        </p:txBody>
      </p:sp>
      <p:sp>
        <p:nvSpPr>
          <p:cNvPr id="4" name="Rectangle 3"/>
          <p:cNvSpPr/>
          <p:nvPr/>
        </p:nvSpPr>
        <p:spPr>
          <a:xfrm>
            <a:off x="7449953" y="2079058"/>
            <a:ext cx="914400"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7449953" y="3839028"/>
            <a:ext cx="1732548" cy="914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p:cNvSpPr/>
          <p:nvPr/>
        </p:nvSpPr>
        <p:spPr>
          <a:xfrm>
            <a:off x="7600753"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p:cNvSpPr/>
          <p:nvPr/>
        </p:nvSpPr>
        <p:spPr>
          <a:xfrm>
            <a:off x="8619859" y="4128446"/>
            <a:ext cx="265257" cy="2793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7944045" y="3877867"/>
            <a:ext cx="420308" cy="369332"/>
          </a:xfrm>
          <a:prstGeom prst="rect">
            <a:avLst/>
          </a:prstGeom>
          <a:noFill/>
        </p:spPr>
        <p:txBody>
          <a:bodyPr wrap="none" rtlCol="0">
            <a:spAutoFit/>
          </a:bodyPr>
          <a:lstStyle/>
          <a:p>
            <a:r>
              <a:rPr lang="en-GB" dirty="0" smtClean="0"/>
              <a:t>Ta</a:t>
            </a:r>
            <a:endParaRPr lang="en-GB" dirty="0"/>
          </a:p>
        </p:txBody>
      </p:sp>
      <p:cxnSp>
        <p:nvCxnSpPr>
          <p:cNvPr id="30" name="Straight Arrow Connector 29"/>
          <p:cNvCxnSpPr>
            <a:endCxn id="20" idx="1"/>
          </p:cNvCxnSpPr>
          <p:nvPr/>
        </p:nvCxnSpPr>
        <p:spPr>
          <a:xfrm>
            <a:off x="7866010" y="4257000"/>
            <a:ext cx="753849" cy="11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505649" y="2536258"/>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8875" y="2051224"/>
            <a:ext cx="420308" cy="369332"/>
          </a:xfrm>
          <a:prstGeom prst="rect">
            <a:avLst/>
          </a:prstGeom>
          <a:noFill/>
        </p:spPr>
        <p:txBody>
          <a:bodyPr wrap="none" rtlCol="0">
            <a:spAutoFit/>
          </a:bodyPr>
          <a:lstStyle/>
          <a:p>
            <a:r>
              <a:rPr lang="en-GB" dirty="0" smtClean="0"/>
              <a:t>Ta</a:t>
            </a:r>
            <a:endParaRPr lang="en-GB" dirty="0"/>
          </a:p>
        </p:txBody>
      </p:sp>
      <p:cxnSp>
        <p:nvCxnSpPr>
          <p:cNvPr id="19" name="Straight Arrow Connector 18"/>
          <p:cNvCxnSpPr/>
          <p:nvPr/>
        </p:nvCxnSpPr>
        <p:spPr>
          <a:xfrm>
            <a:off x="5505649" y="4277312"/>
            <a:ext cx="19443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01668" y="3801197"/>
            <a:ext cx="386644" cy="369332"/>
          </a:xfrm>
          <a:prstGeom prst="rect">
            <a:avLst/>
          </a:prstGeom>
          <a:noFill/>
        </p:spPr>
        <p:txBody>
          <a:bodyPr wrap="none" rtlCol="0">
            <a:spAutoFit/>
          </a:bodyPr>
          <a:lstStyle/>
          <a:p>
            <a:r>
              <a:rPr lang="en-GB" dirty="0" smtClean="0"/>
              <a:t>??</a:t>
            </a:r>
            <a:endParaRPr lang="en-GB" dirty="0"/>
          </a:p>
        </p:txBody>
      </p:sp>
      <p:sp>
        <p:nvSpPr>
          <p:cNvPr id="3" name="TextBox 2"/>
          <p:cNvSpPr txBox="1"/>
          <p:nvPr/>
        </p:nvSpPr>
        <p:spPr>
          <a:xfrm>
            <a:off x="460313" y="3086853"/>
            <a:ext cx="5293437" cy="369332"/>
          </a:xfrm>
          <a:prstGeom prst="rect">
            <a:avLst/>
          </a:prstGeom>
          <a:noFill/>
        </p:spPr>
        <p:txBody>
          <a:bodyPr wrap="none" rtlCol="0">
            <a:spAutoFit/>
          </a:bodyPr>
          <a:lstStyle/>
          <a:p>
            <a:r>
              <a:rPr lang="en-GB" dirty="0" smtClean="0">
                <a:solidFill>
                  <a:srgbClr val="FF0000"/>
                </a:solidFill>
              </a:rPr>
              <a:t>Is this allowed? What happens to the old transition?</a:t>
            </a:r>
            <a:endParaRPr lang="en-GB" dirty="0">
              <a:solidFill>
                <a:srgbClr val="FF0000"/>
              </a:solidFill>
            </a:endParaRPr>
          </a:p>
        </p:txBody>
      </p:sp>
      <p:sp>
        <p:nvSpPr>
          <p:cNvPr id="23" name="Up Arrow 22"/>
          <p:cNvSpPr/>
          <p:nvPr/>
        </p:nvSpPr>
        <p:spPr>
          <a:xfrm rot="18780000">
            <a:off x="7134230" y="2356930"/>
            <a:ext cx="148554" cy="1878748"/>
          </a:xfrm>
          <a:prstGeom prst="up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62324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Triggered steps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33923524"/>
              </p:ext>
            </p:extLst>
          </p:nvPr>
        </p:nvGraphicFramePr>
        <p:xfrm>
          <a:off x="1068779" y="1690689"/>
          <a:ext cx="10285020" cy="3687060"/>
        </p:xfrm>
        <a:graphic>
          <a:graphicData uri="http://schemas.openxmlformats.org/drawingml/2006/table">
            <a:tbl>
              <a:tblPr firstRow="1" bandRow="1">
                <a:tableStyleId>{5C22544A-7EE6-4342-B048-85BDC9FD1C3A}</a:tableStyleId>
              </a:tblPr>
              <a:tblGrid>
                <a:gridCol w="1769424"/>
                <a:gridCol w="5087256"/>
                <a:gridCol w="3428340"/>
              </a:tblGrid>
              <a:tr h="439467">
                <a:tc>
                  <a:txBody>
                    <a:bodyPr/>
                    <a:lstStyle/>
                    <a:p>
                      <a:endParaRPr lang="en-GB" dirty="0"/>
                    </a:p>
                  </a:txBody>
                  <a:tcPr/>
                </a:tc>
                <a:tc>
                  <a:txBody>
                    <a:bodyPr/>
                    <a:lstStyle/>
                    <a:p>
                      <a:r>
                        <a:rPr lang="en-GB" dirty="0" smtClean="0"/>
                        <a:t>Old</a:t>
                      </a:r>
                      <a:r>
                        <a:rPr lang="en-GB" baseline="0" dirty="0" smtClean="0"/>
                        <a:t> </a:t>
                      </a:r>
                      <a:r>
                        <a:rPr lang="en-GB" dirty="0" smtClean="0"/>
                        <a:t>Transition</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zh-CN" baseline="0" dirty="0" smtClean="0"/>
                        <a:t>New </a:t>
                      </a:r>
                      <a:r>
                        <a:rPr lang="en-GB" altLang="zh-CN" dirty="0" smtClean="0"/>
                        <a:t>Transition</a:t>
                      </a:r>
                    </a:p>
                  </a:txBody>
                  <a:tcPr/>
                </a:tc>
              </a:tr>
              <a:tr h="2058873">
                <a:tc>
                  <a:txBody>
                    <a:bodyPr/>
                    <a:lstStyle/>
                    <a:p>
                      <a:r>
                        <a:rPr lang="en-GB" b="1" dirty="0" smtClean="0">
                          <a:solidFill>
                            <a:schemeClr val="bg1"/>
                          </a:solidFill>
                        </a:rPr>
                        <a:t>Old Triggered Step</a:t>
                      </a:r>
                      <a:endParaRPr lang="en-GB" b="1" dirty="0">
                        <a:solidFill>
                          <a:schemeClr val="bg1"/>
                        </a:solidFill>
                      </a:endParaRPr>
                    </a:p>
                  </a:txBody>
                  <a:tcPr>
                    <a:solidFill>
                      <a:schemeClr val="accent1"/>
                    </a:solidFill>
                  </a:tcPr>
                </a:tc>
                <a:tc>
                  <a:txBody>
                    <a:bodyPr/>
                    <a:lstStyle/>
                    <a:p>
                      <a:r>
                        <a:rPr lang="en-GB" dirty="0" smtClean="0"/>
                        <a:t>E</a:t>
                      </a:r>
                      <a:r>
                        <a:rPr lang="en-GB" baseline="0" dirty="0" smtClean="0"/>
                        <a:t>.g.</a:t>
                      </a:r>
                      <a:r>
                        <a:rPr lang="en-GB" dirty="0" smtClean="0"/>
                        <a:t> 1, Ta - a nested sm does not alter the incoming triggered abstract transitions. In Ta, both</a:t>
                      </a:r>
                      <a:r>
                        <a:rPr lang="en-GB" baseline="0" dirty="0" smtClean="0"/>
                        <a:t> the transition and the triggered step are old</a:t>
                      </a:r>
                      <a:endParaRPr lang="en-GB" dirty="0" smtClean="0"/>
                    </a:p>
                    <a:p>
                      <a:endParaRPr lang="en-GB" dirty="0" smtClean="0"/>
                    </a:p>
                    <a:p>
                      <a:endParaRPr lang="en-GB" dirty="0"/>
                    </a:p>
                  </a:txBody>
                  <a:tcPr>
                    <a:solidFill>
                      <a:schemeClr val="accent6">
                        <a:lumMod val="40000"/>
                        <a:lumOff val="60000"/>
                      </a:schemeClr>
                    </a:solidFill>
                  </a:tcPr>
                </a:tc>
                <a:tc>
                  <a:txBody>
                    <a:bodyPr/>
                    <a:lstStyle/>
                    <a:p>
                      <a:r>
                        <a:rPr lang="en-GB" dirty="0" smtClean="0"/>
                        <a:t>E.g. 2, Ta</a:t>
                      </a:r>
                      <a:r>
                        <a:rPr lang="en-GB" baseline="0" dirty="0" smtClean="0"/>
                        <a:t> - </a:t>
                      </a:r>
                      <a:r>
                        <a:rPr lang="en-GB" dirty="0" smtClean="0"/>
                        <a:t>a nested sm in the source adds a preliminary</a:t>
                      </a:r>
                      <a:r>
                        <a:rPr lang="en-GB" baseline="0" dirty="0" smtClean="0"/>
                        <a:t> transition but we move the trigger from the old outgoing transition to the new transition.</a:t>
                      </a:r>
                    </a:p>
                  </a:txBody>
                  <a:tcPr/>
                </a:tc>
              </a:tr>
              <a:tr h="1083617">
                <a:tc>
                  <a:txBody>
                    <a:bodyPr/>
                    <a:lstStyle/>
                    <a:p>
                      <a:r>
                        <a:rPr lang="en-GB" b="1" dirty="0" smtClean="0">
                          <a:solidFill>
                            <a:schemeClr val="bg1"/>
                          </a:solidFill>
                        </a:rPr>
                        <a:t>New Triggered Step</a:t>
                      </a:r>
                      <a:endParaRPr lang="en-GB" b="1" dirty="0">
                        <a:solidFill>
                          <a:schemeClr val="bg1"/>
                        </a:solidFill>
                      </a:endParaRPr>
                    </a:p>
                  </a:txBody>
                  <a:tcPr>
                    <a:solidFill>
                      <a:schemeClr val="accent1"/>
                    </a:solidFill>
                  </a:tcPr>
                </a:tc>
                <a:tc>
                  <a:txBody>
                    <a:bodyPr/>
                    <a:lstStyle/>
                    <a:p>
                      <a:r>
                        <a:rPr lang="en-GB" baseline="0" dirty="0" smtClean="0"/>
                        <a:t>E.g. A trigger is added to a previously untriggered transition. Does the triggered step refine the untriggered one?</a:t>
                      </a:r>
                      <a:endParaRPr lang="en-GB" dirty="0"/>
                    </a:p>
                  </a:txBody>
                  <a:tcPr>
                    <a:solidFill>
                      <a:srgbClr val="F98A86"/>
                    </a:solidFill>
                  </a:tcPr>
                </a:tc>
                <a:tc>
                  <a:txBody>
                    <a:bodyPr/>
                    <a:lstStyle/>
                    <a:p>
                      <a:r>
                        <a:rPr lang="en-GB" dirty="0" smtClean="0"/>
                        <a:t>E</a:t>
                      </a:r>
                      <a:r>
                        <a:rPr lang="en-GB" baseline="0" dirty="0" smtClean="0"/>
                        <a:t>.g. 1, Tb -  a nested sm is added with triggered transitions. In Tb, both the transition and the triggered step are new.</a:t>
                      </a:r>
                      <a:endParaRPr lang="en-GB" dirty="0"/>
                    </a:p>
                  </a:txBody>
                  <a:tcPr>
                    <a:solidFill>
                      <a:schemeClr val="accent6">
                        <a:lumMod val="40000"/>
                        <a:lumOff val="60000"/>
                      </a:schemeClr>
                    </a:solidFill>
                  </a:tcPr>
                </a:tc>
              </a:tr>
            </a:tbl>
          </a:graphicData>
        </a:graphic>
      </p:graphicFrame>
      <p:sp>
        <p:nvSpPr>
          <p:cNvPr id="5" name="Rectangle 4"/>
          <p:cNvSpPr/>
          <p:nvPr/>
        </p:nvSpPr>
        <p:spPr>
          <a:xfrm>
            <a:off x="7930341" y="4206239"/>
            <a:ext cx="3423457" cy="117150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p:cNvSpPr/>
          <p:nvPr/>
        </p:nvSpPr>
        <p:spPr>
          <a:xfrm>
            <a:off x="2809702" y="2144684"/>
            <a:ext cx="8544097" cy="2061553"/>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68595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4395</TotalTime>
  <Words>2142</Words>
  <Application>Microsoft Macintosh PowerPoint</Application>
  <PresentationFormat>Widescreen</PresentationFormat>
  <Paragraphs>272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-webkit-standard</vt:lpstr>
      <vt:lpstr>Brave Sans Mono</vt:lpstr>
      <vt:lpstr>DengXian</vt:lpstr>
      <vt:lpstr>DengXian Light</vt:lpstr>
      <vt:lpstr>Mangal</vt:lpstr>
      <vt:lpstr>Arial</vt:lpstr>
      <vt:lpstr>Office Theme</vt:lpstr>
      <vt:lpstr>Step Refinements in SCXML</vt:lpstr>
      <vt:lpstr>Triggered steps</vt:lpstr>
      <vt:lpstr>Old transition x Old triggered step</vt:lpstr>
      <vt:lpstr>Triggered steps</vt:lpstr>
      <vt:lpstr>New transition x New triggered step</vt:lpstr>
      <vt:lpstr>Triggered steps</vt:lpstr>
      <vt:lpstr>New transition x Old triggered step</vt:lpstr>
      <vt:lpstr>New transition x Old triggered step</vt:lpstr>
      <vt:lpstr>Triggered steps</vt:lpstr>
      <vt:lpstr>Old transition x New triggered step</vt:lpstr>
      <vt:lpstr>Untriggered steps</vt:lpstr>
      <vt:lpstr>Old transition x Old untriggered step</vt:lpstr>
      <vt:lpstr>Untriggered steps</vt:lpstr>
      <vt:lpstr>New transition x New untriggered step</vt:lpstr>
      <vt:lpstr>Untriggered steps</vt:lpstr>
      <vt:lpstr>New transition x Old untriggered step</vt:lpstr>
      <vt:lpstr>New transition x Old untriggered step</vt:lpstr>
      <vt:lpstr>Untriggered steps</vt:lpstr>
      <vt:lpstr>Old transition x New untriggered step</vt:lpstr>
      <vt:lpstr>Triggered steps</vt:lpstr>
      <vt:lpstr>Untriggered steps</vt:lpstr>
      <vt:lpstr>New transition x Old triggered step</vt:lpstr>
      <vt:lpstr>old transition x new triggered step</vt:lpstr>
      <vt:lpstr>New transition x new triggered step</vt:lpstr>
      <vt:lpstr>New transition x new untriggered step</vt:lpstr>
      <vt:lpstr>Allowed transition refinements</vt:lpstr>
      <vt:lpstr>Allowed Raising refinements</vt:lpstr>
      <vt:lpstr>MRG PO for triggered transitions</vt:lpstr>
      <vt:lpstr>MRG PO for untriggered transitions</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Refinements in SCXML</dc:title>
  <dc:creator>Colin Snook</dc:creator>
  <cp:lastModifiedBy>Colin Snook</cp:lastModifiedBy>
  <cp:revision>56</cp:revision>
  <dcterms:created xsi:type="dcterms:W3CDTF">2020-10-20T14:23:18Z</dcterms:created>
  <dcterms:modified xsi:type="dcterms:W3CDTF">2021-02-04T08:21:31Z</dcterms:modified>
</cp:coreProperties>
</file>