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68" r:id="rId5"/>
    <p:sldId id="261" r:id="rId6"/>
    <p:sldId id="263" r:id="rId7"/>
    <p:sldId id="269" r:id="rId8"/>
    <p:sldId id="264" r:id="rId9"/>
    <p:sldId id="262" r:id="rId10"/>
    <p:sldId id="270" r:id="rId11"/>
    <p:sldId id="259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DFCD"/>
    <a:srgbClr val="73FDD6"/>
    <a:srgbClr val="13CFC5"/>
    <a:srgbClr val="00F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901"/>
    <p:restoredTop sz="94583"/>
  </p:normalViewPr>
  <p:slideViewPr>
    <p:cSldViewPr snapToGrid="0">
      <p:cViewPr>
        <p:scale>
          <a:sx n="87" d="100"/>
          <a:sy n="87" d="100"/>
        </p:scale>
        <p:origin x="432" y="7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A295F8-549D-DD46-AC4E-81605EB084AB}" type="doc">
      <dgm:prSet loTypeId="urn:microsoft.com/office/officeart/2005/8/layout/venn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1DE59EE-023C-D742-A6CC-BB1348BB0A85}">
      <dgm:prSet phldrT="[Text]" custT="1"/>
      <dgm:spPr>
        <a:solidFill>
          <a:srgbClr val="0070C0"/>
        </a:solidFill>
        <a:ln w="25400"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Triggered </a:t>
          </a:r>
          <a:r>
            <a:rPr lang="en-US" sz="2000" dirty="0" err="1">
              <a:solidFill>
                <a:schemeClr val="tx1"/>
              </a:solidFill>
            </a:rPr>
            <a:t>Statecharts</a:t>
          </a:r>
          <a:r>
            <a:rPr lang="en-US" sz="2000" dirty="0">
              <a:solidFill>
                <a:schemeClr val="tx1"/>
              </a:solidFill>
            </a:rPr>
            <a:t> </a:t>
          </a:r>
        </a:p>
      </dgm:t>
    </dgm:pt>
    <dgm:pt modelId="{3CB4A6B5-524D-E543-9A29-5F2ACF4420F0}" type="parTrans" cxnId="{9BF7F4AA-FF47-F24D-9612-3FBCD803C100}">
      <dgm:prSet/>
      <dgm:spPr/>
      <dgm:t>
        <a:bodyPr/>
        <a:lstStyle/>
        <a:p>
          <a:endParaRPr lang="en-US" sz="3200">
            <a:solidFill>
              <a:schemeClr val="tx1"/>
            </a:solidFill>
          </a:endParaRPr>
        </a:p>
      </dgm:t>
    </dgm:pt>
    <dgm:pt modelId="{0883A0D5-8EEE-8443-8C6C-317BB6F3E60A}" type="sibTrans" cxnId="{9BF7F4AA-FF47-F24D-9612-3FBCD803C100}">
      <dgm:prSet/>
      <dgm:spPr/>
      <dgm:t>
        <a:bodyPr/>
        <a:lstStyle/>
        <a:p>
          <a:endParaRPr lang="en-US" sz="3200">
            <a:solidFill>
              <a:schemeClr val="tx1"/>
            </a:solidFill>
          </a:endParaRPr>
        </a:p>
      </dgm:t>
    </dgm:pt>
    <dgm:pt modelId="{6B0ED2C5-9DF4-184C-919C-66F9622CA7CC}">
      <dgm:prSet phldrT="[Text]" custT="1"/>
      <dgm:spPr>
        <a:solidFill>
          <a:srgbClr val="13CFC5"/>
        </a:solidFill>
        <a:ln w="25400"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Run-to-Completion Schedule </a:t>
          </a:r>
        </a:p>
      </dgm:t>
    </dgm:pt>
    <dgm:pt modelId="{A82A0F2F-E859-8242-A8AA-57E7AF9B47C5}" type="parTrans" cxnId="{84C2BB77-9B82-8B43-9E89-C0F48816D5EF}">
      <dgm:prSet/>
      <dgm:spPr/>
      <dgm:t>
        <a:bodyPr/>
        <a:lstStyle/>
        <a:p>
          <a:endParaRPr lang="en-US" sz="3200">
            <a:solidFill>
              <a:schemeClr val="tx1"/>
            </a:solidFill>
          </a:endParaRPr>
        </a:p>
      </dgm:t>
    </dgm:pt>
    <dgm:pt modelId="{81F39CA1-D376-444F-9DD1-D84665AD6892}" type="sibTrans" cxnId="{84C2BB77-9B82-8B43-9E89-C0F48816D5EF}">
      <dgm:prSet/>
      <dgm:spPr/>
      <dgm:t>
        <a:bodyPr/>
        <a:lstStyle/>
        <a:p>
          <a:endParaRPr lang="en-US" sz="3200">
            <a:solidFill>
              <a:schemeClr val="tx1"/>
            </a:solidFill>
          </a:endParaRPr>
        </a:p>
      </dgm:t>
    </dgm:pt>
    <dgm:pt modelId="{DFAA4923-C1D4-C245-AD6B-A6BDB671A634}">
      <dgm:prSet phldrT="[Text]" custT="1"/>
      <dgm:spPr>
        <a:solidFill>
          <a:srgbClr val="92D050"/>
        </a:solidFill>
        <a:ln w="25400"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Untriggered </a:t>
          </a:r>
          <a:r>
            <a:rPr lang="en-US" sz="2000" dirty="0" err="1">
              <a:solidFill>
                <a:schemeClr val="tx1"/>
              </a:solidFill>
            </a:rPr>
            <a:t>Statecharts</a:t>
          </a:r>
          <a:r>
            <a:rPr lang="en-US" sz="2000" dirty="0">
              <a:solidFill>
                <a:schemeClr val="tx1"/>
              </a:solidFill>
            </a:rPr>
            <a:t> </a:t>
          </a:r>
        </a:p>
      </dgm:t>
    </dgm:pt>
    <dgm:pt modelId="{AB937FC1-48D2-B24F-A578-2D7B10C40749}" type="parTrans" cxnId="{87C6D9CE-3264-5E45-B3BB-5FED7462BCE4}">
      <dgm:prSet/>
      <dgm:spPr/>
      <dgm:t>
        <a:bodyPr/>
        <a:lstStyle/>
        <a:p>
          <a:endParaRPr lang="en-US" sz="3200">
            <a:solidFill>
              <a:schemeClr val="tx1"/>
            </a:solidFill>
          </a:endParaRPr>
        </a:p>
      </dgm:t>
    </dgm:pt>
    <dgm:pt modelId="{1CDFF836-1255-2F41-AC54-EBF392610ECE}" type="sibTrans" cxnId="{87C6D9CE-3264-5E45-B3BB-5FED7462BCE4}">
      <dgm:prSet/>
      <dgm:spPr/>
      <dgm:t>
        <a:bodyPr/>
        <a:lstStyle/>
        <a:p>
          <a:endParaRPr lang="en-US" sz="3200">
            <a:solidFill>
              <a:schemeClr val="tx1"/>
            </a:solidFill>
          </a:endParaRPr>
        </a:p>
      </dgm:t>
    </dgm:pt>
    <dgm:pt modelId="{D433C0A0-DDC9-ED45-86F7-F9A4882DC59F}" type="pres">
      <dgm:prSet presAssocID="{57A295F8-549D-DD46-AC4E-81605EB084AB}" presName="Name0" presStyleCnt="0">
        <dgm:presLayoutVars>
          <dgm:chMax val="7"/>
          <dgm:resizeHandles val="exact"/>
        </dgm:presLayoutVars>
      </dgm:prSet>
      <dgm:spPr/>
    </dgm:pt>
    <dgm:pt modelId="{0E92C5ED-EEDC-1649-8F24-01F606204B4A}" type="pres">
      <dgm:prSet presAssocID="{57A295F8-549D-DD46-AC4E-81605EB084AB}" presName="comp1" presStyleCnt="0"/>
      <dgm:spPr/>
    </dgm:pt>
    <dgm:pt modelId="{E06EA60B-CA3D-FE4F-AAE0-F9609C53D53B}" type="pres">
      <dgm:prSet presAssocID="{57A295F8-549D-DD46-AC4E-81605EB084AB}" presName="circle1" presStyleLbl="node1" presStyleIdx="0" presStyleCnt="3"/>
      <dgm:spPr/>
    </dgm:pt>
    <dgm:pt modelId="{6F090C8F-5643-EC44-B61B-7CE26E795661}" type="pres">
      <dgm:prSet presAssocID="{57A295F8-549D-DD46-AC4E-81605EB084AB}" presName="c1text" presStyleLbl="node1" presStyleIdx="0" presStyleCnt="3">
        <dgm:presLayoutVars>
          <dgm:bulletEnabled val="1"/>
        </dgm:presLayoutVars>
      </dgm:prSet>
      <dgm:spPr/>
    </dgm:pt>
    <dgm:pt modelId="{F1E5A39D-E022-D74A-865F-9D84081AE836}" type="pres">
      <dgm:prSet presAssocID="{57A295F8-549D-DD46-AC4E-81605EB084AB}" presName="comp2" presStyleCnt="0"/>
      <dgm:spPr/>
    </dgm:pt>
    <dgm:pt modelId="{F61E44BD-2308-4546-A4CF-70FA4CB2E637}" type="pres">
      <dgm:prSet presAssocID="{57A295F8-549D-DD46-AC4E-81605EB084AB}" presName="circle2" presStyleLbl="node1" presStyleIdx="1" presStyleCnt="3"/>
      <dgm:spPr/>
    </dgm:pt>
    <dgm:pt modelId="{EC95B82B-81BA-8942-BAB1-3E7DDC6ED80E}" type="pres">
      <dgm:prSet presAssocID="{57A295F8-549D-DD46-AC4E-81605EB084AB}" presName="c2text" presStyleLbl="node1" presStyleIdx="1" presStyleCnt="3">
        <dgm:presLayoutVars>
          <dgm:bulletEnabled val="1"/>
        </dgm:presLayoutVars>
      </dgm:prSet>
      <dgm:spPr/>
    </dgm:pt>
    <dgm:pt modelId="{A4EABCBC-C234-6747-A964-8302751106B8}" type="pres">
      <dgm:prSet presAssocID="{57A295F8-549D-DD46-AC4E-81605EB084AB}" presName="comp3" presStyleCnt="0"/>
      <dgm:spPr/>
    </dgm:pt>
    <dgm:pt modelId="{41794503-7CF2-FC43-810A-63D909211019}" type="pres">
      <dgm:prSet presAssocID="{57A295F8-549D-DD46-AC4E-81605EB084AB}" presName="circle3" presStyleLbl="node1" presStyleIdx="2" presStyleCnt="3"/>
      <dgm:spPr/>
    </dgm:pt>
    <dgm:pt modelId="{0D0ABFFA-B21A-8C45-BF64-6B4D66262382}" type="pres">
      <dgm:prSet presAssocID="{57A295F8-549D-DD46-AC4E-81605EB084AB}" presName="c3text" presStyleLbl="node1" presStyleIdx="2" presStyleCnt="3">
        <dgm:presLayoutVars>
          <dgm:bulletEnabled val="1"/>
        </dgm:presLayoutVars>
      </dgm:prSet>
      <dgm:spPr/>
    </dgm:pt>
  </dgm:ptLst>
  <dgm:cxnLst>
    <dgm:cxn modelId="{48326F13-FFF1-A241-8E25-ACB02A92E74B}" type="presOf" srcId="{DFAA4923-C1D4-C245-AD6B-A6BDB671A634}" destId="{41794503-7CF2-FC43-810A-63D909211019}" srcOrd="0" destOrd="0" presId="urn:microsoft.com/office/officeart/2005/8/layout/venn2"/>
    <dgm:cxn modelId="{59AD3B22-41F2-4D42-B117-1DDA392DD87E}" type="presOf" srcId="{6B0ED2C5-9DF4-184C-919C-66F9622CA7CC}" destId="{F61E44BD-2308-4546-A4CF-70FA4CB2E637}" srcOrd="0" destOrd="0" presId="urn:microsoft.com/office/officeart/2005/8/layout/venn2"/>
    <dgm:cxn modelId="{84C2BB77-9B82-8B43-9E89-C0F48816D5EF}" srcId="{57A295F8-549D-DD46-AC4E-81605EB084AB}" destId="{6B0ED2C5-9DF4-184C-919C-66F9622CA7CC}" srcOrd="1" destOrd="0" parTransId="{A82A0F2F-E859-8242-A8AA-57E7AF9B47C5}" sibTransId="{81F39CA1-D376-444F-9DD1-D84665AD6892}"/>
    <dgm:cxn modelId="{6C48957E-5F54-1D4E-B3D1-AC0298B691BA}" type="presOf" srcId="{91DE59EE-023C-D742-A6CC-BB1348BB0A85}" destId="{E06EA60B-CA3D-FE4F-AAE0-F9609C53D53B}" srcOrd="0" destOrd="0" presId="urn:microsoft.com/office/officeart/2005/8/layout/venn2"/>
    <dgm:cxn modelId="{F53B498D-75F1-214B-81D7-ADCB720F31AE}" type="presOf" srcId="{91DE59EE-023C-D742-A6CC-BB1348BB0A85}" destId="{6F090C8F-5643-EC44-B61B-7CE26E795661}" srcOrd="1" destOrd="0" presId="urn:microsoft.com/office/officeart/2005/8/layout/venn2"/>
    <dgm:cxn modelId="{A2C0F08F-AE77-934B-93E0-BD0A97C60F10}" type="presOf" srcId="{DFAA4923-C1D4-C245-AD6B-A6BDB671A634}" destId="{0D0ABFFA-B21A-8C45-BF64-6B4D66262382}" srcOrd="1" destOrd="0" presId="urn:microsoft.com/office/officeart/2005/8/layout/venn2"/>
    <dgm:cxn modelId="{4B1B3CA9-DDC8-384F-BEDF-DC7ED8FC6EE6}" type="presOf" srcId="{6B0ED2C5-9DF4-184C-919C-66F9622CA7CC}" destId="{EC95B82B-81BA-8942-BAB1-3E7DDC6ED80E}" srcOrd="1" destOrd="0" presId="urn:microsoft.com/office/officeart/2005/8/layout/venn2"/>
    <dgm:cxn modelId="{9BF7F4AA-FF47-F24D-9612-3FBCD803C100}" srcId="{57A295F8-549D-DD46-AC4E-81605EB084AB}" destId="{91DE59EE-023C-D742-A6CC-BB1348BB0A85}" srcOrd="0" destOrd="0" parTransId="{3CB4A6B5-524D-E543-9A29-5F2ACF4420F0}" sibTransId="{0883A0D5-8EEE-8443-8C6C-317BB6F3E60A}"/>
    <dgm:cxn modelId="{87C6D9CE-3264-5E45-B3BB-5FED7462BCE4}" srcId="{57A295F8-549D-DD46-AC4E-81605EB084AB}" destId="{DFAA4923-C1D4-C245-AD6B-A6BDB671A634}" srcOrd="2" destOrd="0" parTransId="{AB937FC1-48D2-B24F-A578-2D7B10C40749}" sibTransId="{1CDFF836-1255-2F41-AC54-EBF392610ECE}"/>
    <dgm:cxn modelId="{270B03D4-B696-4645-9011-78030BEE8A07}" type="presOf" srcId="{57A295F8-549D-DD46-AC4E-81605EB084AB}" destId="{D433C0A0-DDC9-ED45-86F7-F9A4882DC59F}" srcOrd="0" destOrd="0" presId="urn:microsoft.com/office/officeart/2005/8/layout/venn2"/>
    <dgm:cxn modelId="{4336002F-3C6D-D54E-A1DF-93FCB7FA6F9E}" type="presParOf" srcId="{D433C0A0-DDC9-ED45-86F7-F9A4882DC59F}" destId="{0E92C5ED-EEDC-1649-8F24-01F606204B4A}" srcOrd="0" destOrd="0" presId="urn:microsoft.com/office/officeart/2005/8/layout/venn2"/>
    <dgm:cxn modelId="{3E2FC0A6-78D7-C44D-92D6-768594AB5FA2}" type="presParOf" srcId="{0E92C5ED-EEDC-1649-8F24-01F606204B4A}" destId="{E06EA60B-CA3D-FE4F-AAE0-F9609C53D53B}" srcOrd="0" destOrd="0" presId="urn:microsoft.com/office/officeart/2005/8/layout/venn2"/>
    <dgm:cxn modelId="{AC5FF415-92F4-5E44-9332-A603A0F21D72}" type="presParOf" srcId="{0E92C5ED-EEDC-1649-8F24-01F606204B4A}" destId="{6F090C8F-5643-EC44-B61B-7CE26E795661}" srcOrd="1" destOrd="0" presId="urn:microsoft.com/office/officeart/2005/8/layout/venn2"/>
    <dgm:cxn modelId="{B14926AA-1CB1-D940-9157-627304C48465}" type="presParOf" srcId="{D433C0A0-DDC9-ED45-86F7-F9A4882DC59F}" destId="{F1E5A39D-E022-D74A-865F-9D84081AE836}" srcOrd="1" destOrd="0" presId="urn:microsoft.com/office/officeart/2005/8/layout/venn2"/>
    <dgm:cxn modelId="{E1E32675-C2B4-5847-B56F-23855D2BAF7D}" type="presParOf" srcId="{F1E5A39D-E022-D74A-865F-9D84081AE836}" destId="{F61E44BD-2308-4546-A4CF-70FA4CB2E637}" srcOrd="0" destOrd="0" presId="urn:microsoft.com/office/officeart/2005/8/layout/venn2"/>
    <dgm:cxn modelId="{340BFBFE-E739-DB4D-85AD-A9B008DC4F20}" type="presParOf" srcId="{F1E5A39D-E022-D74A-865F-9D84081AE836}" destId="{EC95B82B-81BA-8942-BAB1-3E7DDC6ED80E}" srcOrd="1" destOrd="0" presId="urn:microsoft.com/office/officeart/2005/8/layout/venn2"/>
    <dgm:cxn modelId="{2AE9A2A8-BF53-E340-8809-CB32C7AD1B83}" type="presParOf" srcId="{D433C0A0-DDC9-ED45-86F7-F9A4882DC59F}" destId="{A4EABCBC-C234-6747-A964-8302751106B8}" srcOrd="2" destOrd="0" presId="urn:microsoft.com/office/officeart/2005/8/layout/venn2"/>
    <dgm:cxn modelId="{644AA0C8-6915-0442-BD59-8D3D5ED1D1F8}" type="presParOf" srcId="{A4EABCBC-C234-6747-A964-8302751106B8}" destId="{41794503-7CF2-FC43-810A-63D909211019}" srcOrd="0" destOrd="0" presId="urn:microsoft.com/office/officeart/2005/8/layout/venn2"/>
    <dgm:cxn modelId="{0A992E82-3D8C-874B-BD59-580C665F6589}" type="presParOf" srcId="{A4EABCBC-C234-6747-A964-8302751106B8}" destId="{0D0ABFFA-B21A-8C45-BF64-6B4D66262382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EA60B-CA3D-FE4F-AAE0-F9609C53D53B}">
      <dsp:nvSpPr>
        <dsp:cNvPr id="0" name=""/>
        <dsp:cNvSpPr/>
      </dsp:nvSpPr>
      <dsp:spPr>
        <a:xfrm>
          <a:off x="415130" y="0"/>
          <a:ext cx="4351338" cy="4351338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Triggered </a:t>
          </a:r>
          <a:r>
            <a:rPr lang="en-US" sz="2000" kern="1200" dirty="0" err="1">
              <a:solidFill>
                <a:schemeClr val="tx1"/>
              </a:solidFill>
            </a:rPr>
            <a:t>Statecharts</a:t>
          </a:r>
          <a:r>
            <a:rPr lang="en-US" sz="2000" kern="1200" dirty="0">
              <a:solidFill>
                <a:schemeClr val="tx1"/>
              </a:solidFill>
            </a:rPr>
            <a:t> </a:t>
          </a:r>
        </a:p>
      </dsp:txBody>
      <dsp:txXfrm>
        <a:off x="1830403" y="217566"/>
        <a:ext cx="1520792" cy="652700"/>
      </dsp:txXfrm>
    </dsp:sp>
    <dsp:sp modelId="{F61E44BD-2308-4546-A4CF-70FA4CB2E637}">
      <dsp:nvSpPr>
        <dsp:cNvPr id="0" name=""/>
        <dsp:cNvSpPr/>
      </dsp:nvSpPr>
      <dsp:spPr>
        <a:xfrm>
          <a:off x="959048" y="1087834"/>
          <a:ext cx="3263503" cy="3263503"/>
        </a:xfrm>
        <a:prstGeom prst="ellipse">
          <a:avLst/>
        </a:prstGeom>
        <a:solidFill>
          <a:srgbClr val="13CFC5"/>
        </a:solidFill>
        <a:ln w="254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Run-to-Completion Schedule </a:t>
          </a:r>
        </a:p>
      </dsp:txBody>
      <dsp:txXfrm>
        <a:off x="1830403" y="1291803"/>
        <a:ext cx="1520792" cy="611906"/>
      </dsp:txXfrm>
    </dsp:sp>
    <dsp:sp modelId="{41794503-7CF2-FC43-810A-63D909211019}">
      <dsp:nvSpPr>
        <dsp:cNvPr id="0" name=""/>
        <dsp:cNvSpPr/>
      </dsp:nvSpPr>
      <dsp:spPr>
        <a:xfrm>
          <a:off x="1502965" y="2175669"/>
          <a:ext cx="2175669" cy="2175669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Untriggered </a:t>
          </a:r>
          <a:r>
            <a:rPr lang="en-US" sz="2000" kern="1200" dirty="0" err="1">
              <a:solidFill>
                <a:schemeClr val="tx1"/>
              </a:solidFill>
            </a:rPr>
            <a:t>Statecharts</a:t>
          </a:r>
          <a:r>
            <a:rPr lang="en-US" sz="2000" kern="1200" dirty="0">
              <a:solidFill>
                <a:schemeClr val="tx1"/>
              </a:solidFill>
            </a:rPr>
            <a:t> </a:t>
          </a:r>
        </a:p>
      </dsp:txBody>
      <dsp:txXfrm>
        <a:off x="1821584" y="2719586"/>
        <a:ext cx="1538430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351C4-DA09-E341-A3E7-DF10A7507EBF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D6F73-39C1-3D44-A3B4-DBD952A5B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34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D6F73-39C1-3D44-A3B4-DBD952A5B2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4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D6F73-39C1-3D44-A3B4-DBD952A5B2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41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D6F73-39C1-3D44-A3B4-DBD952A5B2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53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D6F73-39C1-3D44-A3B4-DBD952A5B2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26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D6F73-39C1-3D44-A3B4-DBD952A5B2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18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D6F73-39C1-3D44-A3B4-DBD952A5B2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72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D6F73-39C1-3D44-A3B4-DBD952A5B2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56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D6F73-39C1-3D44-A3B4-DBD952A5B2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8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D6F73-39C1-3D44-A3B4-DBD952A5B2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08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A0F8-03AC-A0EA-1C70-C5498F4F0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C0CD9-85E1-F543-47CF-24AB547B8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363CB-29A7-2C97-D59A-980546E30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4133-EC13-3141-A3C3-C08C1C8969C5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E2478-C6FA-68C7-8CF8-F1047AD0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C18B0-1AA3-089E-F196-C929BD01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DD7E-2C62-BF41-9471-D4D02EB0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5DAA-C9FA-E8D9-DCBD-53156A3A8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4D8E0-505E-A2A8-EF14-820E5FB6A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4F2A2-BA92-CFDC-84F6-78569AC0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4133-EC13-3141-A3C3-C08C1C8969C5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E7C54-7EEB-7A85-E4FC-482BAC25E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E890D-5AC7-266D-00BF-84846F50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DD7E-2C62-BF41-9471-D4D02EB0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20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AF10F5-28D1-F8B5-5752-D98DB28CA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45988-8FCF-1F9B-9E84-BA7608E1B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F3633-4F88-D314-60EE-FC6069A7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4133-EC13-3141-A3C3-C08C1C8969C5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0F0DF-88C2-EE56-765A-784675324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458A5-68BB-2D13-1334-E67467DE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DD7E-2C62-BF41-9471-D4D02EB0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4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4A5D-D5CC-2419-CE87-D0347A5E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B5E7E-8EB5-2B48-03C5-2E7C37B32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66A1F-2682-5941-9066-60583DDC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4133-EC13-3141-A3C3-C08C1C8969C5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6ECE8-A5BE-591C-1AC6-18746703A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E9514-E97B-2706-46C7-CE033785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DD7E-2C62-BF41-9471-D4D02EB0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4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C779-6293-844C-3E03-768D7A24E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EBD86-513C-8339-9072-01390C558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8F607-F3EA-B3E3-DCBC-1485A5D6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4133-EC13-3141-A3C3-C08C1C8969C5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652BB-BEBA-099F-02DC-B442EC04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9FC55-55F2-403A-0E84-396E4019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DD7E-2C62-BF41-9471-D4D02EB0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1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1B4B5-1ED5-9A09-D2B1-4AD13061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CF8DF-3721-B939-A4EB-84BC95DA9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1BDFB-EA07-D818-E1EA-69CDAEB4C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56AE6-3D32-4F2F-980B-F98D70CD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4133-EC13-3141-A3C3-C08C1C8969C5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F92A5-BE7E-02F4-379D-F1B68F51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8178D-51E9-6961-27FC-8D39E78C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DD7E-2C62-BF41-9471-D4D02EB0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1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997A-0A35-2F63-9DC7-AD4CB1FA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CC077-BEB9-2046-2001-EC4A95CF1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E7893-4818-83E8-5BB4-5243A2836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744E9-2D0D-26C4-BD54-D32A6C2F1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27D621-EEC5-7CE2-04B6-F2260DD6B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88062D-C2A7-EA8F-D79B-7F07A700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4133-EC13-3141-A3C3-C08C1C8969C5}" type="datetimeFigureOut">
              <a:rPr lang="en-US" smtClean="0"/>
              <a:t>10/2/23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E1689-2A71-94FD-2A95-9993FF0D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F3C1AF-3DFF-0C1C-094A-5A90E2A6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DD7E-2C62-BF41-9471-D4D02EB0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1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73AB2-1BB4-ADCF-F3C0-7E08597D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6651B7-5055-2FDC-DF75-7ECD34E6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4133-EC13-3141-A3C3-C08C1C8969C5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F66DF-1F76-373B-15F5-89E84145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1E5A7-D42B-87DF-59E3-B85569AC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DD7E-2C62-BF41-9471-D4D02EB0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8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668DFB-930F-B5BD-0CF1-2FA86841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4133-EC13-3141-A3C3-C08C1C8969C5}" type="datetimeFigureOut">
              <a:rPr lang="en-US" smtClean="0"/>
              <a:t>10/2/23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AB812-9BF8-03BA-3DF4-0C69D0CA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237C8-C90B-A4AD-1F0F-C7C6FB6B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DD7E-2C62-BF41-9471-D4D02EB0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5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6715-5C88-3A97-E6DA-9DDD918F6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8BB0C-0A28-6E4D-6AD2-FF39582A8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48264-C40D-F7C1-FE84-504130C01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E2FBF-157C-328B-B2B6-41720FD0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4133-EC13-3141-A3C3-C08C1C8969C5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E0D72-0306-E753-D64A-E355912F5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6CEC8-B92D-13FE-00FB-A62330E5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DD7E-2C62-BF41-9471-D4D02EB0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2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610B-0090-4026-4E20-F306068D0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E3F77D-F36E-E1C6-2C0D-1031740FC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746C3-7446-C1F7-001C-1D32BE53D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53780-DDB0-AD69-CBF9-578B4234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4133-EC13-3141-A3C3-C08C1C8969C5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5E524-A003-63F5-613E-0F6F9FF3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66345-A19C-3B43-95F3-76862614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DD7E-2C62-BF41-9471-D4D02EB0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5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B8E0FE-0816-0689-765B-3A7EC573B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78CE5-6E67-D964-EEB0-B2C9EB8C6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11503-D143-9748-14DE-C8E2EBA83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34133-EC13-3141-A3C3-C08C1C8969C5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F5C20-1546-FFBA-B33F-BEA4F7836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0128F-981F-05F4-8E05-E0387B119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CDD7E-2C62-BF41-9471-D4D02EB0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1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74D3-405D-6D2A-8672-3D92ECF4F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 Language Semantics for Triggered Enable </a:t>
            </a:r>
            <a:r>
              <a:rPr lang="en-US" dirty="0" err="1"/>
              <a:t>Statecharts</a:t>
            </a:r>
            <a:r>
              <a:rPr lang="en-US" dirty="0"/>
              <a:t> with a Run-to-Completion Scheduling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50E57-3326-1A8B-68E5-E43DE4C4D4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Karla Venessa Morris Wright, Thai Son Hoang, </a:t>
            </a:r>
            <a:br>
              <a:rPr lang="en-US" dirty="0"/>
            </a:br>
            <a:r>
              <a:rPr lang="en-US" b="1" dirty="0"/>
              <a:t>Colin Snook </a:t>
            </a:r>
            <a:r>
              <a:rPr lang="en-US" dirty="0"/>
              <a:t>and Michael Butler</a:t>
            </a:r>
          </a:p>
        </p:txBody>
      </p:sp>
    </p:spTree>
    <p:extLst>
      <p:ext uri="{BB962C8B-B14F-4D97-AF65-F5344CB8AC3E}">
        <p14:creationId xmlns:p14="http://schemas.microsoft.com/office/powerpoint/2010/main" val="1949571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2042-714A-FA18-9A1A-77FCF671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Semantics Structure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D9AA2-3E7B-478A-BA79-4DB5501F3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43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236EC-5688-B75C-763C-A03944E4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Proofs (Son’s Content)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9004D-F0FB-D186-72E3-ADCEE5C7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conditions we needed to prove?</a:t>
            </a:r>
          </a:p>
        </p:txBody>
      </p:sp>
    </p:spTree>
    <p:extLst>
      <p:ext uri="{BB962C8B-B14F-4D97-AF65-F5344CB8AC3E}">
        <p14:creationId xmlns:p14="http://schemas.microsoft.com/office/powerpoint/2010/main" val="3372710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D09A-4BBE-9DD7-0BFD-E2914C83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7D4E3-33B8-5EDF-1C20-EA397C545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386348"/>
            <a:ext cx="11503742" cy="47906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Language semantics formalization for SCXML run-to-completion </a:t>
            </a:r>
            <a:r>
              <a:rPr lang="en-US" dirty="0" err="1"/>
              <a:t>statecharts</a:t>
            </a:r>
            <a:r>
              <a:rPr lang="en-US" dirty="0"/>
              <a:t> using Event- B.</a:t>
            </a:r>
          </a:p>
          <a:p>
            <a:r>
              <a:rPr lang="en-US" dirty="0"/>
              <a:t>The semantics supports the typical </a:t>
            </a:r>
            <a:r>
              <a:rPr lang="en-US" dirty="0" err="1"/>
              <a:t>statechart</a:t>
            </a:r>
            <a:r>
              <a:rPr lang="en-US" dirty="0"/>
              <a:t> features such as transitions, hierarchical structure, clustering, concurrency, start and stop states.</a:t>
            </a:r>
          </a:p>
          <a:p>
            <a:r>
              <a:rPr lang="en-US" dirty="0"/>
              <a:t>The untriggered </a:t>
            </a:r>
            <a:r>
              <a:rPr lang="en-US" dirty="0" err="1"/>
              <a:t>statechart</a:t>
            </a:r>
            <a:r>
              <a:rPr lang="en-US" dirty="0"/>
              <a:t> semantics formalization is common to most </a:t>
            </a:r>
            <a:r>
              <a:rPr lang="en-US" dirty="0" err="1"/>
              <a:t>statechart</a:t>
            </a:r>
            <a:r>
              <a:rPr lang="en-US" dirty="0"/>
              <a:t> notations</a:t>
            </a:r>
          </a:p>
          <a:p>
            <a:r>
              <a:rPr lang="en-US" dirty="0"/>
              <a:t>SCXML is based on the widely used </a:t>
            </a:r>
            <a:r>
              <a:rPr lang="en-US" dirty="0" err="1"/>
              <a:t>Harel</a:t>
            </a:r>
            <a:r>
              <a:rPr lang="en-US" dirty="0"/>
              <a:t> </a:t>
            </a:r>
            <a:r>
              <a:rPr lang="en-US" dirty="0" err="1"/>
              <a:t>statechart</a:t>
            </a:r>
            <a:r>
              <a:rPr lang="en-US" dirty="0"/>
              <a:t> semantics, so our run to completion semantics can also be used for such notations and where notations deviate in run semantics</a:t>
            </a:r>
          </a:p>
          <a:p>
            <a:r>
              <a:rPr lang="en-US" dirty="0"/>
              <a:t>Proofs of well-defines conditions ensure the consistency of the semantic and can be used by a tool to guarantee a model is corrected by construction</a:t>
            </a:r>
          </a:p>
        </p:txBody>
      </p:sp>
    </p:spTree>
    <p:extLst>
      <p:ext uri="{BB962C8B-B14F-4D97-AF65-F5344CB8AC3E}">
        <p14:creationId xmlns:p14="http://schemas.microsoft.com/office/powerpoint/2010/main" val="3043398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D09A-4BBE-9DD7-0BFD-E2914C83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7D4E3-33B8-5EDF-1C20-EA397C545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Extend formalization to include refinement rules</a:t>
            </a:r>
          </a:p>
        </p:txBody>
      </p:sp>
    </p:spTree>
    <p:extLst>
      <p:ext uri="{BB962C8B-B14F-4D97-AF65-F5344CB8AC3E}">
        <p14:creationId xmlns:p14="http://schemas.microsoft.com/office/powerpoint/2010/main" val="112011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3226F-B3F5-9BA8-B3FD-C7CF04B5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9E74-8248-B6FE-67B2-8AAFECFA7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Turnstile Exemplar</a:t>
            </a:r>
          </a:p>
          <a:p>
            <a:r>
              <a:rPr lang="en-US" dirty="0"/>
              <a:t>Language Semantics Structure</a:t>
            </a:r>
          </a:p>
          <a:p>
            <a:r>
              <a:rPr lang="en-US" dirty="0"/>
              <a:t>Relevant Proofs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9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2042-714A-FA18-9A1A-77FCF671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D9AA2-3E7B-478A-BA79-4DB5501F3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506" y="1690688"/>
            <a:ext cx="11839699" cy="48021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Graphical languages are attractive to engineers (e.g. </a:t>
            </a:r>
            <a:r>
              <a:rPr lang="en-US" dirty="0" err="1"/>
              <a:t>statecharts</a:t>
            </a:r>
            <a:r>
              <a:rPr lang="en-US" dirty="0"/>
              <a:t> generalization of </a:t>
            </a:r>
            <a:r>
              <a:rPr lang="en-US" dirty="0" err="1"/>
              <a:t>statemachines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Rodin/Event-B support abstraction and refinement and enable the use of formal proofs in earlier stages of the design</a:t>
            </a:r>
          </a:p>
          <a:p>
            <a:endParaRPr lang="en-US" dirty="0"/>
          </a:p>
          <a:p>
            <a:r>
              <a:rPr lang="en-US" dirty="0"/>
              <a:t>We have shown case studies of models developed and verified using the proposed semantics, which used a refinement that preserves safety properties from one refinement level to the next</a:t>
            </a:r>
          </a:p>
          <a:p>
            <a:endParaRPr lang="en-US" dirty="0"/>
          </a:p>
          <a:p>
            <a:r>
              <a:rPr lang="en-US" dirty="0"/>
              <a:t>We focus now on the formalization of the language semantics such that we can ensure that models developed with such language will by correct-by-construction with respect to the language semantics</a:t>
            </a:r>
          </a:p>
        </p:txBody>
      </p:sp>
    </p:spTree>
    <p:extLst>
      <p:ext uri="{BB962C8B-B14F-4D97-AF65-F5344CB8AC3E}">
        <p14:creationId xmlns:p14="http://schemas.microsoft.com/office/powerpoint/2010/main" val="222102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2042-714A-FA18-9A1A-77FCF671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Event-B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D9AA2-3E7B-478A-BA79-4DB5501F3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267" y="1610412"/>
            <a:ext cx="6264621" cy="5438898"/>
          </a:xfrm>
        </p:spPr>
        <p:txBody>
          <a:bodyPr>
            <a:normAutofit/>
          </a:bodyPr>
          <a:lstStyle/>
          <a:p>
            <a:r>
              <a:rPr lang="en-US" sz="2400" dirty="0"/>
              <a:t>Used to design and model software systems</a:t>
            </a:r>
          </a:p>
          <a:p>
            <a:r>
              <a:rPr lang="en-US" sz="2400" dirty="0"/>
              <a:t>Enable proofs of model correctness with respect to specification</a:t>
            </a:r>
          </a:p>
          <a:p>
            <a:r>
              <a:rPr lang="en-US" sz="2400" dirty="0"/>
              <a:t>Event-B models have two parts: </a:t>
            </a:r>
          </a:p>
          <a:p>
            <a:pPr lvl="1"/>
            <a:r>
              <a:rPr lang="en-US" sz="1800" dirty="0"/>
              <a:t>Contexts: Contain sets, constants and axioms </a:t>
            </a:r>
            <a:endParaRPr lang="en-US" dirty="0"/>
          </a:p>
          <a:p>
            <a:pPr lvl="1"/>
            <a:r>
              <a:rPr lang="en-US" sz="1800" dirty="0"/>
              <a:t>Machines: Variables, events, and invariants </a:t>
            </a:r>
            <a:endParaRPr lang="en-US" dirty="0"/>
          </a:p>
          <a:p>
            <a:r>
              <a:rPr lang="en-US" sz="2400" dirty="0"/>
              <a:t>Machines are refined to add more details to the model </a:t>
            </a:r>
          </a:p>
          <a:p>
            <a:pPr lvl="1"/>
            <a:r>
              <a:rPr lang="en-US" sz="1800" dirty="0"/>
              <a:t>Superposition refinement: including additional variables </a:t>
            </a:r>
            <a:endParaRPr lang="en-US" dirty="0"/>
          </a:p>
          <a:p>
            <a:pPr lvl="1"/>
            <a:r>
              <a:rPr lang="en-US" sz="1800" dirty="0"/>
              <a:t>Data refinement: replacing abstract variables with new concrete variables </a:t>
            </a:r>
            <a:endParaRPr lang="en-US" dirty="0"/>
          </a:p>
          <a:p>
            <a:pPr lvl="1"/>
            <a:r>
              <a:rPr lang="en-US" sz="1800" dirty="0"/>
              <a:t>New events: Refines implicit abstract event that does nothing “skip” </a:t>
            </a:r>
          </a:p>
          <a:p>
            <a:endParaRPr lang="en-US" sz="18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50C20D-142D-A924-4485-8EE636340CC6}"/>
              </a:ext>
            </a:extLst>
          </p:cNvPr>
          <p:cNvGrpSpPr/>
          <p:nvPr/>
        </p:nvGrpSpPr>
        <p:grpSpPr>
          <a:xfrm>
            <a:off x="225410" y="1610412"/>
            <a:ext cx="5518857" cy="1477328"/>
            <a:chOff x="407810" y="3119321"/>
            <a:chExt cx="5518857" cy="1477328"/>
          </a:xfrm>
        </p:grpSpPr>
        <p:pic>
          <p:nvPicPr>
            <p:cNvPr id="4" name="Content Placeholder 7">
              <a:extLst>
                <a:ext uri="{FF2B5EF4-FFF2-40B4-BE49-F238E27FC236}">
                  <a16:creationId xmlns:a16="http://schemas.microsoft.com/office/drawing/2014/main" id="{B4CB407F-4460-DB4D-C5D7-A82A0A52A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810" y="3126183"/>
              <a:ext cx="5518857" cy="132063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18601AA-6DDD-F3BA-F238-1FEF2A0BF5AB}"/>
                </a:ext>
              </a:extLst>
            </p:cNvPr>
            <p:cNvSpPr txBox="1"/>
            <p:nvPr/>
          </p:nvSpPr>
          <p:spPr>
            <a:xfrm>
              <a:off x="591623" y="3119321"/>
              <a:ext cx="5018955" cy="147732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Context: Static aspects of the model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C53A59-4502-18ED-E62B-6A5476D74F30}"/>
              </a:ext>
            </a:extLst>
          </p:cNvPr>
          <p:cNvGrpSpPr/>
          <p:nvPr/>
        </p:nvGrpSpPr>
        <p:grpSpPr>
          <a:xfrm>
            <a:off x="409223" y="3310404"/>
            <a:ext cx="5018955" cy="3416320"/>
            <a:chOff x="6163916" y="2534607"/>
            <a:chExt cx="5018955" cy="34163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A890DB-B307-479F-3A01-40B055FEC79A}"/>
                </a:ext>
              </a:extLst>
            </p:cNvPr>
            <p:cNvSpPr txBox="1"/>
            <p:nvPr/>
          </p:nvSpPr>
          <p:spPr>
            <a:xfrm>
              <a:off x="6163916" y="2534607"/>
              <a:ext cx="5018955" cy="34163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Machine: Dynamic aspects of the model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F808239-DBC0-876F-A3B6-78D4B6EDD7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73" b="2251"/>
            <a:stretch/>
          </p:blipFill>
          <p:spPr>
            <a:xfrm>
              <a:off x="6220360" y="2596442"/>
              <a:ext cx="4906065" cy="30028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321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2042-714A-FA18-9A1A-77FCF671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SCXML Run-to-Completion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89DB123-6E2D-FE5A-57CE-FD7BF1D473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29406" y="1485508"/>
            <a:ext cx="9133188" cy="4730380"/>
          </a:xfrm>
        </p:spPr>
      </p:pic>
    </p:spTree>
    <p:extLst>
      <p:ext uri="{BB962C8B-B14F-4D97-AF65-F5344CB8AC3E}">
        <p14:creationId xmlns:p14="http://schemas.microsoft.com/office/powerpoint/2010/main" val="277683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2042-714A-FA18-9A1A-77FCF671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Turnstile Exemplar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C093B29-FB46-AA68-2A57-7B68F9F1AA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44132" y="1809933"/>
            <a:ext cx="4559816" cy="49295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842C6C-1876-A1FA-2AA9-10706C6252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80" t="1" r="13291" b="63806"/>
          <a:stretch/>
        </p:blipFill>
        <p:spPr>
          <a:xfrm>
            <a:off x="6278820" y="2501496"/>
            <a:ext cx="5249236" cy="10774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814396-F0F3-C984-222E-7317EA037F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30" t="71968" r="7713" b="2852"/>
          <a:stretch/>
        </p:blipFill>
        <p:spPr>
          <a:xfrm>
            <a:off x="6186700" y="5294845"/>
            <a:ext cx="5632363" cy="7496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F91861-7DFE-D0A0-C90B-0BB63CCEDB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30" t="37578" r="3309" b="29329"/>
          <a:stretch/>
        </p:blipFill>
        <p:spPr>
          <a:xfrm>
            <a:off x="6136549" y="3957704"/>
            <a:ext cx="5916903" cy="985154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D71136D-007D-E82E-D5F8-5A354E2CA0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5"/>
          <a:srcRect l="28226"/>
          <a:stretch/>
        </p:blipFill>
        <p:spPr>
          <a:xfrm>
            <a:off x="92179" y="1839073"/>
            <a:ext cx="5913123" cy="4237262"/>
          </a:xfrm>
        </p:spPr>
      </p:pic>
    </p:spTree>
    <p:extLst>
      <p:ext uri="{BB962C8B-B14F-4D97-AF65-F5344CB8AC3E}">
        <p14:creationId xmlns:p14="http://schemas.microsoft.com/office/powerpoint/2010/main" val="68429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2042-714A-FA18-9A1A-77FCF671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15"/>
            <a:ext cx="10515600" cy="1325563"/>
          </a:xfrm>
        </p:spPr>
        <p:txBody>
          <a:bodyPr/>
          <a:lstStyle/>
          <a:p>
            <a:r>
              <a:rPr lang="en-US" dirty="0"/>
              <a:t>Turnstile Exemplar (cont.)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28CCD8-6FE4-99D3-5264-53E7B7D2F3C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1000"/>
          </a:blip>
          <a:stretch>
            <a:fillRect/>
          </a:stretch>
        </p:blipFill>
        <p:spPr>
          <a:xfrm>
            <a:off x="1777405" y="4927764"/>
            <a:ext cx="8957848" cy="14618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6F3726-564D-7CD9-6775-6420C07DF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568" y="1500279"/>
            <a:ext cx="9774863" cy="298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9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2042-714A-FA18-9A1A-77FCF671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Semantics 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D420C5-FDB3-7A15-C2E8-197F0A0851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92D196-AD3F-EDA1-7855-F709650183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31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2042-714A-FA18-9A1A-77FCF671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8255"/>
            <a:ext cx="10515600" cy="1325563"/>
          </a:xfrm>
        </p:spPr>
        <p:txBody>
          <a:bodyPr/>
          <a:lstStyle/>
          <a:p>
            <a:r>
              <a:rPr lang="en-US" dirty="0"/>
              <a:t>Language Semantics Structure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0952B6-494D-AB74-D905-C4836218A1A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07294674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19211-C700-548C-C353-499CE13AC3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055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392</Words>
  <Application>Microsoft Macintosh PowerPoint</Application>
  <PresentationFormat>Widescreen</PresentationFormat>
  <Paragraphs>72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Formal Language Semantics for Triggered Enable Statecharts with a Run-to-Completion Scheduling</vt:lpstr>
      <vt:lpstr>Outline</vt:lpstr>
      <vt:lpstr>Motivation</vt:lpstr>
      <vt:lpstr>Background Event-B</vt:lpstr>
      <vt:lpstr>Background SCXML Run-to-Completion</vt:lpstr>
      <vt:lpstr>Turnstile Exemplar</vt:lpstr>
      <vt:lpstr>Turnstile Exemplar (cont.)</vt:lpstr>
      <vt:lpstr>Language Semantics Structure</vt:lpstr>
      <vt:lpstr>Language Semantics Structure</vt:lpstr>
      <vt:lpstr>Language Semantics Structure (cont.)</vt:lpstr>
      <vt:lpstr>Relevant Proofs (Son’s Content)</vt:lpstr>
      <vt:lpstr>Results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Language Semantics for Triggered Enable Statecharts with a Run-to-Completion Scheduling</dc:title>
  <dc:creator>Morris Wright, Karla Vanessa</dc:creator>
  <cp:lastModifiedBy>Morris Wright, Karla Vanessa</cp:lastModifiedBy>
  <cp:revision>16</cp:revision>
  <dcterms:created xsi:type="dcterms:W3CDTF">2023-09-27T15:18:31Z</dcterms:created>
  <dcterms:modified xsi:type="dcterms:W3CDTF">2023-10-03T15:31:28Z</dcterms:modified>
</cp:coreProperties>
</file>