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93"/>
    <p:restoredTop sz="94647"/>
  </p:normalViewPr>
  <p:slideViewPr>
    <p:cSldViewPr snapToGrid="0" snapToObjects="1">
      <p:cViewPr varScale="1">
        <p:scale>
          <a:sx n="132" d="100"/>
          <a:sy n="132" d="100"/>
        </p:scale>
        <p:origin x="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DB0D0-0865-F24D-9A8D-D92FC0FD7497}" type="datetimeFigureOut">
              <a:rPr lang="en-GB" smtClean="0"/>
              <a:t>24/09/2019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E3036-754C-314A-A915-4479E10992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1959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23/09/2019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54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23/09/2019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940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23/09/2019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75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23/09/2019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383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23/09/2019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08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23/09/2019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491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23/09/2019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398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23/09/2019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520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23/09/2019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71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23/09/2019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109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0A9-DB88-F940-A878-47F2B1F37E90}" type="datetimeFigureOut">
              <a:rPr lang="en-GB" smtClean="0"/>
              <a:t>23/09/2019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259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3A0A9-DB88-F940-A878-47F2B1F37E90}" type="datetimeFigureOut">
              <a:rPr lang="en-GB" smtClean="0"/>
              <a:t>23/09/2019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3EEE7-7E92-BA4E-9526-4013712159C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25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740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891" y="467751"/>
            <a:ext cx="7927848" cy="257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Firing transitions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00552" y="1273906"/>
            <a:ext cx="1312985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Firing triggered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568460" y="1273906"/>
            <a:ext cx="1664678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Firing un-triggered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76660" y="5627657"/>
            <a:ext cx="80450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Ready to de-queue</a:t>
            </a:r>
            <a:endParaRPr lang="en-GB" dirty="0"/>
          </a:p>
        </p:txBody>
      </p:sp>
      <p:cxnSp>
        <p:nvCxnSpPr>
          <p:cNvPr id="9" name="Straight Arrow Connector 8"/>
          <p:cNvCxnSpPr>
            <a:stCxn id="10" idx="2"/>
            <a:endCxn id="6" idx="3"/>
          </p:cNvCxnSpPr>
          <p:nvPr/>
        </p:nvCxnSpPr>
        <p:spPr>
          <a:xfrm flipH="1">
            <a:off x="7233138" y="1703543"/>
            <a:ext cx="2096553" cy="27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329691" y="1508895"/>
            <a:ext cx="505033" cy="38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76600" y="1925754"/>
            <a:ext cx="2002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Initialisation </a:t>
            </a:r>
          </a:p>
          <a:p>
            <a:r>
              <a:rPr lang="en-GB" dirty="0"/>
              <a:t>/</a:t>
            </a:r>
            <a:r>
              <a:rPr lang="en-GB" dirty="0" smtClean="0"/>
              <a:t>UC:=FALSE,  dt :={}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83568" y="2214714"/>
            <a:ext cx="35170" cy="3412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3537" y="1590429"/>
            <a:ext cx="27549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13537" y="2103185"/>
            <a:ext cx="27549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18738" y="3875343"/>
            <a:ext cx="5263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Completion</a:t>
            </a:r>
          </a:p>
          <a:p>
            <a:r>
              <a:rPr lang="en-GB" dirty="0" smtClean="0"/>
              <a:t> [UC=FALSE &amp; dt ={}  &amp;</a:t>
            </a:r>
          </a:p>
          <a:p>
            <a:r>
              <a:rPr lang="en-GB" dirty="0" smtClean="0"/>
              <a:t> &lt;conj of negated guards of all untriggered transitions&gt;] </a:t>
            </a:r>
          </a:p>
          <a:p>
            <a:r>
              <a:rPr lang="en-GB" dirty="0" smtClean="0"/>
              <a:t>/ UC := TRUE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629507" y="2214714"/>
            <a:ext cx="70339" cy="34263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61845" y="2214714"/>
            <a:ext cx="35170" cy="3426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5164" y="3246051"/>
            <a:ext cx="4062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deQExt </a:t>
            </a:r>
          </a:p>
          <a:p>
            <a:r>
              <a:rPr lang="en-GB" dirty="0" smtClean="0"/>
              <a:t>[UC=TRUE &amp; intQ</a:t>
            </a:r>
            <a:r>
              <a:rPr lang="en-GB" dirty="0"/>
              <a:t>=</a:t>
            </a:r>
            <a:r>
              <a:rPr lang="en-GB" dirty="0" smtClean="0"/>
              <a:t>{} ] </a:t>
            </a:r>
          </a:p>
          <a:p>
            <a:r>
              <a:rPr lang="en-GB" dirty="0" smtClean="0"/>
              <a:t>/UC:=FALSE, dt::extQ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748379" y="4435224"/>
            <a:ext cx="4289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deQInt </a:t>
            </a:r>
          </a:p>
          <a:p>
            <a:r>
              <a:rPr lang="en-GB" dirty="0" smtClean="0"/>
              <a:t>[UC=TRUE &amp; intQ/={} ] </a:t>
            </a:r>
          </a:p>
          <a:p>
            <a:r>
              <a:rPr lang="en-GB" dirty="0" smtClean="0"/>
              <a:t>/ UC:=FALSE, dt :: intQ 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3172966" y="2103185"/>
            <a:ext cx="2395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NoTriggeredEnabled</a:t>
            </a:r>
          </a:p>
          <a:p>
            <a:r>
              <a:rPr lang="en-GB" dirty="0" smtClean="0"/>
              <a:t>[UC=FALSE &amp; dt /={} &amp;</a:t>
            </a:r>
          </a:p>
          <a:p>
            <a:r>
              <a:rPr lang="en-GB" dirty="0" smtClean="0"/>
              <a:t> &lt;conj of negated guards of all transitions triggered by dt&gt;] </a:t>
            </a:r>
          </a:p>
          <a:p>
            <a:r>
              <a:rPr lang="en-GB" dirty="0" smtClean="0"/>
              <a:t>/ dt :={}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72967" y="654889"/>
            <a:ext cx="2395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fireTriggered [UC=FALSE &amp; dt /={} ] </a:t>
            </a:r>
          </a:p>
          <a:p>
            <a:r>
              <a:rPr lang="en-GB" dirty="0" smtClean="0"/>
              <a:t>/ dt :={}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37146" y="2194857"/>
            <a:ext cx="239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fireUnTriggered [UC=FALSE &amp; dt ={} ] </a:t>
            </a:r>
          </a:p>
        </p:txBody>
      </p:sp>
      <p:cxnSp>
        <p:nvCxnSpPr>
          <p:cNvPr id="70" name="Curved Connector 69"/>
          <p:cNvCxnSpPr/>
          <p:nvPr/>
        </p:nvCxnSpPr>
        <p:spPr>
          <a:xfrm rot="10800000" flipV="1">
            <a:off x="6881445" y="1984717"/>
            <a:ext cx="329338" cy="264201"/>
          </a:xfrm>
          <a:prstGeom prst="curvedConnector3">
            <a:avLst>
              <a:gd name="adj1" fmla="val -283838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8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891" y="467751"/>
            <a:ext cx="7927848" cy="25786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 smtClean="0"/>
              <a:t>Firing transitions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00552" y="1273906"/>
            <a:ext cx="1312985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Firing triggered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5568460" y="1273906"/>
            <a:ext cx="1664678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Firing un-triggered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76660" y="5627657"/>
            <a:ext cx="8045079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Ready to de-queue</a:t>
            </a:r>
            <a:endParaRPr lang="en-GB" dirty="0"/>
          </a:p>
        </p:txBody>
      </p:sp>
      <p:cxnSp>
        <p:nvCxnSpPr>
          <p:cNvPr id="9" name="Straight Arrow Connector 8"/>
          <p:cNvCxnSpPr>
            <a:stCxn id="10" idx="2"/>
            <a:endCxn id="6" idx="3"/>
          </p:cNvCxnSpPr>
          <p:nvPr/>
        </p:nvCxnSpPr>
        <p:spPr>
          <a:xfrm flipH="1">
            <a:off x="7233138" y="1703543"/>
            <a:ext cx="2096553" cy="27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329691" y="1508895"/>
            <a:ext cx="505033" cy="38929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8676600" y="1925754"/>
            <a:ext cx="2002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Initialisation </a:t>
            </a:r>
          </a:p>
          <a:p>
            <a:r>
              <a:rPr lang="en-GB" dirty="0"/>
              <a:t>/</a:t>
            </a:r>
            <a:r>
              <a:rPr lang="en-GB" dirty="0" smtClean="0"/>
              <a:t>UC:=FALSE,  dt :={}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6283568" y="2214714"/>
            <a:ext cx="35170" cy="341294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813537" y="1590429"/>
            <a:ext cx="27549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813537" y="2103185"/>
            <a:ext cx="27549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318738" y="3875343"/>
            <a:ext cx="52636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Completion</a:t>
            </a:r>
          </a:p>
          <a:p>
            <a:r>
              <a:rPr lang="en-GB" dirty="0" smtClean="0"/>
              <a:t> [UC=FALSE &amp; dt ={}  &amp;</a:t>
            </a:r>
          </a:p>
          <a:p>
            <a:r>
              <a:rPr lang="en-GB" dirty="0" smtClean="0"/>
              <a:t> &lt;conj of negated guards of all untriggered transitions&gt;] </a:t>
            </a:r>
          </a:p>
          <a:p>
            <a:r>
              <a:rPr lang="en-GB" dirty="0" smtClean="0"/>
              <a:t>/ UC := TRUE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629507" y="2214714"/>
            <a:ext cx="70339" cy="34263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61845" y="2214714"/>
            <a:ext cx="35170" cy="3426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5164" y="3246051"/>
            <a:ext cx="4062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deQExt </a:t>
            </a:r>
          </a:p>
          <a:p>
            <a:r>
              <a:rPr lang="en-GB" dirty="0" smtClean="0"/>
              <a:t>[UC=TRUE &amp; intQ</a:t>
            </a:r>
            <a:r>
              <a:rPr lang="en-GB" dirty="0"/>
              <a:t>=</a:t>
            </a:r>
            <a:r>
              <a:rPr lang="en-GB" dirty="0" smtClean="0"/>
              <a:t>{} ] </a:t>
            </a:r>
          </a:p>
          <a:p>
            <a:r>
              <a:rPr lang="en-GB" dirty="0" smtClean="0"/>
              <a:t>/UC:=FALSE, dt::extQ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1748379" y="4435224"/>
            <a:ext cx="4289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deQInt </a:t>
            </a:r>
          </a:p>
          <a:p>
            <a:r>
              <a:rPr lang="en-GB" dirty="0" smtClean="0"/>
              <a:t>[UC=TRUE &amp; intQ/={} ] </a:t>
            </a:r>
          </a:p>
          <a:p>
            <a:r>
              <a:rPr lang="en-GB" dirty="0" smtClean="0"/>
              <a:t>/ UC:=FALSE, dt :: intQ </a:t>
            </a:r>
            <a:endParaRPr lang="en-GB" dirty="0"/>
          </a:p>
        </p:txBody>
      </p:sp>
      <p:sp>
        <p:nvSpPr>
          <p:cNvPr id="52" name="TextBox 51"/>
          <p:cNvSpPr txBox="1"/>
          <p:nvPr/>
        </p:nvSpPr>
        <p:spPr>
          <a:xfrm>
            <a:off x="3172966" y="2103185"/>
            <a:ext cx="2395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NoTriggeredEnabled</a:t>
            </a:r>
          </a:p>
          <a:p>
            <a:r>
              <a:rPr lang="en-GB" dirty="0" smtClean="0"/>
              <a:t>[UC=FALSE &amp; dt /={} &amp;</a:t>
            </a:r>
          </a:p>
          <a:p>
            <a:r>
              <a:rPr lang="en-GB" dirty="0" smtClean="0"/>
              <a:t> &lt;conj of negated guards of all transitions triggered by dt&gt;] </a:t>
            </a:r>
          </a:p>
          <a:p>
            <a:r>
              <a:rPr lang="en-GB" dirty="0" smtClean="0"/>
              <a:t>/ dt :={}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72967" y="654889"/>
            <a:ext cx="2395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fireTriggered [UC=FALSE &amp; dt /={} ] </a:t>
            </a:r>
          </a:p>
          <a:p>
            <a:r>
              <a:rPr lang="en-GB" dirty="0" smtClean="0"/>
              <a:t>/ dt :={}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37146" y="2194857"/>
            <a:ext cx="2395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fireUnTriggered [UC=FALSE &amp; dt ={} ] </a:t>
            </a:r>
          </a:p>
        </p:txBody>
      </p:sp>
      <p:cxnSp>
        <p:nvCxnSpPr>
          <p:cNvPr id="70" name="Curved Connector 69"/>
          <p:cNvCxnSpPr/>
          <p:nvPr/>
        </p:nvCxnSpPr>
        <p:spPr>
          <a:xfrm rot="10800000" flipV="1">
            <a:off x="6881445" y="1984717"/>
            <a:ext cx="329338" cy="264201"/>
          </a:xfrm>
          <a:prstGeom prst="curvedConnector3">
            <a:avLst>
              <a:gd name="adj1" fmla="val -283838"/>
            </a:avLst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264385" y="5996989"/>
            <a:ext cx="1998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&lt;</a:t>
            </a:r>
            <a:r>
              <a:rPr lang="en-GB" smtClean="0">
                <a:solidFill>
                  <a:srgbClr val="FF0000"/>
                </a:solidFill>
              </a:rPr>
              <a:t>property verified&gt;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48859" y="1534161"/>
            <a:ext cx="21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&lt;property specified&gt;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60267" y="1066781"/>
            <a:ext cx="118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&lt;reaction&gt;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78458" y="1515539"/>
            <a:ext cx="211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&lt;</a:t>
            </a:r>
            <a:r>
              <a:rPr lang="en-GB" smtClean="0">
                <a:solidFill>
                  <a:srgbClr val="FF0000"/>
                </a:solidFill>
              </a:rPr>
              <a:t>property holds???&gt;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39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Proof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Invariants are only checked on completion of the run (</a:t>
            </a:r>
            <a:r>
              <a:rPr lang="en-GB" dirty="0" err="1" smtClean="0"/>
              <a:t>iq</a:t>
            </a:r>
            <a:r>
              <a:rPr lang="en-GB" dirty="0" smtClean="0"/>
              <a:t>={} and </a:t>
            </a:r>
            <a:r>
              <a:rPr lang="en-GB" dirty="0" err="1" smtClean="0"/>
              <a:t>uc</a:t>
            </a:r>
            <a:r>
              <a:rPr lang="en-GB" dirty="0" smtClean="0"/>
              <a:t>=FALSE) </a:t>
            </a:r>
            <a:endParaRPr lang="en-GB" dirty="0"/>
          </a:p>
          <a:p>
            <a:pPr lvl="1"/>
            <a:r>
              <a:rPr lang="en-GB" dirty="0" smtClean="0"/>
              <a:t>an </a:t>
            </a:r>
            <a:r>
              <a:rPr lang="en-GB" dirty="0" err="1" smtClean="0"/>
              <a:t>anticedent</a:t>
            </a:r>
            <a:r>
              <a:rPr lang="en-GB" dirty="0" smtClean="0"/>
              <a:t> is automatically added to the &lt;property&gt; for this.</a:t>
            </a:r>
          </a:p>
          <a:p>
            <a:r>
              <a:rPr lang="en-GB" dirty="0" smtClean="0"/>
              <a:t>Transitions that react to preserve the invariant must be finalised to ensure they run</a:t>
            </a:r>
          </a:p>
          <a:p>
            <a:r>
              <a:rPr lang="en-GB" dirty="0" smtClean="0"/>
              <a:t>For </a:t>
            </a:r>
            <a:r>
              <a:rPr lang="en-GB" dirty="0" err="1" smtClean="0"/>
              <a:t>untriggered</a:t>
            </a:r>
            <a:r>
              <a:rPr lang="en-GB" dirty="0" smtClean="0"/>
              <a:t> transitions their negated guards are added to the </a:t>
            </a:r>
            <a:r>
              <a:rPr lang="en-GB" dirty="0" err="1" smtClean="0"/>
              <a:t>untriggered</a:t>
            </a:r>
            <a:r>
              <a:rPr lang="en-GB" dirty="0" smtClean="0"/>
              <a:t> completion event, hence the PO proves easily.</a:t>
            </a:r>
          </a:p>
          <a:p>
            <a:r>
              <a:rPr lang="en-GB" dirty="0" smtClean="0"/>
              <a:t>For triggered transitions, more is needed to show that the reaction gives invariant preservation at the ‘Firing </a:t>
            </a:r>
            <a:r>
              <a:rPr lang="en-GB" dirty="0" err="1" smtClean="0"/>
              <a:t>untriggered</a:t>
            </a:r>
            <a:r>
              <a:rPr lang="en-GB" dirty="0" smtClean="0"/>
              <a:t>’ state.</a:t>
            </a:r>
          </a:p>
          <a:p>
            <a:pPr lvl="1"/>
            <a:r>
              <a:rPr lang="en-GB" dirty="0" smtClean="0"/>
              <a:t>Invariants are added </a:t>
            </a:r>
            <a:r>
              <a:rPr lang="en-GB" dirty="0" err="1" smtClean="0"/>
              <a:t>uc</a:t>
            </a:r>
            <a:r>
              <a:rPr lang="en-GB" dirty="0" smtClean="0"/>
              <a:t>=False &amp;</a:t>
            </a:r>
            <a:r>
              <a:rPr lang="en-GB" dirty="0" err="1" smtClean="0"/>
              <a:t>dt</a:t>
            </a:r>
            <a:r>
              <a:rPr lang="en-GB" dirty="0" smtClean="0"/>
              <a:t>={} =&gt; &lt;property&gt;</a:t>
            </a:r>
          </a:p>
        </p:txBody>
      </p:sp>
    </p:spTree>
    <p:extLst>
      <p:ext uri="{BB962C8B-B14F-4D97-AF65-F5344CB8AC3E}">
        <p14:creationId xmlns:p14="http://schemas.microsoft.com/office/powerpoint/2010/main" val="42768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Proof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Then the completion event PO proves automatically, but some new POs are generated for the added invariants</a:t>
            </a:r>
          </a:p>
          <a:p>
            <a:r>
              <a:rPr lang="en-GB" dirty="0" err="1" smtClean="0"/>
              <a:t>FutureTriggeredTransition</a:t>
            </a:r>
            <a:r>
              <a:rPr lang="en-GB" dirty="0" smtClean="0"/>
              <a:t> (abstract event for future triggered transitions) must preserve the invariant, so we add a guard for the &lt;property&gt;.</a:t>
            </a:r>
          </a:p>
          <a:p>
            <a:pPr lvl="1"/>
            <a:r>
              <a:rPr lang="en-GB" dirty="0" smtClean="0"/>
              <a:t>This restricts future refinement </a:t>
            </a:r>
            <a:r>
              <a:rPr lang="mr-IN" dirty="0" smtClean="0"/>
              <a:t>–</a:t>
            </a:r>
            <a:r>
              <a:rPr lang="en-GB" dirty="0" smtClean="0"/>
              <a:t> since the new transition cannot modify old </a:t>
            </a:r>
            <a:r>
              <a:rPr lang="en-GB" dirty="0" err="1" smtClean="0"/>
              <a:t>vars</a:t>
            </a:r>
            <a:r>
              <a:rPr lang="en-GB" dirty="0" smtClean="0"/>
              <a:t> of the property, this guard is the only way that future transitions will satisfy the &lt;property&gt;</a:t>
            </a:r>
          </a:p>
          <a:p>
            <a:r>
              <a:rPr lang="en-GB" dirty="0" err="1" smtClean="0"/>
              <a:t>toFly</a:t>
            </a:r>
            <a:r>
              <a:rPr lang="en-GB" dirty="0" smtClean="0"/>
              <a:t>.. This </a:t>
            </a:r>
            <a:r>
              <a:rPr lang="en-GB" dirty="0"/>
              <a:t>could break the </a:t>
            </a:r>
            <a:r>
              <a:rPr lang="en-GB" dirty="0" smtClean="0"/>
              <a:t>added invariants if it is taken instead of </a:t>
            </a:r>
            <a:r>
              <a:rPr lang="en-GB" dirty="0" err="1" smtClean="0"/>
              <a:t>toLand</a:t>
            </a:r>
            <a:r>
              <a:rPr lang="en-GB" dirty="0" smtClean="0"/>
              <a:t>. It seems reasonable to exclude this by adding a guard that charge &gt;20 (i.e. enhancing the model rather than just getting a proof)</a:t>
            </a:r>
          </a:p>
          <a:p>
            <a:r>
              <a:rPr lang="en-GB" dirty="0" smtClean="0"/>
              <a:t>Not sure it will work.. </a:t>
            </a:r>
          </a:p>
          <a:p>
            <a:pPr lvl="1"/>
            <a:r>
              <a:rPr lang="en-GB" dirty="0" smtClean="0"/>
              <a:t>decrease charge can break these new invariants.</a:t>
            </a:r>
          </a:p>
          <a:p>
            <a:pPr lvl="1"/>
            <a:r>
              <a:rPr lang="en-GB" dirty="0" err="1" smtClean="0"/>
              <a:t>noTriggeredTransitionsEnabled</a:t>
            </a:r>
            <a:r>
              <a:rPr lang="en-GB" dirty="0" smtClean="0"/>
              <a:t> has the negated guard but it doesn’t easily establish the added invariant (internal Q)</a:t>
            </a:r>
          </a:p>
          <a:p>
            <a:r>
              <a:rPr lang="en-GB" dirty="0" smtClean="0"/>
              <a:t>Another thing, combinations could raise several internal triggers </a:t>
            </a:r>
            <a:r>
              <a:rPr lang="mr-IN" dirty="0" smtClean="0"/>
              <a:t>–</a:t>
            </a:r>
            <a:r>
              <a:rPr lang="en-GB" dirty="0" smtClean="0"/>
              <a:t> how do we ensure </a:t>
            </a:r>
            <a:r>
              <a:rPr lang="en-GB" dirty="0" err="1" smtClean="0"/>
              <a:t>toLand</a:t>
            </a:r>
            <a:r>
              <a:rPr lang="en-GB" dirty="0" smtClean="0"/>
              <a:t> gets priority? I went back to adding </a:t>
            </a:r>
            <a:r>
              <a:rPr lang="en-GB" dirty="0" err="1" smtClean="0"/>
              <a:t>toLand</a:t>
            </a:r>
            <a:r>
              <a:rPr lang="en-GB" dirty="0" smtClean="0"/>
              <a:t> : </a:t>
            </a:r>
            <a:r>
              <a:rPr lang="en-GB" dirty="0" err="1" smtClean="0"/>
              <a:t>SCXML_iq</a:t>
            </a:r>
            <a:r>
              <a:rPr lang="en-GB" dirty="0" smtClean="0"/>
              <a:t> to solve this.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16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512</Words>
  <Application>Microsoft Macintosh PowerPoint</Application>
  <PresentationFormat>Widescreen</PresentationFormat>
  <Paragraphs>66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Calibri Light</vt:lpstr>
      <vt:lpstr>Mangal</vt:lpstr>
      <vt:lpstr>Arial</vt:lpstr>
      <vt:lpstr>Office Theme</vt:lpstr>
      <vt:lpstr>PowerPoint Presentation</vt:lpstr>
      <vt:lpstr>PowerPoint Presentation</vt:lpstr>
      <vt:lpstr>PowerPoint Presentation</vt:lpstr>
      <vt:lpstr>Proof</vt:lpstr>
      <vt:lpstr>Proof continued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Snook</dc:creator>
  <cp:lastModifiedBy>Colin Snook</cp:lastModifiedBy>
  <cp:revision>14</cp:revision>
  <dcterms:created xsi:type="dcterms:W3CDTF">2019-08-14T14:40:28Z</dcterms:created>
  <dcterms:modified xsi:type="dcterms:W3CDTF">2019-09-25T13:33:48Z</dcterms:modified>
</cp:coreProperties>
</file>