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7" r:id="rId5"/>
    <p:sldId id="27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9" r:id="rId25"/>
    <p:sldId id="284" r:id="rId26"/>
    <p:sldId id="285" r:id="rId27"/>
    <p:sldId id="287" r:id="rId28"/>
    <p:sldId id="288" r:id="rId29"/>
    <p:sldId id="291" r:id="rId30"/>
    <p:sldId id="290" r:id="rId31"/>
    <p:sldId id="292" r:id="rId32"/>
    <p:sldId id="280" r:id="rId33"/>
    <p:sldId id="28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p:restoredTop sz="94674"/>
  </p:normalViewPr>
  <p:slideViewPr>
    <p:cSldViewPr snapToGrid="0" snapToObjects="1">
      <p:cViewPr varScale="1">
        <p:scale>
          <a:sx n="92" d="100"/>
          <a:sy n="92" d="100"/>
        </p:scale>
        <p:origin x="46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44A672-95D6-D748-862B-B4A54FDC30A5}"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119595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4A672-95D6-D748-862B-B4A54FDC30A5}"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77505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4A672-95D6-D748-862B-B4A54FDC30A5}"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158869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4A672-95D6-D748-862B-B4A54FDC30A5}"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138651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4A672-95D6-D748-862B-B4A54FDC30A5}"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9988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44A672-95D6-D748-862B-B4A54FDC30A5}"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208136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4A672-95D6-D748-862B-B4A54FDC30A5}"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63645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4A672-95D6-D748-862B-B4A54FDC30A5}"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36330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4A672-95D6-D748-862B-B4A54FDC30A5}"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7906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4A672-95D6-D748-862B-B4A54FDC30A5}"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136047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4A672-95D6-D748-862B-B4A54FDC30A5}"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3AE8-3594-1347-BB11-63945DFCA34C}" type="slidenum">
              <a:rPr lang="en-US" smtClean="0"/>
              <a:t>‹#›</a:t>
            </a:fld>
            <a:endParaRPr lang="en-US"/>
          </a:p>
        </p:txBody>
      </p:sp>
    </p:spTree>
    <p:extLst>
      <p:ext uri="{BB962C8B-B14F-4D97-AF65-F5344CB8AC3E}">
        <p14:creationId xmlns:p14="http://schemas.microsoft.com/office/powerpoint/2010/main" val="60426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4A672-95D6-D748-862B-B4A54FDC30A5}" type="datetimeFigureOut">
              <a:rPr lang="en-US" smtClean="0"/>
              <a:t>4/12/2016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03AE8-3594-1347-BB11-63945DFCA34C}" type="slidenum">
              <a:rPr lang="en-US" smtClean="0"/>
              <a:t>‹#›</a:t>
            </a:fld>
            <a:endParaRPr lang="en-US"/>
          </a:p>
        </p:txBody>
      </p:sp>
    </p:spTree>
    <p:extLst>
      <p:ext uri="{BB962C8B-B14F-4D97-AF65-F5344CB8AC3E}">
        <p14:creationId xmlns:p14="http://schemas.microsoft.com/office/powerpoint/2010/main" val="198751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58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pPr marL="0" indent="0">
              <a:buNone/>
            </a:pPr>
            <a:r>
              <a:rPr lang="en-US" sz="3600" dirty="0" smtClean="0"/>
              <a:t>Let’s make sure we can create the list and display it’s contents.</a:t>
            </a:r>
            <a:endParaRPr lang="en-US" sz="3600" dirty="0"/>
          </a:p>
          <a:p>
            <a:pPr lvl="1"/>
            <a:r>
              <a:rPr lang="en-US" sz="3600" dirty="0" smtClean="0"/>
              <a:t>First create an object of our </a:t>
            </a:r>
            <a:r>
              <a:rPr lang="en-US" sz="3600" dirty="0" err="1" smtClean="0"/>
              <a:t>struct</a:t>
            </a:r>
            <a:r>
              <a:rPr lang="en-US" sz="3600" dirty="0" smtClean="0"/>
              <a:t> (create the list)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4850"/>
            <a:ext cx="10058400" cy="1831035"/>
          </a:xfrm>
          <a:prstGeom prst="rect">
            <a:avLst/>
          </a:prstGeom>
        </p:spPr>
      </p:pic>
    </p:spTree>
    <p:extLst>
      <p:ext uri="{BB962C8B-B14F-4D97-AF65-F5344CB8AC3E}">
        <p14:creationId xmlns:p14="http://schemas.microsoft.com/office/powerpoint/2010/main" val="103320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a:t>I</a:t>
            </a:r>
            <a:r>
              <a:rPr lang="en-US" dirty="0" smtClean="0"/>
              <a:t>nitialize the list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57136"/>
            <a:ext cx="10058400" cy="2690558"/>
          </a:xfrm>
          <a:prstGeom prst="rect">
            <a:avLst/>
          </a:prstGeom>
        </p:spPr>
      </p:pic>
    </p:spTree>
    <p:extLst>
      <p:ext uri="{BB962C8B-B14F-4D97-AF65-F5344CB8AC3E}">
        <p14:creationId xmlns:p14="http://schemas.microsoft.com/office/powerpoint/2010/main" val="1812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pPr marL="0" indent="0">
              <a:buNone/>
            </a:pPr>
            <a:r>
              <a:rPr lang="en-US" dirty="0" smtClean="0"/>
              <a:t> display contents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40424"/>
            <a:ext cx="10058400" cy="2924519"/>
          </a:xfrm>
          <a:prstGeom prst="rect">
            <a:avLst/>
          </a:prstGeom>
        </p:spPr>
      </p:pic>
    </p:spTree>
    <p:extLst>
      <p:ext uri="{BB962C8B-B14F-4D97-AF65-F5344CB8AC3E}">
        <p14:creationId xmlns:p14="http://schemas.microsoft.com/office/powerpoint/2010/main" val="28679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Call display function passing head as argument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0970"/>
            <a:ext cx="10058400" cy="16078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5" y="5102906"/>
            <a:ext cx="9575800" cy="812800"/>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This is what we have so far</a:t>
            </a:r>
          </a:p>
          <a:p>
            <a:endParaRPr lang="en-US" dirty="0"/>
          </a:p>
          <a:p>
            <a:endParaRPr lang="en-US" dirty="0" smtClean="0"/>
          </a:p>
          <a:p>
            <a:endParaRPr lang="en-US" dirty="0"/>
          </a:p>
          <a:p>
            <a:endParaRPr lang="en-US" dirty="0" smtClean="0"/>
          </a:p>
          <a:p>
            <a:r>
              <a:rPr lang="en-US" dirty="0" smtClean="0"/>
              <a:t>Let’s add another number to our list– to do this we must add another node.</a:t>
            </a:r>
            <a:endParaRPr lang="en-US" dirty="0"/>
          </a:p>
        </p:txBody>
      </p:sp>
      <p:grpSp>
        <p:nvGrpSpPr>
          <p:cNvPr id="4" name="Group 4"/>
          <p:cNvGrpSpPr>
            <a:grpSpLocks/>
          </p:cNvGrpSpPr>
          <p:nvPr/>
        </p:nvGrpSpPr>
        <p:grpSpPr bwMode="auto">
          <a:xfrm>
            <a:off x="6096000" y="1957080"/>
            <a:ext cx="1963058" cy="1511836"/>
            <a:chOff x="528" y="2448"/>
            <a:chExt cx="912" cy="528"/>
          </a:xfrm>
        </p:grpSpPr>
        <p:grpSp>
          <p:nvGrpSpPr>
            <p:cNvPr id="5" name="Group 5"/>
            <p:cNvGrpSpPr>
              <a:grpSpLocks/>
            </p:cNvGrpSpPr>
            <p:nvPr/>
          </p:nvGrpSpPr>
          <p:grpSpPr bwMode="auto">
            <a:xfrm>
              <a:off x="528" y="2448"/>
              <a:ext cx="912" cy="528"/>
              <a:chOff x="528" y="2448"/>
              <a:chExt cx="912" cy="528"/>
            </a:xfrm>
          </p:grpSpPr>
          <p:sp>
            <p:nvSpPr>
              <p:cNvPr id="8" name="Rectangle 6"/>
              <p:cNvSpPr>
                <a:spLocks noChangeArrowheads="1"/>
              </p:cNvSpPr>
              <p:nvPr/>
            </p:nvSpPr>
            <p:spPr bwMode="auto">
              <a:xfrm>
                <a:off x="528" y="2448"/>
                <a:ext cx="912"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7"/>
              <p:cNvSpPr>
                <a:spLocks noChangeShapeType="1"/>
              </p:cNvSpPr>
              <p:nvPr/>
            </p:nvSpPr>
            <p:spPr bwMode="auto">
              <a:xfrm>
                <a:off x="528" y="2712"/>
                <a:ext cx="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6" name="Text Box 8"/>
            <p:cNvSpPr txBox="1">
              <a:spLocks noChangeArrowheads="1"/>
            </p:cNvSpPr>
            <p:nvPr/>
          </p:nvSpPr>
          <p:spPr bwMode="auto">
            <a:xfrm>
              <a:off x="528" y="2516"/>
              <a:ext cx="912"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spcBef>
                  <a:spcPct val="50000"/>
                </a:spcBef>
              </a:pPr>
              <a:r>
                <a:rPr lang="en-US" altLang="en-US" dirty="0">
                  <a:latin typeface="Times New Roman" charset="0"/>
                </a:rPr>
                <a:t>d</a:t>
              </a:r>
              <a:r>
                <a:rPr lang="en-US" altLang="en-US" dirty="0" smtClean="0">
                  <a:latin typeface="Times New Roman" charset="0"/>
                </a:rPr>
                <a:t>ata (29)</a:t>
              </a:r>
              <a:endParaRPr lang="en-US" altLang="en-US" dirty="0">
                <a:latin typeface="Times New Roman" charset="0"/>
              </a:endParaRPr>
            </a:p>
          </p:txBody>
        </p:sp>
        <p:sp>
          <p:nvSpPr>
            <p:cNvPr id="7" name="Text Box 9"/>
            <p:cNvSpPr txBox="1">
              <a:spLocks noChangeArrowheads="1"/>
            </p:cNvSpPr>
            <p:nvPr/>
          </p:nvSpPr>
          <p:spPr bwMode="auto">
            <a:xfrm>
              <a:off x="528" y="2764"/>
              <a:ext cx="912"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spcBef>
                  <a:spcPct val="50000"/>
                </a:spcBef>
              </a:pPr>
              <a:r>
                <a:rPr lang="en-US" altLang="en-US" dirty="0">
                  <a:latin typeface="Times New Roman" charset="0"/>
                </a:rPr>
                <a:t>n</a:t>
              </a:r>
              <a:r>
                <a:rPr lang="en-US" altLang="en-US" dirty="0" smtClean="0">
                  <a:latin typeface="Times New Roman" charset="0"/>
                </a:rPr>
                <a:t>ext (NULL)</a:t>
              </a:r>
              <a:endParaRPr lang="en-US" altLang="en-US" dirty="0">
                <a:latin typeface="Times New Roman" charset="0"/>
              </a:endParaRPr>
            </a:p>
          </p:txBody>
        </p:sp>
      </p:grpSp>
    </p:spTree>
    <p:extLst>
      <p:ext uri="{BB962C8B-B14F-4D97-AF65-F5344CB8AC3E}">
        <p14:creationId xmlns:p14="http://schemas.microsoft.com/office/powerpoint/2010/main" val="98647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24" y="1825625"/>
            <a:ext cx="8510351" cy="4351338"/>
          </a:xfrm>
        </p:spPr>
      </p:pic>
    </p:spTree>
    <p:extLst>
      <p:ext uri="{BB962C8B-B14F-4D97-AF65-F5344CB8AC3E}">
        <p14:creationId xmlns:p14="http://schemas.microsoft.com/office/powerpoint/2010/main" val="14855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Call </a:t>
            </a:r>
            <a:r>
              <a:rPr lang="en-US" dirty="0" err="1" smtClean="0"/>
              <a:t>addNode</a:t>
            </a:r>
            <a:r>
              <a:rPr lang="en-US" dirty="0" smtClean="0"/>
              <a:t> passing head and 33</a:t>
            </a:r>
          </a:p>
          <a:p>
            <a:endParaRPr lang="en-US" dirty="0"/>
          </a:p>
          <a:p>
            <a:pPr marL="0" indent="0">
              <a:buNone/>
            </a:pPr>
            <a:endParaRPr lang="en-US" dirty="0" smtClean="0"/>
          </a:p>
          <a:p>
            <a:r>
              <a:rPr lang="en-US" dirty="0" smtClean="0"/>
              <a:t>Also display the updated contents of the list (notice it’s added to the end):</a:t>
            </a:r>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2" y="2557594"/>
            <a:ext cx="10058400" cy="5941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2" y="4215721"/>
            <a:ext cx="9004300" cy="1104900"/>
          </a:xfrm>
          <a:prstGeom prst="rect">
            <a:avLst/>
          </a:prstGeom>
        </p:spPr>
      </p:pic>
    </p:spTree>
    <p:extLst>
      <p:ext uri="{BB962C8B-B14F-4D97-AF65-F5344CB8AC3E}">
        <p14:creationId xmlns:p14="http://schemas.microsoft.com/office/powerpoint/2010/main" val="77662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What if we want to insert the Node at the front of the list?</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7809"/>
            <a:ext cx="10058400" cy="2088943"/>
          </a:xfrm>
          <a:prstGeom prst="rect">
            <a:avLst/>
          </a:prstGeom>
        </p:spPr>
      </p:pic>
    </p:spTree>
    <p:extLst>
      <p:ext uri="{BB962C8B-B14F-4D97-AF65-F5344CB8AC3E}">
        <p14:creationId xmlns:p14="http://schemas.microsoft.com/office/powerpoint/2010/main" val="103600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Call the function (notice the reference operator) and also call display to see results:</a:t>
            </a:r>
          </a:p>
          <a:p>
            <a:endParaRPr lang="en-US" dirty="0"/>
          </a:p>
          <a:p>
            <a:endParaRPr lang="en-US" dirty="0" smtClean="0"/>
          </a:p>
          <a:p>
            <a:endParaRPr lang="en-US" dirty="0"/>
          </a:p>
          <a:p>
            <a:r>
              <a:rPr lang="en-US" dirty="0" smtClean="0"/>
              <a:t>Output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80" y="2924886"/>
            <a:ext cx="10058400" cy="9020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879" y="4680856"/>
            <a:ext cx="10030396" cy="1702953"/>
          </a:xfrm>
          <a:prstGeom prst="rect">
            <a:avLst/>
          </a:prstGeom>
        </p:spPr>
      </p:pic>
    </p:spTree>
    <p:extLst>
      <p:ext uri="{BB962C8B-B14F-4D97-AF65-F5344CB8AC3E}">
        <p14:creationId xmlns:p14="http://schemas.microsoft.com/office/powerpoint/2010/main" val="170021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What if we want to delete a Node?</a:t>
            </a:r>
          </a:p>
          <a:p>
            <a:pPr marL="0" indent="0">
              <a:buNone/>
            </a:pPr>
            <a:endParaRPr lang="en-US" sz="4000" dirty="0" smtClean="0"/>
          </a:p>
          <a:p>
            <a:pPr lvl="1"/>
            <a:r>
              <a:rPr lang="en-US" sz="4000" dirty="0" smtClean="0"/>
              <a:t>We will need to write two functions:  One for searching the list for the Node and the second for deleting the Node.</a:t>
            </a:r>
            <a:endParaRPr lang="en-US" sz="4000" dirty="0"/>
          </a:p>
        </p:txBody>
      </p:sp>
    </p:spTree>
    <p:extLst>
      <p:ext uri="{BB962C8B-B14F-4D97-AF65-F5344CB8AC3E}">
        <p14:creationId xmlns:p14="http://schemas.microsoft.com/office/powerpoint/2010/main" val="111639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Lists</a:t>
            </a:r>
            <a:endParaRPr lang="en-US" dirty="0"/>
          </a:p>
        </p:txBody>
      </p:sp>
      <p:sp>
        <p:nvSpPr>
          <p:cNvPr id="3" name="Content Placeholder 2"/>
          <p:cNvSpPr>
            <a:spLocks noGrp="1"/>
          </p:cNvSpPr>
          <p:nvPr>
            <p:ph idx="1"/>
          </p:nvPr>
        </p:nvSpPr>
        <p:spPr/>
        <p:txBody>
          <a:bodyPr>
            <a:normAutofit/>
          </a:bodyPr>
          <a:lstStyle/>
          <a:p>
            <a:r>
              <a:rPr lang="en-US" sz="3600" dirty="0" smtClean="0"/>
              <a:t>Types:</a:t>
            </a:r>
          </a:p>
          <a:p>
            <a:pPr lvl="1"/>
            <a:r>
              <a:rPr lang="en-US" sz="3600" dirty="0" smtClean="0"/>
              <a:t>One-way</a:t>
            </a:r>
          </a:p>
          <a:p>
            <a:pPr lvl="1"/>
            <a:r>
              <a:rPr lang="en-US" sz="3600" dirty="0" smtClean="0"/>
              <a:t>Double-Linked</a:t>
            </a:r>
          </a:p>
          <a:p>
            <a:pPr lvl="1"/>
            <a:r>
              <a:rPr lang="en-US" sz="3600" dirty="0" smtClean="0"/>
              <a:t>Circular</a:t>
            </a:r>
          </a:p>
          <a:p>
            <a:pPr lvl="1"/>
            <a:endParaRPr lang="en-US" sz="3600" dirty="0"/>
          </a:p>
          <a:p>
            <a:pPr lvl="1"/>
            <a:endParaRPr lang="en-US" sz="3600" dirty="0" smtClean="0"/>
          </a:p>
          <a:p>
            <a:pPr marL="457200" lvl="1" indent="0">
              <a:buNone/>
            </a:pPr>
            <a:r>
              <a:rPr lang="en-US" sz="3600" dirty="0" smtClean="0"/>
              <a:t>We will talk about one-way linked lists</a:t>
            </a:r>
            <a:endParaRPr lang="en-US" sz="3600" dirty="0"/>
          </a:p>
        </p:txBody>
      </p:sp>
    </p:spTree>
    <p:extLst>
      <p:ext uri="{BB962C8B-B14F-4D97-AF65-F5344CB8AC3E}">
        <p14:creationId xmlns:p14="http://schemas.microsoft.com/office/powerpoint/2010/main" val="33101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a:xfrm>
            <a:off x="838200" y="1825625"/>
            <a:ext cx="3414486" cy="4052661"/>
          </a:xfrm>
        </p:spPr>
        <p:txBody>
          <a:bodyPr/>
          <a:lstStyle/>
          <a:p>
            <a:r>
              <a:rPr lang="en-US" dirty="0" smtClean="0"/>
              <a:t>First write the </a:t>
            </a:r>
            <a:r>
              <a:rPr lang="en-US" dirty="0" err="1" smtClean="0"/>
              <a:t>deleteNode</a:t>
            </a:r>
            <a:r>
              <a:rPr lang="en-US" dirty="0" smtClean="0"/>
              <a:t> function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73" y="1451427"/>
            <a:ext cx="7436184" cy="4844143"/>
          </a:xfrm>
          <a:prstGeom prst="rect">
            <a:avLst/>
          </a:prstGeom>
        </p:spPr>
      </p:pic>
    </p:spTree>
    <p:extLst>
      <p:ext uri="{BB962C8B-B14F-4D97-AF65-F5344CB8AC3E}">
        <p14:creationId xmlns:p14="http://schemas.microsoft.com/office/powerpoint/2010/main" val="213153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Next, write the function to search the list for the Node the user wants to delete.</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87486"/>
            <a:ext cx="10058400" cy="2536853"/>
          </a:xfrm>
          <a:prstGeom prst="rect">
            <a:avLst/>
          </a:prstGeom>
        </p:spPr>
      </p:pic>
    </p:spTree>
    <p:extLst>
      <p:ext uri="{BB962C8B-B14F-4D97-AF65-F5344CB8AC3E}">
        <p14:creationId xmlns:p14="http://schemas.microsoft.com/office/powerpoint/2010/main" val="481762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lstStyle/>
          <a:p>
            <a:r>
              <a:rPr lang="en-US" dirty="0" smtClean="0"/>
              <a:t>Write an algorithm to search and delete Node (for this example, let’s say user wants to delete the second Node (which stores the value 29):</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586" y="3429000"/>
            <a:ext cx="9118600" cy="1625600"/>
          </a:xfrm>
          <a:prstGeom prst="rect">
            <a:avLst/>
          </a:prstGeom>
        </p:spPr>
      </p:pic>
    </p:spTree>
    <p:extLst>
      <p:ext uri="{BB962C8B-B14F-4D97-AF65-F5344CB8AC3E}">
        <p14:creationId xmlns:p14="http://schemas.microsoft.com/office/powerpoint/2010/main" val="865144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736" y="2757601"/>
            <a:ext cx="7124700" cy="1790700"/>
          </a:xfrm>
        </p:spPr>
      </p:pic>
    </p:spTree>
    <p:extLst>
      <p:ext uri="{BB962C8B-B14F-4D97-AF65-F5344CB8AC3E}">
        <p14:creationId xmlns:p14="http://schemas.microsoft.com/office/powerpoint/2010/main" val="1340321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a:ea typeface="SimSun" panose="02010600030101010101" pitchFamily="2" charset="-122"/>
              </a:rPr>
              <a:t>Linked lists are more complex to code and manage than arrays, but they have some distinct advantages</a:t>
            </a:r>
            <a:r>
              <a:rPr lang="en-US" altLang="zh-CN" dirty="0" smtClean="0">
                <a:ea typeface="SimSun" panose="02010600030101010101" pitchFamily="2" charset="-122"/>
              </a:rPr>
              <a:t>.</a:t>
            </a:r>
          </a:p>
          <a:p>
            <a:pPr lvl="1"/>
            <a:r>
              <a:rPr lang="en-US" altLang="zh-CN" sz="2000" b="1" dirty="0">
                <a:solidFill>
                  <a:schemeClr val="hlink"/>
                </a:solidFill>
                <a:ea typeface="SimSun" panose="02010600030101010101" pitchFamily="2" charset="-122"/>
              </a:rPr>
              <a:t>Dynamic</a:t>
            </a:r>
            <a:r>
              <a:rPr lang="en-US" altLang="zh-CN" sz="2000" dirty="0">
                <a:ea typeface="SimSun" panose="02010600030101010101" pitchFamily="2" charset="-122"/>
              </a:rPr>
              <a:t>: a linked list can easily grow and shrink in size.</a:t>
            </a:r>
          </a:p>
          <a:p>
            <a:pPr lvl="2"/>
            <a:r>
              <a:rPr lang="en-US" altLang="zh-CN" sz="1800" dirty="0">
                <a:ea typeface="SimSun" panose="02010600030101010101" pitchFamily="2" charset="-122"/>
              </a:rPr>
              <a:t>We don’t need to know how many nodes will be in the list. They are created in memory as needed.</a:t>
            </a:r>
          </a:p>
          <a:p>
            <a:pPr lvl="2"/>
            <a:r>
              <a:rPr lang="en-US" altLang="zh-CN" sz="1800" dirty="0">
                <a:ea typeface="SimSun" panose="02010600030101010101" pitchFamily="2" charset="-122"/>
              </a:rPr>
              <a:t>In contrast, the size of a C++ array is fixed at compilation time</a:t>
            </a:r>
            <a:r>
              <a:rPr lang="en-US" altLang="zh-CN" sz="1800" dirty="0" smtClean="0">
                <a:ea typeface="SimSun" panose="02010600030101010101" pitchFamily="2" charset="-122"/>
              </a:rPr>
              <a:t>.</a:t>
            </a:r>
          </a:p>
          <a:p>
            <a:pPr lvl="1"/>
            <a:r>
              <a:rPr lang="en-US" altLang="zh-CN" sz="2000" b="1" dirty="0">
                <a:solidFill>
                  <a:schemeClr val="hlink"/>
                </a:solidFill>
                <a:ea typeface="SimSun" panose="02010600030101010101" pitchFamily="2" charset="-122"/>
              </a:rPr>
              <a:t>Easy and fast insertions and deletions</a:t>
            </a:r>
          </a:p>
          <a:p>
            <a:pPr lvl="2"/>
            <a:r>
              <a:rPr lang="en-US" altLang="zh-CN" sz="1800" dirty="0">
                <a:ea typeface="SimSun" panose="02010600030101010101" pitchFamily="2" charset="-122"/>
              </a:rPr>
              <a:t>To insert or delete an element in an array, we need to copy to temporary variables to make room for new elements or close the gap caused by deleted elements.</a:t>
            </a:r>
          </a:p>
          <a:p>
            <a:pPr lvl="2"/>
            <a:r>
              <a:rPr lang="en-US" altLang="zh-CN" sz="1800" dirty="0">
                <a:ea typeface="SimSun" panose="02010600030101010101" pitchFamily="2" charset="-122"/>
              </a:rPr>
              <a:t>With a linked list, no need to move other nodes. Only need to reset some pointers.</a:t>
            </a: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spTree>
    <p:extLst>
      <p:ext uri="{BB962C8B-B14F-4D97-AF65-F5344CB8AC3E}">
        <p14:creationId xmlns:p14="http://schemas.microsoft.com/office/powerpoint/2010/main" val="66949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lgn="ctr">
              <a:buNone/>
            </a:pPr>
            <a:r>
              <a:rPr lang="en-US" altLang="zh-CN" dirty="0" smtClean="0">
                <a:ea typeface="SimSun" panose="02010600030101010101" pitchFamily="2" charset="-122"/>
              </a:rPr>
              <a:t>Scenarios To Consider</a:t>
            </a:r>
          </a:p>
          <a:p>
            <a:pPr marL="0" indent="0">
              <a:buNone/>
            </a:pPr>
            <a:endParaRPr lang="en-US" altLang="zh-CN" dirty="0">
              <a:ea typeface="SimSun" panose="02010600030101010101" pitchFamily="2" charset="-122"/>
            </a:endParaRP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4"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507"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42780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smtClean="0">
                <a:ea typeface="SimSun" panose="02010600030101010101" pitchFamily="2" charset="-122"/>
              </a:rPr>
              <a:t>You are writing a program that will store 97 salespeople salaries and determine the operational cost of keeping each employee.</a:t>
            </a:r>
            <a:endParaRPr lang="en-US" altLang="zh-CN" dirty="0">
              <a:ea typeface="SimSun" panose="02010600030101010101" pitchFamily="2" charset="-122"/>
            </a:endParaRP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71826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smtClean="0">
                <a:ea typeface="SimSun" panose="02010600030101010101" pitchFamily="2" charset="-122"/>
              </a:rPr>
              <a:t>You are writing a program that will store an unknown amount of salespeople salaries and determine the operational cost of keeping each employee.</a:t>
            </a:r>
            <a:endParaRPr lang="en-US" altLang="zh-CN" dirty="0">
              <a:ea typeface="SimSun" panose="02010600030101010101" pitchFamily="2" charset="-122"/>
            </a:endParaRP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91112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smtClean="0">
                <a:ea typeface="SimSun" panose="02010600030101010101" pitchFamily="2" charset="-122"/>
              </a:rPr>
              <a:t>You are writing a grocery list program that can hold 100 grocery items.  The user will not have the option of inserting new items or deleting items from the list.  </a:t>
            </a: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32892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smtClean="0">
                <a:ea typeface="SimSun" panose="02010600030101010101" pitchFamily="2" charset="-122"/>
              </a:rPr>
              <a:t>You are writing a grocery list program that can hold unlimited grocery items.  The user has the option of inserting new items or deleting items from the list.  </a:t>
            </a: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7484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Linked List?</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Data Structure</a:t>
            </a:r>
          </a:p>
          <a:p>
            <a:pPr lvl="1"/>
            <a:r>
              <a:rPr lang="en-US" sz="4000" dirty="0" smtClean="0"/>
              <a:t>Each element dynamically allocated </a:t>
            </a:r>
          </a:p>
          <a:p>
            <a:pPr lvl="1"/>
            <a:r>
              <a:rPr lang="en-US" sz="4000" dirty="0" smtClean="0"/>
              <a:t>These elements point to each other to define a linear relationship</a:t>
            </a:r>
            <a:endParaRPr lang="en-US" sz="4000" dirty="0"/>
          </a:p>
        </p:txBody>
      </p:sp>
    </p:spTree>
    <p:extLst>
      <p:ext uri="{BB962C8B-B14F-4D97-AF65-F5344CB8AC3E}">
        <p14:creationId xmlns:p14="http://schemas.microsoft.com/office/powerpoint/2010/main" val="94255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p:txBody>
          <a:bodyPr/>
          <a:lstStyle/>
          <a:p>
            <a:pPr marL="0" indent="0">
              <a:buNone/>
            </a:pPr>
            <a:r>
              <a:rPr lang="en-US" altLang="zh-CN" dirty="0" smtClean="0">
                <a:ea typeface="SimSun" panose="02010600030101010101" pitchFamily="2" charset="-122"/>
              </a:rPr>
              <a:t>You are writing a program that will store 100 student names.  Your program will randomly produce a unique student name each time the instructor presses the enter key.</a:t>
            </a:r>
            <a:endParaRPr lang="en-US" altLang="zh-CN" dirty="0">
              <a:ea typeface="SimSun" panose="02010600030101010101" pitchFamily="2" charset="-122"/>
            </a:endParaRP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9877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 vs Linked Lists</a:t>
            </a:r>
            <a:endParaRPr lang="en-US" dirty="0"/>
          </a:p>
        </p:txBody>
      </p:sp>
      <p:sp>
        <p:nvSpPr>
          <p:cNvPr id="3" name="Content Placeholder 2"/>
          <p:cNvSpPr>
            <a:spLocks noGrp="1"/>
          </p:cNvSpPr>
          <p:nvPr>
            <p:ph idx="1"/>
          </p:nvPr>
        </p:nvSpPr>
        <p:spPr>
          <a:xfrm>
            <a:off x="540913" y="1825625"/>
            <a:ext cx="11140225" cy="4351338"/>
          </a:xfrm>
        </p:spPr>
        <p:txBody>
          <a:bodyPr/>
          <a:lstStyle/>
          <a:p>
            <a:pPr marL="0" indent="0">
              <a:buNone/>
            </a:pPr>
            <a:r>
              <a:rPr lang="en-US" altLang="zh-CN" dirty="0" smtClean="0">
                <a:ea typeface="SimSun" panose="02010600030101010101" pitchFamily="2" charset="-122"/>
              </a:rPr>
              <a:t>You are writing a social trick-or-treat program where there is an unlimited number of houses that can be input (representing the optimal trick or treat experience).  Users can insert and delete houses from the program as desired.</a:t>
            </a:r>
            <a:endParaRPr lang="en-US" altLang="zh-CN" dirty="0">
              <a:ea typeface="SimSun" panose="02010600030101010101" pitchFamily="2" charset="-122"/>
            </a:endParaRPr>
          </a:p>
          <a:p>
            <a:pPr marL="914400" lvl="2" indent="0">
              <a:buNone/>
            </a:pPr>
            <a:endParaRPr lang="en-US" altLang="zh-CN" sz="1800" dirty="0">
              <a:ea typeface="SimSun" panose="02010600030101010101" pitchFamily="2" charset="-122"/>
            </a:endParaRPr>
          </a:p>
          <a:p>
            <a:pPr marL="0" indent="0">
              <a:buNone/>
            </a:pPr>
            <a:endParaRPr lang="en-US" altLang="zh-CN" dirty="0">
              <a:ea typeface="SimSun" panose="02010600030101010101" pitchFamily="2" charset="-122"/>
            </a:endParaRPr>
          </a:p>
          <a:p>
            <a:endParaRPr lang="en-US" dirty="0"/>
          </a:p>
        </p:txBody>
      </p:sp>
      <p:pic>
        <p:nvPicPr>
          <p:cNvPr id="2050" name="Picture 2" descr="http://monroevillein.com/wp-content/uploads/2015/06/Question-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5" y="3167174"/>
            <a:ext cx="2708924" cy="2708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2398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a:t>
            </a:r>
            <a:r>
              <a:rPr lang="en-US" i="1" dirty="0" smtClean="0">
                <a:solidFill>
                  <a:schemeClr val="bg1">
                    <a:lumMod val="50000"/>
                  </a:schemeClr>
                </a:solidFill>
              </a:rPr>
              <a:t>today’s lab</a:t>
            </a:r>
            <a:r>
              <a:rPr lang="en-US" dirty="0" smtClean="0"/>
              <a:t>) </a:t>
            </a:r>
            <a:endParaRPr lang="en-US" dirty="0"/>
          </a:p>
        </p:txBody>
      </p:sp>
      <p:sp>
        <p:nvSpPr>
          <p:cNvPr id="3" name="Content Placeholder 2"/>
          <p:cNvSpPr>
            <a:spLocks noGrp="1"/>
          </p:cNvSpPr>
          <p:nvPr>
            <p:ph idx="1"/>
          </p:nvPr>
        </p:nvSpPr>
        <p:spPr>
          <a:xfrm>
            <a:off x="257503" y="1690688"/>
            <a:ext cx="4205855" cy="4628630"/>
          </a:xfrm>
        </p:spPr>
        <p:txBody>
          <a:bodyPr/>
          <a:lstStyle/>
          <a:p>
            <a:pPr marL="0" indent="0">
              <a:buNone/>
            </a:pPr>
            <a:r>
              <a:rPr lang="en-US" dirty="0" smtClean="0"/>
              <a:t>Imagine you are writing an application for your cousins (they are four, six and eight years old).  They want to socialize trick-or-treating this year!  They live on Barrow’s Street, which is known as the best street in the city for trick-or-treating! </a:t>
            </a:r>
            <a:endParaRPr lang="en-US" dirty="0"/>
          </a:p>
        </p:txBody>
      </p:sp>
      <p:pic>
        <p:nvPicPr>
          <p:cNvPr id="1026" name="Picture 2" descr="https://redtricom.files.wordpress.com/2014/09/8159678865_0b0ceef19e_z.jpg?w=640&amp;h=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03" y="1690688"/>
            <a:ext cx="6096000" cy="4067176"/>
          </a:xfrm>
          <a:prstGeom prst="rect">
            <a:avLst/>
          </a:prstGeom>
          <a:noFill/>
          <a:ln>
            <a:solidFill>
              <a:schemeClr val="tx1">
                <a:lumMod val="85000"/>
                <a:lumOff val="15000"/>
              </a:schemeClr>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783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Barrows Street</a:t>
            </a:r>
            <a:endParaRPr lang="en-US" dirty="0"/>
          </a:p>
        </p:txBody>
      </p:sp>
      <p:pic>
        <p:nvPicPr>
          <p:cNvPr id="4" name="Content Placeholder 3"/>
          <p:cNvPicPr>
            <a:picLocks noGrp="1" noChangeAspect="1"/>
          </p:cNvPicPr>
          <p:nvPr>
            <p:ph idx="1"/>
          </p:nvPr>
        </p:nvPicPr>
        <p:blipFill>
          <a:blip r:embed="rId2"/>
          <a:stretch>
            <a:fillRect/>
          </a:stretch>
        </p:blipFill>
        <p:spPr>
          <a:xfrm>
            <a:off x="626990" y="1880810"/>
            <a:ext cx="10938019" cy="3424520"/>
          </a:xfrm>
          <a:prstGeom prst="rect">
            <a:avLst/>
          </a:prstGeom>
          <a:ln>
            <a:solidFill>
              <a:schemeClr val="tx1">
                <a:lumMod val="75000"/>
                <a:lumOff val="25000"/>
              </a:schemeClr>
            </a:solidFill>
          </a:ln>
        </p:spPr>
      </p:pic>
    </p:spTree>
    <p:extLst>
      <p:ext uri="{BB962C8B-B14F-4D97-AF65-F5344CB8AC3E}">
        <p14:creationId xmlns:p14="http://schemas.microsoft.com/office/powerpoint/2010/main" val="3024800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Specifications</a:t>
            </a:r>
            <a:endParaRPr lang="en-US" dirty="0"/>
          </a:p>
        </p:txBody>
      </p:sp>
      <p:sp>
        <p:nvSpPr>
          <p:cNvPr id="3" name="Content Placeholder 2"/>
          <p:cNvSpPr>
            <a:spLocks noGrp="1"/>
          </p:cNvSpPr>
          <p:nvPr>
            <p:ph idx="1"/>
          </p:nvPr>
        </p:nvSpPr>
        <p:spPr>
          <a:xfrm>
            <a:off x="5106154" y="1825625"/>
            <a:ext cx="6247646" cy="4351338"/>
          </a:xfrm>
        </p:spPr>
        <p:txBody>
          <a:bodyPr>
            <a:normAutofit fontScale="85000" lnSpcReduction="10000"/>
          </a:bodyPr>
          <a:lstStyle/>
          <a:p>
            <a:pPr marL="0" indent="0">
              <a:buNone/>
            </a:pPr>
            <a:r>
              <a:rPr lang="en-US" dirty="0" smtClean="0"/>
              <a:t>Overall, the application will allow the users ( envision this as an app that many trick-or-treaters on Barrows Street download ) to enter in, display and modify the addresses of the “best” houses to visit for the most lucrative treat experience!   Of course, for this example/lab, we will only be implementing the linked list.  At the very least, you should implement the following functions:</a:t>
            </a:r>
          </a:p>
          <a:p>
            <a:pPr marL="457200" lvl="1" indent="0">
              <a:buNone/>
            </a:pPr>
            <a:endParaRPr lang="en-US" dirty="0" smtClean="0"/>
          </a:p>
          <a:p>
            <a:pPr lvl="1"/>
            <a:r>
              <a:rPr lang="en-US" dirty="0" err="1" smtClean="0"/>
              <a:t>displayAllStreetNumbers</a:t>
            </a:r>
            <a:r>
              <a:rPr lang="en-US" dirty="0" smtClean="0"/>
              <a:t>();</a:t>
            </a:r>
          </a:p>
          <a:p>
            <a:pPr lvl="1"/>
            <a:r>
              <a:rPr lang="en-US" dirty="0" err="1" smtClean="0"/>
              <a:t>addStreetNumber</a:t>
            </a:r>
            <a:r>
              <a:rPr lang="en-US" dirty="0" smtClean="0"/>
              <a:t>();</a:t>
            </a:r>
          </a:p>
          <a:p>
            <a:pPr lvl="1"/>
            <a:r>
              <a:rPr lang="en-US" dirty="0" err="1" smtClean="0"/>
              <a:t>deleteStreetNumber</a:t>
            </a:r>
            <a:r>
              <a:rPr lang="en-US" dirty="0" smtClean="0"/>
              <a:t>();</a:t>
            </a:r>
          </a:p>
          <a:p>
            <a:pPr lvl="1"/>
            <a:r>
              <a:rPr lang="en-US" dirty="0" err="1" smtClean="0"/>
              <a:t>searchStreetNumber</a:t>
            </a:r>
            <a:r>
              <a:rPr lang="en-US" dirty="0" smtClean="0"/>
              <a:t>();</a:t>
            </a:r>
          </a:p>
        </p:txBody>
      </p:sp>
      <p:pic>
        <p:nvPicPr>
          <p:cNvPr id="4" name="Picture 3"/>
          <p:cNvPicPr>
            <a:picLocks noChangeAspect="1"/>
          </p:cNvPicPr>
          <p:nvPr/>
        </p:nvPicPr>
        <p:blipFill>
          <a:blip r:embed="rId2"/>
          <a:stretch>
            <a:fillRect/>
          </a:stretch>
        </p:blipFill>
        <p:spPr>
          <a:xfrm>
            <a:off x="439539" y="1825625"/>
            <a:ext cx="4314868" cy="2874781"/>
          </a:xfrm>
          <a:prstGeom prst="rect">
            <a:avLst/>
          </a:prstGeom>
          <a:ln>
            <a:solidFill>
              <a:schemeClr val="tx1"/>
            </a:solidFill>
          </a:ln>
        </p:spPr>
      </p:pic>
    </p:spTree>
    <p:extLst>
      <p:ext uri="{BB962C8B-B14F-4D97-AF65-F5344CB8AC3E}">
        <p14:creationId xmlns:p14="http://schemas.microsoft.com/office/powerpoint/2010/main" val="37556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Implementations</a:t>
            </a:r>
            <a:endParaRPr lang="en-US" dirty="0"/>
          </a:p>
        </p:txBody>
      </p:sp>
      <p:sp>
        <p:nvSpPr>
          <p:cNvPr id="3" name="Content Placeholder 2"/>
          <p:cNvSpPr>
            <a:spLocks noGrp="1"/>
          </p:cNvSpPr>
          <p:nvPr>
            <p:ph idx="1"/>
          </p:nvPr>
        </p:nvSpPr>
        <p:spPr/>
        <p:txBody>
          <a:bodyPr>
            <a:normAutofit/>
          </a:bodyPr>
          <a:lstStyle/>
          <a:p>
            <a:r>
              <a:rPr lang="en-US" sz="4000" dirty="0" smtClean="0"/>
              <a:t>“Things to Do” lists</a:t>
            </a:r>
          </a:p>
          <a:p>
            <a:r>
              <a:rPr lang="en-US" sz="4000" dirty="0" smtClean="0"/>
              <a:t>Grocery list</a:t>
            </a:r>
          </a:p>
          <a:p>
            <a:r>
              <a:rPr lang="en-US" sz="4000" dirty="0" smtClean="0"/>
              <a:t>Stacks and queues</a:t>
            </a:r>
            <a:endParaRPr lang="en-US" sz="4000" dirty="0"/>
          </a:p>
        </p:txBody>
      </p:sp>
    </p:spTree>
    <p:extLst>
      <p:ext uri="{BB962C8B-B14F-4D97-AF65-F5344CB8AC3E}">
        <p14:creationId xmlns:p14="http://schemas.microsoft.com/office/powerpoint/2010/main" val="214813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Operations</a:t>
            </a:r>
            <a:endParaRPr lang="en-US" dirty="0"/>
          </a:p>
        </p:txBody>
      </p:sp>
      <p:sp>
        <p:nvSpPr>
          <p:cNvPr id="3" name="Content Placeholder 2"/>
          <p:cNvSpPr>
            <a:spLocks noGrp="1"/>
          </p:cNvSpPr>
          <p:nvPr>
            <p:ph idx="1"/>
          </p:nvPr>
        </p:nvSpPr>
        <p:spPr/>
        <p:txBody>
          <a:bodyPr/>
          <a:lstStyle/>
          <a:p>
            <a:r>
              <a:rPr lang="en-US" dirty="0" err="1" smtClean="0"/>
              <a:t>createList</a:t>
            </a:r>
            <a:r>
              <a:rPr lang="en-US" dirty="0" smtClean="0"/>
              <a:t>()</a:t>
            </a:r>
          </a:p>
          <a:p>
            <a:r>
              <a:rPr lang="en-US" dirty="0" err="1" smtClean="0"/>
              <a:t>displayList</a:t>
            </a:r>
            <a:r>
              <a:rPr lang="en-US" dirty="0" smtClean="0"/>
              <a:t>()</a:t>
            </a:r>
          </a:p>
          <a:p>
            <a:r>
              <a:rPr lang="en-US" dirty="0" err="1" smtClean="0"/>
              <a:t>addNode</a:t>
            </a:r>
            <a:r>
              <a:rPr lang="en-US" dirty="0" smtClean="0"/>
              <a:t>()</a:t>
            </a:r>
          </a:p>
          <a:p>
            <a:r>
              <a:rPr lang="en-US" dirty="0" err="1" smtClean="0"/>
              <a:t>searchNode</a:t>
            </a:r>
            <a:r>
              <a:rPr lang="en-US" dirty="0" smtClean="0"/>
              <a:t>()</a:t>
            </a:r>
          </a:p>
          <a:p>
            <a:pPr marL="0" indent="0">
              <a:buNone/>
            </a:pPr>
            <a:r>
              <a:rPr lang="en-US" dirty="0" smtClean="0"/>
              <a:t>…and others…</a:t>
            </a:r>
            <a:endParaRPr lang="en-US" dirty="0"/>
          </a:p>
        </p:txBody>
      </p:sp>
    </p:spTree>
    <p:extLst>
      <p:ext uri="{BB962C8B-B14F-4D97-AF65-F5344CB8AC3E}">
        <p14:creationId xmlns:p14="http://schemas.microsoft.com/office/powerpoint/2010/main" val="224693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t>Linked Lists are made from nodes</a:t>
            </a:r>
          </a:p>
          <a:p>
            <a:pPr lvl="1"/>
            <a:r>
              <a:rPr lang="en-US" sz="4000" dirty="0" smtClean="0"/>
              <a:t>Each node has two elements:  value (data) and a pointer (to next node).</a:t>
            </a:r>
          </a:p>
          <a:p>
            <a:pPr marL="0" indent="0">
              <a:buNone/>
            </a:pPr>
            <a:endParaRPr lang="en-US" sz="4000" dirty="0" smtClean="0"/>
          </a:p>
          <a:p>
            <a:pPr marL="0" indent="0">
              <a:buNone/>
            </a:pPr>
            <a:r>
              <a:rPr lang="en-US" sz="4000" dirty="0" smtClean="0"/>
              <a:t>Let’s Practice!</a:t>
            </a:r>
            <a:endParaRPr lang="en-US" sz="4000" dirty="0"/>
          </a:p>
          <a:p>
            <a:pPr marL="0" indent="0">
              <a:buNone/>
            </a:pPr>
            <a:r>
              <a:rPr lang="en-US" sz="4000" i="1" dirty="0" smtClean="0"/>
              <a:t>Define a </a:t>
            </a:r>
            <a:r>
              <a:rPr lang="en-US" sz="4000" i="1" dirty="0" err="1" smtClean="0"/>
              <a:t>struct</a:t>
            </a:r>
            <a:r>
              <a:rPr lang="en-US" sz="4000" i="1" dirty="0" smtClean="0"/>
              <a:t> with two data members:  </a:t>
            </a:r>
            <a:r>
              <a:rPr lang="en-US" sz="4000" i="1" dirty="0" err="1" smtClean="0"/>
              <a:t>int</a:t>
            </a:r>
            <a:r>
              <a:rPr lang="en-US" sz="4000" i="1" dirty="0" smtClean="0"/>
              <a:t> data and node *next</a:t>
            </a:r>
            <a:endParaRPr lang="en-US" sz="4000" i="1" dirty="0"/>
          </a:p>
        </p:txBody>
      </p:sp>
    </p:spTree>
    <p:extLst>
      <p:ext uri="{BB962C8B-B14F-4D97-AF65-F5344CB8AC3E}">
        <p14:creationId xmlns:p14="http://schemas.microsoft.com/office/powerpoint/2010/main" val="53528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606" y="2073590"/>
            <a:ext cx="9040340" cy="3808874"/>
          </a:xfrm>
        </p:spPr>
      </p:pic>
    </p:spTree>
    <p:extLst>
      <p:ext uri="{BB962C8B-B14F-4D97-AF65-F5344CB8AC3E}">
        <p14:creationId xmlns:p14="http://schemas.microsoft.com/office/powerpoint/2010/main" val="44298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sp>
        <p:nvSpPr>
          <p:cNvPr id="3" name="Content Placeholder 2"/>
          <p:cNvSpPr>
            <a:spLocks noGrp="1"/>
          </p:cNvSpPr>
          <p:nvPr>
            <p:ph idx="1"/>
          </p:nvPr>
        </p:nvSpPr>
        <p:spPr/>
        <p:txBody>
          <a:bodyPr>
            <a:normAutofit/>
          </a:bodyPr>
          <a:lstStyle/>
          <a:p>
            <a:r>
              <a:rPr lang="en-US" sz="4000" dirty="0" smtClean="0"/>
              <a:t>To create the first node, we need to create an object of the </a:t>
            </a:r>
            <a:r>
              <a:rPr lang="en-US" sz="4000" dirty="0" err="1" smtClean="0"/>
              <a:t>struct</a:t>
            </a:r>
            <a:r>
              <a:rPr lang="en-US" sz="4000" dirty="0" smtClean="0"/>
              <a:t> and initialize the first node.</a:t>
            </a:r>
          </a:p>
          <a:p>
            <a:endParaRPr lang="en-US" sz="4000" dirty="0"/>
          </a:p>
          <a:p>
            <a:pPr lvl="1"/>
            <a:r>
              <a:rPr lang="en-US" sz="4000" dirty="0" smtClean="0"/>
              <a:t>Set the first member to some data that is coming in</a:t>
            </a:r>
          </a:p>
          <a:p>
            <a:pPr lvl="1"/>
            <a:r>
              <a:rPr lang="en-US" sz="4000" dirty="0" smtClean="0"/>
              <a:t>Set the second member to NULL, indicating end of list</a:t>
            </a:r>
            <a:endParaRPr lang="en-US" sz="4000" dirty="0"/>
          </a:p>
        </p:txBody>
      </p:sp>
    </p:spTree>
    <p:extLst>
      <p:ext uri="{BB962C8B-B14F-4D97-AF65-F5344CB8AC3E}">
        <p14:creationId xmlns:p14="http://schemas.microsoft.com/office/powerpoint/2010/main" val="474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Linked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8071"/>
            <a:ext cx="10515600" cy="2160219"/>
          </a:xfrm>
        </p:spPr>
      </p:pic>
    </p:spTree>
    <p:extLst>
      <p:ext uri="{BB962C8B-B14F-4D97-AF65-F5344CB8AC3E}">
        <p14:creationId xmlns:p14="http://schemas.microsoft.com/office/powerpoint/2010/main" val="115326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891</Words>
  <Application>Microsoft Office PowerPoint</Application>
  <PresentationFormat>Widescreen</PresentationFormat>
  <Paragraphs>119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SimSun</vt:lpstr>
      <vt:lpstr>Arial</vt:lpstr>
      <vt:lpstr>Calibri</vt:lpstr>
      <vt:lpstr>Calibri Light</vt:lpstr>
      <vt:lpstr>Times New Roman</vt:lpstr>
      <vt:lpstr>Office Theme</vt:lpstr>
      <vt:lpstr>Linked Lists</vt:lpstr>
      <vt:lpstr>Linked Lists</vt:lpstr>
      <vt:lpstr>What is a Linked List?</vt:lpstr>
      <vt:lpstr>Common Implementations</vt:lpstr>
      <vt:lpstr>Common Operations</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Simple Linked List</vt:lpstr>
      <vt:lpstr>Arrays vs Linked Lists</vt:lpstr>
      <vt:lpstr>Arrays vs Linked Lists</vt:lpstr>
      <vt:lpstr>Arrays vs Linked Lists</vt:lpstr>
      <vt:lpstr>Arrays vs Linked Lists</vt:lpstr>
      <vt:lpstr>Arrays vs Linked Lists</vt:lpstr>
      <vt:lpstr>Arrays vs Linked Lists</vt:lpstr>
      <vt:lpstr>Arrays vs Linked Lists</vt:lpstr>
      <vt:lpstr>Arrays vs Linked Lists</vt:lpstr>
      <vt:lpstr>Implementation (today’s lab) </vt:lpstr>
      <vt:lpstr>Barrows Street</vt:lpstr>
      <vt:lpstr>Lab Specifications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Gentry-Kolen, Heidi</dc:creator>
  <cp:lastModifiedBy>Heidi Gentry-Kolen</cp:lastModifiedBy>
  <cp:revision>24</cp:revision>
  <dcterms:created xsi:type="dcterms:W3CDTF">2015-09-23T16:41:13Z</dcterms:created>
  <dcterms:modified xsi:type="dcterms:W3CDTF">2016-04-12T20:55:55Z</dcterms:modified>
</cp:coreProperties>
</file>