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11" r:id="rId1"/>
  </p:sldMasterIdLst>
  <p:sldIdLst>
    <p:sldId id="256" r:id="rId2"/>
    <p:sldId id="257" r:id="rId3"/>
    <p:sldId id="266" r:id="rId4"/>
    <p:sldId id="267" r:id="rId5"/>
    <p:sldId id="282" r:id="rId6"/>
    <p:sldId id="283" r:id="rId7"/>
    <p:sldId id="284" r:id="rId8"/>
    <p:sldId id="285" r:id="rId9"/>
    <p:sldId id="286" r:id="rId10"/>
    <p:sldId id="288" r:id="rId11"/>
    <p:sldId id="290" r:id="rId12"/>
    <p:sldId id="289" r:id="rId13"/>
    <p:sldId id="281" r:id="rId14"/>
    <p:sldId id="291" r:id="rId15"/>
    <p:sldId id="292" r:id="rId16"/>
    <p:sldId id="293" r:id="rId17"/>
    <p:sldId id="294" r:id="rId18"/>
    <p:sldId id="297" r:id="rId19"/>
    <p:sldId id="295" r:id="rId20"/>
    <p:sldId id="296" r:id="rId21"/>
    <p:sldId id="270" r:id="rId22"/>
    <p:sldId id="271" r:id="rId23"/>
    <p:sldId id="272" r:id="rId24"/>
    <p:sldId id="273"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93792EA-B05F-4211-803A-FC989BF5360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7F7043B-F43F-4BD3-85C9-EA5BA8582C02}">
      <dgm:prSet/>
      <dgm:spPr/>
      <dgm:t>
        <a:bodyPr/>
        <a:lstStyle/>
        <a:p>
          <a:r>
            <a:rPr lang="en-US" dirty="0"/>
            <a:t>We reviewed some of the articles and we found that more than half of the recommendation approaches applied content-based filtering (55 %).</a:t>
          </a:r>
        </a:p>
      </dgm:t>
    </dgm:pt>
    <dgm:pt modelId="{4C2B8E8E-5064-4381-93DB-E00551F8D378}" type="parTrans" cxnId="{765DF546-9F1B-4312-8607-1DF036B87346}">
      <dgm:prSet/>
      <dgm:spPr/>
      <dgm:t>
        <a:bodyPr/>
        <a:lstStyle/>
        <a:p>
          <a:endParaRPr lang="en-US"/>
        </a:p>
      </dgm:t>
    </dgm:pt>
    <dgm:pt modelId="{DEA69901-1753-4659-BB89-102A826E4E96}" type="sibTrans" cxnId="{765DF546-9F1B-4312-8607-1DF036B87346}">
      <dgm:prSet/>
      <dgm:spPr/>
      <dgm:t>
        <a:bodyPr/>
        <a:lstStyle/>
        <a:p>
          <a:endParaRPr lang="en-US"/>
        </a:p>
      </dgm:t>
    </dgm:pt>
    <dgm:pt modelId="{7DF28935-FC30-417A-A309-D8E23F774F7B}">
      <dgm:prSet/>
      <dgm:spPr/>
      <dgm:t>
        <a:bodyPr/>
        <a:lstStyle/>
        <a:p>
          <a:r>
            <a:rPr lang="en-US" dirty="0"/>
            <a:t>Collaborative filtering was applied by only 18 % of the reviewed approaches, and graph-based recommendations by 16 %. </a:t>
          </a:r>
        </a:p>
      </dgm:t>
    </dgm:pt>
    <dgm:pt modelId="{8872BCC0-318A-4E99-999F-E59A7F7F7616}" type="parTrans" cxnId="{7C6C7F77-E2F6-4916-BD5E-4C0069D29C5E}">
      <dgm:prSet/>
      <dgm:spPr/>
      <dgm:t>
        <a:bodyPr/>
        <a:lstStyle/>
        <a:p>
          <a:endParaRPr lang="en-US"/>
        </a:p>
      </dgm:t>
    </dgm:pt>
    <dgm:pt modelId="{9D4716AB-345E-4E41-8A5C-D5CFEF4C697E}" type="sibTrans" cxnId="{7C6C7F77-E2F6-4916-BD5E-4C0069D29C5E}">
      <dgm:prSet/>
      <dgm:spPr/>
      <dgm:t>
        <a:bodyPr/>
        <a:lstStyle/>
        <a:p>
          <a:endParaRPr lang="en-US"/>
        </a:p>
      </dgm:t>
    </dgm:pt>
    <dgm:pt modelId="{95355A98-AFA0-4253-8772-33243C62D156}">
      <dgm:prSet/>
      <dgm:spPr/>
      <dgm:t>
        <a:bodyPr/>
        <a:lstStyle/>
        <a:p>
          <a:r>
            <a:rPr lang="en-US" dirty="0"/>
            <a:t>Other recommendation concepts included stereotyping, </a:t>
          </a:r>
          <a:r>
            <a:rPr lang="en-US" b="1" dirty="0"/>
            <a:t>fuzzy recommenders, item-centric recommendations, and hybrid recommendations</a:t>
          </a:r>
          <a:r>
            <a:rPr lang="en-US" dirty="0"/>
            <a:t>.</a:t>
          </a:r>
        </a:p>
      </dgm:t>
    </dgm:pt>
    <dgm:pt modelId="{92A62E8E-AF61-4364-910A-2DAD55AA4AE0}" type="parTrans" cxnId="{9B1606F5-9F48-481A-96C4-91F3A1456184}">
      <dgm:prSet/>
      <dgm:spPr/>
      <dgm:t>
        <a:bodyPr/>
        <a:lstStyle/>
        <a:p>
          <a:endParaRPr lang="en-US"/>
        </a:p>
      </dgm:t>
    </dgm:pt>
    <dgm:pt modelId="{C69A7801-FB9C-4162-87F1-BC51A5B2BAEC}" type="sibTrans" cxnId="{9B1606F5-9F48-481A-96C4-91F3A1456184}">
      <dgm:prSet/>
      <dgm:spPr/>
      <dgm:t>
        <a:bodyPr/>
        <a:lstStyle/>
        <a:p>
          <a:endParaRPr lang="en-US"/>
        </a:p>
      </dgm:t>
    </dgm:pt>
    <dgm:pt modelId="{B571CE1C-B14E-48B1-94C1-CA15B4E51C06}">
      <dgm:prSet/>
      <dgm:spPr/>
      <dgm:t>
        <a:bodyPr/>
        <a:lstStyle/>
        <a:p>
          <a:r>
            <a:rPr lang="en-US" dirty="0"/>
            <a:t>In addition, most approaches neglected the user-modeling process and did not infer information automatically but let users provide </a:t>
          </a:r>
          <a:r>
            <a:rPr lang="en-US" b="1" dirty="0"/>
            <a:t>keywords, text snippets</a:t>
          </a:r>
          <a:r>
            <a:rPr lang="en-US" dirty="0"/>
            <a:t>, or a single paper as input.</a:t>
          </a:r>
        </a:p>
      </dgm:t>
    </dgm:pt>
    <dgm:pt modelId="{1AFD2E2C-4543-4309-AB61-A993900DA3D9}" type="parTrans" cxnId="{7AF4CC75-9963-4110-83C2-3DFA3D0893B5}">
      <dgm:prSet/>
      <dgm:spPr/>
      <dgm:t>
        <a:bodyPr/>
        <a:lstStyle/>
        <a:p>
          <a:endParaRPr lang="en-US"/>
        </a:p>
      </dgm:t>
    </dgm:pt>
    <dgm:pt modelId="{8E2B187B-942D-4581-85B3-16ADE6FFEA4C}" type="sibTrans" cxnId="{7AF4CC75-9963-4110-83C2-3DFA3D0893B5}">
      <dgm:prSet/>
      <dgm:spPr/>
      <dgm:t>
        <a:bodyPr/>
        <a:lstStyle/>
        <a:p>
          <a:endParaRPr lang="en-US"/>
        </a:p>
      </dgm:t>
    </dgm:pt>
    <dgm:pt modelId="{E8A6F1D7-3C8A-4F71-82FC-F2173388DE12}" type="pres">
      <dgm:prSet presAssocID="{793792EA-B05F-4211-803A-FC989BF5360C}" presName="linear" presStyleCnt="0">
        <dgm:presLayoutVars>
          <dgm:animLvl val="lvl"/>
          <dgm:resizeHandles val="exact"/>
        </dgm:presLayoutVars>
      </dgm:prSet>
      <dgm:spPr/>
    </dgm:pt>
    <dgm:pt modelId="{C0C4F37C-ECBA-43C3-93BA-A8437AAC2129}" type="pres">
      <dgm:prSet presAssocID="{67F7043B-F43F-4BD3-85C9-EA5BA8582C02}" presName="parentText" presStyleLbl="node1" presStyleIdx="0" presStyleCnt="4">
        <dgm:presLayoutVars>
          <dgm:chMax val="0"/>
          <dgm:bulletEnabled val="1"/>
        </dgm:presLayoutVars>
      </dgm:prSet>
      <dgm:spPr/>
    </dgm:pt>
    <dgm:pt modelId="{BFB90884-4ECA-465E-8E07-299C52C923AE}" type="pres">
      <dgm:prSet presAssocID="{DEA69901-1753-4659-BB89-102A826E4E96}" presName="spacer" presStyleCnt="0"/>
      <dgm:spPr/>
    </dgm:pt>
    <dgm:pt modelId="{B289E8DE-BE05-4EB1-B92E-EA3827B39662}" type="pres">
      <dgm:prSet presAssocID="{7DF28935-FC30-417A-A309-D8E23F774F7B}" presName="parentText" presStyleLbl="node1" presStyleIdx="1" presStyleCnt="4">
        <dgm:presLayoutVars>
          <dgm:chMax val="0"/>
          <dgm:bulletEnabled val="1"/>
        </dgm:presLayoutVars>
      </dgm:prSet>
      <dgm:spPr/>
    </dgm:pt>
    <dgm:pt modelId="{2E82E094-3009-49AE-B082-BB161B80C903}" type="pres">
      <dgm:prSet presAssocID="{9D4716AB-345E-4E41-8A5C-D5CFEF4C697E}" presName="spacer" presStyleCnt="0"/>
      <dgm:spPr/>
    </dgm:pt>
    <dgm:pt modelId="{256B62C8-F887-4799-859C-7DC9C1BECB77}" type="pres">
      <dgm:prSet presAssocID="{95355A98-AFA0-4253-8772-33243C62D156}" presName="parentText" presStyleLbl="node1" presStyleIdx="2" presStyleCnt="4">
        <dgm:presLayoutVars>
          <dgm:chMax val="0"/>
          <dgm:bulletEnabled val="1"/>
        </dgm:presLayoutVars>
      </dgm:prSet>
      <dgm:spPr/>
    </dgm:pt>
    <dgm:pt modelId="{141DD2B7-A7F7-4DF3-8429-22645B701182}" type="pres">
      <dgm:prSet presAssocID="{C69A7801-FB9C-4162-87F1-BC51A5B2BAEC}" presName="spacer" presStyleCnt="0"/>
      <dgm:spPr/>
    </dgm:pt>
    <dgm:pt modelId="{20A430E4-2D06-450C-A831-8EDFE37F1265}" type="pres">
      <dgm:prSet presAssocID="{B571CE1C-B14E-48B1-94C1-CA15B4E51C06}" presName="parentText" presStyleLbl="node1" presStyleIdx="3" presStyleCnt="4">
        <dgm:presLayoutVars>
          <dgm:chMax val="0"/>
          <dgm:bulletEnabled val="1"/>
        </dgm:presLayoutVars>
      </dgm:prSet>
      <dgm:spPr/>
    </dgm:pt>
  </dgm:ptLst>
  <dgm:cxnLst>
    <dgm:cxn modelId="{B423D844-C6EC-45A4-9B61-EC6C53580CD8}" type="presOf" srcId="{B571CE1C-B14E-48B1-94C1-CA15B4E51C06}" destId="{20A430E4-2D06-450C-A831-8EDFE37F1265}" srcOrd="0" destOrd="0" presId="urn:microsoft.com/office/officeart/2005/8/layout/vList2"/>
    <dgm:cxn modelId="{765DF546-9F1B-4312-8607-1DF036B87346}" srcId="{793792EA-B05F-4211-803A-FC989BF5360C}" destId="{67F7043B-F43F-4BD3-85C9-EA5BA8582C02}" srcOrd="0" destOrd="0" parTransId="{4C2B8E8E-5064-4381-93DB-E00551F8D378}" sibTransId="{DEA69901-1753-4659-BB89-102A826E4E96}"/>
    <dgm:cxn modelId="{7AF4CC75-9963-4110-83C2-3DFA3D0893B5}" srcId="{793792EA-B05F-4211-803A-FC989BF5360C}" destId="{B571CE1C-B14E-48B1-94C1-CA15B4E51C06}" srcOrd="3" destOrd="0" parTransId="{1AFD2E2C-4543-4309-AB61-A993900DA3D9}" sibTransId="{8E2B187B-942D-4581-85B3-16ADE6FFEA4C}"/>
    <dgm:cxn modelId="{7C6C7F77-E2F6-4916-BD5E-4C0069D29C5E}" srcId="{793792EA-B05F-4211-803A-FC989BF5360C}" destId="{7DF28935-FC30-417A-A309-D8E23F774F7B}" srcOrd="1" destOrd="0" parTransId="{8872BCC0-318A-4E99-999F-E59A7F7F7616}" sibTransId="{9D4716AB-345E-4E41-8A5C-D5CFEF4C697E}"/>
    <dgm:cxn modelId="{45A0137D-CCC7-4994-9AC4-648FD2A895F7}" type="presOf" srcId="{95355A98-AFA0-4253-8772-33243C62D156}" destId="{256B62C8-F887-4799-859C-7DC9C1BECB77}" srcOrd="0" destOrd="0" presId="urn:microsoft.com/office/officeart/2005/8/layout/vList2"/>
    <dgm:cxn modelId="{72431AA1-81FC-4B13-9830-E410960FA12D}" type="presOf" srcId="{793792EA-B05F-4211-803A-FC989BF5360C}" destId="{E8A6F1D7-3C8A-4F71-82FC-F2173388DE12}" srcOrd="0" destOrd="0" presId="urn:microsoft.com/office/officeart/2005/8/layout/vList2"/>
    <dgm:cxn modelId="{2E8E52CE-511B-42D1-8312-4C8499C85B6D}" type="presOf" srcId="{67F7043B-F43F-4BD3-85C9-EA5BA8582C02}" destId="{C0C4F37C-ECBA-43C3-93BA-A8437AAC2129}" srcOrd="0" destOrd="0" presId="urn:microsoft.com/office/officeart/2005/8/layout/vList2"/>
    <dgm:cxn modelId="{37AB85E5-431C-47E2-9A15-AF46203D5F46}" type="presOf" srcId="{7DF28935-FC30-417A-A309-D8E23F774F7B}" destId="{B289E8DE-BE05-4EB1-B92E-EA3827B39662}" srcOrd="0" destOrd="0" presId="urn:microsoft.com/office/officeart/2005/8/layout/vList2"/>
    <dgm:cxn modelId="{9B1606F5-9F48-481A-96C4-91F3A1456184}" srcId="{793792EA-B05F-4211-803A-FC989BF5360C}" destId="{95355A98-AFA0-4253-8772-33243C62D156}" srcOrd="2" destOrd="0" parTransId="{92A62E8E-AF61-4364-910A-2DAD55AA4AE0}" sibTransId="{C69A7801-FB9C-4162-87F1-BC51A5B2BAEC}"/>
    <dgm:cxn modelId="{966217DE-26CE-447E-BE32-02C068D30969}" type="presParOf" srcId="{E8A6F1D7-3C8A-4F71-82FC-F2173388DE12}" destId="{C0C4F37C-ECBA-43C3-93BA-A8437AAC2129}" srcOrd="0" destOrd="0" presId="urn:microsoft.com/office/officeart/2005/8/layout/vList2"/>
    <dgm:cxn modelId="{5CDFD6CC-CBB5-46A9-90FD-350F4DB95DFF}" type="presParOf" srcId="{E8A6F1D7-3C8A-4F71-82FC-F2173388DE12}" destId="{BFB90884-4ECA-465E-8E07-299C52C923AE}" srcOrd="1" destOrd="0" presId="urn:microsoft.com/office/officeart/2005/8/layout/vList2"/>
    <dgm:cxn modelId="{42AC9342-A02A-4BBA-8B9F-9D78EDFFFCD9}" type="presParOf" srcId="{E8A6F1D7-3C8A-4F71-82FC-F2173388DE12}" destId="{B289E8DE-BE05-4EB1-B92E-EA3827B39662}" srcOrd="2" destOrd="0" presId="urn:microsoft.com/office/officeart/2005/8/layout/vList2"/>
    <dgm:cxn modelId="{C59E2FAC-476B-4B6F-9779-356ABA662427}" type="presParOf" srcId="{E8A6F1D7-3C8A-4F71-82FC-F2173388DE12}" destId="{2E82E094-3009-49AE-B082-BB161B80C903}" srcOrd="3" destOrd="0" presId="urn:microsoft.com/office/officeart/2005/8/layout/vList2"/>
    <dgm:cxn modelId="{903ACE80-C657-4EA1-9B27-0940BE9FA703}" type="presParOf" srcId="{E8A6F1D7-3C8A-4F71-82FC-F2173388DE12}" destId="{256B62C8-F887-4799-859C-7DC9C1BECB77}" srcOrd="4" destOrd="0" presId="urn:microsoft.com/office/officeart/2005/8/layout/vList2"/>
    <dgm:cxn modelId="{3655128F-D227-4B81-8C09-EEA92CFAEAF3}" type="presParOf" srcId="{E8A6F1D7-3C8A-4F71-82FC-F2173388DE12}" destId="{141DD2B7-A7F7-4DF3-8429-22645B701182}" srcOrd="5" destOrd="0" presId="urn:microsoft.com/office/officeart/2005/8/layout/vList2"/>
    <dgm:cxn modelId="{FE1F308C-8BDF-4F77-BA33-DCF473D62F11}" type="presParOf" srcId="{E8A6F1D7-3C8A-4F71-82FC-F2173388DE12}" destId="{20A430E4-2D06-450C-A831-8EDFE37F126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1B8B05-2E9D-411F-B684-58E5AB5F0D91}"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4EA39F45-17C0-4A60-8F4E-79E901934ACF}">
      <dgm:prSet/>
      <dgm:spPr/>
      <dgm:t>
        <a:bodyPr/>
        <a:lstStyle/>
        <a:p>
          <a:r>
            <a:rPr lang="en-US" dirty="0"/>
            <a:t>G. Adomavicius and A. Tuzhilin, “Toward the next generation of recommender systems: A survey of the state-of-the-art and possible extensions,” IEEE transactions on knowledge and data engineering, vol. 17, no. 6, pp. 734–749, 2005</a:t>
          </a:r>
        </a:p>
      </dgm:t>
    </dgm:pt>
    <dgm:pt modelId="{F898B87A-E74F-40A1-8CBC-A964911E80BD}" type="parTrans" cxnId="{28DDEE52-4470-452B-B3AB-F0D02EE296AB}">
      <dgm:prSet/>
      <dgm:spPr/>
      <dgm:t>
        <a:bodyPr/>
        <a:lstStyle/>
        <a:p>
          <a:endParaRPr lang="en-US"/>
        </a:p>
      </dgm:t>
    </dgm:pt>
    <dgm:pt modelId="{4AA23D8D-DB55-4596-B30E-72CB9B142CAC}" type="sibTrans" cxnId="{28DDEE52-4470-452B-B3AB-F0D02EE296AB}">
      <dgm:prSet/>
      <dgm:spPr/>
      <dgm:t>
        <a:bodyPr/>
        <a:lstStyle/>
        <a:p>
          <a:endParaRPr lang="en-US"/>
        </a:p>
      </dgm:t>
    </dgm:pt>
    <dgm:pt modelId="{98C412A3-6905-4901-8676-7F119A704250}">
      <dgm:prSet/>
      <dgm:spPr/>
      <dgm:t>
        <a:bodyPr/>
        <a:lstStyle/>
        <a:p>
          <a:r>
            <a:rPr lang="en-US" dirty="0"/>
            <a:t>M. Papagelis, D. Plexousakis, and T. Kutsuras, “Alleviating the sparsity problem of collaborative filtering using trust inferences,” in Trust management, pp. 224–239, Springer, 2005.</a:t>
          </a:r>
        </a:p>
      </dgm:t>
    </dgm:pt>
    <dgm:pt modelId="{DA805CAD-9861-432A-85F2-80D71A40F63D}" type="parTrans" cxnId="{0C98E538-E812-4537-854B-4D0D8CFED47B}">
      <dgm:prSet/>
      <dgm:spPr/>
      <dgm:t>
        <a:bodyPr/>
        <a:lstStyle/>
        <a:p>
          <a:endParaRPr lang="en-US"/>
        </a:p>
      </dgm:t>
    </dgm:pt>
    <dgm:pt modelId="{B9B1D51A-FCCA-470D-87AB-CDB13FFDEB25}" type="sibTrans" cxnId="{0C98E538-E812-4537-854B-4D0D8CFED47B}">
      <dgm:prSet/>
      <dgm:spPr/>
      <dgm:t>
        <a:bodyPr/>
        <a:lstStyle/>
        <a:p>
          <a:endParaRPr lang="en-US"/>
        </a:p>
      </dgm:t>
    </dgm:pt>
    <dgm:pt modelId="{2E5683D2-75D6-49B0-ADF9-3713F37C9155}">
      <dgm:prSet/>
      <dgm:spPr/>
      <dgm:t>
        <a:bodyPr/>
        <a:lstStyle/>
        <a:p>
          <a:r>
            <a:rPr lang="en-IN" dirty="0"/>
            <a:t>Abbasi, A., &amp; Hossain, L. (2009). Fuzzy-based hybrid collaborative and content-based recommendation system. In Proceedings of the 2009 IEEE/WIC/ACM International Conference on Web Intelligence and Intelligent Agent Technology (Vol. 3, pp. 329-332).</a:t>
          </a:r>
          <a:endParaRPr lang="en-US" dirty="0"/>
        </a:p>
      </dgm:t>
    </dgm:pt>
    <dgm:pt modelId="{476F27A5-FDB0-427C-B5E4-2EC90FFADA1D}" type="parTrans" cxnId="{DC03372C-AAC8-4EB7-A2CC-ABB2672CCCA9}">
      <dgm:prSet/>
      <dgm:spPr/>
      <dgm:t>
        <a:bodyPr/>
        <a:lstStyle/>
        <a:p>
          <a:endParaRPr lang="en-US"/>
        </a:p>
      </dgm:t>
    </dgm:pt>
    <dgm:pt modelId="{6BDF91D6-C4FD-4BC1-9E60-95768D5D6FBD}" type="sibTrans" cxnId="{DC03372C-AAC8-4EB7-A2CC-ABB2672CCCA9}">
      <dgm:prSet/>
      <dgm:spPr/>
      <dgm:t>
        <a:bodyPr/>
        <a:lstStyle/>
        <a:p>
          <a:endParaRPr lang="en-US"/>
        </a:p>
      </dgm:t>
    </dgm:pt>
    <dgm:pt modelId="{C0F5651F-39AA-404C-9834-BCCC73D38325}">
      <dgm:prSet/>
      <dgm:spPr/>
      <dgm:t>
        <a:bodyPr/>
        <a:lstStyle/>
        <a:p>
          <a:r>
            <a:rPr lang="en-IN" dirty="0"/>
            <a:t>Y. Fang and Y. Guo, ‘‘A context-aware matrix factorization recommender algorithm, in Proc. IEEE Int. Conf. Softw. Eng. Service Sci., May 2013, pp. 914–918.</a:t>
          </a:r>
          <a:endParaRPr lang="en-US" dirty="0"/>
        </a:p>
      </dgm:t>
    </dgm:pt>
    <dgm:pt modelId="{0EBEDBA4-E96C-464A-AAB6-1982BE44DBFC}" type="parTrans" cxnId="{2507A440-3EE1-4933-8A7A-DA6525BFC6D1}">
      <dgm:prSet/>
      <dgm:spPr/>
      <dgm:t>
        <a:bodyPr/>
        <a:lstStyle/>
        <a:p>
          <a:endParaRPr lang="en-US"/>
        </a:p>
      </dgm:t>
    </dgm:pt>
    <dgm:pt modelId="{6D11390B-834D-4F72-971B-0F49E2502A04}" type="sibTrans" cxnId="{2507A440-3EE1-4933-8A7A-DA6525BFC6D1}">
      <dgm:prSet/>
      <dgm:spPr/>
      <dgm:t>
        <a:bodyPr/>
        <a:lstStyle/>
        <a:p>
          <a:endParaRPr lang="en-US"/>
        </a:p>
      </dgm:t>
    </dgm:pt>
    <dgm:pt modelId="{6F7CD4C3-AAF5-43D0-A93D-21923E6012FC}">
      <dgm:prSet/>
      <dgm:spPr/>
      <dgm:t>
        <a:bodyPr/>
        <a:lstStyle/>
        <a:p>
          <a:r>
            <a:rPr lang="en-US" dirty="0"/>
            <a:t>M. Gan and R. Jiang, ‘‘Constructing a user similarity network to remove adverse influence of popular objects for personalized recommendation, Expert Syst. Appl., vol. 40, no. 10, pp. 4044–4053, 2013.</a:t>
          </a:r>
        </a:p>
      </dgm:t>
    </dgm:pt>
    <dgm:pt modelId="{6895A1F7-3384-4D79-9459-2ADBDB46326A}" type="parTrans" cxnId="{57AD5740-9530-4799-BDF5-7C8A849088A4}">
      <dgm:prSet/>
      <dgm:spPr/>
      <dgm:t>
        <a:bodyPr/>
        <a:lstStyle/>
        <a:p>
          <a:endParaRPr lang="en-US"/>
        </a:p>
      </dgm:t>
    </dgm:pt>
    <dgm:pt modelId="{F7A0C96A-0D0A-4D5F-B253-648FBBDF4FCF}" type="sibTrans" cxnId="{57AD5740-9530-4799-BDF5-7C8A849088A4}">
      <dgm:prSet/>
      <dgm:spPr/>
      <dgm:t>
        <a:bodyPr/>
        <a:lstStyle/>
        <a:p>
          <a:endParaRPr lang="en-US"/>
        </a:p>
      </dgm:t>
    </dgm:pt>
    <dgm:pt modelId="{04AAAD0E-1D5F-4AC7-BA11-DA8FE4A9F2BE}" type="pres">
      <dgm:prSet presAssocID="{881B8B05-2E9D-411F-B684-58E5AB5F0D91}" presName="vert0" presStyleCnt="0">
        <dgm:presLayoutVars>
          <dgm:dir/>
          <dgm:animOne val="branch"/>
          <dgm:animLvl val="lvl"/>
        </dgm:presLayoutVars>
      </dgm:prSet>
      <dgm:spPr/>
    </dgm:pt>
    <dgm:pt modelId="{2F6CDBFB-EAAC-4C4D-858A-8BD5FD8393AC}" type="pres">
      <dgm:prSet presAssocID="{4EA39F45-17C0-4A60-8F4E-79E901934ACF}" presName="thickLine" presStyleLbl="alignNode1" presStyleIdx="0" presStyleCnt="5"/>
      <dgm:spPr/>
    </dgm:pt>
    <dgm:pt modelId="{C05BB311-46E8-4F7D-AD7D-77B0071D98BC}" type="pres">
      <dgm:prSet presAssocID="{4EA39F45-17C0-4A60-8F4E-79E901934ACF}" presName="horz1" presStyleCnt="0"/>
      <dgm:spPr/>
    </dgm:pt>
    <dgm:pt modelId="{C8E9D814-B5BC-4A9D-B2C5-1473801CCEDD}" type="pres">
      <dgm:prSet presAssocID="{4EA39F45-17C0-4A60-8F4E-79E901934ACF}" presName="tx1" presStyleLbl="revTx" presStyleIdx="0" presStyleCnt="5"/>
      <dgm:spPr/>
    </dgm:pt>
    <dgm:pt modelId="{69E2E716-2F3C-413A-826D-E4FE74179120}" type="pres">
      <dgm:prSet presAssocID="{4EA39F45-17C0-4A60-8F4E-79E901934ACF}" presName="vert1" presStyleCnt="0"/>
      <dgm:spPr/>
    </dgm:pt>
    <dgm:pt modelId="{3B7DCDAB-CEAD-4052-9317-524B321B5CF3}" type="pres">
      <dgm:prSet presAssocID="{98C412A3-6905-4901-8676-7F119A704250}" presName="thickLine" presStyleLbl="alignNode1" presStyleIdx="1" presStyleCnt="5"/>
      <dgm:spPr/>
    </dgm:pt>
    <dgm:pt modelId="{01B84B0E-3906-407E-AD2D-78F82965B5A9}" type="pres">
      <dgm:prSet presAssocID="{98C412A3-6905-4901-8676-7F119A704250}" presName="horz1" presStyleCnt="0"/>
      <dgm:spPr/>
    </dgm:pt>
    <dgm:pt modelId="{5D0D420D-E3B3-4914-99E8-879EC9117942}" type="pres">
      <dgm:prSet presAssocID="{98C412A3-6905-4901-8676-7F119A704250}" presName="tx1" presStyleLbl="revTx" presStyleIdx="1" presStyleCnt="5"/>
      <dgm:spPr/>
    </dgm:pt>
    <dgm:pt modelId="{951392A2-D220-4B9B-A3A6-ED80DAAB04E7}" type="pres">
      <dgm:prSet presAssocID="{98C412A3-6905-4901-8676-7F119A704250}" presName="vert1" presStyleCnt="0"/>
      <dgm:spPr/>
    </dgm:pt>
    <dgm:pt modelId="{8A425FB4-5808-4934-BD30-B723B03D18AA}" type="pres">
      <dgm:prSet presAssocID="{2E5683D2-75D6-49B0-ADF9-3713F37C9155}" presName="thickLine" presStyleLbl="alignNode1" presStyleIdx="2" presStyleCnt="5"/>
      <dgm:spPr/>
    </dgm:pt>
    <dgm:pt modelId="{926C3D09-12F4-456C-A173-04AEFD992429}" type="pres">
      <dgm:prSet presAssocID="{2E5683D2-75D6-49B0-ADF9-3713F37C9155}" presName="horz1" presStyleCnt="0"/>
      <dgm:spPr/>
    </dgm:pt>
    <dgm:pt modelId="{04FCA81C-C19A-4F5A-BCC3-F7380EFCA0D3}" type="pres">
      <dgm:prSet presAssocID="{2E5683D2-75D6-49B0-ADF9-3713F37C9155}" presName="tx1" presStyleLbl="revTx" presStyleIdx="2" presStyleCnt="5"/>
      <dgm:spPr/>
    </dgm:pt>
    <dgm:pt modelId="{2119A415-053F-41F2-B07A-7E35139FDBA9}" type="pres">
      <dgm:prSet presAssocID="{2E5683D2-75D6-49B0-ADF9-3713F37C9155}" presName="vert1" presStyleCnt="0"/>
      <dgm:spPr/>
    </dgm:pt>
    <dgm:pt modelId="{92312FF3-AF99-4108-BE8B-FAFDF5625EC6}" type="pres">
      <dgm:prSet presAssocID="{C0F5651F-39AA-404C-9834-BCCC73D38325}" presName="thickLine" presStyleLbl="alignNode1" presStyleIdx="3" presStyleCnt="5"/>
      <dgm:spPr/>
    </dgm:pt>
    <dgm:pt modelId="{E00AEEB5-F257-465D-83EC-3C44D17DCB2C}" type="pres">
      <dgm:prSet presAssocID="{C0F5651F-39AA-404C-9834-BCCC73D38325}" presName="horz1" presStyleCnt="0"/>
      <dgm:spPr/>
    </dgm:pt>
    <dgm:pt modelId="{62DCF0BB-1D9E-44C5-AE31-4E3FD0F2FE02}" type="pres">
      <dgm:prSet presAssocID="{C0F5651F-39AA-404C-9834-BCCC73D38325}" presName="tx1" presStyleLbl="revTx" presStyleIdx="3" presStyleCnt="5"/>
      <dgm:spPr/>
    </dgm:pt>
    <dgm:pt modelId="{06A70337-E18F-4FE7-8626-B76FA9320E3E}" type="pres">
      <dgm:prSet presAssocID="{C0F5651F-39AA-404C-9834-BCCC73D38325}" presName="vert1" presStyleCnt="0"/>
      <dgm:spPr/>
    </dgm:pt>
    <dgm:pt modelId="{8A0B3C5C-8E4B-47B3-82B1-68CB622734B6}" type="pres">
      <dgm:prSet presAssocID="{6F7CD4C3-AAF5-43D0-A93D-21923E6012FC}" presName="thickLine" presStyleLbl="alignNode1" presStyleIdx="4" presStyleCnt="5"/>
      <dgm:spPr/>
    </dgm:pt>
    <dgm:pt modelId="{38E32F18-ED24-47C0-A24A-55CBE1D9BAA5}" type="pres">
      <dgm:prSet presAssocID="{6F7CD4C3-AAF5-43D0-A93D-21923E6012FC}" presName="horz1" presStyleCnt="0"/>
      <dgm:spPr/>
    </dgm:pt>
    <dgm:pt modelId="{2E1C102E-A4C3-4975-81BE-67E1D86ADDFA}" type="pres">
      <dgm:prSet presAssocID="{6F7CD4C3-AAF5-43D0-A93D-21923E6012FC}" presName="tx1" presStyleLbl="revTx" presStyleIdx="4" presStyleCnt="5"/>
      <dgm:spPr/>
    </dgm:pt>
    <dgm:pt modelId="{4E55A72A-6DC8-4897-92A9-8209376AD9C8}" type="pres">
      <dgm:prSet presAssocID="{6F7CD4C3-AAF5-43D0-A93D-21923E6012FC}" presName="vert1" presStyleCnt="0"/>
      <dgm:spPr/>
    </dgm:pt>
  </dgm:ptLst>
  <dgm:cxnLst>
    <dgm:cxn modelId="{DC03372C-AAC8-4EB7-A2CC-ABB2672CCCA9}" srcId="{881B8B05-2E9D-411F-B684-58E5AB5F0D91}" destId="{2E5683D2-75D6-49B0-ADF9-3713F37C9155}" srcOrd="2" destOrd="0" parTransId="{476F27A5-FDB0-427C-B5E4-2EC90FFADA1D}" sibTransId="{6BDF91D6-C4FD-4BC1-9E60-95768D5D6FBD}"/>
    <dgm:cxn modelId="{0C98E538-E812-4537-854B-4D0D8CFED47B}" srcId="{881B8B05-2E9D-411F-B684-58E5AB5F0D91}" destId="{98C412A3-6905-4901-8676-7F119A704250}" srcOrd="1" destOrd="0" parTransId="{DA805CAD-9861-432A-85F2-80D71A40F63D}" sibTransId="{B9B1D51A-FCCA-470D-87AB-CDB13FFDEB25}"/>
    <dgm:cxn modelId="{A888483A-DC84-4B32-8EA6-61E79DF4B06A}" type="presOf" srcId="{2E5683D2-75D6-49B0-ADF9-3713F37C9155}" destId="{04FCA81C-C19A-4F5A-BCC3-F7380EFCA0D3}" srcOrd="0" destOrd="0" presId="urn:microsoft.com/office/officeart/2008/layout/LinedList"/>
    <dgm:cxn modelId="{57AD5740-9530-4799-BDF5-7C8A849088A4}" srcId="{881B8B05-2E9D-411F-B684-58E5AB5F0D91}" destId="{6F7CD4C3-AAF5-43D0-A93D-21923E6012FC}" srcOrd="4" destOrd="0" parTransId="{6895A1F7-3384-4D79-9459-2ADBDB46326A}" sibTransId="{F7A0C96A-0D0A-4D5F-B253-648FBBDF4FCF}"/>
    <dgm:cxn modelId="{2507A440-3EE1-4933-8A7A-DA6525BFC6D1}" srcId="{881B8B05-2E9D-411F-B684-58E5AB5F0D91}" destId="{C0F5651F-39AA-404C-9834-BCCC73D38325}" srcOrd="3" destOrd="0" parTransId="{0EBEDBA4-E96C-464A-AAB6-1982BE44DBFC}" sibTransId="{6D11390B-834D-4F72-971B-0F49E2502A04}"/>
    <dgm:cxn modelId="{97134564-327E-494E-B804-422994F6F653}" type="presOf" srcId="{98C412A3-6905-4901-8676-7F119A704250}" destId="{5D0D420D-E3B3-4914-99E8-879EC9117942}" srcOrd="0" destOrd="0" presId="urn:microsoft.com/office/officeart/2008/layout/LinedList"/>
    <dgm:cxn modelId="{28DDEE52-4470-452B-B3AB-F0D02EE296AB}" srcId="{881B8B05-2E9D-411F-B684-58E5AB5F0D91}" destId="{4EA39F45-17C0-4A60-8F4E-79E901934ACF}" srcOrd="0" destOrd="0" parTransId="{F898B87A-E74F-40A1-8CBC-A964911E80BD}" sibTransId="{4AA23D8D-DB55-4596-B30E-72CB9B142CAC}"/>
    <dgm:cxn modelId="{2E30C6C8-7242-4C0F-969D-439463F3B8E6}" type="presOf" srcId="{C0F5651F-39AA-404C-9834-BCCC73D38325}" destId="{62DCF0BB-1D9E-44C5-AE31-4E3FD0F2FE02}" srcOrd="0" destOrd="0" presId="urn:microsoft.com/office/officeart/2008/layout/LinedList"/>
    <dgm:cxn modelId="{E98EEFC8-4A9D-4CD2-995A-C254CD2A6488}" type="presOf" srcId="{6F7CD4C3-AAF5-43D0-A93D-21923E6012FC}" destId="{2E1C102E-A4C3-4975-81BE-67E1D86ADDFA}" srcOrd="0" destOrd="0" presId="urn:microsoft.com/office/officeart/2008/layout/LinedList"/>
    <dgm:cxn modelId="{32D3BED7-8227-4DC1-8DFC-FB46F2438692}" type="presOf" srcId="{881B8B05-2E9D-411F-B684-58E5AB5F0D91}" destId="{04AAAD0E-1D5F-4AC7-BA11-DA8FE4A9F2BE}" srcOrd="0" destOrd="0" presId="urn:microsoft.com/office/officeart/2008/layout/LinedList"/>
    <dgm:cxn modelId="{8B591EDC-E0C9-405C-A062-5FF7E7A5BC86}" type="presOf" srcId="{4EA39F45-17C0-4A60-8F4E-79E901934ACF}" destId="{C8E9D814-B5BC-4A9D-B2C5-1473801CCEDD}" srcOrd="0" destOrd="0" presId="urn:microsoft.com/office/officeart/2008/layout/LinedList"/>
    <dgm:cxn modelId="{5D609416-75B5-448C-9406-14F283BDAC01}" type="presParOf" srcId="{04AAAD0E-1D5F-4AC7-BA11-DA8FE4A9F2BE}" destId="{2F6CDBFB-EAAC-4C4D-858A-8BD5FD8393AC}" srcOrd="0" destOrd="0" presId="urn:microsoft.com/office/officeart/2008/layout/LinedList"/>
    <dgm:cxn modelId="{68C01F65-48C2-4B65-A636-E76BF84D58B7}" type="presParOf" srcId="{04AAAD0E-1D5F-4AC7-BA11-DA8FE4A9F2BE}" destId="{C05BB311-46E8-4F7D-AD7D-77B0071D98BC}" srcOrd="1" destOrd="0" presId="urn:microsoft.com/office/officeart/2008/layout/LinedList"/>
    <dgm:cxn modelId="{DB9348BF-C333-4010-B2F5-35E1E67E3137}" type="presParOf" srcId="{C05BB311-46E8-4F7D-AD7D-77B0071D98BC}" destId="{C8E9D814-B5BC-4A9D-B2C5-1473801CCEDD}" srcOrd="0" destOrd="0" presId="urn:microsoft.com/office/officeart/2008/layout/LinedList"/>
    <dgm:cxn modelId="{44C530FD-4E13-4852-BF9B-B8034D16E500}" type="presParOf" srcId="{C05BB311-46E8-4F7D-AD7D-77B0071D98BC}" destId="{69E2E716-2F3C-413A-826D-E4FE74179120}" srcOrd="1" destOrd="0" presId="urn:microsoft.com/office/officeart/2008/layout/LinedList"/>
    <dgm:cxn modelId="{2C980F72-A09D-4045-A2A0-3D4246A71021}" type="presParOf" srcId="{04AAAD0E-1D5F-4AC7-BA11-DA8FE4A9F2BE}" destId="{3B7DCDAB-CEAD-4052-9317-524B321B5CF3}" srcOrd="2" destOrd="0" presId="urn:microsoft.com/office/officeart/2008/layout/LinedList"/>
    <dgm:cxn modelId="{742BA7C5-A679-44A1-AE84-22EF9D2A2B43}" type="presParOf" srcId="{04AAAD0E-1D5F-4AC7-BA11-DA8FE4A9F2BE}" destId="{01B84B0E-3906-407E-AD2D-78F82965B5A9}" srcOrd="3" destOrd="0" presId="urn:microsoft.com/office/officeart/2008/layout/LinedList"/>
    <dgm:cxn modelId="{1132D5C6-9275-46FD-A4D3-B81C5C360B0C}" type="presParOf" srcId="{01B84B0E-3906-407E-AD2D-78F82965B5A9}" destId="{5D0D420D-E3B3-4914-99E8-879EC9117942}" srcOrd="0" destOrd="0" presId="urn:microsoft.com/office/officeart/2008/layout/LinedList"/>
    <dgm:cxn modelId="{5E720B5A-0980-47CC-A212-FECBA5AA50CD}" type="presParOf" srcId="{01B84B0E-3906-407E-AD2D-78F82965B5A9}" destId="{951392A2-D220-4B9B-A3A6-ED80DAAB04E7}" srcOrd="1" destOrd="0" presId="urn:microsoft.com/office/officeart/2008/layout/LinedList"/>
    <dgm:cxn modelId="{4149FA77-6BBD-4E7C-A598-0010E220CDB3}" type="presParOf" srcId="{04AAAD0E-1D5F-4AC7-BA11-DA8FE4A9F2BE}" destId="{8A425FB4-5808-4934-BD30-B723B03D18AA}" srcOrd="4" destOrd="0" presId="urn:microsoft.com/office/officeart/2008/layout/LinedList"/>
    <dgm:cxn modelId="{D280B8D0-8B16-487D-B29E-F5ED8FBBB86A}" type="presParOf" srcId="{04AAAD0E-1D5F-4AC7-BA11-DA8FE4A9F2BE}" destId="{926C3D09-12F4-456C-A173-04AEFD992429}" srcOrd="5" destOrd="0" presId="urn:microsoft.com/office/officeart/2008/layout/LinedList"/>
    <dgm:cxn modelId="{25F1F1C5-150C-4428-A217-FAA682795B24}" type="presParOf" srcId="{926C3D09-12F4-456C-A173-04AEFD992429}" destId="{04FCA81C-C19A-4F5A-BCC3-F7380EFCA0D3}" srcOrd="0" destOrd="0" presId="urn:microsoft.com/office/officeart/2008/layout/LinedList"/>
    <dgm:cxn modelId="{2D8F2016-93EE-4E49-B7B5-D8F055210150}" type="presParOf" srcId="{926C3D09-12F4-456C-A173-04AEFD992429}" destId="{2119A415-053F-41F2-B07A-7E35139FDBA9}" srcOrd="1" destOrd="0" presId="urn:microsoft.com/office/officeart/2008/layout/LinedList"/>
    <dgm:cxn modelId="{A3B8EFE8-2C0B-47D8-A115-6B28F46F991C}" type="presParOf" srcId="{04AAAD0E-1D5F-4AC7-BA11-DA8FE4A9F2BE}" destId="{92312FF3-AF99-4108-BE8B-FAFDF5625EC6}" srcOrd="6" destOrd="0" presId="urn:microsoft.com/office/officeart/2008/layout/LinedList"/>
    <dgm:cxn modelId="{1523B0FA-A44A-4D8B-B849-0314BC7EF094}" type="presParOf" srcId="{04AAAD0E-1D5F-4AC7-BA11-DA8FE4A9F2BE}" destId="{E00AEEB5-F257-465D-83EC-3C44D17DCB2C}" srcOrd="7" destOrd="0" presId="urn:microsoft.com/office/officeart/2008/layout/LinedList"/>
    <dgm:cxn modelId="{9734C629-3F8A-4CF7-A6C1-E1B04A6A88BE}" type="presParOf" srcId="{E00AEEB5-F257-465D-83EC-3C44D17DCB2C}" destId="{62DCF0BB-1D9E-44C5-AE31-4E3FD0F2FE02}" srcOrd="0" destOrd="0" presId="urn:microsoft.com/office/officeart/2008/layout/LinedList"/>
    <dgm:cxn modelId="{68A0F4CC-0668-4064-9602-B27E37754A55}" type="presParOf" srcId="{E00AEEB5-F257-465D-83EC-3C44D17DCB2C}" destId="{06A70337-E18F-4FE7-8626-B76FA9320E3E}" srcOrd="1" destOrd="0" presId="urn:microsoft.com/office/officeart/2008/layout/LinedList"/>
    <dgm:cxn modelId="{A3E17C21-F2C7-4227-9B49-C6DEB17B00E6}" type="presParOf" srcId="{04AAAD0E-1D5F-4AC7-BA11-DA8FE4A9F2BE}" destId="{8A0B3C5C-8E4B-47B3-82B1-68CB622734B6}" srcOrd="8" destOrd="0" presId="urn:microsoft.com/office/officeart/2008/layout/LinedList"/>
    <dgm:cxn modelId="{C154B464-CFE0-48F1-B5D4-6ABE4755DC57}" type="presParOf" srcId="{04AAAD0E-1D5F-4AC7-BA11-DA8FE4A9F2BE}" destId="{38E32F18-ED24-47C0-A24A-55CBE1D9BAA5}" srcOrd="9" destOrd="0" presId="urn:microsoft.com/office/officeart/2008/layout/LinedList"/>
    <dgm:cxn modelId="{1F55B7D6-3F2D-46E8-8577-74F816E45E1C}" type="presParOf" srcId="{38E32F18-ED24-47C0-A24A-55CBE1D9BAA5}" destId="{2E1C102E-A4C3-4975-81BE-67E1D86ADDFA}" srcOrd="0" destOrd="0" presId="urn:microsoft.com/office/officeart/2008/layout/LinedList"/>
    <dgm:cxn modelId="{ABAECA75-74FD-4A32-AF1F-0AD63490C714}" type="presParOf" srcId="{38E32F18-ED24-47C0-A24A-55CBE1D9BAA5}" destId="{4E55A72A-6DC8-4897-92A9-8209376AD9C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508FE9-9C69-4FC2-A54D-B842E6A54FD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70AA2C0-6FE1-4CA8-8A94-8D1B89BB4F84}">
      <dgm:prSet/>
      <dgm:spPr/>
      <dgm:t>
        <a:bodyPr/>
        <a:lstStyle/>
        <a:p>
          <a:pPr>
            <a:lnSpc>
              <a:spcPct val="100000"/>
            </a:lnSpc>
          </a:pPr>
          <a:r>
            <a:rPr lang="en-US" dirty="0"/>
            <a:t>The application of recommender systems is wide ranging with them being used by companies to recommend various products like:</a:t>
          </a:r>
        </a:p>
      </dgm:t>
    </dgm:pt>
    <dgm:pt modelId="{046ABC1B-D812-42F4-96A1-A25A407DCA9B}" type="parTrans" cxnId="{140AAD33-FB57-4749-97A7-20BD1A3F27E0}">
      <dgm:prSet/>
      <dgm:spPr/>
      <dgm:t>
        <a:bodyPr/>
        <a:lstStyle/>
        <a:p>
          <a:endParaRPr lang="en-US"/>
        </a:p>
      </dgm:t>
    </dgm:pt>
    <dgm:pt modelId="{700A5DF4-1ADE-45CE-98A4-A340267FC81C}" type="sibTrans" cxnId="{140AAD33-FB57-4749-97A7-20BD1A3F27E0}">
      <dgm:prSet/>
      <dgm:spPr/>
      <dgm:t>
        <a:bodyPr/>
        <a:lstStyle/>
        <a:p>
          <a:endParaRPr lang="en-US"/>
        </a:p>
      </dgm:t>
    </dgm:pt>
    <dgm:pt modelId="{4977AA4F-1289-4DEC-8932-CDA79E1B984F}">
      <dgm:prSet/>
      <dgm:spPr/>
      <dgm:t>
        <a:bodyPr/>
        <a:lstStyle/>
        <a:p>
          <a:pPr>
            <a:lnSpc>
              <a:spcPct val="100000"/>
            </a:lnSpc>
          </a:pPr>
          <a:r>
            <a:rPr lang="en-US" b="1" dirty="0"/>
            <a:t>Movies: </a:t>
          </a:r>
          <a:endParaRPr lang="en-US" dirty="0"/>
        </a:p>
      </dgm:t>
    </dgm:pt>
    <dgm:pt modelId="{456D7297-C83F-4EA3-AB3D-8134D74558F0}" type="parTrans" cxnId="{57DBD688-5E7E-4054-81D4-C493D31C80DD}">
      <dgm:prSet/>
      <dgm:spPr/>
      <dgm:t>
        <a:bodyPr/>
        <a:lstStyle/>
        <a:p>
          <a:endParaRPr lang="en-US"/>
        </a:p>
      </dgm:t>
    </dgm:pt>
    <dgm:pt modelId="{7FAC18F3-A0F8-4DB9-B6BC-4CE6F85F6926}" type="sibTrans" cxnId="{57DBD688-5E7E-4054-81D4-C493D31C80DD}">
      <dgm:prSet/>
      <dgm:spPr/>
      <dgm:t>
        <a:bodyPr/>
        <a:lstStyle/>
        <a:p>
          <a:endParaRPr lang="en-US"/>
        </a:p>
      </dgm:t>
    </dgm:pt>
    <dgm:pt modelId="{92A9EF18-AC4D-438A-ABC3-39B2C0EC6BFA}">
      <dgm:prSet/>
      <dgm:spPr/>
      <dgm:t>
        <a:bodyPr/>
        <a:lstStyle/>
        <a:p>
          <a:pPr>
            <a:lnSpc>
              <a:spcPct val="100000"/>
            </a:lnSpc>
          </a:pPr>
          <a:r>
            <a:rPr lang="en-US" dirty="0"/>
            <a:t>A movie recommendation system is an application that suggests movies to  users based on their 	preferences and viewing history such as Netflix, Amazon </a:t>
          </a:r>
          <a:r>
            <a:rPr lang="en-IN" dirty="0"/>
            <a:t>PrimeVideo.</a:t>
          </a:r>
          <a:endParaRPr lang="en-US" dirty="0"/>
        </a:p>
      </dgm:t>
    </dgm:pt>
    <dgm:pt modelId="{3ACC85C2-E40E-48F4-BE06-2300EE44A6DE}" type="parTrans" cxnId="{FB7B9F39-B85F-4978-B7F0-9CCFA09F41C9}">
      <dgm:prSet/>
      <dgm:spPr/>
      <dgm:t>
        <a:bodyPr/>
        <a:lstStyle/>
        <a:p>
          <a:endParaRPr lang="en-US"/>
        </a:p>
      </dgm:t>
    </dgm:pt>
    <dgm:pt modelId="{C59E1C4B-6DB5-42FC-8E59-E3C091A08527}" type="sibTrans" cxnId="{FB7B9F39-B85F-4978-B7F0-9CCFA09F41C9}">
      <dgm:prSet/>
      <dgm:spPr/>
      <dgm:t>
        <a:bodyPr/>
        <a:lstStyle/>
        <a:p>
          <a:endParaRPr lang="en-US"/>
        </a:p>
      </dgm:t>
    </dgm:pt>
    <dgm:pt modelId="{99967EC2-284A-4582-92EE-810D7FE640C3}">
      <dgm:prSet/>
      <dgm:spPr/>
      <dgm:t>
        <a:bodyPr/>
        <a:lstStyle/>
        <a:p>
          <a:pPr>
            <a:lnSpc>
              <a:spcPct val="100000"/>
            </a:lnSpc>
          </a:pPr>
          <a:r>
            <a:rPr lang="en-US" b="1" dirty="0"/>
            <a:t>Music: </a:t>
          </a:r>
          <a:endParaRPr lang="en-US" dirty="0"/>
        </a:p>
      </dgm:t>
    </dgm:pt>
    <dgm:pt modelId="{8F0E9A21-AA77-4DCA-9FC8-BB88448DF84D}" type="parTrans" cxnId="{3386A1EC-130B-4B75-9EE0-1E1E2B46E3B6}">
      <dgm:prSet/>
      <dgm:spPr/>
      <dgm:t>
        <a:bodyPr/>
        <a:lstStyle/>
        <a:p>
          <a:endParaRPr lang="en-US"/>
        </a:p>
      </dgm:t>
    </dgm:pt>
    <dgm:pt modelId="{DBB4990C-DAD7-452A-8AD3-7E75F2D702A7}" type="sibTrans" cxnId="{3386A1EC-130B-4B75-9EE0-1E1E2B46E3B6}">
      <dgm:prSet/>
      <dgm:spPr/>
      <dgm:t>
        <a:bodyPr/>
        <a:lstStyle/>
        <a:p>
          <a:endParaRPr lang="en-US"/>
        </a:p>
      </dgm:t>
    </dgm:pt>
    <dgm:pt modelId="{2FDF3B23-A7B1-410B-8DBA-262148790B0E}">
      <dgm:prSet/>
      <dgm:spPr/>
      <dgm:t>
        <a:bodyPr/>
        <a:lstStyle/>
        <a:p>
          <a:pPr>
            <a:lnSpc>
              <a:spcPct val="100000"/>
            </a:lnSpc>
          </a:pPr>
          <a:r>
            <a:rPr lang="en-US" dirty="0"/>
            <a:t>Music recommendation predicts songs users might like to hear based on their previous listening 	history. </a:t>
          </a:r>
        </a:p>
      </dgm:t>
    </dgm:pt>
    <dgm:pt modelId="{76A0E9D0-8B61-4BA0-A070-1C668F6ACF40}" type="parTrans" cxnId="{C7902C32-D57B-4ADD-BE79-1485BF21FBCE}">
      <dgm:prSet/>
      <dgm:spPr/>
      <dgm:t>
        <a:bodyPr/>
        <a:lstStyle/>
        <a:p>
          <a:endParaRPr lang="en-US"/>
        </a:p>
      </dgm:t>
    </dgm:pt>
    <dgm:pt modelId="{5D2357ED-9276-4E5D-B50A-F7100F022B09}" type="sibTrans" cxnId="{C7902C32-D57B-4ADD-BE79-1485BF21FBCE}">
      <dgm:prSet/>
      <dgm:spPr/>
      <dgm:t>
        <a:bodyPr/>
        <a:lstStyle/>
        <a:p>
          <a:endParaRPr lang="en-US"/>
        </a:p>
      </dgm:t>
    </dgm:pt>
    <dgm:pt modelId="{E9390476-0E2B-451A-951B-589B823F1412}">
      <dgm:prSet/>
      <dgm:spPr/>
      <dgm:t>
        <a:bodyPr/>
        <a:lstStyle/>
        <a:p>
          <a:pPr>
            <a:lnSpc>
              <a:spcPct val="100000"/>
            </a:lnSpc>
          </a:pPr>
          <a:r>
            <a:rPr lang="en-US" b="1" dirty="0"/>
            <a:t>Books:</a:t>
          </a:r>
          <a:endParaRPr lang="en-US" dirty="0"/>
        </a:p>
      </dgm:t>
    </dgm:pt>
    <dgm:pt modelId="{DB0ADAEA-3976-424B-B3F9-9414CB7B5B7E}" type="parTrans" cxnId="{9A76729E-3E79-40F7-A52D-4526D30AE5F7}">
      <dgm:prSet/>
      <dgm:spPr/>
      <dgm:t>
        <a:bodyPr/>
        <a:lstStyle/>
        <a:p>
          <a:endParaRPr lang="en-US"/>
        </a:p>
      </dgm:t>
    </dgm:pt>
    <dgm:pt modelId="{455A52FC-E5C1-4ABE-8994-D88B61041BCF}" type="sibTrans" cxnId="{9A76729E-3E79-40F7-A52D-4526D30AE5F7}">
      <dgm:prSet/>
      <dgm:spPr/>
      <dgm:t>
        <a:bodyPr/>
        <a:lstStyle/>
        <a:p>
          <a:endParaRPr lang="en-US"/>
        </a:p>
      </dgm:t>
    </dgm:pt>
    <dgm:pt modelId="{1F6A5C5E-27A3-46B9-BF4B-5714A195E39E}">
      <dgm:prSet/>
      <dgm:spPr/>
      <dgm:t>
        <a:bodyPr/>
        <a:lstStyle/>
        <a:p>
          <a:pPr>
            <a:lnSpc>
              <a:spcPct val="100000"/>
            </a:lnSpc>
          </a:pPr>
          <a:r>
            <a:rPr lang="en-US" dirty="0"/>
            <a:t>Book recommendation system is a type of recommendation system where we have to recommend 	similar books to the reader based on his interest.</a:t>
          </a:r>
        </a:p>
      </dgm:t>
    </dgm:pt>
    <dgm:pt modelId="{345A48A5-B93A-497D-BC1D-44DF479055AE}" type="parTrans" cxnId="{1370A581-AADA-499A-A719-4F898136EAB9}">
      <dgm:prSet/>
      <dgm:spPr/>
      <dgm:t>
        <a:bodyPr/>
        <a:lstStyle/>
        <a:p>
          <a:endParaRPr lang="en-US"/>
        </a:p>
      </dgm:t>
    </dgm:pt>
    <dgm:pt modelId="{DF4AE6DC-4E25-45E3-88F7-7E40BC5427DA}" type="sibTrans" cxnId="{1370A581-AADA-499A-A719-4F898136EAB9}">
      <dgm:prSet/>
      <dgm:spPr/>
      <dgm:t>
        <a:bodyPr/>
        <a:lstStyle/>
        <a:p>
          <a:endParaRPr lang="en-US"/>
        </a:p>
      </dgm:t>
    </dgm:pt>
    <dgm:pt modelId="{8D4D393E-AAAF-441E-A1FB-06C1039EAE68}">
      <dgm:prSet/>
      <dgm:spPr/>
      <dgm:t>
        <a:bodyPr/>
        <a:lstStyle/>
        <a:p>
          <a:pPr>
            <a:lnSpc>
              <a:spcPct val="100000"/>
            </a:lnSpc>
          </a:pPr>
          <a:r>
            <a:rPr lang="en-US" b="1" dirty="0"/>
            <a:t>E-Commerce:</a:t>
          </a:r>
          <a:endParaRPr lang="en-US" dirty="0"/>
        </a:p>
      </dgm:t>
    </dgm:pt>
    <dgm:pt modelId="{D44EFB0A-CBE6-47F6-8731-4E7CED64A2DA}" type="parTrans" cxnId="{878C76DE-507B-40AD-ACF4-688C99843204}">
      <dgm:prSet/>
      <dgm:spPr/>
      <dgm:t>
        <a:bodyPr/>
        <a:lstStyle/>
        <a:p>
          <a:endParaRPr lang="en-US"/>
        </a:p>
      </dgm:t>
    </dgm:pt>
    <dgm:pt modelId="{C6318D1B-1446-4230-87DE-C0927EA4232E}" type="sibTrans" cxnId="{878C76DE-507B-40AD-ACF4-688C99843204}">
      <dgm:prSet/>
      <dgm:spPr/>
      <dgm:t>
        <a:bodyPr/>
        <a:lstStyle/>
        <a:p>
          <a:endParaRPr lang="en-US"/>
        </a:p>
      </dgm:t>
    </dgm:pt>
    <dgm:pt modelId="{63C65FC6-6588-4F9C-880C-D0B921CED931}">
      <dgm:prSet/>
      <dgm:spPr/>
      <dgm:t>
        <a:bodyPr/>
        <a:lstStyle/>
        <a:p>
          <a:pPr>
            <a:lnSpc>
              <a:spcPct val="100000"/>
            </a:lnSpc>
          </a:pPr>
          <a:r>
            <a:rPr lang="en-IN" dirty="0"/>
            <a:t>E-commerce sites suggest products to their customers. The products can be recommended based on 	the top overall sellers on a site.</a:t>
          </a:r>
          <a:endParaRPr lang="en-US" dirty="0"/>
        </a:p>
      </dgm:t>
    </dgm:pt>
    <dgm:pt modelId="{2949CBB3-8341-4D74-8C96-4FA222338A1D}" type="parTrans" cxnId="{5FA2890C-7EA9-47FF-8FB8-87D015D347F2}">
      <dgm:prSet/>
      <dgm:spPr/>
      <dgm:t>
        <a:bodyPr/>
        <a:lstStyle/>
        <a:p>
          <a:endParaRPr lang="en-US"/>
        </a:p>
      </dgm:t>
    </dgm:pt>
    <dgm:pt modelId="{84110236-E718-4D74-979B-47669FA49856}" type="sibTrans" cxnId="{5FA2890C-7EA9-47FF-8FB8-87D015D347F2}">
      <dgm:prSet/>
      <dgm:spPr/>
      <dgm:t>
        <a:bodyPr/>
        <a:lstStyle/>
        <a:p>
          <a:endParaRPr lang="en-US"/>
        </a:p>
      </dgm:t>
    </dgm:pt>
    <dgm:pt modelId="{148DDA73-72D2-4629-BF20-3BAEC826B1A4}" type="pres">
      <dgm:prSet presAssocID="{B9508FE9-9C69-4FC2-A54D-B842E6A54FD9}" presName="root" presStyleCnt="0">
        <dgm:presLayoutVars>
          <dgm:dir/>
          <dgm:resizeHandles val="exact"/>
        </dgm:presLayoutVars>
      </dgm:prSet>
      <dgm:spPr/>
    </dgm:pt>
    <dgm:pt modelId="{03416115-3794-4E83-9375-37FD488331CB}" type="pres">
      <dgm:prSet presAssocID="{570AA2C0-6FE1-4CA8-8A94-8D1B89BB4F84}" presName="compNode" presStyleCnt="0"/>
      <dgm:spPr/>
    </dgm:pt>
    <dgm:pt modelId="{1055D2EA-98E5-4971-89FF-CEE8A7DC9BD1}" type="pres">
      <dgm:prSet presAssocID="{570AA2C0-6FE1-4CA8-8A94-8D1B89BB4F84}" presName="bgRect" presStyleLbl="bgShp" presStyleIdx="0" presStyleCnt="5"/>
      <dgm:spPr/>
    </dgm:pt>
    <dgm:pt modelId="{5CF644FA-E02C-4F52-B191-1FCD836373F0}" type="pres">
      <dgm:prSet presAssocID="{570AA2C0-6FE1-4CA8-8A94-8D1B89BB4F8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E6CDA9C-C5DE-41F9-984E-0454F42A6CFD}" type="pres">
      <dgm:prSet presAssocID="{570AA2C0-6FE1-4CA8-8A94-8D1B89BB4F84}" presName="spaceRect" presStyleCnt="0"/>
      <dgm:spPr/>
    </dgm:pt>
    <dgm:pt modelId="{695387AF-8DBA-4504-9B0B-D0C2E8484309}" type="pres">
      <dgm:prSet presAssocID="{570AA2C0-6FE1-4CA8-8A94-8D1B89BB4F84}" presName="parTx" presStyleLbl="revTx" presStyleIdx="0" presStyleCnt="9">
        <dgm:presLayoutVars>
          <dgm:chMax val="0"/>
          <dgm:chPref val="0"/>
        </dgm:presLayoutVars>
      </dgm:prSet>
      <dgm:spPr/>
    </dgm:pt>
    <dgm:pt modelId="{6F96C521-6532-4A1A-A035-3E284E802FA9}" type="pres">
      <dgm:prSet presAssocID="{700A5DF4-1ADE-45CE-98A4-A340267FC81C}" presName="sibTrans" presStyleCnt="0"/>
      <dgm:spPr/>
    </dgm:pt>
    <dgm:pt modelId="{776F1978-EA63-42F2-99AD-01F8BCF32A97}" type="pres">
      <dgm:prSet presAssocID="{4977AA4F-1289-4DEC-8932-CDA79E1B984F}" presName="compNode" presStyleCnt="0"/>
      <dgm:spPr/>
    </dgm:pt>
    <dgm:pt modelId="{9BBA676B-992B-43F2-8F68-57C83AE13CC1}" type="pres">
      <dgm:prSet presAssocID="{4977AA4F-1289-4DEC-8932-CDA79E1B984F}" presName="bgRect" presStyleLbl="bgShp" presStyleIdx="1" presStyleCnt="5"/>
      <dgm:spPr/>
    </dgm:pt>
    <dgm:pt modelId="{C3B8DD8A-B514-42FF-8524-DA4383118C33}" type="pres">
      <dgm:prSet presAssocID="{4977AA4F-1289-4DEC-8932-CDA79E1B984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levision"/>
        </a:ext>
      </dgm:extLst>
    </dgm:pt>
    <dgm:pt modelId="{210C7C0D-427C-491B-A93B-2B03788E297A}" type="pres">
      <dgm:prSet presAssocID="{4977AA4F-1289-4DEC-8932-CDA79E1B984F}" presName="spaceRect" presStyleCnt="0"/>
      <dgm:spPr/>
    </dgm:pt>
    <dgm:pt modelId="{E8E66960-8661-4310-A768-AE6C6961E85F}" type="pres">
      <dgm:prSet presAssocID="{4977AA4F-1289-4DEC-8932-CDA79E1B984F}" presName="parTx" presStyleLbl="revTx" presStyleIdx="1" presStyleCnt="9">
        <dgm:presLayoutVars>
          <dgm:chMax val="0"/>
          <dgm:chPref val="0"/>
        </dgm:presLayoutVars>
      </dgm:prSet>
      <dgm:spPr/>
    </dgm:pt>
    <dgm:pt modelId="{44689EE6-F756-453C-A4E9-B0600F540779}" type="pres">
      <dgm:prSet presAssocID="{4977AA4F-1289-4DEC-8932-CDA79E1B984F}" presName="desTx" presStyleLbl="revTx" presStyleIdx="2" presStyleCnt="9" custScaleX="96930">
        <dgm:presLayoutVars/>
      </dgm:prSet>
      <dgm:spPr/>
    </dgm:pt>
    <dgm:pt modelId="{DFBC1300-22BC-4BB2-A833-54523A54F629}" type="pres">
      <dgm:prSet presAssocID="{7FAC18F3-A0F8-4DB9-B6BC-4CE6F85F6926}" presName="sibTrans" presStyleCnt="0"/>
      <dgm:spPr/>
    </dgm:pt>
    <dgm:pt modelId="{9625A45E-3268-4C62-8DD5-00D6A791674B}" type="pres">
      <dgm:prSet presAssocID="{99967EC2-284A-4582-92EE-810D7FE640C3}" presName="compNode" presStyleCnt="0"/>
      <dgm:spPr/>
    </dgm:pt>
    <dgm:pt modelId="{185D1330-4EAC-40B6-9BAF-11E8B04DEE0F}" type="pres">
      <dgm:prSet presAssocID="{99967EC2-284A-4582-92EE-810D7FE640C3}" presName="bgRect" presStyleLbl="bgShp" presStyleIdx="2" presStyleCnt="5"/>
      <dgm:spPr/>
    </dgm:pt>
    <dgm:pt modelId="{F90054F2-D2D3-43F6-BB3D-E375C5A33716}" type="pres">
      <dgm:prSet presAssocID="{99967EC2-284A-4582-92EE-810D7FE640C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usic"/>
        </a:ext>
      </dgm:extLst>
    </dgm:pt>
    <dgm:pt modelId="{32F845F6-36EF-46CE-820B-9A0A3526416C}" type="pres">
      <dgm:prSet presAssocID="{99967EC2-284A-4582-92EE-810D7FE640C3}" presName="spaceRect" presStyleCnt="0"/>
      <dgm:spPr/>
    </dgm:pt>
    <dgm:pt modelId="{9342906E-130C-4E72-AD39-39B937411227}" type="pres">
      <dgm:prSet presAssocID="{99967EC2-284A-4582-92EE-810D7FE640C3}" presName="parTx" presStyleLbl="revTx" presStyleIdx="3" presStyleCnt="9">
        <dgm:presLayoutVars>
          <dgm:chMax val="0"/>
          <dgm:chPref val="0"/>
        </dgm:presLayoutVars>
      </dgm:prSet>
      <dgm:spPr/>
    </dgm:pt>
    <dgm:pt modelId="{01C70FBA-0EC8-427E-AA49-C30A76D20972}" type="pres">
      <dgm:prSet presAssocID="{99967EC2-284A-4582-92EE-810D7FE640C3}" presName="desTx" presStyleLbl="revTx" presStyleIdx="4" presStyleCnt="9" custScaleX="103598">
        <dgm:presLayoutVars/>
      </dgm:prSet>
      <dgm:spPr/>
    </dgm:pt>
    <dgm:pt modelId="{F0354D10-317A-45B6-A58D-7BF09CC2C758}" type="pres">
      <dgm:prSet presAssocID="{DBB4990C-DAD7-452A-8AD3-7E75F2D702A7}" presName="sibTrans" presStyleCnt="0"/>
      <dgm:spPr/>
    </dgm:pt>
    <dgm:pt modelId="{E1E2162D-6F3F-407B-B2DB-F501A0036F52}" type="pres">
      <dgm:prSet presAssocID="{E9390476-0E2B-451A-951B-589B823F1412}" presName="compNode" presStyleCnt="0"/>
      <dgm:spPr/>
    </dgm:pt>
    <dgm:pt modelId="{E9F51F25-6B27-4950-9EBF-1A46E308A70B}" type="pres">
      <dgm:prSet presAssocID="{E9390476-0E2B-451A-951B-589B823F1412}" presName="bgRect" presStyleLbl="bgShp" presStyleIdx="3" presStyleCnt="5"/>
      <dgm:spPr/>
    </dgm:pt>
    <dgm:pt modelId="{CCBAD64A-6D9D-494A-BDD7-DE80867880EF}" type="pres">
      <dgm:prSet presAssocID="{E9390476-0E2B-451A-951B-589B823F141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7B05FAD1-116A-4B80-94BA-B9866A5CFE2E}" type="pres">
      <dgm:prSet presAssocID="{E9390476-0E2B-451A-951B-589B823F1412}" presName="spaceRect" presStyleCnt="0"/>
      <dgm:spPr/>
    </dgm:pt>
    <dgm:pt modelId="{306B5F77-F802-4562-9CF2-D6D9FA8C2251}" type="pres">
      <dgm:prSet presAssocID="{E9390476-0E2B-451A-951B-589B823F1412}" presName="parTx" presStyleLbl="revTx" presStyleIdx="5" presStyleCnt="9">
        <dgm:presLayoutVars>
          <dgm:chMax val="0"/>
          <dgm:chPref val="0"/>
        </dgm:presLayoutVars>
      </dgm:prSet>
      <dgm:spPr/>
    </dgm:pt>
    <dgm:pt modelId="{DE561F5E-07AF-4502-A7B3-8248EDFD8947}" type="pres">
      <dgm:prSet presAssocID="{E9390476-0E2B-451A-951B-589B823F1412}" presName="desTx" presStyleLbl="revTx" presStyleIdx="6" presStyleCnt="9">
        <dgm:presLayoutVars/>
      </dgm:prSet>
      <dgm:spPr/>
    </dgm:pt>
    <dgm:pt modelId="{AC844447-CAF0-434A-B2CF-2371AEE232A5}" type="pres">
      <dgm:prSet presAssocID="{455A52FC-E5C1-4ABE-8994-D88B61041BCF}" presName="sibTrans" presStyleCnt="0"/>
      <dgm:spPr/>
    </dgm:pt>
    <dgm:pt modelId="{C78FD8A2-EB88-4711-A20D-F5089AA99E1C}" type="pres">
      <dgm:prSet presAssocID="{8D4D393E-AAAF-441E-A1FB-06C1039EAE68}" presName="compNode" presStyleCnt="0"/>
      <dgm:spPr/>
    </dgm:pt>
    <dgm:pt modelId="{0450B7A9-57A5-41D4-9C17-2848C6CA34B4}" type="pres">
      <dgm:prSet presAssocID="{8D4D393E-AAAF-441E-A1FB-06C1039EAE68}" presName="bgRect" presStyleLbl="bgShp" presStyleIdx="4" presStyleCnt="5"/>
      <dgm:spPr/>
    </dgm:pt>
    <dgm:pt modelId="{1DAABBD4-F745-416E-9150-1395D0746D99}" type="pres">
      <dgm:prSet presAssocID="{8D4D393E-AAAF-441E-A1FB-06C1039EAE6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iosk"/>
        </a:ext>
      </dgm:extLst>
    </dgm:pt>
    <dgm:pt modelId="{8242F4C0-A2EF-4F25-B58B-43F046B440BF}" type="pres">
      <dgm:prSet presAssocID="{8D4D393E-AAAF-441E-A1FB-06C1039EAE68}" presName="spaceRect" presStyleCnt="0"/>
      <dgm:spPr/>
    </dgm:pt>
    <dgm:pt modelId="{F8289FB0-B524-4FE9-A0A9-BE7CBBD8E597}" type="pres">
      <dgm:prSet presAssocID="{8D4D393E-AAAF-441E-A1FB-06C1039EAE68}" presName="parTx" presStyleLbl="revTx" presStyleIdx="7" presStyleCnt="9">
        <dgm:presLayoutVars>
          <dgm:chMax val="0"/>
          <dgm:chPref val="0"/>
        </dgm:presLayoutVars>
      </dgm:prSet>
      <dgm:spPr/>
    </dgm:pt>
    <dgm:pt modelId="{3429EF87-4BC5-4C47-9A12-3402CC9140FF}" type="pres">
      <dgm:prSet presAssocID="{8D4D393E-AAAF-441E-A1FB-06C1039EAE68}" presName="desTx" presStyleLbl="revTx" presStyleIdx="8" presStyleCnt="9">
        <dgm:presLayoutVars/>
      </dgm:prSet>
      <dgm:spPr/>
    </dgm:pt>
  </dgm:ptLst>
  <dgm:cxnLst>
    <dgm:cxn modelId="{6C254F07-DBB1-40CB-A7E6-E10E7179873C}" type="presOf" srcId="{63C65FC6-6588-4F9C-880C-D0B921CED931}" destId="{3429EF87-4BC5-4C47-9A12-3402CC9140FF}" srcOrd="0" destOrd="0" presId="urn:microsoft.com/office/officeart/2018/2/layout/IconVerticalSolidList"/>
    <dgm:cxn modelId="{5FA2890C-7EA9-47FF-8FB8-87D015D347F2}" srcId="{8D4D393E-AAAF-441E-A1FB-06C1039EAE68}" destId="{63C65FC6-6588-4F9C-880C-D0B921CED931}" srcOrd="0" destOrd="0" parTransId="{2949CBB3-8341-4D74-8C96-4FA222338A1D}" sibTransId="{84110236-E718-4D74-979B-47669FA49856}"/>
    <dgm:cxn modelId="{C7902C32-D57B-4ADD-BE79-1485BF21FBCE}" srcId="{99967EC2-284A-4582-92EE-810D7FE640C3}" destId="{2FDF3B23-A7B1-410B-8DBA-262148790B0E}" srcOrd="0" destOrd="0" parTransId="{76A0E9D0-8B61-4BA0-A070-1C668F6ACF40}" sibTransId="{5D2357ED-9276-4E5D-B50A-F7100F022B09}"/>
    <dgm:cxn modelId="{140AAD33-FB57-4749-97A7-20BD1A3F27E0}" srcId="{B9508FE9-9C69-4FC2-A54D-B842E6A54FD9}" destId="{570AA2C0-6FE1-4CA8-8A94-8D1B89BB4F84}" srcOrd="0" destOrd="0" parTransId="{046ABC1B-D812-42F4-96A1-A25A407DCA9B}" sibTransId="{700A5DF4-1ADE-45CE-98A4-A340267FC81C}"/>
    <dgm:cxn modelId="{FB7B9F39-B85F-4978-B7F0-9CCFA09F41C9}" srcId="{4977AA4F-1289-4DEC-8932-CDA79E1B984F}" destId="{92A9EF18-AC4D-438A-ABC3-39B2C0EC6BFA}" srcOrd="0" destOrd="0" parTransId="{3ACC85C2-E40E-48F4-BE06-2300EE44A6DE}" sibTransId="{C59E1C4B-6DB5-42FC-8E59-E3C091A08527}"/>
    <dgm:cxn modelId="{F69C9B3F-93EC-4DCB-919B-FCC5E23F4DEC}" type="presOf" srcId="{8D4D393E-AAAF-441E-A1FB-06C1039EAE68}" destId="{F8289FB0-B524-4FE9-A0A9-BE7CBBD8E597}" srcOrd="0" destOrd="0" presId="urn:microsoft.com/office/officeart/2018/2/layout/IconVerticalSolidList"/>
    <dgm:cxn modelId="{6021BC5B-886D-4A8D-9AFE-8ED0EC7B8C44}" type="presOf" srcId="{E9390476-0E2B-451A-951B-589B823F1412}" destId="{306B5F77-F802-4562-9CF2-D6D9FA8C2251}" srcOrd="0" destOrd="0" presId="urn:microsoft.com/office/officeart/2018/2/layout/IconVerticalSolidList"/>
    <dgm:cxn modelId="{465DEA63-2FD1-49D0-AAA3-75D3CDE84B57}" type="presOf" srcId="{92A9EF18-AC4D-438A-ABC3-39B2C0EC6BFA}" destId="{44689EE6-F756-453C-A4E9-B0600F540779}" srcOrd="0" destOrd="0" presId="urn:microsoft.com/office/officeart/2018/2/layout/IconVerticalSolidList"/>
    <dgm:cxn modelId="{E9C4B575-3BEB-4CFB-83F9-06E3DA5C928E}" type="presOf" srcId="{1F6A5C5E-27A3-46B9-BF4B-5714A195E39E}" destId="{DE561F5E-07AF-4502-A7B3-8248EDFD8947}" srcOrd="0" destOrd="0" presId="urn:microsoft.com/office/officeart/2018/2/layout/IconVerticalSolidList"/>
    <dgm:cxn modelId="{1370A581-AADA-499A-A719-4F898136EAB9}" srcId="{E9390476-0E2B-451A-951B-589B823F1412}" destId="{1F6A5C5E-27A3-46B9-BF4B-5714A195E39E}" srcOrd="0" destOrd="0" parTransId="{345A48A5-B93A-497D-BC1D-44DF479055AE}" sibTransId="{DF4AE6DC-4E25-45E3-88F7-7E40BC5427DA}"/>
    <dgm:cxn modelId="{57DBD688-5E7E-4054-81D4-C493D31C80DD}" srcId="{B9508FE9-9C69-4FC2-A54D-B842E6A54FD9}" destId="{4977AA4F-1289-4DEC-8932-CDA79E1B984F}" srcOrd="1" destOrd="0" parTransId="{456D7297-C83F-4EA3-AB3D-8134D74558F0}" sibTransId="{7FAC18F3-A0F8-4DB9-B6BC-4CE6F85F6926}"/>
    <dgm:cxn modelId="{9A76729E-3E79-40F7-A52D-4526D30AE5F7}" srcId="{B9508FE9-9C69-4FC2-A54D-B842E6A54FD9}" destId="{E9390476-0E2B-451A-951B-589B823F1412}" srcOrd="3" destOrd="0" parTransId="{DB0ADAEA-3976-424B-B3F9-9414CB7B5B7E}" sibTransId="{455A52FC-E5C1-4ABE-8994-D88B61041BCF}"/>
    <dgm:cxn modelId="{9C633DA3-4633-42D5-97C9-F81EED356FA5}" type="presOf" srcId="{2FDF3B23-A7B1-410B-8DBA-262148790B0E}" destId="{01C70FBA-0EC8-427E-AA49-C30A76D20972}" srcOrd="0" destOrd="0" presId="urn:microsoft.com/office/officeart/2018/2/layout/IconVerticalSolidList"/>
    <dgm:cxn modelId="{648CF0B5-385D-4CBF-A1B3-986F8C7A46BD}" type="presOf" srcId="{B9508FE9-9C69-4FC2-A54D-B842E6A54FD9}" destId="{148DDA73-72D2-4629-BF20-3BAEC826B1A4}" srcOrd="0" destOrd="0" presId="urn:microsoft.com/office/officeart/2018/2/layout/IconVerticalSolidList"/>
    <dgm:cxn modelId="{8C41F9C2-5CF3-4307-B17C-4ACF2304CA29}" type="presOf" srcId="{99967EC2-284A-4582-92EE-810D7FE640C3}" destId="{9342906E-130C-4E72-AD39-39B937411227}" srcOrd="0" destOrd="0" presId="urn:microsoft.com/office/officeart/2018/2/layout/IconVerticalSolidList"/>
    <dgm:cxn modelId="{7FA11CCB-11C1-4687-A8F6-4100ACD24893}" type="presOf" srcId="{4977AA4F-1289-4DEC-8932-CDA79E1B984F}" destId="{E8E66960-8661-4310-A768-AE6C6961E85F}" srcOrd="0" destOrd="0" presId="urn:microsoft.com/office/officeart/2018/2/layout/IconVerticalSolidList"/>
    <dgm:cxn modelId="{878C76DE-507B-40AD-ACF4-688C99843204}" srcId="{B9508FE9-9C69-4FC2-A54D-B842E6A54FD9}" destId="{8D4D393E-AAAF-441E-A1FB-06C1039EAE68}" srcOrd="4" destOrd="0" parTransId="{D44EFB0A-CBE6-47F6-8731-4E7CED64A2DA}" sibTransId="{C6318D1B-1446-4230-87DE-C0927EA4232E}"/>
    <dgm:cxn modelId="{3386A1EC-130B-4B75-9EE0-1E1E2B46E3B6}" srcId="{B9508FE9-9C69-4FC2-A54D-B842E6A54FD9}" destId="{99967EC2-284A-4582-92EE-810D7FE640C3}" srcOrd="2" destOrd="0" parTransId="{8F0E9A21-AA77-4DCA-9FC8-BB88448DF84D}" sibTransId="{DBB4990C-DAD7-452A-8AD3-7E75F2D702A7}"/>
    <dgm:cxn modelId="{4EFCCEFB-C60D-465A-890E-7CC0A8421FD5}" type="presOf" srcId="{570AA2C0-6FE1-4CA8-8A94-8D1B89BB4F84}" destId="{695387AF-8DBA-4504-9B0B-D0C2E8484309}" srcOrd="0" destOrd="0" presId="urn:microsoft.com/office/officeart/2018/2/layout/IconVerticalSolidList"/>
    <dgm:cxn modelId="{21423F73-34AB-4421-A4A1-0F3543A2C46F}" type="presParOf" srcId="{148DDA73-72D2-4629-BF20-3BAEC826B1A4}" destId="{03416115-3794-4E83-9375-37FD488331CB}" srcOrd="0" destOrd="0" presId="urn:microsoft.com/office/officeart/2018/2/layout/IconVerticalSolidList"/>
    <dgm:cxn modelId="{FA43E416-67EA-460B-B561-8183FC68846D}" type="presParOf" srcId="{03416115-3794-4E83-9375-37FD488331CB}" destId="{1055D2EA-98E5-4971-89FF-CEE8A7DC9BD1}" srcOrd="0" destOrd="0" presId="urn:microsoft.com/office/officeart/2018/2/layout/IconVerticalSolidList"/>
    <dgm:cxn modelId="{B3F6F7A6-7632-45B4-B390-01E9E9265FA4}" type="presParOf" srcId="{03416115-3794-4E83-9375-37FD488331CB}" destId="{5CF644FA-E02C-4F52-B191-1FCD836373F0}" srcOrd="1" destOrd="0" presId="urn:microsoft.com/office/officeart/2018/2/layout/IconVerticalSolidList"/>
    <dgm:cxn modelId="{997DD302-28BF-4B78-98D8-B8D63DAE48BD}" type="presParOf" srcId="{03416115-3794-4E83-9375-37FD488331CB}" destId="{CE6CDA9C-C5DE-41F9-984E-0454F42A6CFD}" srcOrd="2" destOrd="0" presId="urn:microsoft.com/office/officeart/2018/2/layout/IconVerticalSolidList"/>
    <dgm:cxn modelId="{8FA29136-00A0-4CA4-AFCF-FD89305ABD0C}" type="presParOf" srcId="{03416115-3794-4E83-9375-37FD488331CB}" destId="{695387AF-8DBA-4504-9B0B-D0C2E8484309}" srcOrd="3" destOrd="0" presId="urn:microsoft.com/office/officeart/2018/2/layout/IconVerticalSolidList"/>
    <dgm:cxn modelId="{9FAAEC09-CC8B-4B22-A806-B47A8EC9AB3B}" type="presParOf" srcId="{148DDA73-72D2-4629-BF20-3BAEC826B1A4}" destId="{6F96C521-6532-4A1A-A035-3E284E802FA9}" srcOrd="1" destOrd="0" presId="urn:microsoft.com/office/officeart/2018/2/layout/IconVerticalSolidList"/>
    <dgm:cxn modelId="{C3223E4B-1371-441B-88F0-A2482834165F}" type="presParOf" srcId="{148DDA73-72D2-4629-BF20-3BAEC826B1A4}" destId="{776F1978-EA63-42F2-99AD-01F8BCF32A97}" srcOrd="2" destOrd="0" presId="urn:microsoft.com/office/officeart/2018/2/layout/IconVerticalSolidList"/>
    <dgm:cxn modelId="{2E7353A2-7526-4DD2-A74A-D5CED1756A94}" type="presParOf" srcId="{776F1978-EA63-42F2-99AD-01F8BCF32A97}" destId="{9BBA676B-992B-43F2-8F68-57C83AE13CC1}" srcOrd="0" destOrd="0" presId="urn:microsoft.com/office/officeart/2018/2/layout/IconVerticalSolidList"/>
    <dgm:cxn modelId="{E4E37163-9F3D-46D6-9E2E-BA7E2B134224}" type="presParOf" srcId="{776F1978-EA63-42F2-99AD-01F8BCF32A97}" destId="{C3B8DD8A-B514-42FF-8524-DA4383118C33}" srcOrd="1" destOrd="0" presId="urn:microsoft.com/office/officeart/2018/2/layout/IconVerticalSolidList"/>
    <dgm:cxn modelId="{450D1C55-FB63-4E7E-9F66-815C5E58A372}" type="presParOf" srcId="{776F1978-EA63-42F2-99AD-01F8BCF32A97}" destId="{210C7C0D-427C-491B-A93B-2B03788E297A}" srcOrd="2" destOrd="0" presId="urn:microsoft.com/office/officeart/2018/2/layout/IconVerticalSolidList"/>
    <dgm:cxn modelId="{F35B1CCB-8936-4F41-8847-961EFA146FF8}" type="presParOf" srcId="{776F1978-EA63-42F2-99AD-01F8BCF32A97}" destId="{E8E66960-8661-4310-A768-AE6C6961E85F}" srcOrd="3" destOrd="0" presId="urn:microsoft.com/office/officeart/2018/2/layout/IconVerticalSolidList"/>
    <dgm:cxn modelId="{8DC31E02-44CC-4CA1-9007-7622EEFFE961}" type="presParOf" srcId="{776F1978-EA63-42F2-99AD-01F8BCF32A97}" destId="{44689EE6-F756-453C-A4E9-B0600F540779}" srcOrd="4" destOrd="0" presId="urn:microsoft.com/office/officeart/2018/2/layout/IconVerticalSolidList"/>
    <dgm:cxn modelId="{9C92A3E5-C39C-4621-82E2-CF6D546B13B5}" type="presParOf" srcId="{148DDA73-72D2-4629-BF20-3BAEC826B1A4}" destId="{DFBC1300-22BC-4BB2-A833-54523A54F629}" srcOrd="3" destOrd="0" presId="urn:microsoft.com/office/officeart/2018/2/layout/IconVerticalSolidList"/>
    <dgm:cxn modelId="{B6336E3E-A861-4E15-B26C-4A18B4DD8532}" type="presParOf" srcId="{148DDA73-72D2-4629-BF20-3BAEC826B1A4}" destId="{9625A45E-3268-4C62-8DD5-00D6A791674B}" srcOrd="4" destOrd="0" presId="urn:microsoft.com/office/officeart/2018/2/layout/IconVerticalSolidList"/>
    <dgm:cxn modelId="{210D0CA7-5A90-4CBD-935A-1B1FB270886E}" type="presParOf" srcId="{9625A45E-3268-4C62-8DD5-00D6A791674B}" destId="{185D1330-4EAC-40B6-9BAF-11E8B04DEE0F}" srcOrd="0" destOrd="0" presId="urn:microsoft.com/office/officeart/2018/2/layout/IconVerticalSolidList"/>
    <dgm:cxn modelId="{E85EEE66-678D-408C-8FAA-4109E89C4E93}" type="presParOf" srcId="{9625A45E-3268-4C62-8DD5-00D6A791674B}" destId="{F90054F2-D2D3-43F6-BB3D-E375C5A33716}" srcOrd="1" destOrd="0" presId="urn:microsoft.com/office/officeart/2018/2/layout/IconVerticalSolidList"/>
    <dgm:cxn modelId="{DD9B67A1-B2FE-42ED-A54F-BB271687CD56}" type="presParOf" srcId="{9625A45E-3268-4C62-8DD5-00D6A791674B}" destId="{32F845F6-36EF-46CE-820B-9A0A3526416C}" srcOrd="2" destOrd="0" presId="urn:microsoft.com/office/officeart/2018/2/layout/IconVerticalSolidList"/>
    <dgm:cxn modelId="{21780D86-255C-4A20-8A8D-984928468801}" type="presParOf" srcId="{9625A45E-3268-4C62-8DD5-00D6A791674B}" destId="{9342906E-130C-4E72-AD39-39B937411227}" srcOrd="3" destOrd="0" presId="urn:microsoft.com/office/officeart/2018/2/layout/IconVerticalSolidList"/>
    <dgm:cxn modelId="{D515745A-1414-4A88-B861-09BE6956BE1A}" type="presParOf" srcId="{9625A45E-3268-4C62-8DD5-00D6A791674B}" destId="{01C70FBA-0EC8-427E-AA49-C30A76D20972}" srcOrd="4" destOrd="0" presId="urn:microsoft.com/office/officeart/2018/2/layout/IconVerticalSolidList"/>
    <dgm:cxn modelId="{150DB5FD-9338-47BD-8A71-BB93F51EA783}" type="presParOf" srcId="{148DDA73-72D2-4629-BF20-3BAEC826B1A4}" destId="{F0354D10-317A-45B6-A58D-7BF09CC2C758}" srcOrd="5" destOrd="0" presId="urn:microsoft.com/office/officeart/2018/2/layout/IconVerticalSolidList"/>
    <dgm:cxn modelId="{375F69EB-89B0-417F-A42B-6134BDE5FAA8}" type="presParOf" srcId="{148DDA73-72D2-4629-BF20-3BAEC826B1A4}" destId="{E1E2162D-6F3F-407B-B2DB-F501A0036F52}" srcOrd="6" destOrd="0" presId="urn:microsoft.com/office/officeart/2018/2/layout/IconVerticalSolidList"/>
    <dgm:cxn modelId="{DC859656-8222-4563-A845-A0FBBF6D4E3F}" type="presParOf" srcId="{E1E2162D-6F3F-407B-B2DB-F501A0036F52}" destId="{E9F51F25-6B27-4950-9EBF-1A46E308A70B}" srcOrd="0" destOrd="0" presId="urn:microsoft.com/office/officeart/2018/2/layout/IconVerticalSolidList"/>
    <dgm:cxn modelId="{F7CE4AD5-F5EE-40E4-AFBA-5599D94A3261}" type="presParOf" srcId="{E1E2162D-6F3F-407B-B2DB-F501A0036F52}" destId="{CCBAD64A-6D9D-494A-BDD7-DE80867880EF}" srcOrd="1" destOrd="0" presId="urn:microsoft.com/office/officeart/2018/2/layout/IconVerticalSolidList"/>
    <dgm:cxn modelId="{17151CD5-281D-4044-8138-7DFABEFD77F4}" type="presParOf" srcId="{E1E2162D-6F3F-407B-B2DB-F501A0036F52}" destId="{7B05FAD1-116A-4B80-94BA-B9866A5CFE2E}" srcOrd="2" destOrd="0" presId="urn:microsoft.com/office/officeart/2018/2/layout/IconVerticalSolidList"/>
    <dgm:cxn modelId="{7B4993E8-D2A6-4F0B-9325-0F7338C02BE8}" type="presParOf" srcId="{E1E2162D-6F3F-407B-B2DB-F501A0036F52}" destId="{306B5F77-F802-4562-9CF2-D6D9FA8C2251}" srcOrd="3" destOrd="0" presId="urn:microsoft.com/office/officeart/2018/2/layout/IconVerticalSolidList"/>
    <dgm:cxn modelId="{036AA0B9-FFE4-48E5-B2DB-58B0D39E42C2}" type="presParOf" srcId="{E1E2162D-6F3F-407B-B2DB-F501A0036F52}" destId="{DE561F5E-07AF-4502-A7B3-8248EDFD8947}" srcOrd="4" destOrd="0" presId="urn:microsoft.com/office/officeart/2018/2/layout/IconVerticalSolidList"/>
    <dgm:cxn modelId="{49BDB9F0-4127-41BD-A01C-62D314D0C257}" type="presParOf" srcId="{148DDA73-72D2-4629-BF20-3BAEC826B1A4}" destId="{AC844447-CAF0-434A-B2CF-2371AEE232A5}" srcOrd="7" destOrd="0" presId="urn:microsoft.com/office/officeart/2018/2/layout/IconVerticalSolidList"/>
    <dgm:cxn modelId="{AA395F45-F295-4407-A5F6-35656D9AFBDF}" type="presParOf" srcId="{148DDA73-72D2-4629-BF20-3BAEC826B1A4}" destId="{C78FD8A2-EB88-4711-A20D-F5089AA99E1C}" srcOrd="8" destOrd="0" presId="urn:microsoft.com/office/officeart/2018/2/layout/IconVerticalSolidList"/>
    <dgm:cxn modelId="{CBC6B697-35E5-4DFC-AC0D-D0080B54C025}" type="presParOf" srcId="{C78FD8A2-EB88-4711-A20D-F5089AA99E1C}" destId="{0450B7A9-57A5-41D4-9C17-2848C6CA34B4}" srcOrd="0" destOrd="0" presId="urn:microsoft.com/office/officeart/2018/2/layout/IconVerticalSolidList"/>
    <dgm:cxn modelId="{A55D19AD-E9A4-4453-A8CD-A5E5DDD4144B}" type="presParOf" srcId="{C78FD8A2-EB88-4711-A20D-F5089AA99E1C}" destId="{1DAABBD4-F745-416E-9150-1395D0746D99}" srcOrd="1" destOrd="0" presId="urn:microsoft.com/office/officeart/2018/2/layout/IconVerticalSolidList"/>
    <dgm:cxn modelId="{FAA1AFF0-E24F-443D-B16B-B43BAD614C9E}" type="presParOf" srcId="{C78FD8A2-EB88-4711-A20D-F5089AA99E1C}" destId="{8242F4C0-A2EF-4F25-B58B-43F046B440BF}" srcOrd="2" destOrd="0" presId="urn:microsoft.com/office/officeart/2018/2/layout/IconVerticalSolidList"/>
    <dgm:cxn modelId="{F6610FD9-DE0E-4CB3-916B-D7D4006F4D1E}" type="presParOf" srcId="{C78FD8A2-EB88-4711-A20D-F5089AA99E1C}" destId="{F8289FB0-B524-4FE9-A0A9-BE7CBBD8E597}" srcOrd="3" destOrd="0" presId="urn:microsoft.com/office/officeart/2018/2/layout/IconVerticalSolidList"/>
    <dgm:cxn modelId="{04D5F5B7-C680-416D-93F8-EA6B73AD7962}" type="presParOf" srcId="{C78FD8A2-EB88-4711-A20D-F5089AA99E1C}" destId="{3429EF87-4BC5-4C47-9A12-3402CC9140FF}"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4F37C-ECBA-43C3-93BA-A8437AAC2129}">
      <dsp:nvSpPr>
        <dsp:cNvPr id="0" name=""/>
        <dsp:cNvSpPr/>
      </dsp:nvSpPr>
      <dsp:spPr>
        <a:xfrm>
          <a:off x="0" y="659229"/>
          <a:ext cx="6832212" cy="94769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We reviewed some of the articles and we found that more than half of the recommendation approaches applied content-based filtering (55 %).</a:t>
          </a:r>
        </a:p>
      </dsp:txBody>
      <dsp:txXfrm>
        <a:off x="46263" y="705492"/>
        <a:ext cx="6739686" cy="855173"/>
      </dsp:txXfrm>
    </dsp:sp>
    <dsp:sp modelId="{B289E8DE-BE05-4EB1-B92E-EA3827B39662}">
      <dsp:nvSpPr>
        <dsp:cNvPr id="0" name=""/>
        <dsp:cNvSpPr/>
      </dsp:nvSpPr>
      <dsp:spPr>
        <a:xfrm>
          <a:off x="0" y="1658769"/>
          <a:ext cx="6832212" cy="947699"/>
        </a:xfrm>
        <a:prstGeom prst="roundRect">
          <a:avLst/>
        </a:prstGeom>
        <a:gradFill rotWithShape="0">
          <a:gsLst>
            <a:gs pos="0">
              <a:schemeClr val="accent2">
                <a:hueOff val="37813"/>
                <a:satOff val="4346"/>
                <a:lumOff val="-3464"/>
                <a:alphaOff val="0"/>
                <a:tint val="96000"/>
                <a:lumMod val="104000"/>
              </a:schemeClr>
            </a:gs>
            <a:gs pos="100000">
              <a:schemeClr val="accent2">
                <a:hueOff val="37813"/>
                <a:satOff val="4346"/>
                <a:lumOff val="-346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Collaborative filtering was applied by only 18 % of the reviewed approaches, and graph-based recommendations by 16 %. </a:t>
          </a:r>
        </a:p>
      </dsp:txBody>
      <dsp:txXfrm>
        <a:off x="46263" y="1705032"/>
        <a:ext cx="6739686" cy="855173"/>
      </dsp:txXfrm>
    </dsp:sp>
    <dsp:sp modelId="{256B62C8-F887-4799-859C-7DC9C1BECB77}">
      <dsp:nvSpPr>
        <dsp:cNvPr id="0" name=""/>
        <dsp:cNvSpPr/>
      </dsp:nvSpPr>
      <dsp:spPr>
        <a:xfrm>
          <a:off x="0" y="2658309"/>
          <a:ext cx="6832212" cy="947699"/>
        </a:xfrm>
        <a:prstGeom prst="roundRect">
          <a:avLst/>
        </a:prstGeom>
        <a:gradFill rotWithShape="0">
          <a:gsLst>
            <a:gs pos="0">
              <a:schemeClr val="accent2">
                <a:hueOff val="75626"/>
                <a:satOff val="8693"/>
                <a:lumOff val="-6929"/>
                <a:alphaOff val="0"/>
                <a:tint val="96000"/>
                <a:lumMod val="104000"/>
              </a:schemeClr>
            </a:gs>
            <a:gs pos="100000">
              <a:schemeClr val="accent2">
                <a:hueOff val="75626"/>
                <a:satOff val="8693"/>
                <a:lumOff val="-6929"/>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Other recommendation concepts included stereotyping, </a:t>
          </a:r>
          <a:r>
            <a:rPr lang="en-US" sz="1800" b="1" kern="1200" dirty="0"/>
            <a:t>fuzzy recommenders, item-centric recommendations, and hybrid recommendations</a:t>
          </a:r>
          <a:r>
            <a:rPr lang="en-US" sz="1800" kern="1200" dirty="0"/>
            <a:t>.</a:t>
          </a:r>
        </a:p>
      </dsp:txBody>
      <dsp:txXfrm>
        <a:off x="46263" y="2704572"/>
        <a:ext cx="6739686" cy="855173"/>
      </dsp:txXfrm>
    </dsp:sp>
    <dsp:sp modelId="{20A430E4-2D06-450C-A831-8EDFE37F1265}">
      <dsp:nvSpPr>
        <dsp:cNvPr id="0" name=""/>
        <dsp:cNvSpPr/>
      </dsp:nvSpPr>
      <dsp:spPr>
        <a:xfrm>
          <a:off x="0" y="3657849"/>
          <a:ext cx="6832212" cy="947699"/>
        </a:xfrm>
        <a:prstGeom prst="roundRect">
          <a:avLst/>
        </a:prstGeom>
        <a:gradFill rotWithShape="0">
          <a:gsLst>
            <a:gs pos="0">
              <a:schemeClr val="accent2">
                <a:hueOff val="113439"/>
                <a:satOff val="13039"/>
                <a:lumOff val="-10393"/>
                <a:alphaOff val="0"/>
                <a:tint val="96000"/>
                <a:lumMod val="104000"/>
              </a:schemeClr>
            </a:gs>
            <a:gs pos="100000">
              <a:schemeClr val="accent2">
                <a:hueOff val="113439"/>
                <a:satOff val="13039"/>
                <a:lumOff val="-1039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 addition, most approaches neglected the user-modeling process and did not infer information automatically but let users provide </a:t>
          </a:r>
          <a:r>
            <a:rPr lang="en-US" sz="1800" b="1" kern="1200" dirty="0"/>
            <a:t>keywords, text snippets</a:t>
          </a:r>
          <a:r>
            <a:rPr lang="en-US" sz="1800" kern="1200" dirty="0"/>
            <a:t>, or a single paper as input.</a:t>
          </a:r>
        </a:p>
      </dsp:txBody>
      <dsp:txXfrm>
        <a:off x="46263" y="3704112"/>
        <a:ext cx="6739686" cy="8551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CDBFB-EAAC-4C4D-858A-8BD5FD8393AC}">
      <dsp:nvSpPr>
        <dsp:cNvPr id="0" name=""/>
        <dsp:cNvSpPr/>
      </dsp:nvSpPr>
      <dsp:spPr>
        <a:xfrm>
          <a:off x="0" y="626"/>
          <a:ext cx="7396264"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C8E9D814-B5BC-4A9D-B2C5-1473801CCEDD}">
      <dsp:nvSpPr>
        <dsp:cNvPr id="0" name=""/>
        <dsp:cNvSpPr/>
      </dsp:nvSpPr>
      <dsp:spPr>
        <a:xfrm>
          <a:off x="0" y="626"/>
          <a:ext cx="7396264" cy="1025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G. Adomavicius and A. Tuzhilin, “Toward the next generation of recommender systems: A survey of the state-of-the-art and possible extensions,” IEEE transactions on knowledge and data engineering, vol. 17, no. 6, pp. 734–749, 2005</a:t>
          </a:r>
        </a:p>
      </dsp:txBody>
      <dsp:txXfrm>
        <a:off x="0" y="626"/>
        <a:ext cx="7396264" cy="1025475"/>
      </dsp:txXfrm>
    </dsp:sp>
    <dsp:sp modelId="{3B7DCDAB-CEAD-4052-9317-524B321B5CF3}">
      <dsp:nvSpPr>
        <dsp:cNvPr id="0" name=""/>
        <dsp:cNvSpPr/>
      </dsp:nvSpPr>
      <dsp:spPr>
        <a:xfrm>
          <a:off x="0" y="1026101"/>
          <a:ext cx="7396264" cy="0"/>
        </a:xfrm>
        <a:prstGeom prst="line">
          <a:avLst/>
        </a:prstGeom>
        <a:gradFill rotWithShape="0">
          <a:gsLst>
            <a:gs pos="0">
              <a:schemeClr val="accent2">
                <a:hueOff val="28360"/>
                <a:satOff val="3260"/>
                <a:lumOff val="-2598"/>
                <a:alphaOff val="0"/>
                <a:tint val="96000"/>
                <a:lumMod val="104000"/>
              </a:schemeClr>
            </a:gs>
            <a:gs pos="100000">
              <a:schemeClr val="accent2">
                <a:hueOff val="28360"/>
                <a:satOff val="3260"/>
                <a:lumOff val="-2598"/>
                <a:alphaOff val="0"/>
                <a:shade val="98000"/>
                <a:lumMod val="94000"/>
              </a:schemeClr>
            </a:gs>
          </a:gsLst>
          <a:lin ang="5400000" scaled="0"/>
        </a:gradFill>
        <a:ln w="9525" cap="rnd" cmpd="sng" algn="ctr">
          <a:solidFill>
            <a:schemeClr val="accent2">
              <a:hueOff val="28360"/>
              <a:satOff val="3260"/>
              <a:lumOff val="-2598"/>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5D0D420D-E3B3-4914-99E8-879EC9117942}">
      <dsp:nvSpPr>
        <dsp:cNvPr id="0" name=""/>
        <dsp:cNvSpPr/>
      </dsp:nvSpPr>
      <dsp:spPr>
        <a:xfrm>
          <a:off x="0" y="1026101"/>
          <a:ext cx="7396264" cy="1025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 Papagelis, D. Plexousakis, and T. Kutsuras, “Alleviating the sparsity problem of collaborative filtering using trust inferences,” in Trust management, pp. 224–239, Springer, 2005.</a:t>
          </a:r>
        </a:p>
      </dsp:txBody>
      <dsp:txXfrm>
        <a:off x="0" y="1026101"/>
        <a:ext cx="7396264" cy="1025475"/>
      </dsp:txXfrm>
    </dsp:sp>
    <dsp:sp modelId="{8A425FB4-5808-4934-BD30-B723B03D18AA}">
      <dsp:nvSpPr>
        <dsp:cNvPr id="0" name=""/>
        <dsp:cNvSpPr/>
      </dsp:nvSpPr>
      <dsp:spPr>
        <a:xfrm>
          <a:off x="0" y="2051576"/>
          <a:ext cx="7396264" cy="0"/>
        </a:xfrm>
        <a:prstGeom prst="line">
          <a:avLst/>
        </a:prstGeom>
        <a:gradFill rotWithShape="0">
          <a:gsLst>
            <a:gs pos="0">
              <a:schemeClr val="accent2">
                <a:hueOff val="56720"/>
                <a:satOff val="6519"/>
                <a:lumOff val="-5196"/>
                <a:alphaOff val="0"/>
                <a:tint val="96000"/>
                <a:lumMod val="104000"/>
              </a:schemeClr>
            </a:gs>
            <a:gs pos="100000">
              <a:schemeClr val="accent2">
                <a:hueOff val="56720"/>
                <a:satOff val="6519"/>
                <a:lumOff val="-5196"/>
                <a:alphaOff val="0"/>
                <a:shade val="98000"/>
                <a:lumMod val="94000"/>
              </a:schemeClr>
            </a:gs>
          </a:gsLst>
          <a:lin ang="5400000" scaled="0"/>
        </a:gradFill>
        <a:ln w="9525" cap="rnd" cmpd="sng" algn="ctr">
          <a:solidFill>
            <a:schemeClr val="accent2">
              <a:hueOff val="56720"/>
              <a:satOff val="6519"/>
              <a:lumOff val="-519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04FCA81C-C19A-4F5A-BCC3-F7380EFCA0D3}">
      <dsp:nvSpPr>
        <dsp:cNvPr id="0" name=""/>
        <dsp:cNvSpPr/>
      </dsp:nvSpPr>
      <dsp:spPr>
        <a:xfrm>
          <a:off x="0" y="2051576"/>
          <a:ext cx="7396264" cy="1025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Abbasi, A., &amp; Hossain, L. (2009). Fuzzy-based hybrid collaborative and content-based recommendation system. In Proceedings of the 2009 IEEE/WIC/ACM International Conference on Web Intelligence and Intelligent Agent Technology (Vol. 3, pp. 329-332).</a:t>
          </a:r>
          <a:endParaRPr lang="en-US" sz="1700" kern="1200" dirty="0"/>
        </a:p>
      </dsp:txBody>
      <dsp:txXfrm>
        <a:off x="0" y="2051576"/>
        <a:ext cx="7396264" cy="1025475"/>
      </dsp:txXfrm>
    </dsp:sp>
    <dsp:sp modelId="{92312FF3-AF99-4108-BE8B-FAFDF5625EC6}">
      <dsp:nvSpPr>
        <dsp:cNvPr id="0" name=""/>
        <dsp:cNvSpPr/>
      </dsp:nvSpPr>
      <dsp:spPr>
        <a:xfrm>
          <a:off x="0" y="3077051"/>
          <a:ext cx="7396264" cy="0"/>
        </a:xfrm>
        <a:prstGeom prst="line">
          <a:avLst/>
        </a:prstGeom>
        <a:gradFill rotWithShape="0">
          <a:gsLst>
            <a:gs pos="0">
              <a:schemeClr val="accent2">
                <a:hueOff val="85079"/>
                <a:satOff val="9779"/>
                <a:lumOff val="-7795"/>
                <a:alphaOff val="0"/>
                <a:tint val="96000"/>
                <a:lumMod val="104000"/>
              </a:schemeClr>
            </a:gs>
            <a:gs pos="100000">
              <a:schemeClr val="accent2">
                <a:hueOff val="85079"/>
                <a:satOff val="9779"/>
                <a:lumOff val="-7795"/>
                <a:alphaOff val="0"/>
                <a:shade val="98000"/>
                <a:lumMod val="94000"/>
              </a:schemeClr>
            </a:gs>
          </a:gsLst>
          <a:lin ang="5400000" scaled="0"/>
        </a:gradFill>
        <a:ln w="9525" cap="rnd" cmpd="sng" algn="ctr">
          <a:solidFill>
            <a:schemeClr val="accent2">
              <a:hueOff val="85079"/>
              <a:satOff val="9779"/>
              <a:lumOff val="-7795"/>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62DCF0BB-1D9E-44C5-AE31-4E3FD0F2FE02}">
      <dsp:nvSpPr>
        <dsp:cNvPr id="0" name=""/>
        <dsp:cNvSpPr/>
      </dsp:nvSpPr>
      <dsp:spPr>
        <a:xfrm>
          <a:off x="0" y="3077051"/>
          <a:ext cx="7396264" cy="1025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kern="1200" dirty="0"/>
            <a:t>Y. Fang and Y. Guo, ‘‘A context-aware matrix factorization recommender algorithm, in Proc. IEEE Int. Conf. Softw. Eng. Service Sci., May 2013, pp. 914–918.</a:t>
          </a:r>
          <a:endParaRPr lang="en-US" sz="1700" kern="1200" dirty="0"/>
        </a:p>
      </dsp:txBody>
      <dsp:txXfrm>
        <a:off x="0" y="3077051"/>
        <a:ext cx="7396264" cy="1025475"/>
      </dsp:txXfrm>
    </dsp:sp>
    <dsp:sp modelId="{8A0B3C5C-8E4B-47B3-82B1-68CB622734B6}">
      <dsp:nvSpPr>
        <dsp:cNvPr id="0" name=""/>
        <dsp:cNvSpPr/>
      </dsp:nvSpPr>
      <dsp:spPr>
        <a:xfrm>
          <a:off x="0" y="4102526"/>
          <a:ext cx="7396264" cy="0"/>
        </a:xfrm>
        <a:prstGeom prst="line">
          <a:avLst/>
        </a:prstGeom>
        <a:gradFill rotWithShape="0">
          <a:gsLst>
            <a:gs pos="0">
              <a:schemeClr val="accent2">
                <a:hueOff val="113439"/>
                <a:satOff val="13039"/>
                <a:lumOff val="-10393"/>
                <a:alphaOff val="0"/>
                <a:tint val="96000"/>
                <a:lumMod val="104000"/>
              </a:schemeClr>
            </a:gs>
            <a:gs pos="100000">
              <a:schemeClr val="accent2">
                <a:hueOff val="113439"/>
                <a:satOff val="13039"/>
                <a:lumOff val="-10393"/>
                <a:alphaOff val="0"/>
                <a:shade val="98000"/>
                <a:lumMod val="94000"/>
              </a:schemeClr>
            </a:gs>
          </a:gsLst>
          <a:lin ang="5400000" scaled="0"/>
        </a:gradFill>
        <a:ln w="9525" cap="rnd" cmpd="sng" algn="ctr">
          <a:solidFill>
            <a:schemeClr val="accent2">
              <a:hueOff val="113439"/>
              <a:satOff val="13039"/>
              <a:lumOff val="-10393"/>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2E1C102E-A4C3-4975-81BE-67E1D86ADDFA}">
      <dsp:nvSpPr>
        <dsp:cNvPr id="0" name=""/>
        <dsp:cNvSpPr/>
      </dsp:nvSpPr>
      <dsp:spPr>
        <a:xfrm>
          <a:off x="0" y="4102526"/>
          <a:ext cx="7396264" cy="1025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 Gan and R. Jiang, ‘‘Constructing a user similarity network to remove adverse influence of popular objects for personalized recommendation, Expert Syst. Appl., vol. 40, no. 10, pp. 4044–4053, 2013.</a:t>
          </a:r>
        </a:p>
      </dsp:txBody>
      <dsp:txXfrm>
        <a:off x="0" y="4102526"/>
        <a:ext cx="7396264" cy="10254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5D2EA-98E5-4971-89FF-CEE8A7DC9BD1}">
      <dsp:nvSpPr>
        <dsp:cNvPr id="0" name=""/>
        <dsp:cNvSpPr/>
      </dsp:nvSpPr>
      <dsp:spPr>
        <a:xfrm>
          <a:off x="-23720" y="11805"/>
          <a:ext cx="6832212" cy="8735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F644FA-E02C-4F52-B191-1FCD836373F0}">
      <dsp:nvSpPr>
        <dsp:cNvPr id="0" name=""/>
        <dsp:cNvSpPr/>
      </dsp:nvSpPr>
      <dsp:spPr>
        <a:xfrm>
          <a:off x="240521" y="208349"/>
          <a:ext cx="480440" cy="4804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5387AF-8DBA-4504-9B0B-D0C2E8484309}">
      <dsp:nvSpPr>
        <dsp:cNvPr id="0" name=""/>
        <dsp:cNvSpPr/>
      </dsp:nvSpPr>
      <dsp:spPr>
        <a:xfrm>
          <a:off x="985203" y="11805"/>
          <a:ext cx="5821313" cy="87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kern="1200" dirty="0"/>
            <a:t>The application of recommender systems is wide ranging with them being used by companies to recommend various products like:</a:t>
          </a:r>
        </a:p>
      </dsp:txBody>
      <dsp:txXfrm>
        <a:off x="985203" y="11805"/>
        <a:ext cx="5821313" cy="873527"/>
      </dsp:txXfrm>
    </dsp:sp>
    <dsp:sp modelId="{9BBA676B-992B-43F2-8F68-57C83AE13CC1}">
      <dsp:nvSpPr>
        <dsp:cNvPr id="0" name=""/>
        <dsp:cNvSpPr/>
      </dsp:nvSpPr>
      <dsp:spPr>
        <a:xfrm>
          <a:off x="-23720" y="1103715"/>
          <a:ext cx="6832212" cy="8735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8DD8A-B514-42FF-8524-DA4383118C33}">
      <dsp:nvSpPr>
        <dsp:cNvPr id="0" name=""/>
        <dsp:cNvSpPr/>
      </dsp:nvSpPr>
      <dsp:spPr>
        <a:xfrm>
          <a:off x="240521" y="1300259"/>
          <a:ext cx="480440" cy="4804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E66960-8661-4310-A768-AE6C6961E85F}">
      <dsp:nvSpPr>
        <dsp:cNvPr id="0" name=""/>
        <dsp:cNvSpPr/>
      </dsp:nvSpPr>
      <dsp:spPr>
        <a:xfrm>
          <a:off x="985203" y="1103715"/>
          <a:ext cx="3074495" cy="87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b="1" kern="1200" dirty="0"/>
            <a:t>Movies: </a:t>
          </a:r>
          <a:endParaRPr lang="en-US" sz="1500" kern="1200" dirty="0"/>
        </a:p>
      </dsp:txBody>
      <dsp:txXfrm>
        <a:off x="985203" y="1103715"/>
        <a:ext cx="3074495" cy="873527"/>
      </dsp:txXfrm>
    </dsp:sp>
    <dsp:sp modelId="{44689EE6-F756-453C-A4E9-B0600F540779}">
      <dsp:nvSpPr>
        <dsp:cNvPr id="0" name=""/>
        <dsp:cNvSpPr/>
      </dsp:nvSpPr>
      <dsp:spPr>
        <a:xfrm>
          <a:off x="4101862" y="1103715"/>
          <a:ext cx="2662491" cy="87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488950">
            <a:lnSpc>
              <a:spcPct val="100000"/>
            </a:lnSpc>
            <a:spcBef>
              <a:spcPct val="0"/>
            </a:spcBef>
            <a:spcAft>
              <a:spcPct val="35000"/>
            </a:spcAft>
            <a:buNone/>
          </a:pPr>
          <a:r>
            <a:rPr lang="en-US" sz="1100" kern="1200" dirty="0"/>
            <a:t>A movie recommendation system is an application that suggests movies to  users based on their 	preferences and viewing history such as Netflix, Amazon </a:t>
          </a:r>
          <a:r>
            <a:rPr lang="en-IN" sz="1100" kern="1200" dirty="0"/>
            <a:t>PrimeVideo.</a:t>
          </a:r>
          <a:endParaRPr lang="en-US" sz="1100" kern="1200" dirty="0"/>
        </a:p>
      </dsp:txBody>
      <dsp:txXfrm>
        <a:off x="4101862" y="1103715"/>
        <a:ext cx="2662491" cy="873527"/>
      </dsp:txXfrm>
    </dsp:sp>
    <dsp:sp modelId="{185D1330-4EAC-40B6-9BAF-11E8B04DEE0F}">
      <dsp:nvSpPr>
        <dsp:cNvPr id="0" name=""/>
        <dsp:cNvSpPr/>
      </dsp:nvSpPr>
      <dsp:spPr>
        <a:xfrm>
          <a:off x="-23720" y="2195625"/>
          <a:ext cx="6832212" cy="8735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054F2-D2D3-43F6-BB3D-E375C5A33716}">
      <dsp:nvSpPr>
        <dsp:cNvPr id="0" name=""/>
        <dsp:cNvSpPr/>
      </dsp:nvSpPr>
      <dsp:spPr>
        <a:xfrm>
          <a:off x="240521" y="2392169"/>
          <a:ext cx="480440" cy="4804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42906E-130C-4E72-AD39-39B937411227}">
      <dsp:nvSpPr>
        <dsp:cNvPr id="0" name=""/>
        <dsp:cNvSpPr/>
      </dsp:nvSpPr>
      <dsp:spPr>
        <a:xfrm>
          <a:off x="985203" y="2195625"/>
          <a:ext cx="3074495" cy="87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b="1" kern="1200" dirty="0"/>
            <a:t>Music: </a:t>
          </a:r>
          <a:endParaRPr lang="en-US" sz="1500" kern="1200" dirty="0"/>
        </a:p>
      </dsp:txBody>
      <dsp:txXfrm>
        <a:off x="985203" y="2195625"/>
        <a:ext cx="3074495" cy="873527"/>
      </dsp:txXfrm>
    </dsp:sp>
    <dsp:sp modelId="{01C70FBA-0EC8-427E-AA49-C30A76D20972}">
      <dsp:nvSpPr>
        <dsp:cNvPr id="0" name=""/>
        <dsp:cNvSpPr/>
      </dsp:nvSpPr>
      <dsp:spPr>
        <a:xfrm>
          <a:off x="4010284" y="2195625"/>
          <a:ext cx="2845648" cy="87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488950">
            <a:lnSpc>
              <a:spcPct val="100000"/>
            </a:lnSpc>
            <a:spcBef>
              <a:spcPct val="0"/>
            </a:spcBef>
            <a:spcAft>
              <a:spcPct val="35000"/>
            </a:spcAft>
            <a:buNone/>
          </a:pPr>
          <a:r>
            <a:rPr lang="en-US" sz="1100" kern="1200" dirty="0"/>
            <a:t>Music recommendation predicts songs users might like to hear based on their previous listening 	history. </a:t>
          </a:r>
        </a:p>
      </dsp:txBody>
      <dsp:txXfrm>
        <a:off x="4010284" y="2195625"/>
        <a:ext cx="2845648" cy="873527"/>
      </dsp:txXfrm>
    </dsp:sp>
    <dsp:sp modelId="{E9F51F25-6B27-4950-9EBF-1A46E308A70B}">
      <dsp:nvSpPr>
        <dsp:cNvPr id="0" name=""/>
        <dsp:cNvSpPr/>
      </dsp:nvSpPr>
      <dsp:spPr>
        <a:xfrm>
          <a:off x="-23720" y="3287535"/>
          <a:ext cx="6832212" cy="8735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AD64A-6D9D-494A-BDD7-DE80867880EF}">
      <dsp:nvSpPr>
        <dsp:cNvPr id="0" name=""/>
        <dsp:cNvSpPr/>
      </dsp:nvSpPr>
      <dsp:spPr>
        <a:xfrm>
          <a:off x="240521" y="3484079"/>
          <a:ext cx="480440" cy="4804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6B5F77-F802-4562-9CF2-D6D9FA8C2251}">
      <dsp:nvSpPr>
        <dsp:cNvPr id="0" name=""/>
        <dsp:cNvSpPr/>
      </dsp:nvSpPr>
      <dsp:spPr>
        <a:xfrm>
          <a:off x="985203" y="3287535"/>
          <a:ext cx="3074495" cy="87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b="1" kern="1200" dirty="0"/>
            <a:t>Books:</a:t>
          </a:r>
          <a:endParaRPr lang="en-US" sz="1500" kern="1200" dirty="0"/>
        </a:p>
      </dsp:txBody>
      <dsp:txXfrm>
        <a:off x="985203" y="3287535"/>
        <a:ext cx="3074495" cy="873527"/>
      </dsp:txXfrm>
    </dsp:sp>
    <dsp:sp modelId="{DE561F5E-07AF-4502-A7B3-8248EDFD8947}">
      <dsp:nvSpPr>
        <dsp:cNvPr id="0" name=""/>
        <dsp:cNvSpPr/>
      </dsp:nvSpPr>
      <dsp:spPr>
        <a:xfrm>
          <a:off x="4059699" y="3287535"/>
          <a:ext cx="2746818" cy="87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488950">
            <a:lnSpc>
              <a:spcPct val="100000"/>
            </a:lnSpc>
            <a:spcBef>
              <a:spcPct val="0"/>
            </a:spcBef>
            <a:spcAft>
              <a:spcPct val="35000"/>
            </a:spcAft>
            <a:buNone/>
          </a:pPr>
          <a:r>
            <a:rPr lang="en-US" sz="1100" kern="1200" dirty="0"/>
            <a:t>Book recommendation system is a type of recommendation system where we have to recommend 	similar books to the reader based on his interest.</a:t>
          </a:r>
        </a:p>
      </dsp:txBody>
      <dsp:txXfrm>
        <a:off x="4059699" y="3287535"/>
        <a:ext cx="2746818" cy="873527"/>
      </dsp:txXfrm>
    </dsp:sp>
    <dsp:sp modelId="{0450B7A9-57A5-41D4-9C17-2848C6CA34B4}">
      <dsp:nvSpPr>
        <dsp:cNvPr id="0" name=""/>
        <dsp:cNvSpPr/>
      </dsp:nvSpPr>
      <dsp:spPr>
        <a:xfrm>
          <a:off x="-23720" y="4379445"/>
          <a:ext cx="6832212" cy="87352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AABBD4-F745-416E-9150-1395D0746D99}">
      <dsp:nvSpPr>
        <dsp:cNvPr id="0" name=""/>
        <dsp:cNvSpPr/>
      </dsp:nvSpPr>
      <dsp:spPr>
        <a:xfrm>
          <a:off x="240521" y="4575989"/>
          <a:ext cx="480440" cy="4804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8289FB0-B524-4FE9-A0A9-BE7CBBD8E597}">
      <dsp:nvSpPr>
        <dsp:cNvPr id="0" name=""/>
        <dsp:cNvSpPr/>
      </dsp:nvSpPr>
      <dsp:spPr>
        <a:xfrm>
          <a:off x="985203" y="4379445"/>
          <a:ext cx="3074495" cy="87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666750">
            <a:lnSpc>
              <a:spcPct val="100000"/>
            </a:lnSpc>
            <a:spcBef>
              <a:spcPct val="0"/>
            </a:spcBef>
            <a:spcAft>
              <a:spcPct val="35000"/>
            </a:spcAft>
            <a:buNone/>
          </a:pPr>
          <a:r>
            <a:rPr lang="en-US" sz="1500" b="1" kern="1200" dirty="0"/>
            <a:t>E-Commerce:</a:t>
          </a:r>
          <a:endParaRPr lang="en-US" sz="1500" kern="1200" dirty="0"/>
        </a:p>
      </dsp:txBody>
      <dsp:txXfrm>
        <a:off x="985203" y="4379445"/>
        <a:ext cx="3074495" cy="873527"/>
      </dsp:txXfrm>
    </dsp:sp>
    <dsp:sp modelId="{3429EF87-4BC5-4C47-9A12-3402CC9140FF}">
      <dsp:nvSpPr>
        <dsp:cNvPr id="0" name=""/>
        <dsp:cNvSpPr/>
      </dsp:nvSpPr>
      <dsp:spPr>
        <a:xfrm>
          <a:off x="4059699" y="4379445"/>
          <a:ext cx="2746818" cy="8735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8" tIns="92448" rIns="92448" bIns="92448" numCol="1" spcCol="1270" anchor="ctr" anchorCtr="0">
          <a:noAutofit/>
        </a:bodyPr>
        <a:lstStyle/>
        <a:p>
          <a:pPr marL="0" lvl="0" indent="0" algn="l" defTabSz="488950">
            <a:lnSpc>
              <a:spcPct val="100000"/>
            </a:lnSpc>
            <a:spcBef>
              <a:spcPct val="0"/>
            </a:spcBef>
            <a:spcAft>
              <a:spcPct val="35000"/>
            </a:spcAft>
            <a:buNone/>
          </a:pPr>
          <a:r>
            <a:rPr lang="en-IN" sz="1100" kern="1200" dirty="0"/>
            <a:t>E-commerce sites suggest products to their customers. The products can be recommended based on 	the top overall sellers on a site.</a:t>
          </a:r>
          <a:endParaRPr lang="en-US" sz="1100" kern="1200" dirty="0"/>
        </a:p>
      </dsp:txBody>
      <dsp:txXfrm>
        <a:off x="4059699" y="4379445"/>
        <a:ext cx="2746818" cy="8735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41761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76819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75049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986988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470379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51870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48EC7-AF6A-48D3-8284-14BACBEBDD84}" type="datetimeFigureOut">
              <a:rPr lang="en-US" smtClean="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79733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48EC7-AF6A-48D3-8284-14BACBEBDD84}" type="datetimeFigureOut">
              <a:rPr lang="en-US" smtClean="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644995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48EC7-AF6A-48D3-8284-14BACBEBDD84}" type="datetimeFigureOut">
              <a:rPr lang="en-US" smtClean="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8856955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11/11/2023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12021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C48EC7-AF6A-48D3-8284-14BACBEBDD84}" type="datetimeFigureOut">
              <a:rPr lang="en-US" smtClean="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36788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C48EC7-AF6A-48D3-8284-14BACBEBDD84}" type="datetimeFigureOut">
              <a:rPr lang="en-US" smtClean="0"/>
              <a:t>11/11/2023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534244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2040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6602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416817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11/11/2023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5138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C48EC7-AF6A-48D3-8284-14BACBEBDD84}" type="datetimeFigureOut">
              <a:rPr lang="en-US" smtClean="0"/>
              <a:t>11/11/2023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68954812"/>
      </p:ext>
    </p:extLst>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 id="2147484223" r:id="rId12"/>
    <p:sldLayoutId id="2147484224" r:id="rId13"/>
    <p:sldLayoutId id="2147484225" r:id="rId14"/>
    <p:sldLayoutId id="2147484226" r:id="rId15"/>
    <p:sldLayoutId id="2147484227"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75" name="Rectangle 59">
            <a:extLst>
              <a:ext uri="{FF2B5EF4-FFF2-40B4-BE49-F238E27FC236}">
                <a16:creationId xmlns:a16="http://schemas.microsoft.com/office/drawing/2014/main" id="{C1D1F24C-BA9D-41EE-B46F-6C4F5B35D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olorful lines on a dark background&#10;&#10;Description automatically generated">
            <a:extLst>
              <a:ext uri="{FF2B5EF4-FFF2-40B4-BE49-F238E27FC236}">
                <a16:creationId xmlns:a16="http://schemas.microsoft.com/office/drawing/2014/main" id="{04C3E21C-D4EC-D090-9DFB-EAAB8878D877}"/>
              </a:ext>
            </a:extLst>
          </p:cNvPr>
          <p:cNvPicPr>
            <a:picLocks noChangeAspect="1"/>
          </p:cNvPicPr>
          <p:nvPr/>
        </p:nvPicPr>
        <p:blipFill rotWithShape="1">
          <a:blip r:embed="rId2">
            <a:duotone>
              <a:schemeClr val="bg2">
                <a:shade val="45000"/>
                <a:satMod val="135000"/>
              </a:schemeClr>
              <a:prstClr val="white"/>
            </a:duotone>
            <a:alphaModFix amt="40000"/>
          </a:blip>
          <a:srcRect b="43750"/>
          <a:stretch/>
        </p:blipFill>
        <p:spPr>
          <a:xfrm>
            <a:off x="22374" y="82857"/>
            <a:ext cx="12191980" cy="6857990"/>
          </a:xfrm>
          <a:prstGeom prst="rect">
            <a:avLst/>
          </a:prstGeom>
        </p:spPr>
      </p:pic>
      <p:grpSp>
        <p:nvGrpSpPr>
          <p:cNvPr id="89" name="Group 61">
            <a:extLst>
              <a:ext uri="{FF2B5EF4-FFF2-40B4-BE49-F238E27FC236}">
                <a16:creationId xmlns:a16="http://schemas.microsoft.com/office/drawing/2014/main" id="{C13B8118-80AF-4C0C-BC64-74291987F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63" name="Freeform 11">
              <a:extLst>
                <a:ext uri="{FF2B5EF4-FFF2-40B4-BE49-F238E27FC236}">
                  <a16:creationId xmlns:a16="http://schemas.microsoft.com/office/drawing/2014/main" id="{E28C34FD-C8AB-4444-9244-37247B99B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dirty="0"/>
            </a:p>
          </p:txBody>
        </p:sp>
        <p:sp>
          <p:nvSpPr>
            <p:cNvPr id="91" name="Freeform 12">
              <a:extLst>
                <a:ext uri="{FF2B5EF4-FFF2-40B4-BE49-F238E27FC236}">
                  <a16:creationId xmlns:a16="http://schemas.microsoft.com/office/drawing/2014/main" id="{F9BFF7D6-B77B-44E9-A782-9D298C9901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dirty="0"/>
            </a:p>
          </p:txBody>
        </p:sp>
        <p:sp>
          <p:nvSpPr>
            <p:cNvPr id="65" name="Freeform 13">
              <a:extLst>
                <a:ext uri="{FF2B5EF4-FFF2-40B4-BE49-F238E27FC236}">
                  <a16:creationId xmlns:a16="http://schemas.microsoft.com/office/drawing/2014/main" id="{514D6296-625A-4CC9-BEB9-D738BF2A2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dirty="0"/>
            </a:p>
          </p:txBody>
        </p:sp>
        <p:sp>
          <p:nvSpPr>
            <p:cNvPr id="66" name="Freeform 14">
              <a:extLst>
                <a:ext uri="{FF2B5EF4-FFF2-40B4-BE49-F238E27FC236}">
                  <a16:creationId xmlns:a16="http://schemas.microsoft.com/office/drawing/2014/main" id="{CF7A54B1-9C64-4395-9A06-3DCAFBD40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dirty="0"/>
            </a:p>
          </p:txBody>
        </p:sp>
        <p:sp>
          <p:nvSpPr>
            <p:cNvPr id="67" name="Freeform 15">
              <a:extLst>
                <a:ext uri="{FF2B5EF4-FFF2-40B4-BE49-F238E27FC236}">
                  <a16:creationId xmlns:a16="http://schemas.microsoft.com/office/drawing/2014/main" id="{A06A8912-6544-446B-8B15-C7E68BF5E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dirty="0"/>
            </a:p>
          </p:txBody>
        </p:sp>
        <p:sp>
          <p:nvSpPr>
            <p:cNvPr id="68" name="Freeform 16">
              <a:extLst>
                <a:ext uri="{FF2B5EF4-FFF2-40B4-BE49-F238E27FC236}">
                  <a16:creationId xmlns:a16="http://schemas.microsoft.com/office/drawing/2014/main" id="{23046646-4195-4B9A-8E43-22B520F8F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dirty="0"/>
            </a:p>
          </p:txBody>
        </p:sp>
        <p:sp>
          <p:nvSpPr>
            <p:cNvPr id="69" name="Freeform 17">
              <a:extLst>
                <a:ext uri="{FF2B5EF4-FFF2-40B4-BE49-F238E27FC236}">
                  <a16:creationId xmlns:a16="http://schemas.microsoft.com/office/drawing/2014/main" id="{B0BBADBF-6D90-44AD-9068-FF03855DA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dirty="0"/>
            </a:p>
          </p:txBody>
        </p:sp>
        <p:sp>
          <p:nvSpPr>
            <p:cNvPr id="70" name="Freeform 18">
              <a:extLst>
                <a:ext uri="{FF2B5EF4-FFF2-40B4-BE49-F238E27FC236}">
                  <a16:creationId xmlns:a16="http://schemas.microsoft.com/office/drawing/2014/main" id="{75227888-5A01-404B-AE4D-D79B05A86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dirty="0"/>
            </a:p>
          </p:txBody>
        </p:sp>
        <p:sp>
          <p:nvSpPr>
            <p:cNvPr id="71" name="Freeform 19">
              <a:extLst>
                <a:ext uri="{FF2B5EF4-FFF2-40B4-BE49-F238E27FC236}">
                  <a16:creationId xmlns:a16="http://schemas.microsoft.com/office/drawing/2014/main" id="{B7ACB41F-3710-4051-AB65-5FC82C5FBF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dirty="0"/>
            </a:p>
          </p:txBody>
        </p:sp>
        <p:sp>
          <p:nvSpPr>
            <p:cNvPr id="72" name="Freeform 20">
              <a:extLst>
                <a:ext uri="{FF2B5EF4-FFF2-40B4-BE49-F238E27FC236}">
                  <a16:creationId xmlns:a16="http://schemas.microsoft.com/office/drawing/2014/main" id="{F28F1156-1F03-4A29-9016-C29EA17BCF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dirty="0"/>
            </a:p>
          </p:txBody>
        </p:sp>
        <p:sp>
          <p:nvSpPr>
            <p:cNvPr id="73" name="Freeform 21">
              <a:extLst>
                <a:ext uri="{FF2B5EF4-FFF2-40B4-BE49-F238E27FC236}">
                  <a16:creationId xmlns:a16="http://schemas.microsoft.com/office/drawing/2014/main" id="{F7C0D23E-7680-4D6E-B35D-244D3E77E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dirty="0"/>
            </a:p>
          </p:txBody>
        </p:sp>
        <p:sp>
          <p:nvSpPr>
            <p:cNvPr id="74" name="Freeform 22">
              <a:extLst>
                <a:ext uri="{FF2B5EF4-FFF2-40B4-BE49-F238E27FC236}">
                  <a16:creationId xmlns:a16="http://schemas.microsoft.com/office/drawing/2014/main" id="{D1F7FFBA-E04A-40A4-8F92-AAD6EF8A4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dirty="0"/>
            </a:p>
          </p:txBody>
        </p:sp>
      </p:grpSp>
      <p:sp>
        <p:nvSpPr>
          <p:cNvPr id="2" name="Title 1">
            <a:extLst>
              <a:ext uri="{FF2B5EF4-FFF2-40B4-BE49-F238E27FC236}">
                <a16:creationId xmlns:a16="http://schemas.microsoft.com/office/drawing/2014/main" id="{1B2F1976-C72A-0862-BBAD-487BAD0742AD}"/>
              </a:ext>
            </a:extLst>
          </p:cNvPr>
          <p:cNvSpPr>
            <a:spLocks noGrp="1"/>
          </p:cNvSpPr>
          <p:nvPr>
            <p:ph type="ctrTitle"/>
          </p:nvPr>
        </p:nvSpPr>
        <p:spPr>
          <a:xfrm>
            <a:off x="2166454" y="2909627"/>
            <a:ext cx="8499866" cy="2053497"/>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Movie Recommender System   Based On Fuzzy Logic</a:t>
            </a:r>
            <a:br>
              <a:rPr lang="en-US" dirty="0"/>
            </a:br>
            <a:br>
              <a:rPr lang="en-US" sz="3100" dirty="0"/>
            </a:br>
            <a:endParaRPr lang="en-IN" sz="3100" dirty="0"/>
          </a:p>
        </p:txBody>
      </p:sp>
      <p:grpSp>
        <p:nvGrpSpPr>
          <p:cNvPr id="76" name="Group 75">
            <a:extLst>
              <a:ext uri="{FF2B5EF4-FFF2-40B4-BE49-F238E27FC236}">
                <a16:creationId xmlns:a16="http://schemas.microsoft.com/office/drawing/2014/main" id="{502F7C86-D374-4969-AB87-CA4108CE95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77" name="Freeform 27">
              <a:extLst>
                <a:ext uri="{FF2B5EF4-FFF2-40B4-BE49-F238E27FC236}">
                  <a16:creationId xmlns:a16="http://schemas.microsoft.com/office/drawing/2014/main" id="{D99BC819-B2EA-4CCC-8B23-CF42F48D6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dirty="0"/>
            </a:p>
          </p:txBody>
        </p:sp>
        <p:sp>
          <p:nvSpPr>
            <p:cNvPr id="78" name="Freeform 28">
              <a:extLst>
                <a:ext uri="{FF2B5EF4-FFF2-40B4-BE49-F238E27FC236}">
                  <a16:creationId xmlns:a16="http://schemas.microsoft.com/office/drawing/2014/main" id="{1EA0AE3F-610C-4727-B82A-D91B4282E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dirty="0"/>
            </a:p>
          </p:txBody>
        </p:sp>
        <p:sp>
          <p:nvSpPr>
            <p:cNvPr id="79" name="Freeform 29">
              <a:extLst>
                <a:ext uri="{FF2B5EF4-FFF2-40B4-BE49-F238E27FC236}">
                  <a16:creationId xmlns:a16="http://schemas.microsoft.com/office/drawing/2014/main" id="{1AED653B-8E26-4407-B55E-5EF634840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dirty="0"/>
            </a:p>
          </p:txBody>
        </p:sp>
        <p:sp>
          <p:nvSpPr>
            <p:cNvPr id="80" name="Freeform 30">
              <a:extLst>
                <a:ext uri="{FF2B5EF4-FFF2-40B4-BE49-F238E27FC236}">
                  <a16:creationId xmlns:a16="http://schemas.microsoft.com/office/drawing/2014/main" id="{21EB9336-97C9-4E84-94CF-D3F74080F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dirty="0"/>
            </a:p>
          </p:txBody>
        </p:sp>
        <p:sp>
          <p:nvSpPr>
            <p:cNvPr id="81" name="Freeform 31">
              <a:extLst>
                <a:ext uri="{FF2B5EF4-FFF2-40B4-BE49-F238E27FC236}">
                  <a16:creationId xmlns:a16="http://schemas.microsoft.com/office/drawing/2014/main" id="{69BF6CA2-569A-4C82-A2AE-CDCF36CCBE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dirty="0"/>
            </a:p>
          </p:txBody>
        </p:sp>
        <p:sp>
          <p:nvSpPr>
            <p:cNvPr id="82" name="Freeform 32">
              <a:extLst>
                <a:ext uri="{FF2B5EF4-FFF2-40B4-BE49-F238E27FC236}">
                  <a16:creationId xmlns:a16="http://schemas.microsoft.com/office/drawing/2014/main" id="{421FFC08-FE31-4A95-B2F5-68A06B97A9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dirty="0"/>
            </a:p>
          </p:txBody>
        </p:sp>
        <p:sp>
          <p:nvSpPr>
            <p:cNvPr id="83" name="Freeform 33">
              <a:extLst>
                <a:ext uri="{FF2B5EF4-FFF2-40B4-BE49-F238E27FC236}">
                  <a16:creationId xmlns:a16="http://schemas.microsoft.com/office/drawing/2014/main" id="{2422EB91-1B28-4E12-A747-0ACA5D9E2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dirty="0"/>
            </a:p>
          </p:txBody>
        </p:sp>
        <p:sp>
          <p:nvSpPr>
            <p:cNvPr id="84" name="Freeform 34">
              <a:extLst>
                <a:ext uri="{FF2B5EF4-FFF2-40B4-BE49-F238E27FC236}">
                  <a16:creationId xmlns:a16="http://schemas.microsoft.com/office/drawing/2014/main" id="{6077349A-7224-44B1-9F3A-E1BDCB43B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dirty="0"/>
            </a:p>
          </p:txBody>
        </p:sp>
        <p:sp>
          <p:nvSpPr>
            <p:cNvPr id="85" name="Freeform 35">
              <a:extLst>
                <a:ext uri="{FF2B5EF4-FFF2-40B4-BE49-F238E27FC236}">
                  <a16:creationId xmlns:a16="http://schemas.microsoft.com/office/drawing/2014/main" id="{A05A2443-1E41-4A29-927D-4C9D7FA8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dirty="0"/>
            </a:p>
          </p:txBody>
        </p:sp>
        <p:sp>
          <p:nvSpPr>
            <p:cNvPr id="86" name="Freeform 36">
              <a:extLst>
                <a:ext uri="{FF2B5EF4-FFF2-40B4-BE49-F238E27FC236}">
                  <a16:creationId xmlns:a16="http://schemas.microsoft.com/office/drawing/2014/main" id="{849DD9E0-80A6-4A4C-91DD-CF69D1C33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dirty="0"/>
            </a:p>
          </p:txBody>
        </p:sp>
        <p:sp>
          <p:nvSpPr>
            <p:cNvPr id="87" name="Freeform 37">
              <a:extLst>
                <a:ext uri="{FF2B5EF4-FFF2-40B4-BE49-F238E27FC236}">
                  <a16:creationId xmlns:a16="http://schemas.microsoft.com/office/drawing/2014/main" id="{04A5B2BC-E2EA-4553-8199-C4F3B86D8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dirty="0"/>
            </a:p>
          </p:txBody>
        </p:sp>
        <p:sp>
          <p:nvSpPr>
            <p:cNvPr id="88" name="Freeform 38">
              <a:extLst>
                <a:ext uri="{FF2B5EF4-FFF2-40B4-BE49-F238E27FC236}">
                  <a16:creationId xmlns:a16="http://schemas.microsoft.com/office/drawing/2014/main" id="{69AA136B-030C-4644-821E-3247A1841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dirty="0"/>
            </a:p>
          </p:txBody>
        </p:sp>
      </p:grpSp>
      <p:sp>
        <p:nvSpPr>
          <p:cNvPr id="90" name="Rectangle 89">
            <a:extLst>
              <a:ext uri="{FF2B5EF4-FFF2-40B4-BE49-F238E27FC236}">
                <a16:creationId xmlns:a16="http://schemas.microsoft.com/office/drawing/2014/main" id="{9DEDD006-D91C-4989-B39C-EEEA43F86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92" name="Freeform 33">
            <a:extLst>
              <a:ext uri="{FF2B5EF4-FFF2-40B4-BE49-F238E27FC236}">
                <a16:creationId xmlns:a16="http://schemas.microsoft.com/office/drawing/2014/main" id="{35EF7FFE-55CC-444E-A630-F40A5C9C5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dirty="0"/>
          </a:p>
        </p:txBody>
      </p:sp>
      <p:pic>
        <p:nvPicPr>
          <p:cNvPr id="8" name="Picture 7">
            <a:extLst>
              <a:ext uri="{FF2B5EF4-FFF2-40B4-BE49-F238E27FC236}">
                <a16:creationId xmlns:a16="http://schemas.microsoft.com/office/drawing/2014/main" id="{F1C53FC5-212F-3BD9-F95A-88549ACBB556}"/>
              </a:ext>
            </a:extLst>
          </p:cNvPr>
          <p:cNvPicPr>
            <a:picLocks noChangeAspect="1"/>
          </p:cNvPicPr>
          <p:nvPr/>
        </p:nvPicPr>
        <p:blipFill>
          <a:blip r:embed="rId3"/>
          <a:stretch>
            <a:fillRect/>
          </a:stretch>
        </p:blipFill>
        <p:spPr>
          <a:xfrm>
            <a:off x="4879757" y="-325836"/>
            <a:ext cx="3047521" cy="1724862"/>
          </a:xfrm>
          <a:prstGeom prst="rect">
            <a:avLst/>
          </a:prstGeom>
        </p:spPr>
      </p:pic>
    </p:spTree>
    <p:extLst>
      <p:ext uri="{BB962C8B-B14F-4D97-AF65-F5344CB8AC3E}">
        <p14:creationId xmlns:p14="http://schemas.microsoft.com/office/powerpoint/2010/main" val="390299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D6D9-42B6-1495-AC6D-5B6E0C71222F}"/>
              </a:ext>
            </a:extLst>
          </p:cNvPr>
          <p:cNvSpPr>
            <a:spLocks noGrp="1"/>
          </p:cNvSpPr>
          <p:nvPr>
            <p:ph type="title"/>
          </p:nvPr>
        </p:nvSpPr>
        <p:spPr/>
        <p:txBody>
          <a:bodyPr/>
          <a:lstStyle/>
          <a:p>
            <a:r>
              <a:rPr lang="en-IN"/>
              <a:t>Advantages Of Fuzzy Logic</a:t>
            </a:r>
            <a:endParaRPr lang="en-IN" dirty="0"/>
          </a:p>
        </p:txBody>
      </p:sp>
      <p:sp>
        <p:nvSpPr>
          <p:cNvPr id="3" name="Content Placeholder 2">
            <a:extLst>
              <a:ext uri="{FF2B5EF4-FFF2-40B4-BE49-F238E27FC236}">
                <a16:creationId xmlns:a16="http://schemas.microsoft.com/office/drawing/2014/main" id="{814D90FF-BC48-13ED-A848-6B7677DCA42B}"/>
              </a:ext>
            </a:extLst>
          </p:cNvPr>
          <p:cNvSpPr>
            <a:spLocks noGrp="1"/>
          </p:cNvSpPr>
          <p:nvPr>
            <p:ph idx="1"/>
          </p:nvPr>
        </p:nvSpPr>
        <p:spPr>
          <a:xfrm>
            <a:off x="1696720" y="1605280"/>
            <a:ext cx="9807892" cy="4305942"/>
          </a:xfrm>
        </p:spPr>
        <p:txBody>
          <a:bodyPr>
            <a:normAutofit/>
          </a:bodyPr>
          <a:lstStyle/>
          <a:p>
            <a:r>
              <a:rPr lang="en-US" sz="2400" b="1" dirty="0"/>
              <a:t>Sparse Data</a:t>
            </a:r>
            <a:r>
              <a:rPr lang="en-US" sz="2400" dirty="0"/>
              <a:t>: When  a large part of the data-set contains missing values or empty values it leads to data sparsity.</a:t>
            </a:r>
            <a:r>
              <a:rPr lang="en-US" sz="2400" b="1" dirty="0"/>
              <a:t>. </a:t>
            </a:r>
          </a:p>
          <a:p>
            <a:r>
              <a:rPr lang="en-US" sz="2400" dirty="0"/>
              <a:t>Fuzzy systems can handle sparse data, it  creates fuzzy user profiles instead of relying  only on crisp ratings.</a:t>
            </a:r>
          </a:p>
          <a:p>
            <a:r>
              <a:rPr lang="en-US" sz="2400" b="1" dirty="0"/>
              <a:t> </a:t>
            </a:r>
            <a:r>
              <a:rPr lang="en-US" sz="2400" dirty="0"/>
              <a:t>Fuzzy profiles represent the degree of preference or membership of a user to various item characteristics or genres.</a:t>
            </a:r>
            <a:endParaRPr lang="en-US" sz="2400" b="1" dirty="0"/>
          </a:p>
        </p:txBody>
      </p:sp>
    </p:spTree>
    <p:extLst>
      <p:ext uri="{BB962C8B-B14F-4D97-AF65-F5344CB8AC3E}">
        <p14:creationId xmlns:p14="http://schemas.microsoft.com/office/powerpoint/2010/main" val="219359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D6D9-42B6-1495-AC6D-5B6E0C71222F}"/>
              </a:ext>
            </a:extLst>
          </p:cNvPr>
          <p:cNvSpPr>
            <a:spLocks noGrp="1"/>
          </p:cNvSpPr>
          <p:nvPr>
            <p:ph type="title"/>
          </p:nvPr>
        </p:nvSpPr>
        <p:spPr>
          <a:xfrm>
            <a:off x="1891885" y="583470"/>
            <a:ext cx="8911687" cy="1280890"/>
          </a:xfrm>
        </p:spPr>
        <p:txBody>
          <a:bodyPr/>
          <a:lstStyle/>
          <a:p>
            <a:r>
              <a:rPr lang="en-IN" dirty="0"/>
              <a:t>Proposed Models</a:t>
            </a:r>
          </a:p>
        </p:txBody>
      </p:sp>
      <p:sp>
        <p:nvSpPr>
          <p:cNvPr id="3" name="Content Placeholder 2">
            <a:extLst>
              <a:ext uri="{FF2B5EF4-FFF2-40B4-BE49-F238E27FC236}">
                <a16:creationId xmlns:a16="http://schemas.microsoft.com/office/drawing/2014/main" id="{814D90FF-BC48-13ED-A848-6B7677DCA42B}"/>
              </a:ext>
            </a:extLst>
          </p:cNvPr>
          <p:cNvSpPr>
            <a:spLocks noGrp="1"/>
          </p:cNvSpPr>
          <p:nvPr>
            <p:ph idx="1"/>
          </p:nvPr>
        </p:nvSpPr>
        <p:spPr>
          <a:xfrm>
            <a:off x="1696720" y="1605280"/>
            <a:ext cx="9807892" cy="4305942"/>
          </a:xfrm>
        </p:spPr>
        <p:txBody>
          <a:bodyPr>
            <a:normAutofit/>
          </a:bodyPr>
          <a:lstStyle/>
          <a:p>
            <a:r>
              <a:rPr lang="en-US" sz="2400" b="1" dirty="0"/>
              <a:t>Cosine Similarity : </a:t>
            </a:r>
            <a:r>
              <a:rPr lang="en-US" sz="2400" dirty="0"/>
              <a:t>It is a distance metric used to measure the similarity between two vectors that represent user preferences or item characteristics.</a:t>
            </a:r>
          </a:p>
          <a:p>
            <a:r>
              <a:rPr lang="en-US" sz="2400" dirty="0"/>
              <a:t>It measures the similarity between two items, such as movies, by calculating the cosine of the angle between their feature vectors</a:t>
            </a:r>
          </a:p>
          <a:p>
            <a:pPr marL="0" indent="0">
              <a:buNone/>
            </a:pPr>
            <a:r>
              <a:rPr lang="en-US" sz="2400" dirty="0"/>
              <a:t>                                    </a:t>
            </a:r>
          </a:p>
          <a:p>
            <a:endParaRPr lang="en-US" sz="2400" dirty="0"/>
          </a:p>
          <a:p>
            <a:pPr marL="0" indent="0">
              <a:buNone/>
            </a:pPr>
            <a:endParaRPr lang="en-US" sz="2400" dirty="0"/>
          </a:p>
          <a:p>
            <a:endParaRPr lang="en-US" sz="2400" dirty="0"/>
          </a:p>
        </p:txBody>
      </p:sp>
      <p:pic>
        <p:nvPicPr>
          <p:cNvPr id="4" name="Picture 3">
            <a:extLst>
              <a:ext uri="{FF2B5EF4-FFF2-40B4-BE49-F238E27FC236}">
                <a16:creationId xmlns:a16="http://schemas.microsoft.com/office/drawing/2014/main" id="{6835ED91-F172-64CE-50DE-D4862BA40B0D}"/>
              </a:ext>
            </a:extLst>
          </p:cNvPr>
          <p:cNvPicPr>
            <a:picLocks noChangeAspect="1"/>
          </p:cNvPicPr>
          <p:nvPr/>
        </p:nvPicPr>
        <p:blipFill>
          <a:blip r:embed="rId2"/>
          <a:stretch>
            <a:fillRect/>
          </a:stretch>
        </p:blipFill>
        <p:spPr>
          <a:xfrm>
            <a:off x="4964844" y="3647362"/>
            <a:ext cx="3033527" cy="1346279"/>
          </a:xfrm>
          <a:prstGeom prst="rect">
            <a:avLst/>
          </a:prstGeom>
        </p:spPr>
      </p:pic>
    </p:spTree>
    <p:extLst>
      <p:ext uri="{BB962C8B-B14F-4D97-AF65-F5344CB8AC3E}">
        <p14:creationId xmlns:p14="http://schemas.microsoft.com/office/powerpoint/2010/main" val="193495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D6D9-42B6-1495-AC6D-5B6E0C71222F}"/>
              </a:ext>
            </a:extLst>
          </p:cNvPr>
          <p:cNvSpPr>
            <a:spLocks noGrp="1"/>
          </p:cNvSpPr>
          <p:nvPr>
            <p:ph type="title"/>
          </p:nvPr>
        </p:nvSpPr>
        <p:spPr>
          <a:xfrm>
            <a:off x="1891885" y="583470"/>
            <a:ext cx="8911687" cy="1280890"/>
          </a:xfrm>
        </p:spPr>
        <p:txBody>
          <a:bodyPr/>
          <a:lstStyle/>
          <a:p>
            <a:r>
              <a:rPr lang="en-IN" dirty="0"/>
              <a:t>Proposed Models</a:t>
            </a:r>
          </a:p>
        </p:txBody>
      </p:sp>
      <p:sp>
        <p:nvSpPr>
          <p:cNvPr id="3" name="Content Placeholder 2">
            <a:extLst>
              <a:ext uri="{FF2B5EF4-FFF2-40B4-BE49-F238E27FC236}">
                <a16:creationId xmlns:a16="http://schemas.microsoft.com/office/drawing/2014/main" id="{814D90FF-BC48-13ED-A848-6B7677DCA42B}"/>
              </a:ext>
            </a:extLst>
          </p:cNvPr>
          <p:cNvSpPr>
            <a:spLocks noGrp="1"/>
          </p:cNvSpPr>
          <p:nvPr>
            <p:ph idx="1"/>
          </p:nvPr>
        </p:nvSpPr>
        <p:spPr>
          <a:xfrm>
            <a:off x="1696720" y="1605280"/>
            <a:ext cx="9807892" cy="4305942"/>
          </a:xfrm>
        </p:spPr>
        <p:txBody>
          <a:bodyPr>
            <a:normAutofit/>
          </a:bodyPr>
          <a:lstStyle/>
          <a:p>
            <a:r>
              <a:rPr lang="en-US" sz="2400" b="1" dirty="0"/>
              <a:t>Fuzzy Systems </a:t>
            </a:r>
            <a:r>
              <a:rPr lang="en-US" sz="2400" dirty="0"/>
              <a:t>: Fuzzy means unclear ,distinct or precise .Fuzzy logic is a form of multi-value logic</a:t>
            </a:r>
            <a:r>
              <a:rPr lang="en-US" sz="2400" b="1" dirty="0"/>
              <a:t>.</a:t>
            </a:r>
          </a:p>
          <a:p>
            <a:pPr marL="0" indent="0">
              <a:buNone/>
            </a:pPr>
            <a:r>
              <a:rPr lang="en-US" sz="2400" b="1" dirty="0"/>
              <a:t>                         </a:t>
            </a:r>
            <a:r>
              <a:rPr lang="pt-BR" sz="2400" dirty="0">
                <a:effectLst/>
                <a:latin typeface="Arial" panose="020B0604020202020204" pitchFamily="34" charset="0"/>
              </a:rPr>
              <a:t>A = (x, μA(x));  x, μA(x)[0, 1])</a:t>
            </a:r>
          </a:p>
          <a:p>
            <a:pPr marL="0" indent="0">
              <a:buNone/>
            </a:pPr>
            <a:endParaRPr lang="en-US" sz="2400" b="1" dirty="0"/>
          </a:p>
          <a:p>
            <a:r>
              <a:rPr lang="en-US" sz="2400" dirty="0"/>
              <a:t>In fuzzy sets ,each elements is mapped with [0,1] by the membership function.</a:t>
            </a:r>
          </a:p>
          <a:p>
            <a:endParaRPr lang="en-US" sz="2400" dirty="0"/>
          </a:p>
        </p:txBody>
      </p:sp>
    </p:spTree>
    <p:extLst>
      <p:ext uri="{BB962C8B-B14F-4D97-AF65-F5344CB8AC3E}">
        <p14:creationId xmlns:p14="http://schemas.microsoft.com/office/powerpoint/2010/main" val="3667155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IN" dirty="0"/>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IN" dirty="0"/>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IN" dirty="0"/>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IN" dirty="0"/>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IN" dirty="0"/>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IN" dirty="0"/>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IN" dirty="0"/>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IN" dirty="0"/>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IN" dirty="0"/>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IN" dirty="0"/>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IN" dirty="0"/>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IN" dirty="0"/>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IN" dirty="0"/>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IN" dirty="0"/>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IN" dirty="0"/>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IN" dirty="0"/>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IN" dirty="0"/>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IN" dirty="0"/>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IN" dirty="0"/>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IN" dirty="0"/>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IN" dirty="0"/>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IN" dirty="0"/>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IN" dirty="0"/>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IN" dirty="0"/>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dirty="0"/>
          </a:p>
        </p:txBody>
      </p:sp>
      <p:sp>
        <p:nvSpPr>
          <p:cNvPr id="3" name="Content Placeholder 2">
            <a:extLst>
              <a:ext uri="{FF2B5EF4-FFF2-40B4-BE49-F238E27FC236}">
                <a16:creationId xmlns:a16="http://schemas.microsoft.com/office/drawing/2014/main" id="{83AF0CAE-8ED9-5ABE-DF7F-F6E4D2944A17}"/>
              </a:ext>
            </a:extLst>
          </p:cNvPr>
          <p:cNvSpPr>
            <a:spLocks noGrp="1"/>
          </p:cNvSpPr>
          <p:nvPr>
            <p:ph idx="1"/>
          </p:nvPr>
        </p:nvSpPr>
        <p:spPr>
          <a:xfrm>
            <a:off x="3065640" y="1427107"/>
            <a:ext cx="8351035" cy="4996822"/>
          </a:xfrm>
        </p:spPr>
        <p:txBody>
          <a:bodyPr>
            <a:normAutofit/>
          </a:bodyPr>
          <a:lstStyle/>
          <a:p>
            <a:r>
              <a:rPr lang="en-IN" sz="2400" dirty="0"/>
              <a:t>The data we were working is taken from Kaggle Dataset </a:t>
            </a:r>
          </a:p>
          <a:p>
            <a:r>
              <a:rPr lang="en-IN" sz="2400" dirty="0"/>
              <a:t>i.e.,TMDB 5000 Movie Dataset, where this contains 2 dataset:</a:t>
            </a:r>
          </a:p>
          <a:p>
            <a:r>
              <a:rPr lang="en-IN" sz="2400" dirty="0"/>
              <a:t>                    1. Tmdb-5000-c redits.csv</a:t>
            </a:r>
          </a:p>
          <a:p>
            <a:pPr marL="0" indent="0">
              <a:buNone/>
            </a:pPr>
            <a:r>
              <a:rPr lang="en-IN" sz="2400" dirty="0"/>
              <a:t>                        2. Tmdb-5000-movies.csv </a:t>
            </a:r>
          </a:p>
          <a:p>
            <a:pPr marL="0" indent="0">
              <a:buNone/>
            </a:pPr>
            <a:endParaRPr lang="en-IN" sz="2400" dirty="0"/>
          </a:p>
          <a:p>
            <a:r>
              <a:rPr lang="en-IN" sz="2400" dirty="0"/>
              <a:t>This CSV file contains a total of 4802 movies and 24 columns: index, budget, genres, keywords, rating, original-language, homepage, id, </a:t>
            </a:r>
          </a:p>
          <a:p>
            <a:r>
              <a:rPr lang="en-IN" sz="2400" dirty="0"/>
              <a:t>original title, overview, popularity, production-companies, production-countries, release-date, revenue, etc…</a:t>
            </a:r>
          </a:p>
          <a:p>
            <a:endParaRPr lang="en-IN" sz="2400" dirty="0"/>
          </a:p>
          <a:p>
            <a:pPr marL="0" indent="0">
              <a:buNone/>
            </a:pPr>
            <a:endParaRPr lang="en-IN" dirty="0"/>
          </a:p>
        </p:txBody>
      </p:sp>
      <p:sp>
        <p:nvSpPr>
          <p:cNvPr id="2" name="TextBox 1">
            <a:extLst>
              <a:ext uri="{FF2B5EF4-FFF2-40B4-BE49-F238E27FC236}">
                <a16:creationId xmlns:a16="http://schemas.microsoft.com/office/drawing/2014/main" id="{0906D663-E165-D866-86B9-EBF4F3EF34B1}"/>
              </a:ext>
            </a:extLst>
          </p:cNvPr>
          <p:cNvSpPr txBox="1"/>
          <p:nvPr/>
        </p:nvSpPr>
        <p:spPr>
          <a:xfrm>
            <a:off x="3065640" y="434071"/>
            <a:ext cx="3775980" cy="707886"/>
          </a:xfrm>
          <a:prstGeom prst="rect">
            <a:avLst/>
          </a:prstGeom>
          <a:noFill/>
        </p:spPr>
        <p:txBody>
          <a:bodyPr wrap="square" rtlCol="0">
            <a:spAutoFit/>
          </a:bodyPr>
          <a:lstStyle/>
          <a:p>
            <a:pPr algn="ctr"/>
            <a:r>
              <a:rPr lang="en-IN" sz="4000" b="1" dirty="0">
                <a:solidFill>
                  <a:schemeClr val="accent2">
                    <a:lumMod val="75000"/>
                  </a:schemeClr>
                </a:solidFill>
                <a:latin typeface="+mj-lt"/>
              </a:rPr>
              <a:t>Data Set</a:t>
            </a:r>
          </a:p>
        </p:txBody>
      </p:sp>
    </p:spTree>
    <p:extLst>
      <p:ext uri="{BB962C8B-B14F-4D97-AF65-F5344CB8AC3E}">
        <p14:creationId xmlns:p14="http://schemas.microsoft.com/office/powerpoint/2010/main" val="354768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D6D9-42B6-1495-AC6D-5B6E0C71222F}"/>
              </a:ext>
            </a:extLst>
          </p:cNvPr>
          <p:cNvSpPr>
            <a:spLocks noGrp="1"/>
          </p:cNvSpPr>
          <p:nvPr>
            <p:ph type="title"/>
          </p:nvPr>
        </p:nvSpPr>
        <p:spPr>
          <a:xfrm>
            <a:off x="1891885" y="583470"/>
            <a:ext cx="8911687" cy="1280890"/>
          </a:xfrm>
        </p:spPr>
        <p:txBody>
          <a:bodyPr/>
          <a:lstStyle/>
          <a:p>
            <a:r>
              <a:rPr lang="en-IN" dirty="0"/>
              <a:t>Code Implementation</a:t>
            </a:r>
          </a:p>
        </p:txBody>
      </p:sp>
      <p:sp>
        <p:nvSpPr>
          <p:cNvPr id="3" name="Content Placeholder 2">
            <a:extLst>
              <a:ext uri="{FF2B5EF4-FFF2-40B4-BE49-F238E27FC236}">
                <a16:creationId xmlns:a16="http://schemas.microsoft.com/office/drawing/2014/main" id="{814D90FF-BC48-13ED-A848-6B7677DCA42B}"/>
              </a:ext>
            </a:extLst>
          </p:cNvPr>
          <p:cNvSpPr>
            <a:spLocks noGrp="1"/>
          </p:cNvSpPr>
          <p:nvPr>
            <p:ph idx="1"/>
          </p:nvPr>
        </p:nvSpPr>
        <p:spPr>
          <a:xfrm>
            <a:off x="1696720" y="1605280"/>
            <a:ext cx="9807892" cy="4305942"/>
          </a:xfrm>
        </p:spPr>
        <p:txBody>
          <a:bodyPr>
            <a:normAutofit/>
          </a:bodyPr>
          <a:lstStyle/>
          <a:p>
            <a:r>
              <a:rPr lang="en-US" sz="2400" dirty="0"/>
              <a:t>Using the concept of </a:t>
            </a:r>
            <a:r>
              <a:rPr lang="en-US" sz="2400" b="1" dirty="0"/>
              <a:t>fuzzy membership functions</a:t>
            </a:r>
            <a:r>
              <a:rPr lang="en-US" sz="2400" dirty="0"/>
              <a:t>, the project uses two snippets of code. </a:t>
            </a:r>
          </a:p>
          <a:p>
            <a:pPr marL="0" indent="0">
              <a:buNone/>
            </a:pPr>
            <a:endParaRPr lang="en-US" sz="2400" dirty="0"/>
          </a:p>
          <a:p>
            <a:r>
              <a:rPr lang="en-US" sz="2400" dirty="0"/>
              <a:t>The first snippet contains  one is in Python programming language using the packages like scikit-learn, pandas , and  </a:t>
            </a:r>
            <a:r>
              <a:rPr lang="en-US" sz="2400" dirty="0" err="1"/>
              <a:t>numpy</a:t>
            </a:r>
            <a:r>
              <a:rPr lang="en-US" sz="2400" dirty="0"/>
              <a:t> arrays. </a:t>
            </a:r>
          </a:p>
          <a:p>
            <a:pPr marL="0" indent="0">
              <a:buNone/>
            </a:pPr>
            <a:endParaRPr lang="en-US" sz="2400" dirty="0"/>
          </a:p>
          <a:p>
            <a:r>
              <a:rPr lang="en-US" sz="2400" dirty="0"/>
              <a:t>And the second snippet of code is in the HTML, JavaScript programming language which is used to create interactive web pages. </a:t>
            </a:r>
          </a:p>
        </p:txBody>
      </p:sp>
    </p:spTree>
    <p:extLst>
      <p:ext uri="{BB962C8B-B14F-4D97-AF65-F5344CB8AC3E}">
        <p14:creationId xmlns:p14="http://schemas.microsoft.com/office/powerpoint/2010/main" val="184715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D6D9-42B6-1495-AC6D-5B6E0C71222F}"/>
              </a:ext>
            </a:extLst>
          </p:cNvPr>
          <p:cNvSpPr>
            <a:spLocks noGrp="1"/>
          </p:cNvSpPr>
          <p:nvPr>
            <p:ph type="title"/>
          </p:nvPr>
        </p:nvSpPr>
        <p:spPr>
          <a:xfrm>
            <a:off x="1891885" y="583470"/>
            <a:ext cx="8911687" cy="1280890"/>
          </a:xfrm>
        </p:spPr>
        <p:txBody>
          <a:bodyPr/>
          <a:lstStyle/>
          <a:p>
            <a:r>
              <a:rPr lang="en-IN" dirty="0"/>
              <a:t>Code Implementation</a:t>
            </a:r>
          </a:p>
        </p:txBody>
      </p:sp>
      <p:sp>
        <p:nvSpPr>
          <p:cNvPr id="3" name="Content Placeholder 2">
            <a:extLst>
              <a:ext uri="{FF2B5EF4-FFF2-40B4-BE49-F238E27FC236}">
                <a16:creationId xmlns:a16="http://schemas.microsoft.com/office/drawing/2014/main" id="{814D90FF-BC48-13ED-A848-6B7677DCA42B}"/>
              </a:ext>
            </a:extLst>
          </p:cNvPr>
          <p:cNvSpPr>
            <a:spLocks noGrp="1"/>
          </p:cNvSpPr>
          <p:nvPr>
            <p:ph idx="1"/>
          </p:nvPr>
        </p:nvSpPr>
        <p:spPr>
          <a:xfrm>
            <a:off x="1696720" y="1605280"/>
            <a:ext cx="9807892" cy="4305942"/>
          </a:xfrm>
        </p:spPr>
        <p:txBody>
          <a:bodyPr>
            <a:normAutofit fontScale="92500"/>
          </a:bodyPr>
          <a:lstStyle/>
          <a:p>
            <a:pPr marL="0" indent="0">
              <a:buNone/>
            </a:pPr>
            <a:endParaRPr lang="en-US" sz="2400" dirty="0"/>
          </a:p>
          <a:p>
            <a:r>
              <a:rPr lang="en-US" sz="2400" dirty="0"/>
              <a:t>The first part of the code is used to load  the data from excel file using pandas libraries  " </a:t>
            </a:r>
            <a:r>
              <a:rPr lang="en-US" sz="2400" dirty="0" err="1"/>
              <a:t>pd.read_csv</a:t>
            </a:r>
            <a:r>
              <a:rPr lang="en-US" sz="2400" dirty="0"/>
              <a:t> " this extracts user details like gender, age ,occupation and movie details like movie id ,title, genre.</a:t>
            </a:r>
          </a:p>
          <a:p>
            <a:r>
              <a:rPr lang="en-US" sz="2400" dirty="0"/>
              <a:t>The next part of the code creates fuzzy sets that is based on the user’s ratings .</a:t>
            </a:r>
          </a:p>
          <a:p>
            <a:r>
              <a:rPr lang="en-US" sz="2400" dirty="0"/>
              <a:t>A class is created that measures the users interest on a particular movie based on genre  that returns good ,bad, very bad, average </a:t>
            </a:r>
            <a:r>
              <a:rPr lang="en-US" sz="2400" dirty="0" err="1"/>
              <a:t>etc</a:t>
            </a:r>
            <a:r>
              <a:rPr lang="en-US" sz="2400" dirty="0"/>
              <a:t> values.</a:t>
            </a:r>
          </a:p>
          <a:p>
            <a:r>
              <a:rPr lang="en-US" sz="2400" dirty="0"/>
              <a:t>Here, feature extraction methods and distance metrics are utilized to generate recommendations. Feature extraction method is used for calculating similarity between each item available.. </a:t>
            </a:r>
          </a:p>
          <a:p>
            <a:pPr marL="0" indent="0">
              <a:buNone/>
            </a:pPr>
            <a:endParaRPr lang="en-US" sz="2400" dirty="0"/>
          </a:p>
        </p:txBody>
      </p:sp>
    </p:spTree>
    <p:extLst>
      <p:ext uri="{BB962C8B-B14F-4D97-AF65-F5344CB8AC3E}">
        <p14:creationId xmlns:p14="http://schemas.microsoft.com/office/powerpoint/2010/main" val="2031768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D6D9-42B6-1495-AC6D-5B6E0C71222F}"/>
              </a:ext>
            </a:extLst>
          </p:cNvPr>
          <p:cNvSpPr>
            <a:spLocks noGrp="1"/>
          </p:cNvSpPr>
          <p:nvPr>
            <p:ph type="title"/>
          </p:nvPr>
        </p:nvSpPr>
        <p:spPr>
          <a:xfrm>
            <a:off x="1891885" y="583470"/>
            <a:ext cx="8911687" cy="1280890"/>
          </a:xfrm>
        </p:spPr>
        <p:txBody>
          <a:bodyPr/>
          <a:lstStyle/>
          <a:p>
            <a:r>
              <a:rPr lang="en-IN" dirty="0"/>
              <a:t>Code Implementation</a:t>
            </a:r>
          </a:p>
        </p:txBody>
      </p:sp>
      <p:sp>
        <p:nvSpPr>
          <p:cNvPr id="3" name="Content Placeholder 2">
            <a:extLst>
              <a:ext uri="{FF2B5EF4-FFF2-40B4-BE49-F238E27FC236}">
                <a16:creationId xmlns:a16="http://schemas.microsoft.com/office/drawing/2014/main" id="{814D90FF-BC48-13ED-A848-6B7677DCA42B}"/>
              </a:ext>
            </a:extLst>
          </p:cNvPr>
          <p:cNvSpPr>
            <a:spLocks noGrp="1"/>
          </p:cNvSpPr>
          <p:nvPr>
            <p:ph idx="1"/>
          </p:nvPr>
        </p:nvSpPr>
        <p:spPr>
          <a:xfrm>
            <a:off x="1696720" y="1605280"/>
            <a:ext cx="9807892" cy="4305942"/>
          </a:xfrm>
        </p:spPr>
        <p:txBody>
          <a:bodyPr>
            <a:normAutofit/>
          </a:bodyPr>
          <a:lstStyle/>
          <a:p>
            <a:pPr marL="0" indent="0">
              <a:buNone/>
            </a:pPr>
            <a:endParaRPr lang="en-US" sz="2400" dirty="0"/>
          </a:p>
          <a:p>
            <a:r>
              <a:rPr lang="en-US" sz="2400" dirty="0"/>
              <a:t>The output generated is sent to a python code called 'app.py’ which will generate a list of movie recommendations provided by the system, when user enters a valid movie name. </a:t>
            </a:r>
          </a:p>
          <a:p>
            <a:r>
              <a:rPr lang="en-US" sz="2400" dirty="0"/>
              <a:t>The system will check the data against all existing movie names to find the most similar movie and it will generate the recommendations accordingly. </a:t>
            </a:r>
          </a:p>
          <a:p>
            <a:pPr marL="0" indent="0">
              <a:buNone/>
            </a:pPr>
            <a:endParaRPr lang="en-US" sz="2400" dirty="0"/>
          </a:p>
        </p:txBody>
      </p:sp>
    </p:spTree>
    <p:extLst>
      <p:ext uri="{BB962C8B-B14F-4D97-AF65-F5344CB8AC3E}">
        <p14:creationId xmlns:p14="http://schemas.microsoft.com/office/powerpoint/2010/main" val="415052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DDE715-DC1D-4B19-9FCF-8B62FCE8E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D5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9D4B08-2FD7-4795-B867-90033141C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FEAB822-F0FD-4704-BB9F-0294145AD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movie&#10;&#10;Description automatically generated">
            <a:extLst>
              <a:ext uri="{FF2B5EF4-FFF2-40B4-BE49-F238E27FC236}">
                <a16:creationId xmlns:a16="http://schemas.microsoft.com/office/drawing/2014/main" id="{1A4CBFC0-D0CE-3693-9118-AD349020208B}"/>
              </a:ext>
            </a:extLst>
          </p:cNvPr>
          <p:cNvPicPr>
            <a:picLocks noChangeAspect="1"/>
          </p:cNvPicPr>
          <p:nvPr/>
        </p:nvPicPr>
        <p:blipFill>
          <a:blip r:embed="rId2"/>
          <a:stretch>
            <a:fillRect/>
          </a:stretch>
        </p:blipFill>
        <p:spPr>
          <a:xfrm>
            <a:off x="1120477" y="1485474"/>
            <a:ext cx="9951041" cy="3880905"/>
          </a:xfrm>
          <a:prstGeom prst="rect">
            <a:avLst/>
          </a:prstGeom>
        </p:spPr>
      </p:pic>
    </p:spTree>
    <p:extLst>
      <p:ext uri="{BB962C8B-B14F-4D97-AF65-F5344CB8AC3E}">
        <p14:creationId xmlns:p14="http://schemas.microsoft.com/office/powerpoint/2010/main" val="546723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1D049E-2C7B-4131-B81E-E5B643BD61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635463-D121-4B16-AB61-D492DD3F02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3404F07-D8D9-703F-7A78-2C3B6DB7650B}"/>
              </a:ext>
            </a:extLst>
          </p:cNvPr>
          <p:cNvPicPr>
            <a:picLocks noChangeAspect="1"/>
          </p:cNvPicPr>
          <p:nvPr/>
        </p:nvPicPr>
        <p:blipFill>
          <a:blip r:embed="rId2"/>
          <a:stretch>
            <a:fillRect/>
          </a:stretch>
        </p:blipFill>
        <p:spPr>
          <a:xfrm>
            <a:off x="643467" y="907203"/>
            <a:ext cx="10905066" cy="5043593"/>
          </a:xfrm>
          <a:prstGeom prst="rect">
            <a:avLst/>
          </a:prstGeom>
        </p:spPr>
      </p:pic>
    </p:spTree>
    <p:extLst>
      <p:ext uri="{BB962C8B-B14F-4D97-AF65-F5344CB8AC3E}">
        <p14:creationId xmlns:p14="http://schemas.microsoft.com/office/powerpoint/2010/main" val="1156376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9D1EE6-C77B-4AB5-80C2-B2766A04E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638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 name="Picture 2" descr="A group of rectangular objects with text&#10;&#10;Description automatically generated with medium confidence">
            <a:extLst>
              <a:ext uri="{FF2B5EF4-FFF2-40B4-BE49-F238E27FC236}">
                <a16:creationId xmlns:a16="http://schemas.microsoft.com/office/drawing/2014/main" id="{2C00C739-2D4B-410C-3BDD-3B051CA06C6C}"/>
              </a:ext>
            </a:extLst>
          </p:cNvPr>
          <p:cNvPicPr>
            <a:picLocks noChangeAspect="1"/>
          </p:cNvPicPr>
          <p:nvPr/>
        </p:nvPicPr>
        <p:blipFill rotWithShape="1">
          <a:blip r:embed="rId2"/>
          <a:srcRect l="2967" r="3076"/>
          <a:stretch/>
        </p:blipFill>
        <p:spPr>
          <a:xfrm>
            <a:off x="643467" y="643467"/>
            <a:ext cx="10905066" cy="5571066"/>
          </a:xfrm>
          <a:prstGeom prst="rect">
            <a:avLst/>
          </a:prstGeom>
        </p:spPr>
      </p:pic>
      <p:sp>
        <p:nvSpPr>
          <p:cNvPr id="13" name="Rectangle 12">
            <a:extLst>
              <a:ext uri="{FF2B5EF4-FFF2-40B4-BE49-F238E27FC236}">
                <a16:creationId xmlns:a16="http://schemas.microsoft.com/office/drawing/2014/main" id="{873991DB-6F50-4514-9746-B72BC8E1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88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08C3-757A-D952-8021-B7089F1AEA24}"/>
              </a:ext>
            </a:extLst>
          </p:cNvPr>
          <p:cNvSpPr>
            <a:spLocks noGrp="1"/>
          </p:cNvSpPr>
          <p:nvPr>
            <p:ph type="title"/>
          </p:nvPr>
        </p:nvSpPr>
        <p:spPr>
          <a:xfrm>
            <a:off x="1582310" y="652754"/>
            <a:ext cx="10457290" cy="1371600"/>
          </a:xfrm>
        </p:spPr>
        <p:txBody>
          <a:bodyPr>
            <a:normAutofit/>
          </a:bodyPr>
          <a:lstStyle/>
          <a:p>
            <a:pPr algn="ctr"/>
            <a:r>
              <a:rPr lang="en-US" b="1" dirty="0"/>
              <a:t>MOVIE RECOMMENDER SYSTEM BASED ON   FUZZY LOGIC</a:t>
            </a:r>
            <a:endParaRPr lang="en-IN" b="1" dirty="0"/>
          </a:p>
        </p:txBody>
      </p:sp>
      <p:sp>
        <p:nvSpPr>
          <p:cNvPr id="3" name="Content Placeholder 2">
            <a:extLst>
              <a:ext uri="{FF2B5EF4-FFF2-40B4-BE49-F238E27FC236}">
                <a16:creationId xmlns:a16="http://schemas.microsoft.com/office/drawing/2014/main" id="{9A13FB18-561D-DC76-FF19-99A99F30E893}"/>
              </a:ext>
            </a:extLst>
          </p:cNvPr>
          <p:cNvSpPr>
            <a:spLocks noGrp="1"/>
          </p:cNvSpPr>
          <p:nvPr>
            <p:ph idx="1"/>
          </p:nvPr>
        </p:nvSpPr>
        <p:spPr>
          <a:xfrm>
            <a:off x="1582310" y="1858683"/>
            <a:ext cx="10457290" cy="3931920"/>
          </a:xfrm>
        </p:spPr>
        <p:txBody>
          <a:bodyPr>
            <a:normAutofit lnSpcReduction="10000"/>
          </a:bodyPr>
          <a:lstStyle/>
          <a:p>
            <a:r>
              <a:rPr lang="en-US" sz="2000" dirty="0"/>
              <a:t>A Recommender System is an application that  is used to provide insightful recommendations to users that align with their interests.</a:t>
            </a:r>
          </a:p>
          <a:p>
            <a:r>
              <a:rPr lang="en-US" sz="2000" dirty="0"/>
              <a:t>Based on </a:t>
            </a:r>
            <a:r>
              <a:rPr lang="en-US" sz="2000" b="1" dirty="0"/>
              <a:t>their preferences and viewing history</a:t>
            </a:r>
            <a:r>
              <a:rPr lang="en-US" sz="2000" dirty="0"/>
              <a:t>.</a:t>
            </a:r>
          </a:p>
          <a:p>
            <a:r>
              <a:rPr lang="en-US" sz="2000" dirty="0"/>
              <a:t>Recommender systems plays an essential role in our real life they simplify decision-making , they assists users for finding relevant and personalized content in various domains, such as e-commerce ,social networking, job portals, travel and entertainment etc. </a:t>
            </a:r>
          </a:p>
          <a:p>
            <a:r>
              <a:rPr lang="en-US" sz="2000" dirty="0"/>
              <a:t>The system will consider various factors such </a:t>
            </a:r>
            <a:r>
              <a:rPr lang="en-US" sz="2000" b="1" dirty="0"/>
              <a:t>as  past purchases</a:t>
            </a:r>
            <a:r>
              <a:rPr lang="en-US" sz="2000" dirty="0"/>
              <a:t>, </a:t>
            </a:r>
            <a:r>
              <a:rPr lang="en-US" sz="2000" b="1" dirty="0"/>
              <a:t>search history, </a:t>
            </a:r>
            <a:r>
              <a:rPr lang="en-US" sz="2000" dirty="0"/>
              <a:t>demographic information, and other factors to the user.</a:t>
            </a:r>
          </a:p>
          <a:p>
            <a:r>
              <a:rPr lang="en-US" sz="2000" dirty="0"/>
              <a:t> By incorporating the </a:t>
            </a:r>
            <a:r>
              <a:rPr lang="en-US" sz="2000" b="1" dirty="0"/>
              <a:t>fuzzy membership functions </a:t>
            </a:r>
            <a:r>
              <a:rPr lang="en-US" sz="2000" dirty="0"/>
              <a:t>for representing user-item interactions, the system can assign degrees of relevance or the preferences.</a:t>
            </a:r>
          </a:p>
          <a:p>
            <a:endParaRPr lang="en-US" sz="2000" dirty="0"/>
          </a:p>
        </p:txBody>
      </p:sp>
    </p:spTree>
    <p:extLst>
      <p:ext uri="{BB962C8B-B14F-4D97-AF65-F5344CB8AC3E}">
        <p14:creationId xmlns:p14="http://schemas.microsoft.com/office/powerpoint/2010/main" val="2423688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19DD9F9-F5C4-4212-9AF4-FA9113A5C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D426F6C-F417-4549-8850-F25566CD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260195"/>
          </a:xfrm>
          <a:prstGeom prst="rect">
            <a:avLst/>
          </a:prstGeom>
          <a:solidFill>
            <a:srgbClr val="FFFFFF"/>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00C9A55-A84A-3D6F-0796-7C2070C08F7F}"/>
              </a:ext>
            </a:extLst>
          </p:cNvPr>
          <p:cNvPicPr>
            <a:picLocks noChangeAspect="1"/>
          </p:cNvPicPr>
          <p:nvPr/>
        </p:nvPicPr>
        <p:blipFill>
          <a:blip r:embed="rId2"/>
          <a:stretch>
            <a:fillRect/>
          </a:stretch>
        </p:blipFill>
        <p:spPr>
          <a:xfrm>
            <a:off x="1163748" y="997309"/>
            <a:ext cx="9864503" cy="4586994"/>
          </a:xfrm>
          <a:prstGeom prst="rect">
            <a:avLst/>
          </a:prstGeom>
        </p:spPr>
      </p:pic>
      <p:sp>
        <p:nvSpPr>
          <p:cNvPr id="16" name="Freeform 11">
            <a:extLst>
              <a:ext uri="{FF2B5EF4-FFF2-40B4-BE49-F238E27FC236}">
                <a16:creationId xmlns:a16="http://schemas.microsoft.com/office/drawing/2014/main" id="{A62F81ED-B4A6-4AE5-80BE-E6269859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627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30A3D2-FC0F-8395-A41E-385B1408E47E}"/>
              </a:ext>
            </a:extLst>
          </p:cNvPr>
          <p:cNvPicPr>
            <a:picLocks noGrp="1" noChangeAspect="1"/>
          </p:cNvPicPr>
          <p:nvPr>
            <p:ph idx="1"/>
          </p:nvPr>
        </p:nvPicPr>
        <p:blipFill>
          <a:blip r:embed="rId2"/>
          <a:stretch>
            <a:fillRect/>
          </a:stretch>
        </p:blipFill>
        <p:spPr>
          <a:xfrm>
            <a:off x="2785035" y="2214282"/>
            <a:ext cx="7995919" cy="4110019"/>
          </a:xfrm>
        </p:spPr>
      </p:pic>
      <p:sp>
        <p:nvSpPr>
          <p:cNvPr id="2" name="TextBox 1">
            <a:extLst>
              <a:ext uri="{FF2B5EF4-FFF2-40B4-BE49-F238E27FC236}">
                <a16:creationId xmlns:a16="http://schemas.microsoft.com/office/drawing/2014/main" id="{2DDA759B-F7C3-4D1B-B779-ADA2ABA34D39}"/>
              </a:ext>
            </a:extLst>
          </p:cNvPr>
          <p:cNvSpPr txBox="1"/>
          <p:nvPr/>
        </p:nvSpPr>
        <p:spPr>
          <a:xfrm>
            <a:off x="4052047" y="1030942"/>
            <a:ext cx="6364941" cy="830997"/>
          </a:xfrm>
          <a:prstGeom prst="rect">
            <a:avLst/>
          </a:prstGeom>
          <a:noFill/>
        </p:spPr>
        <p:txBody>
          <a:bodyPr wrap="square" rtlCol="0">
            <a:spAutoFit/>
          </a:bodyPr>
          <a:lstStyle/>
          <a:p>
            <a:r>
              <a:rPr lang="en-IN" sz="4800" b="1" dirty="0">
                <a:solidFill>
                  <a:srgbClr val="00B0F0"/>
                </a:solidFill>
                <a:latin typeface="+mj-lt"/>
              </a:rPr>
              <a:t>BLOCK DIAGRAM</a:t>
            </a:r>
          </a:p>
        </p:txBody>
      </p:sp>
    </p:spTree>
    <p:extLst>
      <p:ext uri="{BB962C8B-B14F-4D97-AF65-F5344CB8AC3E}">
        <p14:creationId xmlns:p14="http://schemas.microsoft.com/office/powerpoint/2010/main" val="1922499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5EB45B-8718-B039-4F1B-D4B414E3CBF6}"/>
              </a:ext>
            </a:extLst>
          </p:cNvPr>
          <p:cNvSpPr>
            <a:spLocks noGrp="1"/>
          </p:cNvSpPr>
          <p:nvPr>
            <p:ph type="title"/>
          </p:nvPr>
        </p:nvSpPr>
        <p:spPr>
          <a:xfrm>
            <a:off x="1259893" y="3101093"/>
            <a:ext cx="2454052" cy="3029344"/>
          </a:xfrm>
        </p:spPr>
        <p:txBody>
          <a:bodyPr>
            <a:normAutofit/>
          </a:bodyPr>
          <a:lstStyle/>
          <a:p>
            <a:r>
              <a:rPr lang="en-IN" sz="2700" b="1" dirty="0">
                <a:solidFill>
                  <a:schemeClr val="bg1"/>
                </a:solidFill>
              </a:rPr>
              <a:t>LITERATURE SURVEY</a:t>
            </a:r>
          </a:p>
        </p:txBody>
      </p:sp>
      <p:sp>
        <p:nvSpPr>
          <p:cNvPr id="11"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dirty="0"/>
          </a:p>
        </p:txBody>
      </p:sp>
      <p:sp useBgFill="1">
        <p:nvSpPr>
          <p:cNvPr id="13" name="Rectangle 12">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D2989A30-3ABE-AB49-BEE8-90ED3A1426C2}"/>
              </a:ext>
            </a:extLst>
          </p:cNvPr>
          <p:cNvGraphicFramePr>
            <a:graphicFrameLocks noGrp="1"/>
          </p:cNvGraphicFramePr>
          <p:nvPr>
            <p:ph idx="1"/>
            <p:extLst>
              <p:ext uri="{D42A27DB-BD31-4B8C-83A1-F6EECF244321}">
                <p14:modId xmlns:p14="http://schemas.microsoft.com/office/powerpoint/2010/main" val="3383417971"/>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6960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FFBB94-E5F2-01CD-34D2-A4F9CB9CDA9F}"/>
              </a:ext>
            </a:extLst>
          </p:cNvPr>
          <p:cNvSpPr>
            <a:spLocks noGrp="1"/>
          </p:cNvSpPr>
          <p:nvPr>
            <p:ph type="title"/>
          </p:nvPr>
        </p:nvSpPr>
        <p:spPr>
          <a:xfrm>
            <a:off x="1259893" y="3101093"/>
            <a:ext cx="2454052" cy="3029344"/>
          </a:xfrm>
        </p:spPr>
        <p:txBody>
          <a:bodyPr>
            <a:normAutofit/>
          </a:bodyPr>
          <a:lstStyle/>
          <a:p>
            <a:r>
              <a:rPr lang="en-IN" sz="2500" b="1" dirty="0">
                <a:solidFill>
                  <a:schemeClr val="bg1"/>
                </a:solidFill>
              </a:rPr>
              <a:t>REFERENCES</a:t>
            </a:r>
          </a:p>
        </p:txBody>
      </p:sp>
      <p:sp>
        <p:nvSpPr>
          <p:cNvPr id="11"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dirty="0"/>
          </a:p>
        </p:txBody>
      </p:sp>
      <p:sp useBgFill="1">
        <p:nvSpPr>
          <p:cNvPr id="13" name="Rectangle 12">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19B8BF01-9E02-D50A-EF15-F3D7D9AC4FDA}"/>
              </a:ext>
            </a:extLst>
          </p:cNvPr>
          <p:cNvGraphicFramePr>
            <a:graphicFrameLocks noGrp="1"/>
          </p:cNvGraphicFramePr>
          <p:nvPr>
            <p:ph idx="1"/>
            <p:extLst>
              <p:ext uri="{D42A27DB-BD31-4B8C-83A1-F6EECF244321}">
                <p14:modId xmlns:p14="http://schemas.microsoft.com/office/powerpoint/2010/main" val="1066962337"/>
              </p:ext>
            </p:extLst>
          </p:nvPr>
        </p:nvGraphicFramePr>
        <p:xfrm>
          <a:off x="4713143" y="641551"/>
          <a:ext cx="7396264" cy="512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5464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B01FB5-37B9-4EBD-AF40-DE68D3CA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3F6BF2-1335-CCA1-FA77-C7ABD7E27E5E}"/>
              </a:ext>
            </a:extLst>
          </p:cNvPr>
          <p:cNvSpPr>
            <a:spLocks noGrp="1"/>
          </p:cNvSpPr>
          <p:nvPr>
            <p:ph type="title"/>
          </p:nvPr>
        </p:nvSpPr>
        <p:spPr>
          <a:xfrm>
            <a:off x="1259893" y="3101093"/>
            <a:ext cx="2454052" cy="3029344"/>
          </a:xfrm>
        </p:spPr>
        <p:txBody>
          <a:bodyPr>
            <a:normAutofit/>
          </a:bodyPr>
          <a:lstStyle/>
          <a:p>
            <a:r>
              <a:rPr lang="en-IN" sz="2500" b="1" dirty="0">
                <a:solidFill>
                  <a:schemeClr val="bg1"/>
                </a:solidFill>
              </a:rPr>
              <a:t>APPLICATION AND END USERS</a:t>
            </a:r>
          </a:p>
        </p:txBody>
      </p:sp>
      <p:sp>
        <p:nvSpPr>
          <p:cNvPr id="14" name="Freeform 11">
            <a:extLst>
              <a:ext uri="{FF2B5EF4-FFF2-40B4-BE49-F238E27FC236}">
                <a16:creationId xmlns:a16="http://schemas.microsoft.com/office/drawing/2014/main" id="{06AF6A9A-0638-4916-AD29-9FC8FC07A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dirty="0"/>
          </a:p>
        </p:txBody>
      </p:sp>
      <p:sp useBgFill="1">
        <p:nvSpPr>
          <p:cNvPr id="16" name="Rectangle 15">
            <a:extLst>
              <a:ext uri="{FF2B5EF4-FFF2-40B4-BE49-F238E27FC236}">
                <a16:creationId xmlns:a16="http://schemas.microsoft.com/office/drawing/2014/main" id="{79057B2B-0D8C-47F2-836B-2E7DD462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ontent Placeholder 5">
            <a:extLst>
              <a:ext uri="{FF2B5EF4-FFF2-40B4-BE49-F238E27FC236}">
                <a16:creationId xmlns:a16="http://schemas.microsoft.com/office/drawing/2014/main" id="{C8120173-714A-3FCE-98B9-6F9C161E491A}"/>
              </a:ext>
            </a:extLst>
          </p:cNvPr>
          <p:cNvGraphicFramePr>
            <a:graphicFrameLocks noGrp="1"/>
          </p:cNvGraphicFramePr>
          <p:nvPr>
            <p:ph idx="1"/>
            <p:extLst>
              <p:ext uri="{D42A27DB-BD31-4B8C-83A1-F6EECF244321}">
                <p14:modId xmlns:p14="http://schemas.microsoft.com/office/powerpoint/2010/main" val="284196797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5955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2956D23-3AB9-ADA5-6A8A-E870EDD396E7}"/>
              </a:ext>
            </a:extLst>
          </p:cNvPr>
          <p:cNvSpPr/>
          <p:nvPr/>
        </p:nvSpPr>
        <p:spPr>
          <a:xfrm>
            <a:off x="3259855" y="2635640"/>
            <a:ext cx="6263959" cy="1323439"/>
          </a:xfrm>
          <a:prstGeom prst="rect">
            <a:avLst/>
          </a:prstGeom>
          <a:noFill/>
        </p:spPr>
        <p:txBody>
          <a:bodyPr wrap="none" lIns="91440" tIns="45720" rIns="91440" bIns="45720">
            <a:spAutoFit/>
          </a:bodyPr>
          <a:lstStyle/>
          <a:p>
            <a:pPr algn="ctr"/>
            <a:r>
              <a:rPr lang="en-IN" sz="8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81950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E883B-C2D2-EDB9-B5D8-90AC3459B764}"/>
              </a:ext>
            </a:extLst>
          </p:cNvPr>
          <p:cNvSpPr>
            <a:spLocks noGrp="1"/>
          </p:cNvSpPr>
          <p:nvPr>
            <p:ph type="title"/>
          </p:nvPr>
        </p:nvSpPr>
        <p:spPr>
          <a:xfrm>
            <a:off x="1259893" y="3101093"/>
            <a:ext cx="2454052" cy="3029344"/>
          </a:xfrm>
        </p:spPr>
        <p:txBody>
          <a:bodyPr>
            <a:normAutofit/>
          </a:bodyPr>
          <a:lstStyle/>
          <a:p>
            <a:r>
              <a:rPr lang="en-IN" sz="2700">
                <a:solidFill>
                  <a:schemeClr val="bg1"/>
                </a:solidFill>
              </a:rPr>
              <a:t>    </a:t>
            </a:r>
            <a:r>
              <a:rPr lang="en-IN" sz="2700" b="1">
                <a:solidFill>
                  <a:schemeClr val="bg1"/>
                </a:solidFill>
              </a:rPr>
              <a:t>PROBLEM STATEMENT</a:t>
            </a:r>
          </a:p>
        </p:txBody>
      </p:sp>
      <p:sp>
        <p:nvSpPr>
          <p:cNvPr id="47"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a:p>
        </p:txBody>
      </p:sp>
      <p:sp useBgFill="1">
        <p:nvSpPr>
          <p:cNvPr id="49" name="Rectangle 48">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F87272-F42C-50CE-9EC2-80EAFB144572}"/>
              </a:ext>
            </a:extLst>
          </p:cNvPr>
          <p:cNvSpPr>
            <a:spLocks noGrp="1"/>
          </p:cNvSpPr>
          <p:nvPr>
            <p:ph idx="1"/>
          </p:nvPr>
        </p:nvSpPr>
        <p:spPr>
          <a:xfrm>
            <a:off x="4706578" y="589722"/>
            <a:ext cx="6798033" cy="5321500"/>
          </a:xfrm>
        </p:spPr>
        <p:txBody>
          <a:bodyPr anchor="ctr">
            <a:normAutofit/>
          </a:bodyPr>
          <a:lstStyle/>
          <a:p>
            <a:pPr marL="0" indent="0">
              <a:buNone/>
            </a:pPr>
            <a:endParaRPr lang="en-US" dirty="0"/>
          </a:p>
          <a:p>
            <a:r>
              <a:rPr lang="en-US" dirty="0"/>
              <a:t>There are various ways of implementing these recommender systems. Traditional recommender systems often depend on explicit </a:t>
            </a:r>
            <a:r>
              <a:rPr lang="en-US" b="1" dirty="0"/>
              <a:t>user-item  features </a:t>
            </a:r>
            <a:r>
              <a:rPr lang="en-US" dirty="0"/>
              <a:t>for generating recommendations</a:t>
            </a:r>
          </a:p>
          <a:p>
            <a:r>
              <a:rPr lang="en-US" dirty="0"/>
              <a:t>Whereas our  project uses  a new  approach for </a:t>
            </a:r>
            <a:r>
              <a:rPr lang="en-US" b="1" dirty="0"/>
              <a:t>recommending systems that is  fuzzy logic </a:t>
            </a:r>
            <a:r>
              <a:rPr lang="en-US" dirty="0"/>
              <a:t>,which is used  to model and accommodate user-generated uncertainty and imprecision.</a:t>
            </a:r>
          </a:p>
          <a:p>
            <a:r>
              <a:rPr lang="en-US" dirty="0"/>
              <a:t>It has been observed that most of the </a:t>
            </a:r>
            <a:r>
              <a:rPr lang="en-US" b="1" dirty="0"/>
              <a:t>users do not give any ratings</a:t>
            </a:r>
            <a:r>
              <a:rPr lang="en-US" dirty="0"/>
              <a:t>. So, a research problem arises that how to know whether they are satisfied with the product and how much.</a:t>
            </a:r>
          </a:p>
          <a:p>
            <a:r>
              <a:rPr lang="en-US" dirty="0">
                <a:latin typeface="Arial (Body)"/>
              </a:rPr>
              <a:t>Fuzzy logic allows for </a:t>
            </a:r>
            <a:r>
              <a:rPr lang="en-US" b="1" dirty="0">
                <a:latin typeface="Arial (Body)"/>
              </a:rPr>
              <a:t>handling uncertainty </a:t>
            </a:r>
            <a:r>
              <a:rPr lang="en-US" dirty="0">
                <a:latin typeface="Arial (Body)"/>
              </a:rPr>
              <a:t>and </a:t>
            </a:r>
            <a:r>
              <a:rPr lang="en-US" b="1" dirty="0">
                <a:latin typeface="Arial (Body)"/>
              </a:rPr>
              <a:t>imprecision in data,</a:t>
            </a:r>
            <a:r>
              <a:rPr lang="en-US" dirty="0">
                <a:latin typeface="Arial (Body)"/>
              </a:rPr>
              <a:t> making it a valuable tool for recommendation systems when dealing with uncertain user preferences and item characteristics It also involves the application of </a:t>
            </a:r>
            <a:r>
              <a:rPr lang="en-US" b="1" dirty="0">
                <a:latin typeface="Arial (Body)"/>
              </a:rPr>
              <a:t>fuzzy logic and fuzzy inference </a:t>
            </a:r>
            <a:r>
              <a:rPr lang="en-US" dirty="0">
                <a:latin typeface="Arial (Body)"/>
              </a:rPr>
              <a:t>techniques to create a personalized recommendation engine. </a:t>
            </a:r>
            <a:endParaRPr lang="en-US" dirty="0"/>
          </a:p>
        </p:txBody>
      </p:sp>
    </p:spTree>
    <p:extLst>
      <p:ext uri="{BB962C8B-B14F-4D97-AF65-F5344CB8AC3E}">
        <p14:creationId xmlns:p14="http://schemas.microsoft.com/office/powerpoint/2010/main" val="71742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0413D0-A0F5-671C-45B8-FBDADC2C31A4}"/>
              </a:ext>
            </a:extLst>
          </p:cNvPr>
          <p:cNvSpPr>
            <a:spLocks noGrp="1"/>
          </p:cNvSpPr>
          <p:nvPr>
            <p:ph type="title"/>
          </p:nvPr>
        </p:nvSpPr>
        <p:spPr>
          <a:xfrm>
            <a:off x="3373062" y="624110"/>
            <a:ext cx="8131550" cy="1280890"/>
          </a:xfrm>
        </p:spPr>
        <p:txBody>
          <a:bodyPr>
            <a:normAutofit/>
          </a:bodyPr>
          <a:lstStyle/>
          <a:p>
            <a:r>
              <a:rPr lang="en-IN" b="1" dirty="0"/>
              <a:t>MOTIVATION</a:t>
            </a:r>
          </a:p>
        </p:txBody>
      </p:sp>
      <p:sp>
        <p:nvSpPr>
          <p:cNvPr id="138" name="Rectangle 137">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5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IN"/>
            </a:p>
          </p:txBody>
        </p:sp>
        <p:sp>
          <p:nvSpPr>
            <p:cNvPr id="142"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IN"/>
            </a:p>
          </p:txBody>
        </p:sp>
        <p:sp>
          <p:nvSpPr>
            <p:cNvPr id="143"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IN"/>
            </a:p>
          </p:txBody>
        </p:sp>
        <p:sp>
          <p:nvSpPr>
            <p:cNvPr id="144"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IN"/>
            </a:p>
          </p:txBody>
        </p:sp>
        <p:sp>
          <p:nvSpPr>
            <p:cNvPr id="145"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IN"/>
            </a:p>
          </p:txBody>
        </p:sp>
        <p:sp>
          <p:nvSpPr>
            <p:cNvPr id="146"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IN"/>
            </a:p>
          </p:txBody>
        </p:sp>
        <p:sp>
          <p:nvSpPr>
            <p:cNvPr id="147"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IN"/>
            </a:p>
          </p:txBody>
        </p:sp>
        <p:sp>
          <p:nvSpPr>
            <p:cNvPr id="148"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IN"/>
            </a:p>
          </p:txBody>
        </p:sp>
        <p:sp>
          <p:nvSpPr>
            <p:cNvPr id="149"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IN"/>
            </a:p>
          </p:txBody>
        </p:sp>
        <p:sp>
          <p:nvSpPr>
            <p:cNvPr id="150"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IN"/>
            </a:p>
          </p:txBody>
        </p:sp>
        <p:sp>
          <p:nvSpPr>
            <p:cNvPr id="151"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IN"/>
            </a:p>
          </p:txBody>
        </p:sp>
        <p:sp>
          <p:nvSpPr>
            <p:cNvPr id="152"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IN"/>
            </a:p>
          </p:txBody>
        </p:sp>
      </p:grpSp>
      <p:grpSp>
        <p:nvGrpSpPr>
          <p:cNvPr id="154" name="Group 153">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155"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IN"/>
            </a:p>
          </p:txBody>
        </p:sp>
        <p:sp>
          <p:nvSpPr>
            <p:cNvPr id="156"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IN"/>
            </a:p>
          </p:txBody>
        </p:sp>
        <p:sp>
          <p:nvSpPr>
            <p:cNvPr id="157"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IN"/>
            </a:p>
          </p:txBody>
        </p:sp>
        <p:sp>
          <p:nvSpPr>
            <p:cNvPr id="158"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IN"/>
            </a:p>
          </p:txBody>
        </p:sp>
        <p:sp>
          <p:nvSpPr>
            <p:cNvPr id="159"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IN"/>
            </a:p>
          </p:txBody>
        </p:sp>
        <p:sp>
          <p:nvSpPr>
            <p:cNvPr id="160"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IN"/>
            </a:p>
          </p:txBody>
        </p:sp>
        <p:sp>
          <p:nvSpPr>
            <p:cNvPr id="161"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IN"/>
            </a:p>
          </p:txBody>
        </p:sp>
        <p:sp>
          <p:nvSpPr>
            <p:cNvPr id="162"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IN"/>
            </a:p>
          </p:txBody>
        </p:sp>
        <p:sp>
          <p:nvSpPr>
            <p:cNvPr id="163"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IN"/>
            </a:p>
          </p:txBody>
        </p:sp>
        <p:sp>
          <p:nvSpPr>
            <p:cNvPr id="164"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IN"/>
            </a:p>
          </p:txBody>
        </p:sp>
        <p:sp>
          <p:nvSpPr>
            <p:cNvPr id="165"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IN"/>
            </a:p>
          </p:txBody>
        </p:sp>
        <p:sp>
          <p:nvSpPr>
            <p:cNvPr id="166"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IN"/>
            </a:p>
          </p:txBody>
        </p:sp>
      </p:grpSp>
      <p:sp>
        <p:nvSpPr>
          <p:cNvPr id="168"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IN"/>
          </a:p>
        </p:txBody>
      </p:sp>
      <p:sp>
        <p:nvSpPr>
          <p:cNvPr id="93" name="Content Placeholder 2">
            <a:extLst>
              <a:ext uri="{FF2B5EF4-FFF2-40B4-BE49-F238E27FC236}">
                <a16:creationId xmlns:a16="http://schemas.microsoft.com/office/drawing/2014/main" id="{42D4EEF2-CCD7-1487-12AE-3C33175A51C8}"/>
              </a:ext>
            </a:extLst>
          </p:cNvPr>
          <p:cNvSpPr>
            <a:spLocks noGrp="1"/>
          </p:cNvSpPr>
          <p:nvPr>
            <p:ph idx="1"/>
          </p:nvPr>
        </p:nvSpPr>
        <p:spPr>
          <a:xfrm>
            <a:off x="3373062" y="2133600"/>
            <a:ext cx="8131550" cy="3777622"/>
          </a:xfrm>
        </p:spPr>
        <p:txBody>
          <a:bodyPr>
            <a:normAutofit/>
          </a:bodyPr>
          <a:lstStyle/>
          <a:p>
            <a:r>
              <a:rPr lang="en-US"/>
              <a:t>It is </a:t>
            </a:r>
            <a:r>
              <a:rPr lang="en-US" b="1"/>
              <a:t>difficult for the customers </a:t>
            </a:r>
            <a:r>
              <a:rPr lang="en-US"/>
              <a:t>to find the products they want in the existing recommendation systems.</a:t>
            </a:r>
          </a:p>
          <a:p>
            <a:r>
              <a:rPr lang="en-US"/>
              <a:t>Due to Limited resource situation, data valid time and </a:t>
            </a:r>
            <a:r>
              <a:rPr lang="en-US" b="1"/>
              <a:t>cold start problems </a:t>
            </a:r>
            <a:r>
              <a:rPr lang="en-US"/>
              <a:t>are some of the issues that have not been very well considered in existing recommendation systems.</a:t>
            </a:r>
          </a:p>
          <a:p>
            <a:r>
              <a:rPr lang="en-US" b="1"/>
              <a:t>Due to which no personalized recommendation </a:t>
            </a:r>
            <a:r>
              <a:rPr lang="en-US"/>
              <a:t>are provided to users., unable to solve cold start problem, limited resource situation not properly handled, data valid time not handled properly and less efficient.</a:t>
            </a:r>
          </a:p>
          <a:p>
            <a:r>
              <a:rPr lang="en-US"/>
              <a:t> This is where fuzzy recommender systems step in. They can handle the in-between stuff. </a:t>
            </a:r>
          </a:p>
          <a:p>
            <a:endParaRPr lang="en-IN" dirty="0"/>
          </a:p>
        </p:txBody>
      </p:sp>
    </p:spTree>
    <p:extLst>
      <p:ext uri="{BB962C8B-B14F-4D97-AF65-F5344CB8AC3E}">
        <p14:creationId xmlns:p14="http://schemas.microsoft.com/office/powerpoint/2010/main" val="1083040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13D0-A0F5-671C-45B8-FBDADC2C31A4}"/>
              </a:ext>
            </a:extLst>
          </p:cNvPr>
          <p:cNvSpPr>
            <a:spLocks noGrp="1"/>
          </p:cNvSpPr>
          <p:nvPr>
            <p:ph type="title"/>
          </p:nvPr>
        </p:nvSpPr>
        <p:spPr>
          <a:xfrm>
            <a:off x="2153862" y="542830"/>
            <a:ext cx="8131550" cy="1280890"/>
          </a:xfrm>
        </p:spPr>
        <p:txBody>
          <a:bodyPr>
            <a:normAutofit/>
          </a:bodyPr>
          <a:lstStyle/>
          <a:p>
            <a:r>
              <a:rPr lang="en-IN" b="1"/>
              <a:t>Overview Of Various Methods</a:t>
            </a:r>
            <a:endParaRPr lang="en-IN" b="1" dirty="0"/>
          </a:p>
        </p:txBody>
      </p:sp>
      <p:sp>
        <p:nvSpPr>
          <p:cNvPr id="93" name="Content Placeholder 2">
            <a:extLst>
              <a:ext uri="{FF2B5EF4-FFF2-40B4-BE49-F238E27FC236}">
                <a16:creationId xmlns:a16="http://schemas.microsoft.com/office/drawing/2014/main" id="{42D4EEF2-CCD7-1487-12AE-3C33175A51C8}"/>
              </a:ext>
            </a:extLst>
          </p:cNvPr>
          <p:cNvSpPr>
            <a:spLocks noGrp="1"/>
          </p:cNvSpPr>
          <p:nvPr>
            <p:ph idx="1"/>
          </p:nvPr>
        </p:nvSpPr>
        <p:spPr>
          <a:xfrm>
            <a:off x="2397702" y="1493520"/>
            <a:ext cx="9164378" cy="4551680"/>
          </a:xfrm>
        </p:spPr>
        <p:txBody>
          <a:bodyPr>
            <a:normAutofit/>
          </a:bodyPr>
          <a:lstStyle/>
          <a:p>
            <a:r>
              <a:rPr lang="en-US" sz="2000"/>
              <a:t>There are several approaches to building recommendation systems, and they can be categorized into two main types: collaborative filtering, content-based filtering.</a:t>
            </a:r>
          </a:p>
          <a:p>
            <a:r>
              <a:rPr lang="en-US" sz="2000" b="1"/>
              <a:t>Collaborative Filtering</a:t>
            </a:r>
            <a:r>
              <a:rPr lang="en-US" sz="2000"/>
              <a:t>: This technique relies on user-item interaction data to identify patterns and make recommendations.   </a:t>
            </a:r>
          </a:p>
          <a:p>
            <a:r>
              <a:rPr lang="en-US" sz="2000"/>
              <a:t>It recommends items based on the behavior and interest of similar users.</a:t>
            </a:r>
          </a:p>
          <a:p>
            <a:r>
              <a:rPr lang="en-US" sz="2000" b="1"/>
              <a:t>For example: </a:t>
            </a:r>
            <a:r>
              <a:rPr lang="en-US" sz="2000"/>
              <a:t>In a music recommendation , if you and another user have same interest and share a lot of common favorite songs and artists. If  that user listens to a new album, the system may suggest same  album to you, assuming  that you'll likely enjoy it too.</a:t>
            </a:r>
            <a:endParaRPr lang="en-IN" sz="2000" dirty="0"/>
          </a:p>
        </p:txBody>
      </p:sp>
    </p:spTree>
    <p:extLst>
      <p:ext uri="{BB962C8B-B14F-4D97-AF65-F5344CB8AC3E}">
        <p14:creationId xmlns:p14="http://schemas.microsoft.com/office/powerpoint/2010/main" val="340100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13D0-A0F5-671C-45B8-FBDADC2C31A4}"/>
              </a:ext>
            </a:extLst>
          </p:cNvPr>
          <p:cNvSpPr>
            <a:spLocks noGrp="1"/>
          </p:cNvSpPr>
          <p:nvPr>
            <p:ph type="title"/>
          </p:nvPr>
        </p:nvSpPr>
        <p:spPr>
          <a:xfrm>
            <a:off x="2153862" y="542830"/>
            <a:ext cx="8131550" cy="1280890"/>
          </a:xfrm>
        </p:spPr>
        <p:txBody>
          <a:bodyPr>
            <a:normAutofit/>
          </a:bodyPr>
          <a:lstStyle/>
          <a:p>
            <a:r>
              <a:rPr lang="en-IN" b="1"/>
              <a:t>Overview Of Various Methods</a:t>
            </a:r>
            <a:endParaRPr lang="en-IN" b="1" dirty="0"/>
          </a:p>
        </p:txBody>
      </p:sp>
      <p:sp>
        <p:nvSpPr>
          <p:cNvPr id="93" name="Content Placeholder 2">
            <a:extLst>
              <a:ext uri="{FF2B5EF4-FFF2-40B4-BE49-F238E27FC236}">
                <a16:creationId xmlns:a16="http://schemas.microsoft.com/office/drawing/2014/main" id="{42D4EEF2-CCD7-1487-12AE-3C33175A51C8}"/>
              </a:ext>
            </a:extLst>
          </p:cNvPr>
          <p:cNvSpPr>
            <a:spLocks noGrp="1"/>
          </p:cNvSpPr>
          <p:nvPr>
            <p:ph idx="1"/>
          </p:nvPr>
        </p:nvSpPr>
        <p:spPr>
          <a:xfrm>
            <a:off x="2397702" y="1493520"/>
            <a:ext cx="9164378" cy="4551680"/>
          </a:xfrm>
        </p:spPr>
        <p:txBody>
          <a:bodyPr>
            <a:normAutofit/>
          </a:bodyPr>
          <a:lstStyle/>
          <a:p>
            <a:r>
              <a:rPr lang="en-US" sz="2000" b="1" dirty="0"/>
              <a:t>Content Based Filtering</a:t>
            </a:r>
            <a:r>
              <a:rPr lang="en-US" sz="2000" dirty="0"/>
              <a:t>: This recommends items to users based on the characteristics or features of the items and the user's preferences.</a:t>
            </a:r>
          </a:p>
          <a:p>
            <a:r>
              <a:rPr lang="en-US" sz="2000" dirty="0"/>
              <a:t>In a movie recommendation system, it might consider features like genre, actors, director, and user's past preferences. This uses Clustering approaches k-means etc.</a:t>
            </a:r>
          </a:p>
          <a:p>
            <a:r>
              <a:rPr lang="en-US" sz="2000" b="1" dirty="0"/>
              <a:t>For example: </a:t>
            </a:r>
            <a:r>
              <a:rPr lang="en-US" sz="2000" dirty="0"/>
              <a:t>If a user browses for a product on an online shopping platform, the platform will analyze the item attributes of the users purchase history and based this information, the system will recommend the similar items to the user.</a:t>
            </a:r>
            <a:endParaRPr lang="en-IN" sz="2000" dirty="0"/>
          </a:p>
        </p:txBody>
      </p:sp>
    </p:spTree>
    <p:extLst>
      <p:ext uri="{BB962C8B-B14F-4D97-AF65-F5344CB8AC3E}">
        <p14:creationId xmlns:p14="http://schemas.microsoft.com/office/powerpoint/2010/main" val="1671715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D6D9-42B6-1495-AC6D-5B6E0C71222F}"/>
              </a:ext>
            </a:extLst>
          </p:cNvPr>
          <p:cNvSpPr>
            <a:spLocks noGrp="1"/>
          </p:cNvSpPr>
          <p:nvPr>
            <p:ph type="title"/>
          </p:nvPr>
        </p:nvSpPr>
        <p:spPr/>
        <p:txBody>
          <a:bodyPr/>
          <a:lstStyle/>
          <a:p>
            <a:r>
              <a:rPr lang="en-IN" dirty="0"/>
              <a:t>Application Of Fuzzy Logic</a:t>
            </a:r>
          </a:p>
        </p:txBody>
      </p:sp>
      <p:sp>
        <p:nvSpPr>
          <p:cNvPr id="3" name="Content Placeholder 2">
            <a:extLst>
              <a:ext uri="{FF2B5EF4-FFF2-40B4-BE49-F238E27FC236}">
                <a16:creationId xmlns:a16="http://schemas.microsoft.com/office/drawing/2014/main" id="{814D90FF-BC48-13ED-A848-6B7677DCA42B}"/>
              </a:ext>
            </a:extLst>
          </p:cNvPr>
          <p:cNvSpPr>
            <a:spLocks noGrp="1"/>
          </p:cNvSpPr>
          <p:nvPr>
            <p:ph idx="1"/>
          </p:nvPr>
        </p:nvSpPr>
        <p:spPr>
          <a:xfrm>
            <a:off x="1696720" y="1605280"/>
            <a:ext cx="9807892" cy="4305942"/>
          </a:xfrm>
        </p:spPr>
        <p:txBody>
          <a:bodyPr>
            <a:normAutofit/>
          </a:bodyPr>
          <a:lstStyle/>
          <a:p>
            <a:r>
              <a:rPr lang="en-US" sz="2400" dirty="0"/>
              <a:t>In this project  involves the application of fuzzy logic  and fuzzy Inference techniques to create a personalized recommendation engine. Fuzzy logic allows for </a:t>
            </a:r>
            <a:r>
              <a:rPr lang="en-US" sz="2400" b="1" dirty="0"/>
              <a:t>handling uncertainty </a:t>
            </a:r>
            <a:r>
              <a:rPr lang="en-US" sz="2400" dirty="0"/>
              <a:t>and imprecision in data, making it a valuable tool for recommendation systems.</a:t>
            </a:r>
          </a:p>
          <a:p>
            <a:r>
              <a:rPr lang="en-US" sz="2400" dirty="0"/>
              <a:t>Fuzzy logic is a process generalizing the standard logic, in standard logic  which all statements have a truth value of 0 or 1.</a:t>
            </a:r>
          </a:p>
          <a:p>
            <a:r>
              <a:rPr lang="en-US" sz="2400" dirty="0"/>
              <a:t>In fuzzy logic, statements can have a value of partial truth, such as 0.95 or 0.25 .</a:t>
            </a:r>
          </a:p>
        </p:txBody>
      </p:sp>
    </p:spTree>
    <p:extLst>
      <p:ext uri="{BB962C8B-B14F-4D97-AF65-F5344CB8AC3E}">
        <p14:creationId xmlns:p14="http://schemas.microsoft.com/office/powerpoint/2010/main" val="168785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diagram of a basic algorithm">
            <a:extLst>
              <a:ext uri="{FF2B5EF4-FFF2-40B4-BE49-F238E27FC236}">
                <a16:creationId xmlns:a16="http://schemas.microsoft.com/office/drawing/2014/main" id="{A27F3F9C-ACD2-8E33-4943-D890049AF337}"/>
              </a:ext>
            </a:extLst>
          </p:cNvPr>
          <p:cNvPicPr>
            <a:picLocks noGrp="1" noChangeAspect="1"/>
          </p:cNvPicPr>
          <p:nvPr>
            <p:ph idx="1"/>
          </p:nvPr>
        </p:nvPicPr>
        <p:blipFill>
          <a:blip r:embed="rId2"/>
          <a:stretch>
            <a:fillRect/>
          </a:stretch>
        </p:blipFill>
        <p:spPr>
          <a:xfrm>
            <a:off x="2345559" y="935421"/>
            <a:ext cx="8553669" cy="4918841"/>
          </a:xfrm>
        </p:spPr>
      </p:pic>
    </p:spTree>
    <p:extLst>
      <p:ext uri="{BB962C8B-B14F-4D97-AF65-F5344CB8AC3E}">
        <p14:creationId xmlns:p14="http://schemas.microsoft.com/office/powerpoint/2010/main" val="1785356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D6D9-42B6-1495-AC6D-5B6E0C71222F}"/>
              </a:ext>
            </a:extLst>
          </p:cNvPr>
          <p:cNvSpPr>
            <a:spLocks noGrp="1"/>
          </p:cNvSpPr>
          <p:nvPr>
            <p:ph type="title"/>
          </p:nvPr>
        </p:nvSpPr>
        <p:spPr/>
        <p:txBody>
          <a:bodyPr/>
          <a:lstStyle/>
          <a:p>
            <a:r>
              <a:rPr lang="en-IN"/>
              <a:t>Advantages Of Fuzzy Logic</a:t>
            </a:r>
            <a:endParaRPr lang="en-IN" dirty="0"/>
          </a:p>
        </p:txBody>
      </p:sp>
      <p:sp>
        <p:nvSpPr>
          <p:cNvPr id="3" name="Content Placeholder 2">
            <a:extLst>
              <a:ext uri="{FF2B5EF4-FFF2-40B4-BE49-F238E27FC236}">
                <a16:creationId xmlns:a16="http://schemas.microsoft.com/office/drawing/2014/main" id="{814D90FF-BC48-13ED-A848-6B7677DCA42B}"/>
              </a:ext>
            </a:extLst>
          </p:cNvPr>
          <p:cNvSpPr>
            <a:spLocks noGrp="1"/>
          </p:cNvSpPr>
          <p:nvPr>
            <p:ph idx="1"/>
          </p:nvPr>
        </p:nvSpPr>
        <p:spPr>
          <a:xfrm>
            <a:off x="1696720" y="1605280"/>
            <a:ext cx="9807892" cy="4305942"/>
          </a:xfrm>
        </p:spPr>
        <p:txBody>
          <a:bodyPr>
            <a:normAutofit/>
          </a:bodyPr>
          <a:lstStyle/>
          <a:p>
            <a:r>
              <a:rPr lang="en-US" sz="2400" b="1" dirty="0"/>
              <a:t>Handling Uncertainty</a:t>
            </a:r>
            <a:r>
              <a:rPr lang="en-US" sz="2400" dirty="0"/>
              <a:t>:  Uncertainty refers to a lack of complete information about a data, when there are errors, incomplete information uncertainty occurs</a:t>
            </a:r>
            <a:r>
              <a:rPr lang="en-US" sz="2400" b="1" dirty="0"/>
              <a:t>.</a:t>
            </a:r>
          </a:p>
          <a:p>
            <a:r>
              <a:rPr lang="en-US" sz="2400" dirty="0"/>
              <a:t>Fuzzy Systems </a:t>
            </a:r>
            <a:r>
              <a:rPr lang="en-US" sz="2400" b="1" dirty="0"/>
              <a:t>are well-suited for situations </a:t>
            </a:r>
            <a:r>
              <a:rPr lang="en-US" sz="2400" dirty="0"/>
              <a:t>where user preferences or item characteristics are </a:t>
            </a:r>
            <a:r>
              <a:rPr lang="en-US" sz="2400" b="1" dirty="0"/>
              <a:t>not clear</a:t>
            </a:r>
            <a:r>
              <a:rPr lang="en-US" sz="2400" dirty="0"/>
              <a:t>.</a:t>
            </a:r>
          </a:p>
          <a:p>
            <a:r>
              <a:rPr lang="en-US" sz="2400" dirty="0"/>
              <a:t>Fuzzy systems </a:t>
            </a:r>
            <a:r>
              <a:rPr lang="en-US" sz="2400" b="1" dirty="0"/>
              <a:t>use membership functions </a:t>
            </a:r>
            <a:r>
              <a:rPr lang="en-US" sz="2400" dirty="0"/>
              <a:t>to represent the degree of truth.</a:t>
            </a:r>
          </a:p>
        </p:txBody>
      </p:sp>
    </p:spTree>
    <p:extLst>
      <p:ext uri="{BB962C8B-B14F-4D97-AF65-F5344CB8AC3E}">
        <p14:creationId xmlns:p14="http://schemas.microsoft.com/office/powerpoint/2010/main" val="3490139376"/>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1683</TotalTime>
  <Words>1685</Words>
  <Application>Microsoft Office PowerPoint</Application>
  <PresentationFormat>Widescreen</PresentationFormat>
  <Paragraphs>96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(Body)</vt:lpstr>
      <vt:lpstr>Times New Roman</vt:lpstr>
      <vt:lpstr>Wingdings 3</vt:lpstr>
      <vt:lpstr>Wisp</vt:lpstr>
      <vt:lpstr>                Movie Recommender System   Based On Fuzzy Logic  </vt:lpstr>
      <vt:lpstr>MOVIE RECOMMENDER SYSTEM BASED ON   FUZZY LOGIC</vt:lpstr>
      <vt:lpstr>    PROBLEM STATEMENT</vt:lpstr>
      <vt:lpstr>MOTIVATION</vt:lpstr>
      <vt:lpstr>Overview Of Various Methods</vt:lpstr>
      <vt:lpstr>Overview Of Various Methods</vt:lpstr>
      <vt:lpstr>Application Of Fuzzy Logic</vt:lpstr>
      <vt:lpstr>PowerPoint Presentation</vt:lpstr>
      <vt:lpstr>Advantages Of Fuzzy Logic</vt:lpstr>
      <vt:lpstr>Advantages Of Fuzzy Logic</vt:lpstr>
      <vt:lpstr>Proposed Models</vt:lpstr>
      <vt:lpstr>Proposed Models</vt:lpstr>
      <vt:lpstr>PowerPoint Presentation</vt:lpstr>
      <vt:lpstr>Code Implementation</vt:lpstr>
      <vt:lpstr>Code Implementation</vt:lpstr>
      <vt:lpstr>Code Implementation</vt:lpstr>
      <vt:lpstr>PowerPoint Presentation</vt:lpstr>
      <vt:lpstr>PowerPoint Presentation</vt:lpstr>
      <vt:lpstr>PowerPoint Presentation</vt:lpstr>
      <vt:lpstr>PowerPoint Presentation</vt:lpstr>
      <vt:lpstr>PowerPoint Presentation</vt:lpstr>
      <vt:lpstr>LITERATURE SURVEY</vt:lpstr>
      <vt:lpstr>REFERENCES</vt:lpstr>
      <vt:lpstr>APPLICATION AND END USERS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MCP-2  PROJECT</dc:title>
  <dc:creator>KOUSALYA RAJENDIRAN</dc:creator>
  <cp:lastModifiedBy>MOUNIKANJALI KOLLIBOYENA .</cp:lastModifiedBy>
  <cp:revision>19</cp:revision>
  <dcterms:created xsi:type="dcterms:W3CDTF">2023-05-06T04:25:19Z</dcterms:created>
  <dcterms:modified xsi:type="dcterms:W3CDTF">2023-11-11T15:15:10Z</dcterms:modified>
</cp:coreProperties>
</file>