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7"/>
  </p:handoutMasterIdLst>
  <p:sldIdLst>
    <p:sldId id="850" r:id="rId3"/>
    <p:sldId id="992" r:id="rId5"/>
    <p:sldId id="993" r:id="rId6"/>
  </p:sldIdLst>
  <p:sldSz cx="9144000" cy="6858000" type="screen4x3"/>
  <p:notesSz cx="7099300" cy="10234295"/>
  <p:custDataLst>
    <p:tags r:id="rId1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3" userDrawn="1">
          <p15:clr>
            <a:srgbClr val="A4A3A4"/>
          </p15:clr>
        </p15:guide>
        <p15:guide id="2" pos="296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6" autoAdjust="0"/>
    <p:restoredTop sz="80099" autoAdjust="0"/>
  </p:normalViewPr>
  <p:slideViewPr>
    <p:cSldViewPr showGuides="1">
      <p:cViewPr varScale="1">
        <p:scale>
          <a:sx n="139" d="100"/>
          <a:sy n="139" d="100"/>
        </p:scale>
        <p:origin x="2472" y="120"/>
      </p:cViewPr>
      <p:guideLst>
        <p:guide orient="horz" pos="2153"/>
        <p:guide pos="2969"/>
      </p:guideLst>
    </p:cSldViewPr>
  </p:slideViewPr>
  <p:outlineViewPr>
    <p:cViewPr>
      <p:scale>
        <a:sx n="33" d="100"/>
        <a:sy n="33" d="100"/>
      </p:scale>
      <p:origin x="0" y="-150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/>
            </a:lvl1pPr>
          </a:lstStyle>
          <a:p>
            <a:endParaRPr lang="en-US" altLang="zh-CN"/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/>
            </a:lvl1pPr>
          </a:lstStyle>
          <a:p>
            <a:fld id="{CBCDED79-2E0A-4F10-BB4A-0D76FF3B56F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C0D5C-0BB7-4A35-91DA-6A43C8E88D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33FEB-688A-4F62-B637-A458DA103F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 rot="5400000" flipH="1">
            <a:off x="4982369" y="3479006"/>
            <a:ext cx="4724400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5" name="Picture 8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2924175"/>
            <a:ext cx="936625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9" descr="logo－zi-sh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5" y="3848100"/>
            <a:ext cx="292100" cy="201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7669213" y="3848100"/>
            <a:ext cx="320675" cy="2159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eaVert">
            <a:spAutoFit/>
          </a:bodyPr>
          <a:lstStyle/>
          <a:p>
            <a:pPr>
              <a:defRPr/>
            </a:pPr>
            <a:r>
              <a:rPr lang="en-US" altLang="zh-CN" sz="900" b="1">
                <a:latin typeface="Franklin Gothic Medium" panose="020B0603020102020204" pitchFamily="34" charset="0"/>
              </a:rPr>
              <a:t>INSTITUTE OF COMPUTING TECHNOLOGY</a:t>
            </a:r>
            <a:endParaRPr lang="en-US" altLang="zh-CN" sz="900" b="1">
              <a:latin typeface="Franklin Gothic Medium" panose="020B0603020102020204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50825" y="2708275"/>
            <a:ext cx="8281988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50825" y="549275"/>
            <a:ext cx="7058025" cy="2133600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971550" y="2924175"/>
            <a:ext cx="62484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96C533D-5FFB-455A-893C-89815F109E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48078C-AF67-4462-A399-5B85A7E24B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692150"/>
            <a:ext cx="2057400" cy="54387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692150"/>
            <a:ext cx="6019800" cy="54387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6E2F5A-3BFB-4AE8-998F-5316945E4E6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150"/>
            <a:ext cx="7543800" cy="72548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CD30DB-6621-4284-947A-056D3A549D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E7057-B256-4F76-995B-DDA611CBF0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86B6E-DCEA-4A35-8040-8263043E24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86F0A-057F-4E34-81E6-547D012A36F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935146-12F7-441D-8E30-D649917D5D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51D362-A74D-4D10-A3AD-B858FBBB78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C7ECC0-695B-4BAF-B847-00504E4E38C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016210-A357-4124-8A8F-42E44220DD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B1AFF8-0C68-47F0-8A57-20E76977B83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3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92150"/>
            <a:ext cx="7543800" cy="72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smtClean="0"/>
            </a:lvl1pPr>
          </a:lstStyle>
          <a:p>
            <a:pPr>
              <a:defRPr/>
            </a:pPr>
            <a:fld id="{569A5F50-896F-4585-B595-20E3948513EE}" type="slidenum">
              <a:rPr lang="en-US" altLang="zh-CN"/>
            </a:fld>
            <a:endParaRPr lang="en-US" altLang="zh-CN"/>
          </a:p>
        </p:txBody>
      </p:sp>
      <p:sp>
        <p:nvSpPr>
          <p:cNvPr id="4107" name="Line 11"/>
          <p:cNvSpPr>
            <a:spLocks noChangeShapeType="1"/>
          </p:cNvSpPr>
          <p:nvPr/>
        </p:nvSpPr>
        <p:spPr bwMode="auto">
          <a:xfrm>
            <a:off x="468313" y="1484313"/>
            <a:ext cx="7272337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400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3272"/>
            <a:ext cx="7749480" cy="725488"/>
          </a:xfrm>
        </p:spPr>
        <p:txBody>
          <a:bodyPr/>
          <a:lstStyle/>
          <a:p>
            <a:pPr algn="ctr"/>
            <a:r>
              <a:rPr lang="zh-CN" sz="3200" dirty="0"/>
              <a:t>课后</a:t>
            </a:r>
            <a:r>
              <a:rPr lang="zh-CN" sz="3200" dirty="0"/>
              <a:t>作业</a:t>
            </a:r>
            <a:endParaRPr lang="zh-CN" sz="3200" dirty="0"/>
          </a:p>
        </p:txBody>
      </p: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790575" y="1565910"/>
            <a:ext cx="7381240" cy="4886960"/>
          </a:xfrm>
        </p:spPr>
        <p:txBody>
          <a:bodyPr/>
          <a:lstStyle/>
          <a:p>
            <a:r>
              <a:rPr lang="zh-CN" altLang="en-US" sz="2000" b="1" dirty="0"/>
              <a:t>阅读</a:t>
            </a:r>
            <a:r>
              <a:rPr lang="en-US" altLang="zh-CN" sz="2000" b="1" dirty="0"/>
              <a:t>“</a:t>
            </a:r>
            <a:r>
              <a:rPr lang="zh-CN" altLang="en-US" sz="2000" b="1" dirty="0"/>
              <a:t>教育数字化：转型还是赋能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_陈廷柱，讨论教育数字化转型可行不</a:t>
            </a:r>
            <a:r>
              <a:rPr lang="zh-CN" altLang="en-US" sz="2000" b="1" dirty="0"/>
              <a:t>可行？</a:t>
            </a:r>
            <a:endParaRPr lang="zh-CN" altLang="en-US" sz="2000" b="1" dirty="0"/>
          </a:p>
          <a:p>
            <a:r>
              <a:rPr lang="zh-CN" altLang="en-US" sz="2000" b="1" dirty="0"/>
              <a:t>阅读</a:t>
            </a:r>
            <a:r>
              <a:rPr lang="en-US" altLang="zh-CN" sz="2000" b="1" dirty="0"/>
              <a:t>“</a:t>
            </a:r>
            <a:r>
              <a:rPr lang="zh-CN" altLang="en-US" sz="2000" b="1" dirty="0"/>
              <a:t>教育数字化转型的现实困境与突破路径</a:t>
            </a:r>
            <a:r>
              <a:rPr lang="en-US" altLang="zh-CN" sz="2000" b="1" dirty="0"/>
              <a:t>”</a:t>
            </a:r>
            <a:r>
              <a:rPr lang="zh-CN" altLang="en-US" sz="2000" b="1" dirty="0"/>
              <a:t>_胡姣，讨论教育数字化的</a:t>
            </a:r>
            <a:r>
              <a:rPr lang="zh-CN" altLang="en-US" sz="2000" b="1" dirty="0"/>
              <a:t>难点？</a:t>
            </a:r>
            <a:endParaRPr lang="zh-CN" altLang="en-US" sz="2000" b="1" dirty="0"/>
          </a:p>
          <a:p>
            <a:r>
              <a:rPr lang="zh-CN" altLang="en-US" sz="2000" b="1" u="sng" dirty="0">
                <a:sym typeface="+mn-ea"/>
              </a:rPr>
              <a:t>阅读</a:t>
            </a:r>
            <a:r>
              <a:rPr lang="en-US" altLang="zh-CN" sz="2000" b="1" u="sng" dirty="0">
                <a:sym typeface="+mn-ea"/>
              </a:rPr>
              <a:t>“</a:t>
            </a:r>
            <a:r>
              <a:rPr lang="zh-CN" altLang="en-US" sz="2000" b="1" u="sng" dirty="0">
                <a:sym typeface="+mn-ea"/>
              </a:rPr>
              <a:t>抓住数字转型机遇__构建智慧教育新生态</a:t>
            </a:r>
            <a:r>
              <a:rPr lang="en-US" altLang="zh-CN" sz="2000" b="1" u="sng" dirty="0">
                <a:sym typeface="+mn-ea"/>
              </a:rPr>
              <a:t>”</a:t>
            </a:r>
            <a:r>
              <a:rPr lang="zh-CN" altLang="en-US" sz="2000" b="1" u="sng" dirty="0">
                <a:sym typeface="+mn-ea"/>
              </a:rPr>
              <a:t>_雷朝滋，讨论国家意志对于产业的影响</a:t>
            </a:r>
            <a:r>
              <a:rPr lang="zh-CN" altLang="en-US" sz="2000" b="1" dirty="0">
                <a:sym typeface="+mn-ea"/>
              </a:rPr>
              <a:t>？</a:t>
            </a:r>
            <a:endParaRPr lang="zh-CN" altLang="en-US" sz="2000" b="1" dirty="0">
              <a:sym typeface="+mn-ea"/>
            </a:endParaRPr>
          </a:p>
          <a:p>
            <a:r>
              <a:rPr lang="zh-CN" altLang="en-US" sz="2000" b="1" u="sng" dirty="0"/>
              <a:t>通过本次课的学习，论述教育数字化转型的内容与难点</a:t>
            </a:r>
            <a:r>
              <a:rPr lang="zh-CN" altLang="en-US" sz="2000" b="1" dirty="0"/>
              <a:t>。</a:t>
            </a:r>
            <a:endParaRPr lang="zh-CN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3272"/>
            <a:ext cx="7749480" cy="725488"/>
          </a:xfrm>
        </p:spPr>
        <p:txBody>
          <a:bodyPr/>
          <a:lstStyle/>
          <a:p>
            <a:pPr algn="ctr"/>
            <a:r>
              <a:rPr lang="zh-CN" altLang="en-US" sz="2400" u="sng" dirty="0">
                <a:sym typeface="+mn-ea"/>
              </a:rPr>
              <a:t>阅读</a:t>
            </a:r>
            <a:r>
              <a:rPr lang="en-US" altLang="zh-CN" sz="2400" u="sng" dirty="0">
                <a:sym typeface="+mn-ea"/>
              </a:rPr>
              <a:t>“</a:t>
            </a:r>
            <a:r>
              <a:rPr lang="zh-CN" altLang="en-US" sz="2400" u="sng" dirty="0">
                <a:sym typeface="+mn-ea"/>
              </a:rPr>
              <a:t>抓住数字转型机遇__构建智慧教育新生态</a:t>
            </a:r>
            <a:r>
              <a:rPr lang="en-US" altLang="zh-CN" sz="2400" u="sng" dirty="0">
                <a:sym typeface="+mn-ea"/>
              </a:rPr>
              <a:t>”</a:t>
            </a:r>
            <a:r>
              <a:rPr lang="zh-CN" altLang="en-US" sz="2400" u="sng" dirty="0">
                <a:sym typeface="+mn-ea"/>
              </a:rPr>
              <a:t>_雷朝滋，讨论国家意志对于产业的影响</a:t>
            </a:r>
            <a:r>
              <a:rPr lang="zh-CN" altLang="en-US" sz="2400" dirty="0">
                <a:sym typeface="+mn-ea"/>
              </a:rPr>
              <a:t>？</a:t>
            </a:r>
            <a:endParaRPr lang="zh-CN" altLang="en-US" sz="2400" dirty="0">
              <a:sym typeface="+mn-ea"/>
            </a:endParaRPr>
          </a:p>
        </p:txBody>
      </p: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790575" y="1565910"/>
            <a:ext cx="7381240" cy="4886960"/>
          </a:xfrm>
        </p:spPr>
        <p:txBody>
          <a:bodyPr/>
          <a:lstStyle/>
          <a:p>
            <a:r>
              <a:rPr lang="zh-CN" altLang="en-US" sz="2000" b="1" dirty="0"/>
              <a:t>习近平总书记指出，“数字技术正以新理念、新 业态、新模式全面融入人类经济、政治、文化、社会、生态文明建设各领域和全过程，给人类生产生活 带来广泛而深刻的影响”（新华网,2021-09-26）。</a:t>
            </a:r>
            <a:endParaRPr lang="zh-CN" altLang="en-US" sz="2000" b="1" dirty="0"/>
          </a:p>
          <a:p>
            <a:r>
              <a:rPr lang="zh-CN" altLang="en-US" sz="2000" b="1" dirty="0"/>
              <a:t>教育部启动实施国家教育数字化战略行动，积极发展数字教育，将推动教育系统全方位、系统性的数字</a:t>
            </a:r>
            <a:r>
              <a:rPr lang="zh-CN" altLang="en-US" sz="2000" b="1" dirty="0"/>
              <a:t>转型，作为贯彻落实国家决策部署、把握时代机遇、满足人民需求的战略选择，对于促进教育公平、提高教育质量、支撑教育高质量发展、办好人民满意的教育具有重大意义。</a:t>
            </a:r>
            <a:endParaRPr lang="zh-CN" altLang="en-US" sz="2000" b="1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800" b="1" dirty="0"/>
              <a:t>发展数字教育是建设数字中国的重要内容。</a:t>
            </a:r>
            <a:endParaRPr lang="zh-CN" altLang="en-US" sz="1800" b="1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800" b="1" dirty="0"/>
              <a:t>发展数字教育是抢占全球教育发展制高点的战略选择。</a:t>
            </a:r>
            <a:endParaRPr lang="zh-CN" altLang="en-US" sz="1800" b="1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800" b="1" dirty="0"/>
              <a:t>发展数字教育是实现教育高质量发展的内在需求。</a:t>
            </a:r>
            <a:endParaRPr lang="zh-CN" altLang="en-US" sz="1800" b="1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800" b="1" dirty="0"/>
              <a:t>教育部启动实施国家教育数字化战略行动，以建设国家智慧教育公共服务平台为重点，加快部署推进。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512" y="543272"/>
            <a:ext cx="7749480" cy="725488"/>
          </a:xfrm>
        </p:spPr>
        <p:txBody>
          <a:bodyPr/>
          <a:lstStyle/>
          <a:p>
            <a:pPr algn="ctr"/>
            <a:r>
              <a:rPr lang="zh-CN" altLang="en-US" sz="2400" u="sng" dirty="0">
                <a:sym typeface="+mn-ea"/>
              </a:rPr>
              <a:t>通过本次课的学习，论述教育数字化转型的内容与难点</a:t>
            </a:r>
            <a:endParaRPr lang="zh-CN" altLang="en-US" sz="2400" u="sng" dirty="0">
              <a:sym typeface="+mn-ea"/>
            </a:endParaRPr>
          </a:p>
        </p:txBody>
      </p: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370840" y="1565910"/>
            <a:ext cx="8230235" cy="4886960"/>
          </a:xfrm>
        </p:spPr>
        <p:txBody>
          <a:bodyPr/>
          <a:lstStyle/>
          <a:p>
            <a:r>
              <a:rPr lang="zh-CN" altLang="en-US" sz="2000" b="1" dirty="0">
                <a:sym typeface="+mn-ea"/>
              </a:rPr>
              <a:t>教育数字化转型内容：实现教</a:t>
            </a:r>
            <a:r>
              <a:rPr lang="en-US" altLang="zh-CN" sz="2000" b="1" dirty="0">
                <a:sym typeface="+mn-ea"/>
              </a:rPr>
              <a:t>-</a:t>
            </a:r>
            <a:r>
              <a:rPr lang="zh-CN" altLang="en-US" sz="2000" b="1" dirty="0">
                <a:sym typeface="+mn-ea"/>
              </a:rPr>
              <a:t>学</a:t>
            </a:r>
            <a:r>
              <a:rPr lang="en-US" altLang="zh-CN" sz="2000" b="1" dirty="0">
                <a:sym typeface="+mn-ea"/>
              </a:rPr>
              <a:t>-</a:t>
            </a:r>
            <a:r>
              <a:rPr lang="zh-CN" altLang="en-US" sz="2000" b="1" dirty="0">
                <a:sym typeface="+mn-ea"/>
              </a:rPr>
              <a:t>管</a:t>
            </a:r>
            <a:r>
              <a:rPr lang="en-US" altLang="zh-CN" sz="2000" b="1" dirty="0">
                <a:sym typeface="+mn-ea"/>
              </a:rPr>
              <a:t>-</a:t>
            </a:r>
            <a:r>
              <a:rPr lang="zh-CN" altLang="en-US" sz="2000" b="1" dirty="0">
                <a:sym typeface="+mn-ea"/>
              </a:rPr>
              <a:t>评</a:t>
            </a:r>
            <a:r>
              <a:rPr lang="en-US" altLang="zh-CN" sz="2000" b="1" dirty="0">
                <a:sym typeface="+mn-ea"/>
              </a:rPr>
              <a:t>-</a:t>
            </a:r>
            <a:r>
              <a:rPr lang="zh-CN" altLang="en-US" sz="2000" b="1" dirty="0">
                <a:sym typeface="+mn-ea"/>
              </a:rPr>
              <a:t>测</a:t>
            </a:r>
            <a:r>
              <a:rPr lang="en-US" altLang="zh-CN" sz="2000" b="1" dirty="0">
                <a:sym typeface="+mn-ea"/>
              </a:rPr>
              <a:t>-</a:t>
            </a:r>
            <a:r>
              <a:rPr lang="zh-CN" altLang="en-US" sz="2000" b="1" dirty="0">
                <a:sym typeface="+mn-ea"/>
              </a:rPr>
              <a:t>研的全过程全要素数字化</a:t>
            </a:r>
            <a:endParaRPr lang="zh-CN" altLang="en-US" sz="2000" b="1" dirty="0">
              <a:sym typeface="+mn-ea"/>
            </a:endParaRPr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800" b="1" dirty="0">
                <a:sym typeface="+mn-ea"/>
              </a:rPr>
              <a:t>数字化教育（教</a:t>
            </a:r>
            <a:r>
              <a:rPr lang="en-US" altLang="zh-CN" sz="1800" b="1" dirty="0">
                <a:sym typeface="+mn-ea"/>
              </a:rPr>
              <a:t>&amp;</a:t>
            </a:r>
            <a:r>
              <a:rPr lang="zh-CN" altLang="en-US" sz="1800" b="1" dirty="0">
                <a:sym typeface="+mn-ea"/>
              </a:rPr>
              <a:t>学）：最核心的内容，收集组织数字化教学资源（教案、</a:t>
            </a:r>
            <a:r>
              <a:rPr lang="en-US" altLang="zh-CN" sz="1800" b="1" dirty="0">
                <a:sym typeface="+mn-ea"/>
              </a:rPr>
              <a:t>PPT</a:t>
            </a:r>
            <a:r>
              <a:rPr lang="zh-CN" altLang="en-US" sz="1800" b="1" dirty="0">
                <a:sym typeface="+mn-ea"/>
              </a:rPr>
              <a:t>、</a:t>
            </a:r>
            <a:r>
              <a:rPr lang="en-US" altLang="zh-CN" sz="1800" b="1" dirty="0">
                <a:sym typeface="+mn-ea"/>
              </a:rPr>
              <a:t>VR</a:t>
            </a:r>
            <a:r>
              <a:rPr lang="zh-CN" altLang="en-US" sz="1800" b="1" dirty="0">
                <a:sym typeface="+mn-ea"/>
              </a:rPr>
              <a:t>实验、试题等）进行碎片化，并按照需要进行个性化学习与备课的推荐，利用数字教学设备（</a:t>
            </a:r>
            <a:r>
              <a:rPr lang="en-US" altLang="zh-CN" sz="1800" b="1" dirty="0">
                <a:sym typeface="+mn-ea"/>
              </a:rPr>
              <a:t>VR</a:t>
            </a:r>
            <a:r>
              <a:rPr lang="zh-CN" altLang="en-US" sz="1800" b="1" dirty="0">
                <a:sym typeface="+mn-ea"/>
              </a:rPr>
              <a:t>、投影仪、计算机等）开展教学；</a:t>
            </a:r>
            <a:endParaRPr lang="zh-CN" altLang="en-US" sz="1800" b="1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800" b="1" dirty="0">
                <a:sym typeface="+mn-ea"/>
              </a:rPr>
              <a:t>智能测评</a:t>
            </a:r>
            <a:r>
              <a:rPr lang="zh-CN" altLang="en-US" sz="1800" b="1" dirty="0">
                <a:sym typeface="+mn-ea"/>
              </a:rPr>
              <a:t>（测</a:t>
            </a:r>
            <a:r>
              <a:rPr lang="en-US" altLang="zh-CN" sz="1800" b="1" dirty="0">
                <a:sym typeface="+mn-ea"/>
              </a:rPr>
              <a:t>&amp;</a:t>
            </a:r>
            <a:r>
              <a:rPr lang="zh-CN" altLang="en-US" sz="1800" b="1" dirty="0">
                <a:sym typeface="+mn-ea"/>
              </a:rPr>
              <a:t>评）</a:t>
            </a:r>
            <a:r>
              <a:rPr lang="zh-CN" altLang="en-US" sz="1800" b="1" dirty="0">
                <a:sym typeface="+mn-ea"/>
              </a:rPr>
              <a:t>：使用弱</a:t>
            </a:r>
            <a:r>
              <a:rPr lang="en-US" altLang="zh-CN" sz="1800" b="1" dirty="0">
                <a:sym typeface="+mn-ea"/>
              </a:rPr>
              <a:t>AI</a:t>
            </a:r>
            <a:r>
              <a:rPr lang="zh-CN" altLang="en-US" sz="1800" b="1" dirty="0">
                <a:sym typeface="+mn-ea"/>
              </a:rPr>
              <a:t>技术对课堂教学过程进行智能评价，包括智能评教</a:t>
            </a:r>
            <a:r>
              <a:rPr lang="en-US" altLang="zh-CN" sz="1800" b="1" dirty="0">
                <a:sym typeface="+mn-ea"/>
              </a:rPr>
              <a:t>-</a:t>
            </a:r>
            <a:r>
              <a:rPr lang="zh-CN" altLang="en-US" sz="1800" b="1" dirty="0">
                <a:sym typeface="+mn-ea"/>
              </a:rPr>
              <a:t>评</a:t>
            </a:r>
            <a:r>
              <a:rPr lang="zh-CN" altLang="en-US" sz="1800" b="1" dirty="0">
                <a:sym typeface="+mn-ea"/>
              </a:rPr>
              <a:t>学</a:t>
            </a:r>
            <a:r>
              <a:rPr lang="en-US" altLang="zh-CN" sz="1800" b="1" dirty="0">
                <a:sym typeface="+mn-ea"/>
              </a:rPr>
              <a:t>-</a:t>
            </a:r>
            <a:r>
              <a:rPr lang="zh-CN" altLang="en-US" sz="1800" b="1" dirty="0">
                <a:sym typeface="+mn-ea"/>
              </a:rPr>
              <a:t>评</a:t>
            </a:r>
            <a:r>
              <a:rPr lang="zh-CN" altLang="en-US" sz="1800" b="1" dirty="0">
                <a:sym typeface="+mn-ea"/>
              </a:rPr>
              <a:t>课，同时对测试和考试环节进行智能组卷、智能批改、智能监考，给师生改进教学提供评价数据。</a:t>
            </a:r>
            <a:endParaRPr lang="zh-CN" altLang="en-US" sz="1800" b="1" dirty="0"/>
          </a:p>
          <a:p>
            <a:pPr lvl="1">
              <a:buFont typeface="Wingdings" panose="05000000000000000000" charset="0"/>
              <a:buChar char="ü"/>
            </a:pPr>
            <a:r>
              <a:rPr lang="zh-CN" altLang="en-US" sz="1800" b="1" dirty="0">
                <a:sym typeface="+mn-ea"/>
              </a:rPr>
              <a:t>智能评估与教学实证研究</a:t>
            </a:r>
            <a:r>
              <a:rPr lang="zh-CN" altLang="en-US" sz="1800" b="1" dirty="0">
                <a:sym typeface="+mn-ea"/>
              </a:rPr>
              <a:t>（管</a:t>
            </a:r>
            <a:r>
              <a:rPr lang="en-US" altLang="zh-CN" sz="1800" b="1" dirty="0">
                <a:sym typeface="+mn-ea"/>
              </a:rPr>
              <a:t>&amp;</a:t>
            </a:r>
            <a:r>
              <a:rPr lang="zh-CN" altLang="en-US" sz="1800" b="1" dirty="0">
                <a:sym typeface="+mn-ea"/>
              </a:rPr>
              <a:t>研）</a:t>
            </a:r>
            <a:r>
              <a:rPr lang="zh-CN" altLang="en-US" sz="1800" b="1" dirty="0">
                <a:sym typeface="+mn-ea"/>
              </a:rPr>
              <a:t>：构建虚拟教室和虚拟学校、教学数据采集平台以及可视化的教育教学管理平台，实现对师生教学成绩的预测与预警，同时对学校与地区的办学进行智能</a:t>
            </a:r>
            <a:r>
              <a:rPr lang="zh-CN" altLang="en-US" sz="1800" b="1" dirty="0">
                <a:sym typeface="+mn-ea"/>
              </a:rPr>
              <a:t>监管与增量评价；同时使用教育教学监测数据开展泛化性强的教学实证研究，挖掘深层次的教育教学规律</a:t>
            </a:r>
            <a:r>
              <a:rPr lang="zh-CN" altLang="en-US" sz="1800" b="1" dirty="0"/>
              <a:t>。</a:t>
            </a:r>
            <a:endParaRPr lang="zh-CN" altLang="en-US" sz="1800" b="1" dirty="0"/>
          </a:p>
          <a:p>
            <a:r>
              <a:rPr lang="zh-CN" altLang="en-US" sz="1800" b="1" dirty="0"/>
              <a:t>教育数字化转型的难点：课堂教学过程评价的数字化、即使用行为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表情</a:t>
            </a:r>
            <a:r>
              <a:rPr lang="en-US" altLang="zh-CN" sz="1800" b="1" dirty="0"/>
              <a:t>/</a:t>
            </a:r>
            <a:r>
              <a:rPr lang="zh-CN" altLang="en-US" sz="1800" b="1" dirty="0"/>
              <a:t>言语等多模态信息对于细时间粒度的课堂教学过程</a:t>
            </a:r>
            <a:r>
              <a:rPr lang="zh-CN" altLang="en-US" sz="1800" b="1" dirty="0"/>
              <a:t>进行智能</a:t>
            </a:r>
            <a:r>
              <a:rPr lang="zh-CN" altLang="en-US" sz="1800" b="1" dirty="0"/>
              <a:t>评价。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b71b4175-4001-4061-bdd5-e049222a5678"/>
  <p:tag name="COMMONDATA" val="eyJoZGlkIjoiYzc5MTA1MGU0OThhZmNkZjc5Y2VjOTY2YTYzMTE3ZDkifQ=="/>
</p:tagLst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944</Words>
  <Application>WPS 演示</Application>
  <PresentationFormat>全屏显示(4:3)</PresentationFormat>
  <Paragraphs>24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Franklin Gothic Medium</vt:lpstr>
      <vt:lpstr>华文楷体</vt:lpstr>
      <vt:lpstr>Wingdings</vt:lpstr>
      <vt:lpstr>微软雅黑</vt:lpstr>
      <vt:lpstr>Arial Unicode MS</vt:lpstr>
      <vt:lpstr>Calibri</vt:lpstr>
      <vt:lpstr>Network</vt:lpstr>
      <vt:lpstr>课后作业</vt:lpstr>
      <vt:lpstr>课后作业</vt:lpstr>
      <vt:lpstr>课后作业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面向中小学云端虚拟教育的并行图形绘制研究</dc:title>
  <dc:creator>luozy</dc:creator>
  <cp:lastModifiedBy>lzy</cp:lastModifiedBy>
  <cp:revision>1114</cp:revision>
  <dcterms:created xsi:type="dcterms:W3CDTF">2019-10-06T12:10:00Z</dcterms:created>
  <dcterms:modified xsi:type="dcterms:W3CDTF">2023-08-30T12:51:31Z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F756A54671C64A5691706C2E442E13CD_13</vt:lpwstr>
  </property>
</Properties>
</file>