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871" r:id="rId3"/>
    <p:sldId id="883" r:id="rId5"/>
    <p:sldId id="884" r:id="rId6"/>
    <p:sldId id="885" r:id="rId7"/>
    <p:sldId id="836" r:id="rId8"/>
    <p:sldId id="837" r:id="rId9"/>
    <p:sldId id="838" r:id="rId10"/>
    <p:sldId id="839" r:id="rId11"/>
    <p:sldId id="840" r:id="rId12"/>
    <p:sldId id="841" r:id="rId13"/>
    <p:sldId id="842" r:id="rId14"/>
    <p:sldId id="843" r:id="rId15"/>
    <p:sldId id="844" r:id="rId16"/>
    <p:sldId id="845" r:id="rId17"/>
    <p:sldId id="846" r:id="rId18"/>
  </p:sldIdLst>
  <p:sldSz cx="9144000" cy="6858000" type="screen4x3"/>
  <p:notesSz cx="7099300" cy="10234295"/>
  <p:custDataLst>
    <p:tags r:id="rId23"/>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0099" autoAdjust="0"/>
  </p:normalViewPr>
  <p:slideViewPr>
    <p:cSldViewPr showGuides="1">
      <p:cViewPr varScale="1">
        <p:scale>
          <a:sx n="55" d="100"/>
          <a:sy n="55" d="100"/>
        </p:scale>
        <p:origin x="903" y="33"/>
      </p:cViewPr>
      <p:guideLst>
        <p:guide orient="horz" pos="2160"/>
        <p:guide pos="2943"/>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403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gs" Target="tags/tag37.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endParaRPr lang="en-US" altLang="zh-CN" sz="900" b="1">
              <a:latin typeface="Franklin Gothic Medium" panose="020B0603020102020204" pitchFamily="34" charset="0"/>
            </a:endParaRP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5" Type="http://schemas.openxmlformats.org/officeDocument/2006/relationships/notesSlide" Target="../notesSlides/notesSlide11.xml"/><Relationship Id="rId24" Type="http://schemas.openxmlformats.org/officeDocument/2006/relationships/slideLayout" Target="../slideLayouts/slideLayout2.xml"/><Relationship Id="rId23" Type="http://schemas.openxmlformats.org/officeDocument/2006/relationships/tags" Target="../tags/tag30.xml"/><Relationship Id="rId22" Type="http://schemas.openxmlformats.org/officeDocument/2006/relationships/tags" Target="../tags/tag29.xml"/><Relationship Id="rId21" Type="http://schemas.openxmlformats.org/officeDocument/2006/relationships/tags" Target="../tags/tag28.xml"/><Relationship Id="rId20" Type="http://schemas.openxmlformats.org/officeDocument/2006/relationships/tags" Target="../tags/tag27.xml"/><Relationship Id="rId2" Type="http://schemas.openxmlformats.org/officeDocument/2006/relationships/tags" Target="../tags/tag9.xml"/><Relationship Id="rId19" Type="http://schemas.openxmlformats.org/officeDocument/2006/relationships/tags" Target="../tags/tag26.xml"/><Relationship Id="rId18" Type="http://schemas.openxmlformats.org/officeDocument/2006/relationships/tags" Target="../tags/tag25.xml"/><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tags" Target="../tags/tag6.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4000" dirty="0">
                <a:sym typeface="+mn-ea"/>
              </a:rPr>
              <a:t>课后作业</a:t>
            </a:r>
            <a:endParaRPr lang="zh-CN" altLang="en-US" sz="4000" dirty="0">
              <a:sym typeface="+mn-ea"/>
            </a:endParaRPr>
          </a:p>
        </p:txBody>
      </p:sp>
      <p:sp>
        <p:nvSpPr>
          <p:cNvPr id="66" name="内容占位符 2"/>
          <p:cNvSpPr>
            <a:spLocks noGrp="1"/>
          </p:cNvSpPr>
          <p:nvPr>
            <p:ph idx="1"/>
          </p:nvPr>
        </p:nvSpPr>
        <p:spPr>
          <a:xfrm>
            <a:off x="739140" y="1700530"/>
            <a:ext cx="7704455" cy="4536440"/>
          </a:xfrm>
        </p:spPr>
        <p:txBody>
          <a:bodyPr/>
          <a:lstStyle/>
          <a:p>
            <a:r>
              <a:rPr altLang="zh-CN" sz="2400" b="1" dirty="0"/>
              <a:t>请论述课堂教学智能评价系统的步骤</a:t>
            </a:r>
            <a:r>
              <a:rPr lang="zh-CN" sz="2400" b="1" dirty="0"/>
              <a:t>；</a:t>
            </a:r>
            <a:endParaRPr lang="zh-CN" sz="2400" b="1" dirty="0"/>
          </a:p>
          <a:p>
            <a:r>
              <a:rPr lang="zh-CN" sz="2400" b="1" u="sng" dirty="0"/>
              <a:t>请论述</a:t>
            </a:r>
            <a:r>
              <a:rPr lang="en-US" altLang="zh-CN" sz="2400" b="1" u="sng" dirty="0"/>
              <a:t>AHP</a:t>
            </a:r>
            <a:r>
              <a:rPr lang="zh-CN" altLang="en-US" sz="2400" b="1" u="sng" dirty="0"/>
              <a:t>方法进行面向需求的评价指标选择与权重分配</a:t>
            </a:r>
            <a:r>
              <a:rPr lang="zh-CN" altLang="en-US" sz="2400" b="1" dirty="0"/>
              <a:t>；</a:t>
            </a:r>
            <a:endParaRPr lang="en-US" altLang="zh-CN" sz="2400" b="1" dirty="0"/>
          </a:p>
          <a:p>
            <a:r>
              <a:rPr sz="2400" b="1" dirty="0"/>
              <a:t>尝试比较计算机网络TCP/IP协议的七层架构与课堂教学智能评价系统的层架构的异同</a:t>
            </a:r>
            <a:r>
              <a:rPr lang="zh-CN" sz="2400" b="1" dirty="0"/>
              <a:t>；</a:t>
            </a:r>
            <a:endParaRPr lang="en-US" altLang="zh-CN" sz="2400" b="1" dirty="0"/>
          </a:p>
          <a:p>
            <a:pPr marL="342900" lvl="1" indent="-342900">
              <a:buClr>
                <a:srgbClr val="FF0000"/>
              </a:buClr>
            </a:pPr>
            <a:r>
              <a:rPr lang="zh-CN" altLang="en-US" sz="2400" b="1" dirty="0">
                <a:cs typeface="+mn-cs"/>
              </a:rPr>
              <a:t>请比较课堂教学智能评价系统与课堂录播系统、标准化考场系统的异同；</a:t>
            </a:r>
            <a:endParaRPr lang="en-US" altLang="zh-CN" sz="2400" b="1" dirty="0">
              <a:cs typeface="+mn-cs"/>
            </a:endParaRPr>
          </a:p>
          <a:p>
            <a:pPr marL="342900" lvl="1" indent="-342900">
              <a:buClr>
                <a:srgbClr val="FF0000"/>
              </a:buClr>
            </a:pPr>
            <a:r>
              <a:rPr lang="zh-CN" altLang="en-US" sz="2400" b="1" dirty="0">
                <a:cs typeface="+mn-cs"/>
              </a:rPr>
              <a:t>实验二：对同一节示范课的高清视频，使用LICC方法进行全面的观察，给出评价结果，并根据评价结果列出能够使用音视频开展的课堂评价指标；</a:t>
            </a:r>
            <a:endParaRPr lang="zh-CN" altLang="zh-CN" sz="2400" b="1" dirty="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sz="3600" dirty="0">
                <a:sym typeface="+mn-ea"/>
              </a:rPr>
              <a:t>层次式CTIE指标体系的权重分配方法</a:t>
            </a:r>
            <a:endParaRPr sz="3600" dirty="0">
              <a:sym typeface="+mn-ea"/>
            </a:endParaRPr>
          </a:p>
        </p:txBody>
      </p:sp>
      <p:sp>
        <p:nvSpPr>
          <p:cNvPr id="66" name="内容占位符 2"/>
          <p:cNvSpPr>
            <a:spLocks noGrp="1"/>
          </p:cNvSpPr>
          <p:nvPr>
            <p:ph idx="1"/>
            <p:custDataLst>
              <p:tags r:id="rId1"/>
            </p:custDataLst>
          </p:nvPr>
        </p:nvSpPr>
        <p:spPr>
          <a:xfrm>
            <a:off x="323850" y="1556385"/>
            <a:ext cx="8428355" cy="4904740"/>
          </a:xfrm>
        </p:spPr>
        <p:txBody>
          <a:bodyPr/>
          <a:lstStyle/>
          <a:p>
            <a:r>
              <a:rPr lang="zh-CN" sz="2400" dirty="0">
                <a:cs typeface="+mn-cs"/>
              </a:rPr>
              <a:t>基于前两轮的德尔菲法问卷征询，最终确定的基于人工智能技术的课堂教学行为的分析框架观察维度由一级指标３项、二级指标５项、三级指标19项构成。观察维度中各指标项的重要程度均不相同，接下来采用层次分析法对各指标项进行权重分配</a:t>
            </a:r>
            <a:r>
              <a:rPr lang="zh-CN" altLang="en-US" sz="2400" dirty="0">
                <a:cs typeface="+mn-cs"/>
              </a:rPr>
              <a:t>。</a:t>
            </a:r>
            <a:endParaRPr lang="zh-CN" altLang="en-US" sz="2400" dirty="0">
              <a:cs typeface="+mn-cs"/>
            </a:endParaRPr>
          </a:p>
          <a:p>
            <a:r>
              <a:rPr lang="zh-CN" altLang="en-US" sz="2400" dirty="0">
                <a:cs typeface="+mn-cs"/>
              </a:rPr>
              <a:t>通过层级分析法判断指标权重是常用分析方法，考虑到三级指标的数量较多及时间和任务的紧急性，采用层次分析法可能会对问卷质量造成影响。本研究决定一二级指标的权重确定采用层次分析法，三级指标权重的确定利用专家排序法。在前两轮德尔菲征询问卷基础上，本次权重分配意见征询专家的选择仍然与前两轮的专家保持一致，专家们对框架中指标的认识比较清晰，因此对各指标的权重判断也会更加科学。</a:t>
            </a:r>
            <a:endParaRPr lang="zh-CN" altLang="en-US" sz="2400" dirty="0">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sz="3200" dirty="0">
                <a:sym typeface="+mn-ea"/>
              </a:rPr>
              <a:t>基于层次分析法(AHP)的一二级权重计算</a:t>
            </a:r>
            <a:br>
              <a:rPr sz="3200" dirty="0">
                <a:sym typeface="+mn-ea"/>
              </a:rPr>
            </a:br>
            <a:r>
              <a:rPr sz="2800" dirty="0">
                <a:sym typeface="+mn-ea"/>
              </a:rPr>
              <a:t>第一步：构造层次结构模型</a:t>
            </a:r>
            <a:endParaRPr sz="2800" dirty="0">
              <a:sym typeface="+mn-ea"/>
            </a:endParaRPr>
          </a:p>
        </p:txBody>
      </p:sp>
      <p:graphicFrame>
        <p:nvGraphicFramePr>
          <p:cNvPr id="4" name="表格 3"/>
          <p:cNvGraphicFramePr/>
          <p:nvPr>
            <p:custDataLst>
              <p:tags r:id="rId1"/>
            </p:custDataLst>
          </p:nvPr>
        </p:nvGraphicFramePr>
        <p:xfrm>
          <a:off x="2394903" y="4778375"/>
          <a:ext cx="4067810" cy="1422400"/>
        </p:xfrm>
        <a:graphic>
          <a:graphicData uri="http://schemas.openxmlformats.org/drawingml/2006/table">
            <a:tbl>
              <a:tblPr/>
              <a:tblGrid>
                <a:gridCol w="576263"/>
                <a:gridCol w="1455737"/>
                <a:gridCol w="523875"/>
                <a:gridCol w="1511300"/>
              </a:tblGrid>
              <a:tr h="177800">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标度</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定义</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标度</a:t>
                      </a:r>
                      <a:endParaRPr lang="en-US" altLang="en-US" sz="11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定义</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lgn="ctr">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A和B具有相同重要性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B和A具有相同重要性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lgn="ctr">
                        <a:buNone/>
                      </a:pPr>
                      <a:r>
                        <a:rPr lang="en-US" sz="1100" b="0">
                          <a:solidFill>
                            <a:srgbClr val="000000"/>
                          </a:solidFill>
                          <a:latin typeface="宋体" panose="02010600030101010101" pitchFamily="2" charset="-122"/>
                        </a:rPr>
                        <a:t>3</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A比B具有稍微重要性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1/3</a:t>
                      </a:r>
                      <a:endParaRPr lang="en-US" altLang="en-US" sz="11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B和A具有稍微重要性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lgn="ctr">
                        <a:buNone/>
                      </a:pPr>
                      <a:r>
                        <a:rPr lang="en-US" sz="1100" b="0">
                          <a:solidFill>
                            <a:srgbClr val="000000"/>
                          </a:solidFill>
                          <a:latin typeface="宋体" panose="02010600030101010101" pitchFamily="2" charset="-122"/>
                        </a:rPr>
                        <a:t>5</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A比B具有明显重要性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1/5</a:t>
                      </a:r>
                      <a:endParaRPr lang="en-US" altLang="en-US" sz="11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B和A具有明显重要性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lgn="ctr">
                        <a:buNone/>
                      </a:pPr>
                      <a:r>
                        <a:rPr lang="en-US" sz="1100" b="0">
                          <a:solidFill>
                            <a:srgbClr val="000000"/>
                          </a:solidFill>
                          <a:latin typeface="宋体" panose="02010600030101010101" pitchFamily="2" charset="-122"/>
                        </a:rPr>
                        <a:t>7</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A比B具有强烈重要性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1/7</a:t>
                      </a:r>
                      <a:endParaRPr lang="en-US" altLang="en-US" sz="11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B和A具有强烈重要性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lgn="ctr">
                        <a:buNone/>
                      </a:pPr>
                      <a:r>
                        <a:rPr lang="en-US" sz="1100" b="0">
                          <a:solidFill>
                            <a:srgbClr val="000000"/>
                          </a:solidFill>
                          <a:latin typeface="宋体" panose="02010600030101010101" pitchFamily="2" charset="-122"/>
                        </a:rPr>
                        <a:t>9</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A比B具有极端重要性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1/9</a:t>
                      </a:r>
                      <a:endParaRPr lang="en-US" altLang="en-US" sz="11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B和A具有极端重要性</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5600">
                <a:tc>
                  <a:txBody>
                    <a:bodyPr/>
                    <a:lstStyle/>
                    <a:p>
                      <a:pPr indent="0" algn="ctr">
                        <a:buNone/>
                      </a:pPr>
                      <a:r>
                        <a:rPr lang="en-US" sz="1100" b="0">
                          <a:solidFill>
                            <a:srgbClr val="000000"/>
                          </a:solidFill>
                          <a:latin typeface="宋体" panose="02010600030101010101" pitchFamily="2" charset="-122"/>
                        </a:rPr>
                        <a:t>2,4,6,8</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上述相邻判断的中值</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1/2,1/4,1/6,1/8</a:t>
                      </a:r>
                      <a:endParaRPr lang="en-US" altLang="en-US" sz="11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100" b="0">
                          <a:solidFill>
                            <a:srgbClr val="000000"/>
                          </a:solidFill>
                          <a:latin typeface="Arial" panose="020B0604020202020204" pitchFamily="34" charset="0"/>
                          <a:ea typeface="宋体" panose="02010600030101010101" pitchFamily="2" charset="-122"/>
                        </a:rPr>
                        <a:t>上述相邻判断的中值</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grpSp>
        <p:nvGrpSpPr>
          <p:cNvPr id="37" name="组合 36"/>
          <p:cNvGrpSpPr/>
          <p:nvPr/>
        </p:nvGrpSpPr>
        <p:grpSpPr>
          <a:xfrm>
            <a:off x="2037715" y="1628775"/>
            <a:ext cx="4530090" cy="2933065"/>
            <a:chOff x="3209" y="2565"/>
            <a:chExt cx="7134" cy="4619"/>
          </a:xfrm>
        </p:grpSpPr>
        <p:sp>
          <p:nvSpPr>
            <p:cNvPr id="5" name="矩形 4"/>
            <p:cNvSpPr/>
            <p:nvPr/>
          </p:nvSpPr>
          <p:spPr>
            <a:xfrm>
              <a:off x="4252" y="2565"/>
              <a:ext cx="5067" cy="56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4281" y="2615"/>
              <a:ext cx="5010" cy="434"/>
            </a:xfrm>
            <a:prstGeom prst="rect">
              <a:avLst/>
            </a:prstGeom>
            <a:noFill/>
          </p:spPr>
          <p:txBody>
            <a:bodyPr wrap="square" rtlCol="0">
              <a:spAutoFit/>
            </a:bodyPr>
            <a:lstStyle/>
            <a:p>
              <a:r>
                <a:rPr lang="zh-CN" altLang="en-US" sz="1200"/>
                <a:t>基于</a:t>
              </a:r>
              <a:r>
                <a:rPr lang="en-US" altLang="zh-CN" sz="1200"/>
                <a:t>AI</a:t>
              </a:r>
              <a:r>
                <a:rPr lang="zh-CN" altLang="en-US" sz="1200"/>
                <a:t>的课堂教学行为分析架构（观察维度）</a:t>
              </a:r>
              <a:endParaRPr lang="zh-CN" altLang="en-US" sz="1200"/>
            </a:p>
          </p:txBody>
        </p:sp>
        <p:sp>
          <p:nvSpPr>
            <p:cNvPr id="7" name="矩形 6"/>
            <p:cNvSpPr/>
            <p:nvPr>
              <p:custDataLst>
                <p:tags r:id="rId2"/>
              </p:custDataLst>
            </p:nvPr>
          </p:nvSpPr>
          <p:spPr>
            <a:xfrm>
              <a:off x="3209" y="4008"/>
              <a:ext cx="2188" cy="56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custDataLst>
                <p:tags r:id="rId3"/>
              </p:custDataLst>
            </p:nvPr>
          </p:nvSpPr>
          <p:spPr>
            <a:xfrm>
              <a:off x="3351" y="4058"/>
              <a:ext cx="1980" cy="434"/>
            </a:xfrm>
            <a:prstGeom prst="rect">
              <a:avLst/>
            </a:prstGeom>
            <a:noFill/>
          </p:spPr>
          <p:txBody>
            <a:bodyPr wrap="square" rtlCol="0">
              <a:spAutoFit/>
            </a:bodyPr>
            <a:lstStyle/>
            <a:p>
              <a:r>
                <a:rPr lang="zh-CN" altLang="en-US" sz="1200"/>
                <a:t>教师的教学行为</a:t>
              </a:r>
              <a:endParaRPr lang="zh-CN" altLang="en-US" sz="1200"/>
            </a:p>
          </p:txBody>
        </p:sp>
        <p:sp>
          <p:nvSpPr>
            <p:cNvPr id="9" name="矩形 8"/>
            <p:cNvSpPr/>
            <p:nvPr>
              <p:custDataLst>
                <p:tags r:id="rId4"/>
              </p:custDataLst>
            </p:nvPr>
          </p:nvSpPr>
          <p:spPr>
            <a:xfrm>
              <a:off x="8155" y="3982"/>
              <a:ext cx="2188" cy="56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custDataLst>
                <p:tags r:id="rId5"/>
              </p:custDataLst>
            </p:nvPr>
          </p:nvSpPr>
          <p:spPr>
            <a:xfrm>
              <a:off x="8297" y="4032"/>
              <a:ext cx="1980" cy="434"/>
            </a:xfrm>
            <a:prstGeom prst="rect">
              <a:avLst/>
            </a:prstGeom>
            <a:noFill/>
          </p:spPr>
          <p:txBody>
            <a:bodyPr wrap="square" rtlCol="0">
              <a:spAutoFit/>
            </a:bodyPr>
            <a:lstStyle/>
            <a:p>
              <a:r>
                <a:rPr lang="zh-CN" altLang="en-US" sz="1200"/>
                <a:t>学生的学习行为</a:t>
              </a:r>
              <a:endParaRPr lang="zh-CN" altLang="en-US" sz="1200"/>
            </a:p>
          </p:txBody>
        </p:sp>
        <p:sp>
          <p:nvSpPr>
            <p:cNvPr id="11" name="矩形 10"/>
            <p:cNvSpPr/>
            <p:nvPr>
              <p:custDataLst>
                <p:tags r:id="rId6"/>
              </p:custDataLst>
            </p:nvPr>
          </p:nvSpPr>
          <p:spPr>
            <a:xfrm>
              <a:off x="6008" y="3982"/>
              <a:ext cx="1524" cy="56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6150" y="4032"/>
              <a:ext cx="1311" cy="434"/>
            </a:xfrm>
            <a:prstGeom prst="rect">
              <a:avLst/>
            </a:prstGeom>
            <a:noFill/>
          </p:spPr>
          <p:txBody>
            <a:bodyPr wrap="square" rtlCol="0">
              <a:spAutoFit/>
            </a:bodyPr>
            <a:lstStyle/>
            <a:p>
              <a:r>
                <a:rPr lang="zh-CN" altLang="en-US" sz="1200"/>
                <a:t>其它行为</a:t>
              </a:r>
              <a:endParaRPr lang="zh-CN" altLang="en-US" sz="1200"/>
            </a:p>
          </p:txBody>
        </p:sp>
        <p:sp>
          <p:nvSpPr>
            <p:cNvPr id="13" name="矩形 12"/>
            <p:cNvSpPr/>
            <p:nvPr>
              <p:custDataLst>
                <p:tags r:id="rId8"/>
              </p:custDataLst>
            </p:nvPr>
          </p:nvSpPr>
          <p:spPr>
            <a:xfrm>
              <a:off x="3296" y="5212"/>
              <a:ext cx="765" cy="197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9"/>
              </p:custDataLst>
            </p:nvPr>
          </p:nvSpPr>
          <p:spPr>
            <a:xfrm>
              <a:off x="3438" y="5255"/>
              <a:ext cx="454" cy="1888"/>
            </a:xfrm>
            <a:prstGeom prst="rect">
              <a:avLst/>
            </a:prstGeom>
            <a:noFill/>
          </p:spPr>
          <p:txBody>
            <a:bodyPr wrap="square" rtlCol="0">
              <a:spAutoFit/>
            </a:bodyPr>
            <a:lstStyle/>
            <a:p>
              <a:r>
                <a:rPr lang="zh-CN" altLang="en-US" sz="1200"/>
                <a:t>教师言语行为</a:t>
              </a:r>
              <a:endParaRPr lang="zh-CN" altLang="en-US" sz="1200"/>
            </a:p>
          </p:txBody>
        </p:sp>
        <p:sp>
          <p:nvSpPr>
            <p:cNvPr id="15" name="矩形 14"/>
            <p:cNvSpPr/>
            <p:nvPr>
              <p:custDataLst>
                <p:tags r:id="rId10"/>
              </p:custDataLst>
            </p:nvPr>
          </p:nvSpPr>
          <p:spPr>
            <a:xfrm>
              <a:off x="4626" y="5212"/>
              <a:ext cx="765" cy="197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custDataLst>
                <p:tags r:id="rId11"/>
              </p:custDataLst>
            </p:nvPr>
          </p:nvSpPr>
          <p:spPr>
            <a:xfrm>
              <a:off x="4768" y="5255"/>
              <a:ext cx="454" cy="1888"/>
            </a:xfrm>
            <a:prstGeom prst="rect">
              <a:avLst/>
            </a:prstGeom>
            <a:noFill/>
          </p:spPr>
          <p:txBody>
            <a:bodyPr wrap="square" rtlCol="0">
              <a:spAutoFit/>
            </a:bodyPr>
            <a:lstStyle/>
            <a:p>
              <a:r>
                <a:rPr lang="zh-CN" altLang="en-US" sz="1200"/>
                <a:t>教师动作行为</a:t>
              </a:r>
              <a:endParaRPr lang="zh-CN" altLang="en-US" sz="1200"/>
            </a:p>
          </p:txBody>
        </p:sp>
        <p:sp>
          <p:nvSpPr>
            <p:cNvPr id="17" name="矩形 16"/>
            <p:cNvSpPr/>
            <p:nvPr>
              <p:custDataLst>
                <p:tags r:id="rId12"/>
              </p:custDataLst>
            </p:nvPr>
          </p:nvSpPr>
          <p:spPr>
            <a:xfrm>
              <a:off x="8242" y="5199"/>
              <a:ext cx="765" cy="197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custDataLst>
                <p:tags r:id="rId13"/>
              </p:custDataLst>
            </p:nvPr>
          </p:nvSpPr>
          <p:spPr>
            <a:xfrm>
              <a:off x="8384" y="5249"/>
              <a:ext cx="454" cy="1888"/>
            </a:xfrm>
            <a:prstGeom prst="rect">
              <a:avLst/>
            </a:prstGeom>
            <a:noFill/>
          </p:spPr>
          <p:txBody>
            <a:bodyPr wrap="square" rtlCol="0">
              <a:spAutoFit/>
            </a:bodyPr>
            <a:lstStyle/>
            <a:p>
              <a:r>
                <a:rPr lang="zh-CN" altLang="en-US" sz="1200"/>
                <a:t>学生言语行为</a:t>
              </a:r>
              <a:endParaRPr lang="zh-CN" altLang="en-US" sz="1200"/>
            </a:p>
          </p:txBody>
        </p:sp>
        <p:sp>
          <p:nvSpPr>
            <p:cNvPr id="19" name="矩形 18"/>
            <p:cNvSpPr/>
            <p:nvPr>
              <p:custDataLst>
                <p:tags r:id="rId14"/>
              </p:custDataLst>
            </p:nvPr>
          </p:nvSpPr>
          <p:spPr>
            <a:xfrm>
              <a:off x="9572" y="5173"/>
              <a:ext cx="765" cy="197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custDataLst>
                <p:tags r:id="rId15"/>
              </p:custDataLst>
            </p:nvPr>
          </p:nvSpPr>
          <p:spPr>
            <a:xfrm>
              <a:off x="9714" y="5223"/>
              <a:ext cx="454" cy="1888"/>
            </a:xfrm>
            <a:prstGeom prst="rect">
              <a:avLst/>
            </a:prstGeom>
            <a:noFill/>
          </p:spPr>
          <p:txBody>
            <a:bodyPr wrap="square" rtlCol="0">
              <a:spAutoFit/>
            </a:bodyPr>
            <a:lstStyle/>
            <a:p>
              <a:r>
                <a:rPr lang="zh-CN" altLang="en-US" sz="1200"/>
                <a:t>学生动作行为</a:t>
              </a:r>
              <a:endParaRPr lang="zh-CN" altLang="en-US" sz="1200"/>
            </a:p>
          </p:txBody>
        </p:sp>
        <p:sp>
          <p:nvSpPr>
            <p:cNvPr id="21" name="矩形 20"/>
            <p:cNvSpPr/>
            <p:nvPr>
              <p:custDataLst>
                <p:tags r:id="rId16"/>
              </p:custDataLst>
            </p:nvPr>
          </p:nvSpPr>
          <p:spPr>
            <a:xfrm>
              <a:off x="6408" y="5173"/>
              <a:ext cx="765" cy="1973"/>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custDataLst>
                <p:tags r:id="rId17"/>
              </p:custDataLst>
            </p:nvPr>
          </p:nvSpPr>
          <p:spPr>
            <a:xfrm>
              <a:off x="6550" y="5223"/>
              <a:ext cx="454" cy="1888"/>
            </a:xfrm>
            <a:prstGeom prst="rect">
              <a:avLst/>
            </a:prstGeom>
            <a:noFill/>
          </p:spPr>
          <p:txBody>
            <a:bodyPr wrap="square" rtlCol="0">
              <a:spAutoFit/>
            </a:bodyPr>
            <a:lstStyle/>
            <a:p>
              <a:r>
                <a:rPr lang="zh-CN" altLang="en-US" sz="1200"/>
                <a:t>师生情感行为</a:t>
              </a:r>
              <a:endParaRPr lang="zh-CN" altLang="en-US" sz="1200"/>
            </a:p>
          </p:txBody>
        </p:sp>
        <p:cxnSp>
          <p:nvCxnSpPr>
            <p:cNvPr id="23" name="直接连接符 22"/>
            <p:cNvCxnSpPr>
              <a:stCxn id="5" idx="2"/>
              <a:endCxn id="11" idx="0"/>
            </p:cNvCxnSpPr>
            <p:nvPr/>
          </p:nvCxnSpPr>
          <p:spPr>
            <a:xfrm flipH="1">
              <a:off x="6770" y="3128"/>
              <a:ext cx="16" cy="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4305" y="3623"/>
              <a:ext cx="49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a:endCxn id="7" idx="0"/>
            </p:cNvCxnSpPr>
            <p:nvPr/>
          </p:nvCxnSpPr>
          <p:spPr>
            <a:xfrm flipH="1">
              <a:off x="4303" y="3618"/>
              <a:ext cx="12" cy="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8"/>
              </p:custDataLst>
            </p:nvPr>
          </p:nvCxnSpPr>
          <p:spPr>
            <a:xfrm>
              <a:off x="9305" y="3616"/>
              <a:ext cx="1" cy="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a:stCxn id="7" idx="2"/>
            </p:cNvCxnSpPr>
            <p:nvPr/>
          </p:nvCxnSpPr>
          <p:spPr>
            <a:xfrm>
              <a:off x="4303" y="4571"/>
              <a:ext cx="0" cy="25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flipV="1">
              <a:off x="3585" y="4802"/>
              <a:ext cx="1460" cy="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3582" y="4828"/>
              <a:ext cx="0" cy="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a:endCxn id="15" idx="0"/>
            </p:cNvCxnSpPr>
            <p:nvPr>
              <p:custDataLst>
                <p:tags r:id="rId19"/>
              </p:custDataLst>
            </p:nvPr>
          </p:nvCxnSpPr>
          <p:spPr>
            <a:xfrm flipH="1">
              <a:off x="5009" y="4802"/>
              <a:ext cx="16" cy="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20"/>
              </p:custDataLst>
            </p:nvPr>
          </p:nvCxnSpPr>
          <p:spPr>
            <a:xfrm>
              <a:off x="9362" y="4545"/>
              <a:ext cx="0" cy="25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32" name="直接连接符 31"/>
            <p:cNvCxnSpPr/>
            <p:nvPr>
              <p:custDataLst>
                <p:tags r:id="rId21"/>
              </p:custDataLst>
            </p:nvPr>
          </p:nvCxnSpPr>
          <p:spPr>
            <a:xfrm flipV="1">
              <a:off x="8644" y="4776"/>
              <a:ext cx="1460" cy="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custDataLst>
                <p:tags r:id="rId22"/>
              </p:custDataLst>
            </p:nvPr>
          </p:nvCxnSpPr>
          <p:spPr>
            <a:xfrm>
              <a:off x="8641" y="4802"/>
              <a:ext cx="0" cy="3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custDataLst>
                <p:tags r:id="rId23"/>
              </p:custDataLst>
            </p:nvPr>
          </p:nvCxnSpPr>
          <p:spPr>
            <a:xfrm flipH="1">
              <a:off x="10068" y="4776"/>
              <a:ext cx="16" cy="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780" y="4555"/>
              <a:ext cx="0" cy="5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686782"/>
            <a:ext cx="7749480" cy="725488"/>
          </a:xfrm>
        </p:spPr>
        <p:txBody>
          <a:bodyPr/>
          <a:lstStyle/>
          <a:p>
            <a:pPr algn="ctr"/>
            <a:r>
              <a:rPr sz="3200" dirty="0">
                <a:sym typeface="+mn-ea"/>
              </a:rPr>
              <a:t>基于层次分析法(AHP)的一二级权重计算</a:t>
            </a:r>
            <a:br>
              <a:rPr sz="3200" dirty="0">
                <a:sym typeface="+mn-ea"/>
              </a:rPr>
            </a:br>
            <a:r>
              <a:rPr sz="2000" dirty="0">
                <a:sym typeface="+mn-ea"/>
              </a:rPr>
              <a:t>第</a:t>
            </a:r>
            <a:r>
              <a:rPr lang="zh-CN" altLang="en-US" sz="2000" dirty="0">
                <a:sym typeface="+mn-ea"/>
              </a:rPr>
              <a:t>二</a:t>
            </a:r>
            <a:r>
              <a:rPr sz="2000" dirty="0">
                <a:sym typeface="+mn-ea"/>
              </a:rPr>
              <a:t>步：构建判断矩阵A</a:t>
            </a:r>
            <a:r>
              <a:rPr lang="zh-CN" sz="2000" dirty="0">
                <a:sym typeface="+mn-ea"/>
              </a:rPr>
              <a:t>与权重计算</a:t>
            </a:r>
            <a:br>
              <a:rPr lang="zh-CN" sz="2000" dirty="0">
                <a:sym typeface="+mn-ea"/>
              </a:rPr>
            </a:br>
            <a:r>
              <a:rPr lang="zh-CN" sz="2000" dirty="0">
                <a:sym typeface="+mn-ea"/>
              </a:rPr>
              <a:t>第三步：计算判断矩阵的一致性并进行检测</a:t>
            </a:r>
            <a:r>
              <a:rPr lang="zh-CN" sz="2800" dirty="0">
                <a:sym typeface="+mn-ea"/>
              </a:rPr>
              <a:t>。</a:t>
            </a:r>
            <a:endParaRPr lang="zh-CN" sz="2800" dirty="0">
              <a:sym typeface="+mn-ea"/>
            </a:endParaRPr>
          </a:p>
        </p:txBody>
      </p:sp>
      <p:graphicFrame>
        <p:nvGraphicFramePr>
          <p:cNvPr id="3" name="表格 2"/>
          <p:cNvGraphicFramePr/>
          <p:nvPr>
            <p:custDataLst>
              <p:tags r:id="rId1"/>
            </p:custDataLst>
          </p:nvPr>
        </p:nvGraphicFramePr>
        <p:xfrm>
          <a:off x="288925" y="1692275"/>
          <a:ext cx="7726045" cy="2331720"/>
        </p:xfrm>
        <a:graphic>
          <a:graphicData uri="http://schemas.openxmlformats.org/drawingml/2006/table">
            <a:tbl>
              <a:tblPr/>
              <a:tblGrid>
                <a:gridCol w="658495"/>
                <a:gridCol w="714375"/>
                <a:gridCol w="763270"/>
                <a:gridCol w="749935"/>
                <a:gridCol w="796290"/>
                <a:gridCol w="768350"/>
                <a:gridCol w="741045"/>
                <a:gridCol w="832485"/>
                <a:gridCol w="823595"/>
                <a:gridCol w="878205"/>
              </a:tblGrid>
              <a:tr h="354965">
                <a:tc rowSpan="2">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指标</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3">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判断矩阵A</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按列归一化矩阵</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2540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rowSpan="2">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归一化权重W</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最大特征值</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4330">
                <a:tc vMerge="1">
                  <a:tcPr>
                    <a:lnL w="190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600" b="0">
                          <a:solidFill>
                            <a:srgbClr val="000000"/>
                          </a:solidFill>
                          <a:latin typeface="宋体" panose="02010600030101010101" pitchFamily="2" charset="-122"/>
                        </a:rPr>
                        <a:t>L</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T</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O</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L</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T</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O</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行和</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r h="354965">
                <a:tc>
                  <a:txBody>
                    <a:bodyPr/>
                    <a:lstStyle/>
                    <a:p>
                      <a:pPr indent="0" algn="ctr">
                        <a:buNone/>
                      </a:pPr>
                      <a:r>
                        <a:rPr lang="en-US" sz="1600" b="0">
                          <a:solidFill>
                            <a:srgbClr val="000000"/>
                          </a:solidFill>
                          <a:latin typeface="宋体" panose="02010600030101010101" pitchFamily="2" charset="-122"/>
                        </a:rPr>
                        <a:t>L</a:t>
                      </a:r>
                      <a:endParaRPr lang="en-US" altLang="en-US" sz="16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5</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4</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0.690 </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0.556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0.750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1.995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0.6651 </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1.0568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4965">
                <a:tc>
                  <a:txBody>
                    <a:bodyPr/>
                    <a:lstStyle/>
                    <a:p>
                      <a:pPr indent="0" algn="ctr">
                        <a:buNone/>
                      </a:pPr>
                      <a:r>
                        <a:rPr lang="en-US" sz="1600" b="0">
                          <a:solidFill>
                            <a:srgbClr val="000000"/>
                          </a:solidFill>
                          <a:latin typeface="宋体" panose="02010600030101010101" pitchFamily="2" charset="-122"/>
                        </a:rPr>
                        <a:t>T</a:t>
                      </a:r>
                      <a:endParaRPr lang="en-US" altLang="en-US" sz="16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 1/5</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 1/3</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0.138 </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0.111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0.063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0.312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0.1038 </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1.0075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57530">
                <a:tc>
                  <a:txBody>
                    <a:bodyPr/>
                    <a:lstStyle/>
                    <a:p>
                      <a:pPr indent="0" algn="ctr">
                        <a:buNone/>
                      </a:pPr>
                      <a:r>
                        <a:rPr lang="en-US" sz="1600" b="0">
                          <a:solidFill>
                            <a:srgbClr val="000000"/>
                          </a:solidFill>
                          <a:latin typeface="宋体" panose="02010600030101010101" pitchFamily="2" charset="-122"/>
                        </a:rPr>
                        <a:t>O</a:t>
                      </a:r>
                      <a:endParaRPr lang="en-US" altLang="en-US" sz="16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 1/4</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3</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0.172 </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0.333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0.188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0.693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0.2311 </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rgbClr val="000000"/>
                          </a:solidFill>
                          <a:latin typeface="宋体" panose="02010600030101010101" pitchFamily="2" charset="-122"/>
                        </a:rPr>
                        <a:t>1.0226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54965">
                <a:tc>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合计</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600" b="0">
                          <a:solidFill>
                            <a:srgbClr val="000000"/>
                          </a:solidFill>
                          <a:latin typeface="宋体" panose="02010600030101010101" pitchFamily="2" charset="-122"/>
                        </a:rPr>
                        <a:t>1.45</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600" b="0">
                          <a:solidFill>
                            <a:srgbClr val="000000"/>
                          </a:solidFill>
                          <a:latin typeface="宋体" panose="02010600030101010101" pitchFamily="2" charset="-122"/>
                        </a:rPr>
                        <a:t>9</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600" b="0">
                          <a:solidFill>
                            <a:srgbClr val="000000"/>
                          </a:solidFill>
                          <a:latin typeface="宋体" panose="02010600030101010101" pitchFamily="2" charset="-122"/>
                        </a:rPr>
                        <a:t>5.333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600" b="0">
                          <a:solidFill>
                            <a:srgbClr val="000000"/>
                          </a:solidFill>
                          <a:latin typeface="宋体" panose="02010600030101010101" pitchFamily="2" charset="-122"/>
                        </a:rPr>
                        <a:t>1.000 </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600" b="0">
                          <a:solidFill>
                            <a:srgbClr val="000000"/>
                          </a:solidFill>
                          <a:latin typeface="宋体" panose="02010600030101010101" pitchFamily="2" charset="-122"/>
                        </a:rPr>
                        <a:t>1.000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lgn="ctr">
                        <a:buNone/>
                      </a:pPr>
                      <a:r>
                        <a:rPr lang="en-US" sz="1600" b="0">
                          <a:solidFill>
                            <a:srgbClr val="000000"/>
                          </a:solidFill>
                          <a:latin typeface="宋体" panose="02010600030101010101" pitchFamily="2" charset="-122"/>
                        </a:rPr>
                        <a:t>1.000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buNone/>
                      </a:pPr>
                      <a:r>
                        <a:rPr lang="en-US" sz="1600" b="0">
                          <a:solidFill>
                            <a:srgbClr val="000000"/>
                          </a:solidFill>
                          <a:latin typeface="宋体" panose="02010600030101010101" pitchFamily="2" charset="-122"/>
                        </a:rPr>
                        <a:t>3.000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buNone/>
                      </a:pPr>
                      <a:r>
                        <a:rPr lang="en-US" sz="1600" b="0">
                          <a:solidFill>
                            <a:srgbClr val="000000"/>
                          </a:solidFill>
                          <a:latin typeface="宋体" panose="02010600030101010101" pitchFamily="2" charset="-122"/>
                        </a:rPr>
                        <a:t>1.0000 </a:t>
                      </a:r>
                      <a:endParaRPr lang="en-US" altLang="en-US" sz="1600" b="0">
                        <a:solidFill>
                          <a:srgbClr val="000000"/>
                        </a:solidFill>
                        <a:latin typeface="宋体" panose="02010600030101010101" pitchFamily="2" charset="-122"/>
                      </a:endParaRPr>
                    </a:p>
                  </a:txBody>
                  <a:tcPr marL="12700" marR="12700" marT="1270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c>
                  <a:txBody>
                    <a:bodyPr/>
                    <a:lstStyle/>
                    <a:p>
                      <a:pPr indent="0">
                        <a:buNone/>
                      </a:pPr>
                      <a:r>
                        <a:rPr lang="en-US" sz="1600" b="0">
                          <a:solidFill>
                            <a:srgbClr val="000000"/>
                          </a:solidFill>
                          <a:latin typeface="宋体" panose="02010600030101010101" pitchFamily="2" charset="-122"/>
                        </a:rPr>
                        <a:t>3.0869 </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EEECE1"/>
                    </a:solidFill>
                  </a:tcPr>
                </a:tc>
              </a:tr>
            </a:tbl>
          </a:graphicData>
        </a:graphic>
      </p:graphicFrame>
      <p:graphicFrame>
        <p:nvGraphicFramePr>
          <p:cNvPr id="34" name="表格 33"/>
          <p:cNvGraphicFramePr/>
          <p:nvPr>
            <p:custDataLst>
              <p:tags r:id="rId2"/>
            </p:custDataLst>
          </p:nvPr>
        </p:nvGraphicFramePr>
        <p:xfrm>
          <a:off x="3541078" y="4883785"/>
          <a:ext cx="5362575" cy="533400"/>
        </p:xfrm>
        <a:graphic>
          <a:graphicData uri="http://schemas.openxmlformats.org/drawingml/2006/table">
            <a:tbl>
              <a:tblPr/>
              <a:tblGrid>
                <a:gridCol w="457200"/>
                <a:gridCol w="495300"/>
                <a:gridCol w="530225"/>
                <a:gridCol w="514350"/>
                <a:gridCol w="558800"/>
                <a:gridCol w="533400"/>
                <a:gridCol w="514350"/>
                <a:gridCol w="577850"/>
                <a:gridCol w="571500"/>
                <a:gridCol w="609600"/>
              </a:tblGrid>
              <a:tr h="177800">
                <a:tc gridSpan="10">
                  <a:txBody>
                    <a:bodyPr/>
                    <a:lstStyle/>
                    <a:p>
                      <a:pPr indent="0" algn="ctr">
                        <a:buNone/>
                      </a:pPr>
                      <a:r>
                        <a:rPr lang="zh-CN" sz="1100" b="0">
                          <a:solidFill>
                            <a:srgbClr val="000000"/>
                          </a:solidFill>
                          <a:latin typeface="Arial" panose="020B0604020202020204" pitchFamily="34" charset="0"/>
                          <a:ea typeface="宋体" panose="02010600030101010101" pitchFamily="2" charset="-122"/>
                        </a:rPr>
                        <a:t>表3-11 RI的标准指标</a:t>
                      </a:r>
                      <a:endParaRPr lang="en-US" altLang="en-US" sz="1100" b="0">
                        <a:solidFill>
                          <a:srgbClr val="000000"/>
                        </a:solidFill>
                        <a:latin typeface="宋体" panose="02010600030101010101" pitchFamily="2" charset="-122"/>
                      </a:endParaRPr>
                    </a:p>
                  </a:txBody>
                  <a:tcPr marL="12700" marR="12700" marT="12700" anchor="ctr">
                    <a:lnL>
                      <a:noFill/>
                    </a:lnL>
                    <a:lnR cap="flat">
                      <a:noFill/>
                    </a:lnR>
                    <a:lnT cap="flat">
                      <a:noFill/>
                    </a:lnT>
                    <a:lnB w="19050" cap="flat" cmpd="sng">
                      <a:solidFill>
                        <a:srgbClr val="000000"/>
                      </a:solidFill>
                      <a:prstDash val="solid"/>
                      <a:headEnd type="none" w="med" len="med"/>
                      <a:tailEnd type="none" w="med" len="med"/>
                    </a:lnB>
                    <a:lnTlToBr>
                      <a:noFill/>
                    </a:lnTlToBr>
                    <a:lnBlToTr>
                      <a:noFill/>
                    </a:lnBlToTr>
                    <a:noFill/>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R cap="flat">
                      <a:noFill/>
                    </a:lnR>
                    <a:lnT cap="flat">
                      <a:noFill/>
                    </a:lnT>
                    <a:lnB w="19050" cap="flat" cmpd="sng">
                      <a:solidFill>
                        <a:srgbClr val="000000"/>
                      </a:solidFill>
                      <a:prstDash val="solid"/>
                      <a:headEnd type="none" w="med" len="med"/>
                      <a:tailEnd type="none" w="med" len="med"/>
                    </a:lnB>
                  </a:tcPr>
                </a:tc>
              </a:tr>
              <a:tr h="177800">
                <a:tc>
                  <a:txBody>
                    <a:bodyPr/>
                    <a:lstStyle/>
                    <a:p>
                      <a:pPr indent="0" algn="ctr">
                        <a:buNone/>
                      </a:pPr>
                      <a:r>
                        <a:rPr lang="en-US" sz="1100" b="0">
                          <a:solidFill>
                            <a:srgbClr val="000000"/>
                          </a:solidFill>
                          <a:latin typeface="宋体" panose="02010600030101010101" pitchFamily="2" charset="-122"/>
                        </a:rPr>
                        <a:t>n</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2</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3</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4</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5</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6</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7</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8</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9</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77800">
                <a:tc>
                  <a:txBody>
                    <a:bodyPr/>
                    <a:lstStyle/>
                    <a:p>
                      <a:pPr indent="0" algn="ctr">
                        <a:buNone/>
                      </a:pPr>
                      <a:r>
                        <a:rPr lang="en-US" sz="1100" b="0">
                          <a:solidFill>
                            <a:srgbClr val="000000"/>
                          </a:solidFill>
                          <a:latin typeface="宋体" panose="02010600030101010101" pitchFamily="2" charset="-122"/>
                        </a:rPr>
                        <a:t>RI</a:t>
                      </a:r>
                      <a:endParaRPr lang="en-US" altLang="en-US" sz="11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0</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0</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0.58</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0.9</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1.12</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1.24</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1.32</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1.41</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宋体" panose="02010600030101010101" pitchFamily="2" charset="-122"/>
                        </a:rPr>
                        <a:t>1.45</a:t>
                      </a:r>
                      <a:endParaRPr lang="en-US" altLang="en-US" sz="11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101" name="图片 100"/>
          <p:cNvPicPr/>
          <p:nvPr>
            <p:custDataLst>
              <p:tags r:id="rId3"/>
            </p:custDataLst>
          </p:nvPr>
        </p:nvPicPr>
        <p:blipFill>
          <a:blip r:embed="rId4"/>
          <a:stretch>
            <a:fillRect/>
          </a:stretch>
        </p:blipFill>
        <p:spPr>
          <a:xfrm>
            <a:off x="5368925" y="4077335"/>
            <a:ext cx="2098040" cy="842645"/>
          </a:xfrm>
          <a:prstGeom prst="rect">
            <a:avLst/>
          </a:prstGeom>
          <a:noFill/>
          <a:ln w="9525">
            <a:noFill/>
          </a:ln>
        </p:spPr>
      </p:pic>
      <p:sp>
        <p:nvSpPr>
          <p:cNvPr id="102" name="文本框 101"/>
          <p:cNvSpPr txBox="1"/>
          <p:nvPr/>
        </p:nvSpPr>
        <p:spPr>
          <a:xfrm>
            <a:off x="288925" y="4149090"/>
            <a:ext cx="5080000" cy="1198880"/>
          </a:xfrm>
          <a:prstGeom prst="rect">
            <a:avLst/>
          </a:prstGeom>
          <a:noFill/>
          <a:ln w="9525">
            <a:noFill/>
          </a:ln>
        </p:spPr>
        <p:txBody>
          <a:bodyPr>
            <a:spAutoFit/>
          </a:bodyPr>
          <a:lstStyle/>
          <a:p>
            <a:pPr marL="0" indent="0"/>
            <a:r>
              <a:rPr lang="zh-CN" sz="1800" b="0">
                <a:ea typeface="宋体" panose="02010600030101010101" pitchFamily="2" charset="-122"/>
              </a:rPr>
              <a:t>为了得到判断矩阵的</a:t>
            </a:r>
            <a:r>
              <a:rPr lang="en-US" sz="1800" b="0">
                <a:latin typeface="Times New Roman" panose="02020603050405020304" charset="0"/>
                <a:ea typeface="宋体" panose="02010600030101010101" pitchFamily="2" charset="-122"/>
              </a:rPr>
              <a:t>CR</a:t>
            </a:r>
            <a:r>
              <a:rPr lang="zh-CN" sz="1800" b="0">
                <a:ea typeface="宋体" panose="02010600030101010101" pitchFamily="2" charset="-122"/>
              </a:rPr>
              <a:t>（</a:t>
            </a:r>
            <a:r>
              <a:rPr lang="en-US" sz="1800" b="0">
                <a:latin typeface="Times New Roman" panose="02020603050405020304" charset="0"/>
                <a:ea typeface="宋体" panose="02010600030101010101" pitchFamily="2" charset="-122"/>
              </a:rPr>
              <a:t>—</a:t>
            </a:r>
            <a:r>
              <a:rPr lang="zh-CN" sz="1800" b="0">
                <a:ea typeface="宋体" panose="02010600030101010101" pitchFamily="2" charset="-122"/>
              </a:rPr>
              <a:t>致性比率），通常使用</a:t>
            </a:r>
            <a:r>
              <a:rPr lang="en-US" sz="1800" b="0">
                <a:latin typeface="Times New Roman" panose="02020603050405020304" charset="0"/>
                <a:ea typeface="宋体" panose="02010600030101010101" pitchFamily="2" charset="-122"/>
              </a:rPr>
              <a:t>Saaty</a:t>
            </a:r>
            <a:r>
              <a:rPr lang="zh-CN" sz="1800" b="0">
                <a:ea typeface="宋体" panose="02010600030101010101" pitchFamily="2" charset="-122"/>
              </a:rPr>
              <a:t>教授提出的</a:t>
            </a:r>
            <a:r>
              <a:rPr lang="en-US" sz="1800" b="0">
                <a:latin typeface="Times New Roman" panose="02020603050405020304" charset="0"/>
                <a:ea typeface="宋体" panose="02010600030101010101" pitchFamily="2" charset="-122"/>
              </a:rPr>
              <a:t>RI</a:t>
            </a:r>
            <a:r>
              <a:rPr lang="zh-CN" sz="1800" b="0">
                <a:ea typeface="宋体" panose="02010600030101010101" pitchFamily="2" charset="-122"/>
              </a:rPr>
              <a:t>（平均随机一致性指标），其中</a:t>
            </a:r>
            <a:r>
              <a:rPr lang="en-US" sz="1800" b="0">
                <a:latin typeface="Times New Roman" panose="02020603050405020304" charset="0"/>
                <a:ea typeface="宋体" panose="02010600030101010101" pitchFamily="2" charset="-122"/>
              </a:rPr>
              <a:t>RI</a:t>
            </a:r>
            <a:r>
              <a:rPr lang="zh-CN" sz="1800" b="0">
                <a:ea typeface="宋体" panose="02010600030101010101" pitchFamily="2" charset="-122"/>
              </a:rPr>
              <a:t>的标准指标见表</a:t>
            </a:r>
            <a:r>
              <a:rPr lang="en-US" sz="1800" b="0">
                <a:latin typeface="Times New Roman" panose="02020603050405020304" charset="0"/>
                <a:ea typeface="宋体" panose="02010600030101010101" pitchFamily="2" charset="-122"/>
              </a:rPr>
              <a:t>3-11</a:t>
            </a:r>
            <a:r>
              <a:rPr lang="zh-CN" sz="1800" b="0">
                <a:ea typeface="宋体" panose="02010600030101010101" pitchFamily="2" charset="-122"/>
              </a:rPr>
              <a:t>。判断矩阵的一致性指数</a:t>
            </a:r>
            <a:r>
              <a:rPr lang="en-US" sz="1800" b="0">
                <a:latin typeface="Times New Roman" panose="02020603050405020304" charset="0"/>
                <a:ea typeface="宋体" panose="02010600030101010101" pitchFamily="2" charset="-122"/>
              </a:rPr>
              <a:t>CI=(</a:t>
            </a:r>
            <a:r>
              <a:rPr lang="en-US" sz="1800" b="0" i="1">
                <a:latin typeface="Times New Roman" panose="02020603050405020304" charset="0"/>
                <a:ea typeface="宋体" panose="02010600030101010101" pitchFamily="2" charset="-122"/>
              </a:rPr>
              <a:t>λ</a:t>
            </a:r>
            <a:r>
              <a:rPr lang="en-US" sz="1800" b="0" i="1" baseline="-25000">
                <a:latin typeface="Times New Roman" panose="02020603050405020304" charset="0"/>
                <a:ea typeface="宋体" panose="02010600030101010101" pitchFamily="2" charset="-122"/>
              </a:rPr>
              <a:t>max</a:t>
            </a:r>
            <a:r>
              <a:rPr lang="en-US" sz="1800" b="0">
                <a:latin typeface="Times New Roman" panose="02020603050405020304" charset="0"/>
                <a:ea typeface="宋体" panose="02010600030101010101" pitchFamily="2" charset="-122"/>
              </a:rPr>
              <a:t>-n)/(n-1)</a:t>
            </a:r>
            <a:endParaRPr lang="en-US" altLang="en-US" sz="1800" b="0">
              <a:latin typeface="Times New Roman" panose="02020603050405020304" charset="0"/>
              <a:ea typeface="宋体" panose="02010600030101010101" pitchFamily="2" charset="-122"/>
            </a:endParaRPr>
          </a:p>
        </p:txBody>
      </p:sp>
      <p:sp>
        <p:nvSpPr>
          <p:cNvPr id="38" name="文本框 37"/>
          <p:cNvSpPr txBox="1"/>
          <p:nvPr/>
        </p:nvSpPr>
        <p:spPr>
          <a:xfrm>
            <a:off x="309880" y="5704840"/>
            <a:ext cx="8471535" cy="645160"/>
          </a:xfrm>
          <a:prstGeom prst="rect">
            <a:avLst/>
          </a:prstGeom>
          <a:noFill/>
          <a:ln w="9525">
            <a:noFill/>
          </a:ln>
        </p:spPr>
        <p:txBody>
          <a:bodyPr wrap="square">
            <a:spAutoFit/>
          </a:bodyPr>
          <a:lstStyle/>
          <a:p>
            <a:pPr marL="0" indent="0"/>
            <a:r>
              <a:rPr lang="zh-CN" sz="1800" b="0">
                <a:ea typeface="宋体" panose="02010600030101010101" pitchFamily="2" charset="-122"/>
              </a:rPr>
              <a:t>随机一致性比率</a:t>
            </a:r>
            <a:r>
              <a:rPr lang="en-US" sz="1800" b="0">
                <a:latin typeface="Times New Roman" panose="02020603050405020304" charset="0"/>
                <a:ea typeface="宋体" panose="02010600030101010101" pitchFamily="2" charset="-122"/>
              </a:rPr>
              <a:t>CR=CI/RI</a:t>
            </a:r>
            <a:r>
              <a:rPr lang="zh-CN" sz="1800" b="0">
                <a:ea typeface="宋体" panose="02010600030101010101" pitchFamily="2" charset="-122"/>
              </a:rPr>
              <a:t>。只有当</a:t>
            </a:r>
            <a:r>
              <a:rPr lang="en-US" sz="1800" b="0">
                <a:latin typeface="Times New Roman" panose="02020603050405020304" charset="0"/>
                <a:ea typeface="宋体" panose="02010600030101010101" pitchFamily="2" charset="-122"/>
              </a:rPr>
              <a:t>CR</a:t>
            </a:r>
            <a:r>
              <a:rPr lang="zh-CN" sz="1800" b="0">
                <a:ea typeface="宋体" panose="02010600030101010101" pitchFamily="2" charset="-122"/>
              </a:rPr>
              <a:t>小于</a:t>
            </a:r>
            <a:r>
              <a:rPr lang="en-US" sz="1800" b="0">
                <a:latin typeface="Times New Roman" panose="02020603050405020304" charset="0"/>
                <a:ea typeface="宋体" panose="02010600030101010101" pitchFamily="2" charset="-122"/>
              </a:rPr>
              <a:t>0.1</a:t>
            </a:r>
            <a:r>
              <a:rPr lang="zh-CN" sz="1800" b="0">
                <a:ea typeface="宋体" panose="02010600030101010101" pitchFamily="2" charset="-122"/>
              </a:rPr>
              <a:t>时，说明指标权重分配相对比较合理，结果一致性较好，否则就需要重新构造判断矩阵。</a:t>
            </a:r>
            <a:endParaRPr lang="zh-CN" altLang="en-US" sz="1800" b="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sz="2800" dirty="0">
                <a:sym typeface="+mn-ea"/>
              </a:rPr>
              <a:t>基于层次分析法(AHP)的一二级权重计算</a:t>
            </a:r>
            <a:br>
              <a:rPr sz="2800" dirty="0">
                <a:sym typeface="+mn-ea"/>
              </a:rPr>
            </a:br>
            <a:r>
              <a:rPr sz="2000" dirty="0">
                <a:sym typeface="+mn-ea"/>
              </a:rPr>
              <a:t>第四步：所有专家的矩阵权重及一致性检测</a:t>
            </a:r>
            <a:endParaRPr sz="2000" dirty="0">
              <a:sym typeface="+mn-ea"/>
            </a:endParaRPr>
          </a:p>
        </p:txBody>
      </p:sp>
      <p:graphicFrame>
        <p:nvGraphicFramePr>
          <p:cNvPr id="4" name="表格 3"/>
          <p:cNvGraphicFramePr/>
          <p:nvPr>
            <p:custDataLst>
              <p:tags r:id="rId1"/>
            </p:custDataLst>
          </p:nvPr>
        </p:nvGraphicFramePr>
        <p:xfrm>
          <a:off x="484505" y="1857375"/>
          <a:ext cx="7945755" cy="4495800"/>
        </p:xfrm>
        <a:graphic>
          <a:graphicData uri="http://schemas.openxmlformats.org/drawingml/2006/table">
            <a:tbl>
              <a:tblPr/>
              <a:tblGrid>
                <a:gridCol w="998855"/>
                <a:gridCol w="2520315"/>
                <a:gridCol w="907415"/>
                <a:gridCol w="2617470"/>
                <a:gridCol w="901700"/>
              </a:tblGrid>
              <a:tr h="374650">
                <a:tc>
                  <a:txBody>
                    <a:bodyPr/>
                    <a:lstStyle/>
                    <a:p>
                      <a:pPr indent="0">
                        <a:buNone/>
                      </a:pPr>
                      <a:r>
                        <a:rPr lang="zh-CN" sz="1800" b="0">
                          <a:solidFill>
                            <a:srgbClr val="000000"/>
                          </a:solidFill>
                          <a:latin typeface="Arial" panose="020B0604020202020204" pitchFamily="34" charset="0"/>
                          <a:ea typeface="宋体" panose="02010600030101010101" pitchFamily="2" charset="-122"/>
                        </a:rPr>
                        <a:t>专家</a:t>
                      </a:r>
                      <a:endParaRPr lang="zh-CN" altLang="en-US" sz="18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w1</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w2</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w3</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CR</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U1</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0.3767</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0.472</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0.1513</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0.0464</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U2</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0.4577</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0.416</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0.1263</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0.0079</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U3</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0.3119</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0.4905</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0.1976</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0.0463</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U4</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0.5438</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0.346</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0.1103</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0.0464</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U5*</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lgn="ctr">
                        <a:buNone/>
                      </a:pPr>
                      <a:r>
                        <a:rPr lang="en-US" sz="1800" b="0">
                          <a:solidFill>
                            <a:srgbClr val="000000"/>
                          </a:solidFill>
                          <a:latin typeface="宋体" panose="02010600030101010101" pitchFamily="2" charset="-122"/>
                        </a:rPr>
                        <a:t>0.6405</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lgn="ctr">
                        <a:buNone/>
                      </a:pPr>
                      <a:r>
                        <a:rPr lang="en-US" sz="1800" b="0">
                          <a:solidFill>
                            <a:srgbClr val="000000"/>
                          </a:solidFill>
                          <a:latin typeface="宋体" panose="02010600030101010101" pitchFamily="2" charset="-122"/>
                        </a:rPr>
                        <a:t>0.2059</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lgn="ctr">
                        <a:buNone/>
                      </a:pPr>
                      <a:r>
                        <a:rPr lang="en-US" sz="1800" b="0">
                          <a:solidFill>
                            <a:srgbClr val="000000"/>
                          </a:solidFill>
                          <a:latin typeface="宋体" panose="02010600030101010101" pitchFamily="2" charset="-122"/>
                        </a:rPr>
                        <a:t>0.1537</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lgn="ctr">
                        <a:buNone/>
                      </a:pPr>
                      <a:r>
                        <a:rPr lang="en-US" sz="1800" b="0">
                          <a:solidFill>
                            <a:srgbClr val="000000"/>
                          </a:solidFill>
                          <a:latin typeface="宋体" panose="02010600030101010101" pitchFamily="2" charset="-122"/>
                        </a:rPr>
                        <a:t>0.1440 </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374650">
                <a:tc>
                  <a:txBody>
                    <a:bodyPr/>
                    <a:lstStyle/>
                    <a:p>
                      <a:pPr indent="0">
                        <a:buNone/>
                      </a:pPr>
                      <a:r>
                        <a:rPr lang="en-US" sz="1800" b="0">
                          <a:solidFill>
                            <a:srgbClr val="000000"/>
                          </a:solidFill>
                          <a:latin typeface="宋体" panose="02010600030101010101" pitchFamily="2" charset="-122"/>
                        </a:rPr>
                        <a:t>U6</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0.5485</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0.2409</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0.2106</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0.0158</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U7</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0.5679</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0.3339</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0.0982</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0.0213</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U8</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0.4443</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0.472</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0.0837</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0.0032</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U9</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0.7888</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0.1079</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0.1032</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0.0137</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U10</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0.6651</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0.1038</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0.2311</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0.0750 </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74650">
                <a:tc>
                  <a:txBody>
                    <a:bodyPr/>
                    <a:lstStyle/>
                    <a:p>
                      <a:pPr indent="0">
                        <a:buNone/>
                      </a:pPr>
                      <a:r>
                        <a:rPr lang="en-US" sz="1800" b="0">
                          <a:solidFill>
                            <a:srgbClr val="000000"/>
                          </a:solidFill>
                          <a:latin typeface="宋体" panose="02010600030101010101" pitchFamily="2" charset="-122"/>
                        </a:rPr>
                        <a:t>U11</a:t>
                      </a:r>
                      <a:endParaRPr lang="en-US" altLang="en-US" sz="1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0.1935</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0.6999</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0.1066</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800" b="0">
                          <a:solidFill>
                            <a:srgbClr val="000000"/>
                          </a:solidFill>
                          <a:latin typeface="宋体" panose="02010600030101010101" pitchFamily="2" charset="-122"/>
                        </a:rPr>
                        <a:t>0.0079</a:t>
                      </a:r>
                      <a:endParaRPr lang="en-US" altLang="en-US" sz="1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dirty="0">
                <a:sym typeface="+mn-ea"/>
              </a:rPr>
              <a:t>基于排序法的三级指标权重的计算</a:t>
            </a:r>
            <a:endParaRPr dirty="0">
              <a:sym typeface="+mn-ea"/>
            </a:endParaRPr>
          </a:p>
        </p:txBody>
      </p:sp>
      <p:graphicFrame>
        <p:nvGraphicFramePr>
          <p:cNvPr id="5" name="表格 4"/>
          <p:cNvGraphicFramePr/>
          <p:nvPr>
            <p:custDataLst>
              <p:tags r:id="rId1"/>
            </p:custDataLst>
          </p:nvPr>
        </p:nvGraphicFramePr>
        <p:xfrm>
          <a:off x="387350" y="1686560"/>
          <a:ext cx="8204835" cy="3058795"/>
        </p:xfrm>
        <a:graphic>
          <a:graphicData uri="http://schemas.openxmlformats.org/drawingml/2006/table">
            <a:tbl>
              <a:tblPr/>
              <a:tblGrid>
                <a:gridCol w="760730"/>
                <a:gridCol w="1920875"/>
                <a:gridCol w="1988820"/>
                <a:gridCol w="1988185"/>
                <a:gridCol w="685800"/>
                <a:gridCol w="860425"/>
              </a:tblGrid>
              <a:tr h="572770">
                <a:tc gridSpan="6">
                  <a:txBody>
                    <a:bodyPr/>
                    <a:lstStyle/>
                    <a:p>
                      <a:pPr indent="0" algn="ctr">
                        <a:buNone/>
                      </a:pPr>
                      <a:r>
                        <a:rPr lang="zh-CN" sz="1800" b="0">
                          <a:solidFill>
                            <a:srgbClr val="000000"/>
                          </a:solidFill>
                          <a:latin typeface="Arial" panose="020B0604020202020204" pitchFamily="34" charset="0"/>
                          <a:ea typeface="宋体" panose="02010600030101010101" pitchFamily="2" charset="-122"/>
                        </a:rPr>
                        <a:t>表</a:t>
                      </a:r>
                      <a:r>
                        <a:rPr lang="en-US" sz="1800" b="0">
                          <a:solidFill>
                            <a:srgbClr val="000000"/>
                          </a:solidFill>
                          <a:latin typeface="Times New Roman" panose="02020603050405020304" charset="-122"/>
                        </a:rPr>
                        <a:t>3-13</a:t>
                      </a:r>
                      <a:r>
                        <a:rPr lang="en-US" sz="1800" b="0">
                          <a:solidFill>
                            <a:srgbClr val="000000"/>
                          </a:solidFill>
                          <a:latin typeface="宋体" panose="02010600030101010101" pitchFamily="2" charset="-122"/>
                        </a:rPr>
                        <a:t>二级指标学生言语行为所包含的三级</a:t>
                      </a:r>
                      <a:r>
                        <a:rPr lang="zh-CN" altLang="en-US" sz="1800" b="0">
                          <a:solidFill>
                            <a:srgbClr val="000000"/>
                          </a:solidFill>
                          <a:latin typeface="宋体" panose="02010600030101010101" pitchFamily="2" charset="-122"/>
                        </a:rPr>
                        <a:t>指标</a:t>
                      </a:r>
                      <a:r>
                        <a:rPr lang="en-US" sz="1800" b="0">
                          <a:solidFill>
                            <a:srgbClr val="000000"/>
                          </a:solidFill>
                          <a:latin typeface="宋体" panose="02010600030101010101" pitchFamily="2" charset="-122"/>
                        </a:rPr>
                        <a:t>排序结果</a:t>
                      </a:r>
                      <a:endParaRPr lang="en-US" altLang="en-US" sz="1800" b="0">
                        <a:solidFill>
                          <a:srgbClr val="000000"/>
                        </a:solidFill>
                        <a:latin typeface="宋体" panose="02010600030101010101" pitchFamily="2" charset="-122"/>
                      </a:endParaRPr>
                    </a:p>
                  </a:txBody>
                  <a:tcPr marL="12700" marR="12700" marT="12700" anchor="ctr">
                    <a:lnL>
                      <a:noFill/>
                    </a:lnL>
                    <a:lnR cap="flat">
                      <a:noFill/>
                    </a:lnR>
                    <a:lnT cap="flat">
                      <a:noFill/>
                    </a:lnT>
                    <a:lnB w="19050" cap="flat" cmpd="sng">
                      <a:solidFill>
                        <a:srgbClr val="000000"/>
                      </a:solidFill>
                      <a:prstDash val="solid"/>
                      <a:headEnd type="none" w="med" len="med"/>
                      <a:tailEnd type="none" w="med" len="med"/>
                    </a:lnB>
                    <a:lnTlToBr>
                      <a:noFill/>
                    </a:lnTlToBr>
                    <a:lnBlToTr>
                      <a:noFill/>
                    </a:lnBlToTr>
                    <a:noFill/>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T cap="flat">
                      <a:noFill/>
                    </a:lnT>
                    <a:lnB w="19050" cap="flat" cmpd="sng">
                      <a:solidFill>
                        <a:srgbClr val="000000"/>
                      </a:solidFill>
                      <a:prstDash val="solid"/>
                      <a:headEnd type="none" w="med" len="med"/>
                      <a:tailEnd type="none" w="med" len="med"/>
                    </a:lnB>
                  </a:tcPr>
                </a:tc>
                <a:tc hMerge="1">
                  <a:tcPr>
                    <a:lnR cap="flat">
                      <a:noFill/>
                    </a:lnR>
                    <a:lnT cap="flat">
                      <a:noFill/>
                    </a:lnT>
                    <a:lnB w="19050" cap="flat" cmpd="sng">
                      <a:solidFill>
                        <a:srgbClr val="000000"/>
                      </a:solidFill>
                      <a:prstDash val="solid"/>
                      <a:headEnd type="none" w="med" len="med"/>
                      <a:tailEnd type="none" w="med" len="med"/>
                    </a:lnB>
                  </a:tcPr>
                </a:tc>
              </a:tr>
              <a:tr h="727710">
                <a:tc>
                  <a:txBody>
                    <a:bodyPr/>
                    <a:lstStyle/>
                    <a:p>
                      <a:pPr indent="0">
                        <a:buNone/>
                      </a:pPr>
                      <a:endParaRPr lang="en-US" altLang="en-US" sz="16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a:solidFill>
                            <a:srgbClr val="000000"/>
                          </a:solidFill>
                          <a:latin typeface="Arial" panose="020B0604020202020204" pitchFamily="34" charset="0"/>
                          <a:ea typeface="宋体" panose="02010600030101010101" pitchFamily="2" charset="-122"/>
                        </a:rPr>
                        <a:t>NO1次数（赋3分）</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a:solidFill>
                            <a:srgbClr val="000000"/>
                          </a:solidFill>
                          <a:latin typeface="Arial" panose="020B0604020202020204" pitchFamily="34" charset="0"/>
                          <a:ea typeface="宋体" panose="02010600030101010101" pitchFamily="2" charset="-122"/>
                        </a:rPr>
                        <a:t>NO2次数（赋2分）</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a:solidFill>
                            <a:srgbClr val="000000"/>
                          </a:solidFill>
                          <a:latin typeface="Arial" panose="020B0604020202020204" pitchFamily="34" charset="0"/>
                          <a:ea typeface="宋体" panose="02010600030101010101" pitchFamily="2" charset="-122"/>
                        </a:rPr>
                        <a:t>NO3次数（赋1分）</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a:solidFill>
                            <a:srgbClr val="000000"/>
                          </a:solidFill>
                          <a:latin typeface="Arial" panose="020B0604020202020204" pitchFamily="34" charset="0"/>
                          <a:ea typeface="宋体" panose="02010600030101010101" pitchFamily="2" charset="-122"/>
                        </a:rPr>
                        <a:t>和值</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0">
                          <a:solidFill>
                            <a:srgbClr val="000000"/>
                          </a:solidFill>
                          <a:latin typeface="Arial" panose="020B0604020202020204" pitchFamily="34" charset="0"/>
                          <a:ea typeface="宋体" panose="02010600030101010101" pitchFamily="2" charset="-122"/>
                        </a:rPr>
                        <a:t>相对权重</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682625">
                <a:tc>
                  <a:txBody>
                    <a:bodyPr/>
                    <a:lstStyle/>
                    <a:p>
                      <a:pPr indent="0">
                        <a:buNone/>
                      </a:pPr>
                      <a:r>
                        <a:rPr lang="zh-CN" sz="1600" b="0">
                          <a:solidFill>
                            <a:srgbClr val="000000"/>
                          </a:solidFill>
                          <a:latin typeface="Arial" panose="020B0604020202020204" pitchFamily="34" charset="0"/>
                          <a:ea typeface="宋体" panose="02010600030101010101" pitchFamily="2" charset="-122"/>
                        </a:rPr>
                        <a:t>主动应答</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2</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8</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15</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0.2273</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83260">
                <a:tc>
                  <a:txBody>
                    <a:bodyPr/>
                    <a:lstStyle/>
                    <a:p>
                      <a:pPr indent="0">
                        <a:buNone/>
                      </a:pPr>
                      <a:r>
                        <a:rPr lang="zh-CN" sz="1600" b="0">
                          <a:solidFill>
                            <a:srgbClr val="000000"/>
                          </a:solidFill>
                          <a:latin typeface="Arial" panose="020B0604020202020204" pitchFamily="34" charset="0"/>
                          <a:ea typeface="宋体" panose="02010600030101010101" pitchFamily="2" charset="-122"/>
                        </a:rPr>
                        <a:t>主动提问</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10</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1</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32</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0.4848</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92430">
                <a:tc>
                  <a:txBody>
                    <a:bodyPr/>
                    <a:lstStyle/>
                    <a:p>
                      <a:pPr indent="0">
                        <a:buNone/>
                      </a:pPr>
                      <a:r>
                        <a:rPr lang="zh-CN" sz="1600" b="0">
                          <a:solidFill>
                            <a:srgbClr val="000000"/>
                          </a:solidFill>
                          <a:latin typeface="Arial" panose="020B0604020202020204" pitchFamily="34" charset="0"/>
                          <a:ea typeface="宋体" panose="02010600030101010101" pitchFamily="2" charset="-122"/>
                        </a:rPr>
                        <a:t>讨论</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0</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8</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3</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19</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600" b="0">
                          <a:solidFill>
                            <a:srgbClr val="000000"/>
                          </a:solidFill>
                          <a:latin typeface="宋体" panose="02010600030101010101" pitchFamily="2" charset="-122"/>
                        </a:rPr>
                        <a:t>0.2879</a:t>
                      </a:r>
                      <a:endParaRPr lang="en-US" altLang="en-US" sz="16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sz="2800" dirty="0">
                <a:sym typeface="+mn-ea"/>
              </a:rPr>
              <a:t>基于</a:t>
            </a:r>
            <a:r>
              <a:rPr lang="en-US" sz="2800" dirty="0">
                <a:sym typeface="+mn-ea"/>
              </a:rPr>
              <a:t>AHP</a:t>
            </a:r>
            <a:r>
              <a:rPr lang="zh-CN" altLang="en-US" sz="2800" dirty="0">
                <a:sym typeface="+mn-ea"/>
              </a:rPr>
              <a:t>和</a:t>
            </a:r>
            <a:r>
              <a:rPr sz="2800" dirty="0">
                <a:sym typeface="+mn-ea"/>
              </a:rPr>
              <a:t>排序法的全部三级指标权重计算</a:t>
            </a:r>
            <a:endParaRPr sz="2800" dirty="0">
              <a:sym typeface="+mn-ea"/>
            </a:endParaRPr>
          </a:p>
        </p:txBody>
      </p:sp>
      <p:graphicFrame>
        <p:nvGraphicFramePr>
          <p:cNvPr id="3" name="表格 2"/>
          <p:cNvGraphicFramePr/>
          <p:nvPr>
            <p:custDataLst>
              <p:tags r:id="rId1"/>
            </p:custDataLst>
          </p:nvPr>
        </p:nvGraphicFramePr>
        <p:xfrm>
          <a:off x="2219643" y="1713421"/>
          <a:ext cx="5191125" cy="4526280"/>
        </p:xfrm>
        <a:graphic>
          <a:graphicData uri="http://schemas.openxmlformats.org/drawingml/2006/table">
            <a:tbl>
              <a:tblPr/>
              <a:tblGrid>
                <a:gridCol w="390525"/>
                <a:gridCol w="568325"/>
                <a:gridCol w="740410"/>
                <a:gridCol w="627380"/>
                <a:gridCol w="977900"/>
                <a:gridCol w="573405"/>
                <a:gridCol w="683260"/>
              </a:tblGrid>
              <a:tr h="446405">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一级：维度</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相对权重</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二级：视角</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相对权重</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三级：观察点</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相对权重</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绝对权重</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98755">
                <a:tc rowSpan="8">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学生学习行为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8">
                  <a:txBody>
                    <a:bodyPr/>
                    <a:lstStyle/>
                    <a:p>
                      <a:pPr indent="0" algn="ctr">
                        <a:buNone/>
                      </a:pPr>
                      <a:r>
                        <a:rPr lang="en-US" sz="1000" b="0">
                          <a:solidFill>
                            <a:srgbClr val="000000"/>
                          </a:solidFill>
                          <a:latin typeface="宋体" panose="02010600030101010101" pitchFamily="2" charset="-122"/>
                        </a:rPr>
                        <a:t>0.4898</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言语行为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lstStyle/>
                    <a:p>
                      <a:pPr indent="0" algn="ctr">
                        <a:buNone/>
                      </a:pPr>
                      <a:r>
                        <a:rPr lang="en-US" sz="1000" b="0">
                          <a:solidFill>
                            <a:srgbClr val="000000"/>
                          </a:solidFill>
                          <a:latin typeface="宋体" panose="02010600030101010101" pitchFamily="2" charset="-122"/>
                        </a:rPr>
                        <a:t>0.5705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主动应答</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0.2273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0.0635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主动提问</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0.4848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0.1355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12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讨论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0.2879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0.0804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5">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动作行为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lstStyle/>
                    <a:p>
                      <a:pPr indent="0" algn="ctr">
                        <a:buNone/>
                      </a:pPr>
                      <a:r>
                        <a:rPr lang="en-US" sz="1000" b="0">
                          <a:solidFill>
                            <a:srgbClr val="000000"/>
                          </a:solidFill>
                          <a:latin typeface="宋体" panose="02010600030101010101" pitchFamily="2" charset="-122"/>
                        </a:rPr>
                        <a:t>0.4295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观察</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0.2182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0.0459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实践或实验</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0.2909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0.0612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合作探究</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0.2303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0.0484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笔记或练习</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0.1091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0.0230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019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操作信息技术工具</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0.1515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0.0319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120">
                <a:tc rowSpan="9">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教师教学行为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9">
                  <a:txBody>
                    <a:bodyPr/>
                    <a:lstStyle/>
                    <a:p>
                      <a:pPr indent="0" algn="ctr">
                        <a:buNone/>
                      </a:pPr>
                      <a:r>
                        <a:rPr lang="en-US" sz="1000" b="0">
                          <a:solidFill>
                            <a:srgbClr val="000000"/>
                          </a:solidFill>
                          <a:latin typeface="宋体" panose="02010600030101010101" pitchFamily="2" charset="-122"/>
                        </a:rPr>
                        <a:t>0.3683</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言语行为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4">
                  <a:txBody>
                    <a:bodyPr/>
                    <a:lstStyle/>
                    <a:p>
                      <a:pPr indent="0" algn="ctr">
                        <a:buNone/>
                      </a:pPr>
                      <a:r>
                        <a:rPr lang="en-US" sz="1000" b="0">
                          <a:solidFill>
                            <a:srgbClr val="000000"/>
                          </a:solidFill>
                          <a:latin typeface="宋体" panose="02010600030101010101" pitchFamily="2" charset="-122"/>
                        </a:rPr>
                        <a:t>0.5947</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讲授</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0.2727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0.0597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提问</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0.2545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0.0557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引导指示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0.3000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0.0657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评价</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0.1727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0.0378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5">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动作行为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lstStyle/>
                    <a:p>
                      <a:pPr indent="0" algn="ctr">
                        <a:buNone/>
                      </a:pPr>
                      <a:r>
                        <a:rPr lang="en-US" sz="1000" b="0">
                          <a:solidFill>
                            <a:srgbClr val="000000"/>
                          </a:solidFill>
                          <a:latin typeface="宋体" panose="02010600030101010101" pitchFamily="2" charset="-122"/>
                        </a:rPr>
                        <a:t>0.4053</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演示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0.2727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0.0407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1877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个别指导或参与活动</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0.1818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0.0271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观察或巡视</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0.1697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0.0253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板书</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0.1636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0.0244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9019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操作信息技术工具</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0.2121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0.0317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00660">
                <a:tc rowSpan="2">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其它行为</a:t>
                      </a:r>
                      <a:endParaRPr lang="en-US" altLang="en-US" sz="10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en-US" sz="1000" b="0">
                          <a:solidFill>
                            <a:srgbClr val="000000"/>
                          </a:solidFill>
                          <a:latin typeface="宋体" panose="02010600030101010101" pitchFamily="2" charset="-122"/>
                        </a:rPr>
                        <a:t>0.1419</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师生情绪行为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en-US" sz="1000" b="0">
                          <a:solidFill>
                            <a:srgbClr val="000000"/>
                          </a:solidFill>
                          <a:latin typeface="宋体" panose="02010600030101010101" pitchFamily="2" charset="-122"/>
                        </a:rPr>
                        <a:t>1</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学生积极情绪</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0.5455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0.0774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875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190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教师积极情绪</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0.4545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000" b="0">
                          <a:solidFill>
                            <a:srgbClr val="000000"/>
                          </a:solidFill>
                          <a:latin typeface="宋体" panose="02010600030101010101" pitchFamily="2" charset="-122"/>
                        </a:rPr>
                        <a:t>0.0645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cs typeface="+mn-ea"/>
                <a:sym typeface="+mn-ea"/>
              </a:rPr>
              <a:t>基于德尔菲法的层次式CTIE指标体系构建方法</a:t>
            </a:r>
            <a:br>
              <a:rPr lang="en-US" altLang="zh-CN" sz="3600" u="sng" dirty="0">
                <a:cs typeface="+mn-ea"/>
                <a:sym typeface="+mn-ea"/>
              </a:rPr>
            </a:br>
            <a:r>
              <a:rPr lang="zh-CN" altLang="en-US" sz="2000" dirty="0">
                <a:sym typeface="+mn-ea"/>
              </a:rPr>
              <a:t>需求分析</a:t>
            </a:r>
            <a:r>
              <a:rPr lang="zh-CN" altLang="en-US" sz="2000" dirty="0">
                <a:sym typeface="+mn-ea"/>
              </a:rPr>
              <a:t>-高效课堂教学模式</a:t>
            </a:r>
            <a:endParaRPr lang="zh-CN" altLang="en-US" sz="3200" dirty="0">
              <a:sym typeface="+mn-ea"/>
            </a:endParaRPr>
          </a:p>
        </p:txBody>
      </p:sp>
      <p:pic>
        <p:nvPicPr>
          <p:cNvPr id="4" name="图片 3"/>
          <p:cNvPicPr>
            <a:picLocks noChangeAspect="1"/>
          </p:cNvPicPr>
          <p:nvPr/>
        </p:nvPicPr>
        <p:blipFill>
          <a:blip r:embed="rId1"/>
          <a:stretch>
            <a:fillRect/>
          </a:stretch>
        </p:blipFill>
        <p:spPr>
          <a:xfrm>
            <a:off x="107504" y="1916832"/>
            <a:ext cx="8964488" cy="417310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cs typeface="+mn-ea"/>
                <a:sym typeface="+mn-ea"/>
              </a:rPr>
              <a:t>基于德尔菲法的层次式CTIE指标体系构建方法</a:t>
            </a:r>
            <a:br>
              <a:rPr lang="en-US" altLang="zh-CN" sz="3200" u="sng" dirty="0">
                <a:cs typeface="+mn-ea"/>
                <a:sym typeface="+mn-ea"/>
              </a:rPr>
            </a:br>
            <a:r>
              <a:rPr lang="zh-CN" altLang="en-US" sz="2000" dirty="0">
                <a:sym typeface="+mn-ea"/>
              </a:rPr>
              <a:t>需求分析-</a:t>
            </a:r>
            <a:r>
              <a:rPr lang="zh-CN" altLang="en-US" sz="2000" dirty="0">
                <a:sym typeface="+mn-ea"/>
              </a:rPr>
              <a:t>常规的课堂教学行为分类</a:t>
            </a:r>
            <a:endParaRPr lang="zh-CN" altLang="en-US" sz="3200" dirty="0">
              <a:sym typeface="+mn-ea"/>
            </a:endParaRPr>
          </a:p>
        </p:txBody>
      </p:sp>
      <p:pic>
        <p:nvPicPr>
          <p:cNvPr id="3" name="图片 2"/>
          <p:cNvPicPr>
            <a:picLocks noChangeAspect="1"/>
          </p:cNvPicPr>
          <p:nvPr/>
        </p:nvPicPr>
        <p:blipFill>
          <a:blip r:embed="rId1"/>
          <a:stretch>
            <a:fillRect/>
          </a:stretch>
        </p:blipFill>
        <p:spPr>
          <a:xfrm>
            <a:off x="179512" y="1784562"/>
            <a:ext cx="8892481" cy="387668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260648"/>
            <a:ext cx="7749480" cy="725488"/>
          </a:xfrm>
        </p:spPr>
        <p:txBody>
          <a:bodyPr/>
          <a:lstStyle/>
          <a:p>
            <a:pPr algn="ctr"/>
            <a:r>
              <a:rPr lang="zh-CN" altLang="en-US" sz="2800" u="sng" dirty="0">
                <a:cs typeface="+mn-ea"/>
                <a:sym typeface="+mn-ea"/>
              </a:rPr>
              <a:t>基于德尔菲法的层次式CTIE指标体系构建方法</a:t>
            </a:r>
            <a:br>
              <a:rPr sz="2800" dirty="0">
                <a:sym typeface="+mn-ea"/>
              </a:rPr>
            </a:br>
            <a:r>
              <a:rPr lang="zh-CN" altLang="en-US" sz="2400" dirty="0">
                <a:sym typeface="+mn-ea"/>
              </a:rPr>
              <a:t>需求分析-</a:t>
            </a:r>
            <a:r>
              <a:rPr sz="2400" dirty="0" err="1">
                <a:sym typeface="+mn-ea"/>
              </a:rPr>
              <a:t>基于</a:t>
            </a:r>
            <a:r>
              <a:rPr lang="zh-CN" altLang="en-US" sz="2400" dirty="0">
                <a:sym typeface="+mn-ea"/>
              </a:rPr>
              <a:t>行为编码的</a:t>
            </a:r>
            <a:r>
              <a:rPr sz="2400" dirty="0" err="1">
                <a:sym typeface="+mn-ea"/>
              </a:rPr>
              <a:t>文献调研</a:t>
            </a:r>
            <a:endParaRPr sz="2400" dirty="0">
              <a:sym typeface="+mn-ea"/>
            </a:endParaRPr>
          </a:p>
        </p:txBody>
      </p:sp>
      <p:pic>
        <p:nvPicPr>
          <p:cNvPr id="3" name="图片 2"/>
          <p:cNvPicPr>
            <a:picLocks noChangeAspect="1"/>
          </p:cNvPicPr>
          <p:nvPr/>
        </p:nvPicPr>
        <p:blipFill>
          <a:blip r:embed="rId1"/>
          <a:stretch>
            <a:fillRect/>
          </a:stretch>
        </p:blipFill>
        <p:spPr>
          <a:xfrm>
            <a:off x="419100" y="980728"/>
            <a:ext cx="8305800" cy="58007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cs typeface="+mn-ea"/>
                <a:sym typeface="+mn-ea"/>
              </a:rPr>
              <a:t>基于德尔菲法的层次式CTIE指标体系构建方法</a:t>
            </a:r>
            <a:br>
              <a:rPr sz="2800" dirty="0">
                <a:sym typeface="+mn-ea"/>
              </a:rPr>
            </a:br>
            <a:r>
              <a:rPr sz="2400" dirty="0">
                <a:sym typeface="+mn-ea"/>
              </a:rPr>
              <a:t>基于文献调研与专家座谈的初始指标体系构建</a:t>
            </a:r>
            <a:endParaRPr sz="2400" dirty="0">
              <a:sym typeface="+mn-ea"/>
            </a:endParaRPr>
          </a:p>
        </p:txBody>
      </p:sp>
      <p:graphicFrame>
        <p:nvGraphicFramePr>
          <p:cNvPr id="5" name="表格 4"/>
          <p:cNvGraphicFramePr/>
          <p:nvPr>
            <p:custDataLst>
              <p:tags r:id="rId1"/>
            </p:custDataLst>
          </p:nvPr>
        </p:nvGraphicFramePr>
        <p:xfrm>
          <a:off x="2173288" y="1600708"/>
          <a:ext cx="4797425" cy="4816475"/>
        </p:xfrm>
        <a:graphic>
          <a:graphicData uri="http://schemas.openxmlformats.org/drawingml/2006/table">
            <a:tbl>
              <a:tblPr/>
              <a:tblGrid>
                <a:gridCol w="429895"/>
                <a:gridCol w="462280"/>
                <a:gridCol w="1357630"/>
                <a:gridCol w="490855"/>
                <a:gridCol w="725805"/>
                <a:gridCol w="721360"/>
                <a:gridCol w="609600"/>
              </a:tblGrid>
              <a:tr h="196850">
                <a:tc gridSpan="3">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观察框架</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grid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评测框架</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96850">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维度</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视角</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观察点</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时间</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频次</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参与人数</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评价指标</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96850">
                <a:tc rowSpan="8">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学生学习行为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言语行为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主动应答</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1">
                  <a:txBody>
                    <a:bodyPr/>
                    <a:lstStyle/>
                    <a:p>
                      <a:pPr indent="0" algn="ctr">
                        <a:buNone/>
                      </a:pPr>
                      <a:r>
                        <a:rPr lang="zh-CN" sz="900" b="0">
                          <a:solidFill>
                            <a:srgbClr val="000000"/>
                          </a:solidFill>
                          <a:latin typeface="Arial" panose="020B0604020202020204" pitchFamily="34" charset="0"/>
                          <a:ea typeface="宋体" panose="02010600030101010101" pitchFamily="2" charset="-122"/>
                        </a:rPr>
                        <a:t>结合观察指标的评测维度数据，分析课堂教学的教师活动率、学生活动率、教师语言率、教师讲授率、学生语言率等（不限于此），进而间接分析整个课堂。</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被动应答</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主动提问</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讨论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动作行为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观察</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实践或实验</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笔记或练习</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48577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操作技术</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rowSpan="9">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教师教学行为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言语行为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讲授</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提问</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指示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表扬或批评</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反馈</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动作行为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个别指导或参与活动</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观察或巡视</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板书</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操作技术</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其它行为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师生情绪行为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积极情绪</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消极情绪</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沉寂行为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思考</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静默或混乱</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cs typeface="+mn-ea"/>
                <a:sym typeface="+mn-ea"/>
              </a:rPr>
              <a:t>基于德尔菲法的层次式CTIE指标体系构建方法</a:t>
            </a:r>
            <a:br>
              <a:rPr sz="2800" dirty="0">
                <a:sym typeface="+mn-ea"/>
              </a:rPr>
            </a:br>
            <a:r>
              <a:rPr sz="2400" dirty="0">
                <a:sym typeface="+mn-ea"/>
              </a:rPr>
              <a:t>德尔菲法意见征询方法</a:t>
            </a:r>
            <a:endParaRPr sz="2400" dirty="0">
              <a:sym typeface="+mn-ea"/>
            </a:endParaRPr>
          </a:p>
        </p:txBody>
      </p:sp>
      <p:sp>
        <p:nvSpPr>
          <p:cNvPr id="66" name="内容占位符 2"/>
          <p:cNvSpPr>
            <a:spLocks noGrp="1"/>
          </p:cNvSpPr>
          <p:nvPr>
            <p:ph idx="1"/>
            <p:custDataLst>
              <p:tags r:id="rId1"/>
            </p:custDataLst>
          </p:nvPr>
        </p:nvSpPr>
        <p:spPr>
          <a:xfrm>
            <a:off x="323850" y="1556385"/>
            <a:ext cx="8428355" cy="4904740"/>
          </a:xfrm>
        </p:spPr>
        <p:txBody>
          <a:bodyPr/>
          <a:lstStyle/>
          <a:p>
            <a:r>
              <a:rPr lang="zh-CN" altLang="zh-CN" sz="2000" b="1" dirty="0">
                <a:cs typeface="+mn-cs"/>
              </a:rPr>
              <a:t>由于研究者经验及理解尚存在局限性，需要有相关经验的实践人员课堂教学分析领域的专家进行评估维度合理性判断，因此采用德尔菲法，通过征询相关专家意见，并结合意见征询结果进行统计与分析，直到得到一致性结果，即代表完成行为评价指标框架的修订完善</a:t>
            </a:r>
            <a:r>
              <a:rPr lang="zh-CN" altLang="en-US" sz="2000" b="1" dirty="0">
                <a:cs typeface="+mn-cs"/>
              </a:rPr>
              <a:t>。</a:t>
            </a:r>
            <a:endParaRPr lang="zh-CN" altLang="en-US" sz="2000" b="1" dirty="0">
              <a:cs typeface="+mn-cs"/>
            </a:endParaRPr>
          </a:p>
          <a:p>
            <a:r>
              <a:rPr lang="zh-CN" altLang="en-US" sz="2000" b="1" dirty="0">
                <a:cs typeface="+mn-cs"/>
              </a:rPr>
              <a:t>关于意见征询组专家数量的确定，有学者认为专家的人数越多越可靠。然而有些学者持相反态度，认为太多的人数会影响数据统计。根据Mitcheel(1991)的观点，他认为“为了保持最合适的误差幅度，德尔菲法中专家需达到13人以上”。同时受到专家咨询费的限制，也需要压缩专家人数，因此，专家组人数一般取15-30人为宜，[李胜男2019]选了专家20人，通过电子邮件、微信和电话沟通后，最终确定研究专家共14人（用编号U1-U14表示）。</a:t>
            </a:r>
            <a:endParaRPr lang="zh-CN" altLang="en-US" sz="2000" b="1" dirty="0">
              <a:cs typeface="+mn-cs"/>
            </a:endParaRPr>
          </a:p>
          <a:p>
            <a:r>
              <a:rPr lang="zh-CN" altLang="en-US" sz="2000" b="1" dirty="0">
                <a:cs typeface="+mn-cs"/>
              </a:rPr>
              <a:t>为了保证德尔菲法的调查有效性，专家组主要来自三方面：教育技术专家从技术实现性进行把关、教育评价专家对评价指标的有效性进行评价、经验丰富的一线教师则对评价指标的易用性进行评价，人员比例一般取1:1:3，以突出评价指标体系的实用性。</a:t>
            </a:r>
            <a:endParaRPr lang="zh-CN" altLang="en-US" sz="2000" b="1" dirty="0">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cs typeface="+mn-ea"/>
                <a:sym typeface="+mn-ea"/>
              </a:rPr>
              <a:t>基于德尔菲法的层次式CTIE指标体系构建方法</a:t>
            </a:r>
            <a:br>
              <a:rPr sz="2800" dirty="0">
                <a:sym typeface="+mn-ea"/>
              </a:rPr>
            </a:br>
            <a:r>
              <a:rPr sz="2400" dirty="0">
                <a:sym typeface="+mn-ea"/>
              </a:rPr>
              <a:t>第一轮德尔菲法意见征询问卷评分分析</a:t>
            </a:r>
            <a:r>
              <a:rPr lang="en-US" sz="2400" dirty="0">
                <a:sym typeface="+mn-ea"/>
              </a:rPr>
              <a:t>-</a:t>
            </a:r>
            <a:r>
              <a:rPr lang="zh-CN" altLang="en-US" sz="2400" dirty="0">
                <a:sym typeface="+mn-ea"/>
              </a:rPr>
              <a:t>设计问卷</a:t>
            </a:r>
            <a:endParaRPr lang="zh-CN" altLang="en-US" sz="2400" dirty="0">
              <a:sym typeface="+mn-ea"/>
            </a:endParaRPr>
          </a:p>
        </p:txBody>
      </p:sp>
      <p:graphicFrame>
        <p:nvGraphicFramePr>
          <p:cNvPr id="4" name="表格 3"/>
          <p:cNvGraphicFramePr/>
          <p:nvPr>
            <p:custDataLst>
              <p:tags r:id="rId1"/>
            </p:custDataLst>
          </p:nvPr>
        </p:nvGraphicFramePr>
        <p:xfrm>
          <a:off x="1043940" y="1772920"/>
          <a:ext cx="7129145" cy="2013585"/>
        </p:xfrm>
        <a:graphic>
          <a:graphicData uri="http://schemas.openxmlformats.org/drawingml/2006/table">
            <a:tbl>
              <a:tblPr/>
              <a:tblGrid>
                <a:gridCol w="715645"/>
                <a:gridCol w="701675"/>
                <a:gridCol w="759460"/>
                <a:gridCol w="813435"/>
                <a:gridCol w="788670"/>
                <a:gridCol w="857250"/>
                <a:gridCol w="817880"/>
                <a:gridCol w="788670"/>
                <a:gridCol w="886460"/>
              </a:tblGrid>
              <a:tr h="510540">
                <a:tc rowSpan="2">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一级</a:t>
                      </a:r>
                      <a:r>
                        <a:rPr lang="zh-CN" sz="1400" b="0">
                          <a:solidFill>
                            <a:srgbClr val="000000"/>
                          </a:solidFill>
                          <a:latin typeface="Arial" panose="020B0604020202020204" pitchFamily="34" charset="0"/>
                          <a:ea typeface="宋体" panose="02010600030101010101" pitchFamily="2" charset="-122"/>
                        </a:rPr>
                        <a:t>：维度</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1400" b="0">
                          <a:solidFill>
                            <a:srgbClr val="000000"/>
                          </a:solidFill>
                          <a:latin typeface="Arial" panose="020B0604020202020204" pitchFamily="34" charset="0"/>
                          <a:ea typeface="宋体" panose="02010600030101010101" pitchFamily="2" charset="-122"/>
                        </a:rPr>
                        <a:t>二级：视角</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1400" b="0">
                          <a:solidFill>
                            <a:srgbClr val="000000"/>
                          </a:solidFill>
                          <a:latin typeface="Arial" panose="020B0604020202020204" pitchFamily="34" charset="0"/>
                          <a:ea typeface="宋体" panose="02010600030101010101" pitchFamily="2" charset="-122"/>
                        </a:rPr>
                        <a:t>三级：观察点</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gridSpan="5">
                  <a:txBody>
                    <a:bodyPr/>
                    <a:lstStyle/>
                    <a:p>
                      <a:pPr indent="0" algn="ctr">
                        <a:buNone/>
                      </a:pPr>
                      <a:r>
                        <a:rPr lang="zh-CN" sz="1600" b="0">
                          <a:solidFill>
                            <a:srgbClr val="000000"/>
                          </a:solidFill>
                          <a:latin typeface="Arial" panose="020B0604020202020204" pitchFamily="34" charset="0"/>
                          <a:ea typeface="宋体" panose="02010600030101010101" pitchFamily="2" charset="-122"/>
                        </a:rPr>
                        <a:t>重要程度打分</a:t>
                      </a:r>
                      <a:endParaRPr lang="zh-CN" altLang="en-US" sz="16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rowSpan="2">
                  <a:txBody>
                    <a:bodyPr/>
                    <a:lstStyle/>
                    <a:p>
                      <a:pPr indent="0" algn="ctr">
                        <a:buNone/>
                      </a:pPr>
                      <a:r>
                        <a:rPr lang="zh-CN" sz="1400" b="0">
                          <a:solidFill>
                            <a:srgbClr val="000000"/>
                          </a:solidFill>
                          <a:latin typeface="Arial" panose="020B0604020202020204" pitchFamily="34" charset="0"/>
                          <a:ea typeface="宋体" panose="02010600030101010101" pitchFamily="2" charset="-122"/>
                        </a:rPr>
                        <a:t>您的修订意见</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75184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非常不重要（1）</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不重要（2）</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一般（3）</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重要（4）</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非常重要（5）</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vMerge="1">
                  <a:tcP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B w="25400" cap="flat" cmpd="sng">
                      <a:solidFill>
                        <a:srgbClr val="000000"/>
                      </a:solidFill>
                      <a:prstDash val="solid"/>
                      <a:headEnd type="none" w="med" len="med"/>
                      <a:tailEnd type="none" w="med" len="med"/>
                    </a:lnB>
                  </a:tcPr>
                </a:tc>
              </a:tr>
              <a:tr h="751205">
                <a:tc>
                  <a:txBody>
                    <a:bodyPr/>
                    <a:lstStyle/>
                    <a:p>
                      <a:pPr indent="0">
                        <a:buNone/>
                      </a:pPr>
                      <a:r>
                        <a:rPr lang="zh-CN" sz="1400" b="0">
                          <a:solidFill>
                            <a:srgbClr val="000000"/>
                          </a:solidFill>
                          <a:latin typeface="Arial" panose="020B0604020202020204" pitchFamily="34" charset="0"/>
                          <a:ea typeface="宋体" panose="02010600030101010101" pitchFamily="2" charset="-122"/>
                        </a:rPr>
                        <a:t>学习行为</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言语行为</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400" b="0">
                          <a:solidFill>
                            <a:srgbClr val="000000"/>
                          </a:solidFill>
                          <a:latin typeface="Arial" panose="020B0604020202020204" pitchFamily="34" charset="0"/>
                          <a:ea typeface="宋体" panose="02010600030101010101" pitchFamily="2" charset="-122"/>
                        </a:rPr>
                        <a:t>主动应答</a:t>
                      </a:r>
                      <a:endParaRPr lang="zh-CN" altLang="en-US" sz="1400" b="0">
                        <a:solidFill>
                          <a:srgbClr val="000000"/>
                        </a:solidFill>
                        <a:latin typeface="Arial" panose="020B0604020202020204" pitchFamily="34" charset="0"/>
                        <a:ea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4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4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4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4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4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c>
                  <a:txBody>
                    <a:bodyPr/>
                    <a:lstStyle/>
                    <a:p>
                      <a:pPr indent="0">
                        <a:buNone/>
                      </a:pPr>
                      <a:endParaRPr lang="en-US" altLang="en-US" sz="14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cs typeface="+mn-ea"/>
                <a:sym typeface="+mn-ea"/>
              </a:rPr>
              <a:t>基于德尔菲法的层次式CTIE指标体系构建方法</a:t>
            </a:r>
            <a:br>
              <a:rPr sz="2800" dirty="0">
                <a:sym typeface="+mn-ea"/>
              </a:rPr>
            </a:br>
            <a:r>
              <a:rPr sz="2400" dirty="0">
                <a:sym typeface="+mn-ea"/>
              </a:rPr>
              <a:t>第一轮德尔菲法意见征询问卷评分分析</a:t>
            </a:r>
            <a:endParaRPr lang="zh-CN" altLang="en-US" sz="2400" dirty="0">
              <a:sym typeface="+mn-ea"/>
            </a:endParaRPr>
          </a:p>
        </p:txBody>
      </p:sp>
      <p:graphicFrame>
        <p:nvGraphicFramePr>
          <p:cNvPr id="3" name="表格 2"/>
          <p:cNvGraphicFramePr/>
          <p:nvPr>
            <p:custDataLst>
              <p:tags r:id="rId1"/>
            </p:custDataLst>
          </p:nvPr>
        </p:nvGraphicFramePr>
        <p:xfrm>
          <a:off x="2212023" y="1655318"/>
          <a:ext cx="4596765" cy="4527550"/>
        </p:xfrm>
        <a:graphic>
          <a:graphicData uri="http://schemas.openxmlformats.org/drawingml/2006/table">
            <a:tbl>
              <a:tblPr/>
              <a:tblGrid>
                <a:gridCol w="400685"/>
                <a:gridCol w="431165"/>
                <a:gridCol w="1266190"/>
                <a:gridCol w="457835"/>
                <a:gridCol w="426720"/>
                <a:gridCol w="452120"/>
                <a:gridCol w="567690"/>
              </a:tblGrid>
              <a:tr h="196850">
                <a:tc rowSpan="2">
                  <a:txBody>
                    <a:bodyPr/>
                    <a:lstStyle/>
                    <a:p>
                      <a:pPr indent="0" algn="ctr">
                        <a:buNone/>
                      </a:pPr>
                      <a:r>
                        <a:rPr lang="zh-CN" sz="800" b="0">
                          <a:solidFill>
                            <a:srgbClr val="000000"/>
                          </a:solidFill>
                          <a:latin typeface="Arial" panose="020B0604020202020204" pitchFamily="34" charset="0"/>
                          <a:ea typeface="宋体" panose="02010600030101010101" pitchFamily="2" charset="-122"/>
                        </a:rPr>
                        <a:t>一级：维度</a:t>
                      </a:r>
                      <a:endParaRPr lang="en-US" altLang="en-US" sz="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800" b="0">
                          <a:solidFill>
                            <a:srgbClr val="000000"/>
                          </a:solidFill>
                          <a:latin typeface="Arial" panose="020B0604020202020204" pitchFamily="34" charset="0"/>
                          <a:ea typeface="宋体" panose="02010600030101010101" pitchFamily="2" charset="-122"/>
                        </a:rPr>
                        <a:t>二级：视角</a:t>
                      </a:r>
                      <a:endParaRPr lang="en-US" altLang="en-US" sz="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800" b="0">
                          <a:solidFill>
                            <a:srgbClr val="000000"/>
                          </a:solidFill>
                          <a:latin typeface="Arial" panose="020B0604020202020204" pitchFamily="34" charset="0"/>
                          <a:ea typeface="宋体" panose="02010600030101010101" pitchFamily="2" charset="-122"/>
                        </a:rPr>
                        <a:t>三级：观察点</a:t>
                      </a:r>
                      <a:endParaRPr lang="en-US" altLang="en-US" sz="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4">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SPSS统计结果</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1000" b="0">
                          <a:solidFill>
                            <a:srgbClr val="000000"/>
                          </a:solidFill>
                          <a:latin typeface="Arial" panose="020B0604020202020204" pitchFamily="34" charset="0"/>
                          <a:ea typeface="宋体" panose="02010600030101010101" pitchFamily="2" charset="-122"/>
                        </a:rPr>
                        <a:t>平均值</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宋体" panose="02010600030101010101" pitchFamily="2" charset="-122"/>
                        </a:rPr>
                        <a:t>中位数</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宋体" panose="02010600030101010101" pitchFamily="2" charset="-122"/>
                        </a:rPr>
                        <a:t>标准差</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宋体" panose="02010600030101010101" pitchFamily="2" charset="-122"/>
                        </a:rPr>
                        <a:t>变异系数</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96850">
                <a:tc rowSpan="8">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学生学习行为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言语行为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主动应答</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4.57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0.646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0.141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被动应答</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3.07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3</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1.141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0.372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主动提问</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4.86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0.363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0.075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讨论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4.71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0.611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0.130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动作行为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观察</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4.43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0.514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0.116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实践或实验</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4.79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0.426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0.089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笔记或练习</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4.29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0.825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0.193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操作技术</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3.86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4</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1.027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0.266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196850">
                <a:tc rowSpan="9">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教师教学行为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5">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言语行为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讲授</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4.21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0.802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0.190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提问</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4.50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0.760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0.169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指示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4.14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0.770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0.186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表扬或批评</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4.00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0.961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0.240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反馈</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4.43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1.016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0.229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动作行为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个别指导或参与活动</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4.50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0.760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0.169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观察或巡视</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4.07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0.829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0.204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板书</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4.64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0.497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0.107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操作技术</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4.00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0.961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0.240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其它行为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师生情绪行为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积极情绪</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4.79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0.426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0.089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消极情绪</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3.14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3</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1.562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0.497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FF00"/>
                    </a:solid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2">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沉寂行为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思考</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4.29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0.914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0.213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静默或混乱</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3.43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3</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1.222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0.357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cs typeface="+mn-ea"/>
                <a:sym typeface="+mn-ea"/>
              </a:rPr>
              <a:t>基于德尔菲法的层次式CTIE指标体系构建方法</a:t>
            </a:r>
            <a:br>
              <a:rPr sz="2800" dirty="0">
                <a:sym typeface="+mn-ea"/>
              </a:rPr>
            </a:br>
            <a:r>
              <a:rPr sz="2400" dirty="0">
                <a:sym typeface="+mn-ea"/>
              </a:rPr>
              <a:t>第</a:t>
            </a:r>
            <a:r>
              <a:rPr lang="zh-CN" sz="2400" dirty="0">
                <a:sym typeface="+mn-ea"/>
              </a:rPr>
              <a:t>二</a:t>
            </a:r>
            <a:r>
              <a:rPr sz="2400" dirty="0">
                <a:sym typeface="+mn-ea"/>
              </a:rPr>
              <a:t>轮德尔菲法意见征询问卷评分分析</a:t>
            </a:r>
            <a:endParaRPr lang="zh-CN" altLang="en-US" sz="2400" dirty="0">
              <a:sym typeface="+mn-ea"/>
            </a:endParaRPr>
          </a:p>
        </p:txBody>
      </p:sp>
      <p:graphicFrame>
        <p:nvGraphicFramePr>
          <p:cNvPr id="5" name="表格 4"/>
          <p:cNvGraphicFramePr/>
          <p:nvPr>
            <p:custDataLst>
              <p:tags r:id="rId1"/>
            </p:custDataLst>
          </p:nvPr>
        </p:nvGraphicFramePr>
        <p:xfrm>
          <a:off x="98743" y="1601660"/>
          <a:ext cx="4678045" cy="4540885"/>
        </p:xfrm>
        <a:graphic>
          <a:graphicData uri="http://schemas.openxmlformats.org/drawingml/2006/table">
            <a:tbl>
              <a:tblPr/>
              <a:tblGrid>
                <a:gridCol w="400050"/>
                <a:gridCol w="501650"/>
                <a:gridCol w="1264920"/>
                <a:gridCol w="455295"/>
                <a:gridCol w="426720"/>
                <a:gridCol w="450850"/>
                <a:gridCol w="567690"/>
              </a:tblGrid>
              <a:tr h="196215">
                <a:tc rowSpan="2">
                  <a:txBody>
                    <a:bodyPr/>
                    <a:lstStyle/>
                    <a:p>
                      <a:pPr indent="0" algn="ctr">
                        <a:buNone/>
                      </a:pPr>
                      <a:r>
                        <a:rPr lang="zh-CN" sz="800" b="0">
                          <a:solidFill>
                            <a:srgbClr val="000000"/>
                          </a:solidFill>
                          <a:latin typeface="Arial" panose="020B0604020202020204" pitchFamily="34" charset="0"/>
                          <a:ea typeface="宋体" panose="02010600030101010101" pitchFamily="2" charset="-122"/>
                        </a:rPr>
                        <a:t>一级：维度</a:t>
                      </a:r>
                      <a:endParaRPr lang="en-US" altLang="en-US" sz="8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800" b="0">
                          <a:solidFill>
                            <a:srgbClr val="000000"/>
                          </a:solidFill>
                          <a:latin typeface="Arial" panose="020B0604020202020204" pitchFamily="34" charset="0"/>
                          <a:ea typeface="宋体" panose="02010600030101010101" pitchFamily="2" charset="-122"/>
                        </a:rPr>
                        <a:t>二级：视角</a:t>
                      </a:r>
                      <a:endParaRPr lang="en-US" altLang="en-US" sz="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800" b="0">
                          <a:solidFill>
                            <a:srgbClr val="000000"/>
                          </a:solidFill>
                          <a:latin typeface="Arial" panose="020B0604020202020204" pitchFamily="34" charset="0"/>
                          <a:ea typeface="宋体" panose="02010600030101010101" pitchFamily="2" charset="-122"/>
                        </a:rPr>
                        <a:t>三级：观察点</a:t>
                      </a:r>
                      <a:endParaRPr lang="en-US" altLang="en-US" sz="8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gridSpan="4">
                  <a:txBody>
                    <a:bodyPr/>
                    <a:lstStyle/>
                    <a:p>
                      <a:pPr indent="0" algn="ctr">
                        <a:buNone/>
                      </a:pPr>
                      <a:r>
                        <a:rPr lang="zh-CN" sz="1000" b="0">
                          <a:solidFill>
                            <a:srgbClr val="000000"/>
                          </a:solidFill>
                          <a:latin typeface="Arial" panose="020B0604020202020204" pitchFamily="34" charset="0"/>
                          <a:ea typeface="宋体" panose="02010600030101010101" pitchFamily="2" charset="-122"/>
                        </a:rPr>
                        <a:t>SPSS统计结果</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c hMerge="1">
                  <a:tcPr>
                    <a:lnR w="6350" cap="flat" cmpd="sng">
                      <a:solidFill>
                        <a:srgbClr val="000000"/>
                      </a:solidFill>
                      <a:prstDash val="solid"/>
                      <a:headEnd type="none" w="med" len="med"/>
                      <a:tailEnd type="none" w="med" len="med"/>
                    </a:lnR>
                    <a:lnT w="190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1000" b="0">
                          <a:solidFill>
                            <a:srgbClr val="000000"/>
                          </a:solidFill>
                          <a:latin typeface="Arial" panose="020B0604020202020204" pitchFamily="34" charset="0"/>
                          <a:ea typeface="宋体" panose="02010600030101010101" pitchFamily="2" charset="-122"/>
                        </a:rPr>
                        <a:t>平均值</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宋体" panose="02010600030101010101" pitchFamily="2" charset="-122"/>
                        </a:rPr>
                        <a:t>中位数</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宋体" panose="02010600030101010101" pitchFamily="2" charset="-122"/>
                        </a:rPr>
                        <a:t>标准差</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000" b="0">
                          <a:solidFill>
                            <a:srgbClr val="000000"/>
                          </a:solidFill>
                          <a:latin typeface="Arial" panose="020B0604020202020204" pitchFamily="34" charset="0"/>
                          <a:ea typeface="宋体" panose="02010600030101010101" pitchFamily="2" charset="-122"/>
                        </a:rPr>
                        <a:t>变异系数</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196215">
                <a:tc rowSpan="8">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学生学习行为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3">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言语行为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主动应答</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4.85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0.376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主动提问</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4.92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0.277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0.056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讨论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4.85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0.376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5">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动作行为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观察</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4.62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0.650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0.141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实践或实验</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4.85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0.376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合作探究</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0.439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0.092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笔记或练习</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4.69</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0.630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0.134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操作信息技术工具</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rPr>
                        <a:t>4.92</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rPr>
                        <a:t>5</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rPr>
                        <a:t>0.277</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0.056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rowSpan="9">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教师教学行为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4">
                  <a:txBody>
                    <a:bodyPr/>
                    <a:lstStyle/>
                    <a:p>
                      <a:pPr indent="0" algn="ctr">
                        <a:buNone/>
                      </a:pPr>
                      <a:r>
                        <a:rPr lang="zh-CN" sz="900" b="0">
                          <a:solidFill>
                            <a:srgbClr val="000000"/>
                          </a:solidFill>
                          <a:latin typeface="Arial" panose="020B0604020202020204" pitchFamily="34" charset="0"/>
                          <a:ea typeface="宋体" panose="02010600030101010101" pitchFamily="2" charset="-122"/>
                        </a:rPr>
                        <a:t>言语行为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讲授</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4.85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0.376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提问</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0.439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0.092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引导指示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4.69</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0.630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0.134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评价</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rPr>
                        <a:t>4.92</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rPr>
                        <a:t>5</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rPr>
                        <a:t>0.277</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0.056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rowSpan="5">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动作行为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演示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4.85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0.376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个别指导或参与活动</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0.599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0.126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观察或巡视</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rPr>
                        <a:t>4.92</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rPr>
                        <a:t>5</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900" b="0">
                          <a:solidFill>
                            <a:srgbClr val="000000"/>
                          </a:solidFill>
                          <a:latin typeface="宋体" panose="02010600030101010101" pitchFamily="2" charset="-122"/>
                        </a:rPr>
                        <a:t>0.277</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0.056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1082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板书</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0.439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0.092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85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操作信息技术工具</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4.92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0.277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0.056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245">
                <a:tc rowSpan="3">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其它行为</a:t>
                      </a:r>
                      <a:endParaRPr lang="en-US" altLang="en-US" sz="900" b="0">
                        <a:solidFill>
                          <a:srgbClr val="000000"/>
                        </a:solidFill>
                        <a:latin typeface="宋体" panose="02010600030101010101" pitchFamily="2" charset="-122"/>
                      </a:endParaRPr>
                    </a:p>
                  </a:txBody>
                  <a:tcPr marL="12700" marR="12700" marT="12700" anchor="ct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2">
                  <a:txBody>
                    <a:bodyPr/>
                    <a:lstStyle/>
                    <a:p>
                      <a:pPr indent="0" algn="ctr">
                        <a:buNone/>
                      </a:pPr>
                      <a:r>
                        <a:rPr lang="zh-CN" sz="900" b="0">
                          <a:solidFill>
                            <a:srgbClr val="000000"/>
                          </a:solidFill>
                          <a:latin typeface="Arial" panose="020B0604020202020204" pitchFamily="34" charset="0"/>
                          <a:ea typeface="宋体" panose="02010600030101010101" pitchFamily="2" charset="-122"/>
                        </a:rPr>
                        <a:t>师生情绪行为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学生积极情绪</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4.92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0.277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0.056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196215">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vMerge="1">
                  <a:tcP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教师积极情绪</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4.92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5</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0.277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000" b="0">
                          <a:solidFill>
                            <a:srgbClr val="000000"/>
                          </a:solidFill>
                          <a:latin typeface="宋体" panose="02010600030101010101" pitchFamily="2" charset="-122"/>
                        </a:rPr>
                        <a:t>0.056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287020">
                <a:tc vMerge="1">
                  <a:tcPr>
                    <a:lnL w="190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zh-CN" sz="900" b="0">
                          <a:solidFill>
                            <a:srgbClr val="000000"/>
                          </a:solidFill>
                          <a:latin typeface="Arial" panose="020B0604020202020204" pitchFamily="34" charset="0"/>
                          <a:ea typeface="宋体" panose="02010600030101010101" pitchFamily="2" charset="-122"/>
                        </a:rPr>
                        <a:t>沉寂行为</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zh-CN" sz="900" b="0">
                          <a:solidFill>
                            <a:srgbClr val="000000"/>
                          </a:solidFill>
                          <a:latin typeface="Arial" panose="020B0604020202020204" pitchFamily="34" charset="0"/>
                          <a:ea typeface="宋体" panose="02010600030101010101" pitchFamily="2" charset="-122"/>
                        </a:rPr>
                        <a:t>思考</a:t>
                      </a:r>
                      <a:endParaRPr lang="en-US" altLang="en-US" sz="9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3.54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4</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1.050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c>
                  <a:txBody>
                    <a:bodyPr/>
                    <a:lstStyle/>
                    <a:p>
                      <a:pPr indent="0">
                        <a:buNone/>
                      </a:pPr>
                      <a:r>
                        <a:rPr lang="en-US" sz="1000" b="0">
                          <a:solidFill>
                            <a:srgbClr val="000000"/>
                          </a:solidFill>
                          <a:latin typeface="宋体" panose="02010600030101010101" pitchFamily="2" charset="-122"/>
                        </a:rPr>
                        <a:t>0.297 </a:t>
                      </a:r>
                      <a:endParaRPr lang="en-US" altLang="en-US" sz="1000" b="0">
                        <a:solidFill>
                          <a:srgbClr val="000000"/>
                        </a:solidFill>
                        <a:latin typeface="宋体" panose="02010600030101010101" pitchFamily="2" charset="-122"/>
                      </a:endParaRPr>
                    </a:p>
                  </a:txBody>
                  <a:tcPr marL="12700" marR="12700" marT="12700" anchor="ctr">
                    <a:lnL w="6350" cap="flat" cmpd="sng">
                      <a:solidFill>
                        <a:srgbClr val="000000"/>
                      </a:solidFill>
                      <a:prstDash val="solid"/>
                      <a:headEnd type="none" w="med" len="med"/>
                      <a:tailEnd type="none" w="med" len="med"/>
                    </a:lnL>
                    <a:lnR w="190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9050" cap="flat" cmpd="sng">
                      <a:solidFill>
                        <a:srgbClr val="000000"/>
                      </a:solidFill>
                      <a:prstDash val="solid"/>
                      <a:headEnd type="none" w="med" len="med"/>
                      <a:tailEnd type="none" w="med" len="med"/>
                    </a:lnB>
                    <a:lnTlToBr>
                      <a:noFill/>
                    </a:lnTlToBr>
                    <a:lnBlToTr>
                      <a:noFill/>
                    </a:lnBlToTr>
                    <a:solidFill>
                      <a:srgbClr val="FFFF00"/>
                    </a:solidFill>
                  </a:tcPr>
                </a:tc>
              </a:tr>
            </a:tbl>
          </a:graphicData>
        </a:graphic>
      </p:graphicFrame>
      <p:pic>
        <p:nvPicPr>
          <p:cNvPr id="100" name="图片 99"/>
          <p:cNvPicPr/>
          <p:nvPr>
            <p:custDataLst>
              <p:tags r:id="rId2"/>
            </p:custDataLst>
          </p:nvPr>
        </p:nvPicPr>
        <p:blipFill>
          <a:blip r:embed="rId3"/>
          <a:stretch>
            <a:fillRect/>
          </a:stretch>
        </p:blipFill>
        <p:spPr>
          <a:xfrm>
            <a:off x="4356735" y="1508125"/>
            <a:ext cx="4434840" cy="1371600"/>
          </a:xfrm>
          <a:prstGeom prst="rect">
            <a:avLst/>
          </a:prstGeom>
          <a:noFill/>
          <a:ln w="9525">
            <a:noFill/>
          </a:ln>
        </p:spPr>
      </p:pic>
      <p:sp>
        <p:nvSpPr>
          <p:cNvPr id="101" name="文本框 100"/>
          <p:cNvSpPr txBox="1"/>
          <p:nvPr/>
        </p:nvSpPr>
        <p:spPr>
          <a:xfrm>
            <a:off x="4356735" y="2951480"/>
            <a:ext cx="4316095" cy="3415030"/>
          </a:xfrm>
          <a:prstGeom prst="rect">
            <a:avLst/>
          </a:prstGeom>
          <a:noFill/>
          <a:ln w="9525">
            <a:noFill/>
          </a:ln>
        </p:spPr>
        <p:txBody>
          <a:bodyPr wrap="square">
            <a:spAutoFit/>
          </a:bodyPr>
          <a:lstStyle/>
          <a:p>
            <a:pPr marL="0" indent="0"/>
            <a:r>
              <a:rPr lang="zh-CN" sz="1800" b="0">
                <a:ea typeface="宋体" panose="02010600030101010101" pitchFamily="2" charset="-122"/>
              </a:rPr>
              <a:t>在第二轮问卷的结果中显示，</a:t>
            </a:r>
            <a:r>
              <a:rPr lang="en-US" sz="1800" b="0">
                <a:latin typeface="Times New Roman" panose="02020603050405020304" charset="0"/>
                <a:ea typeface="宋体" panose="02010600030101010101" pitchFamily="2" charset="-122"/>
              </a:rPr>
              <a:t>Kendall</a:t>
            </a:r>
            <a:r>
              <a:rPr lang="zh-CN" sz="1800" b="0">
                <a:ea typeface="宋体" panose="02010600030101010101" pitchFamily="2" charset="-122"/>
              </a:rPr>
              <a:t>协调系数的值为</a:t>
            </a:r>
            <a:r>
              <a:rPr lang="en-US" sz="1800" b="0">
                <a:latin typeface="Times New Roman" panose="02020603050405020304" charset="0"/>
                <a:ea typeface="宋体" panose="02010600030101010101" pitchFamily="2" charset="-122"/>
              </a:rPr>
              <a:t>0.709</a:t>
            </a:r>
            <a:r>
              <a:rPr lang="zh-CN" sz="1800" b="0">
                <a:ea typeface="宋体" panose="02010600030101010101" pitchFamily="2" charset="-122"/>
              </a:rPr>
              <a:t>，大于</a:t>
            </a:r>
            <a:r>
              <a:rPr lang="en-US" sz="1800" b="0">
                <a:latin typeface="Times New Roman" panose="02020603050405020304" charset="0"/>
                <a:ea typeface="宋体" panose="02010600030101010101" pitchFamily="2" charset="-122"/>
              </a:rPr>
              <a:t>0.7</a:t>
            </a:r>
            <a:r>
              <a:rPr lang="zh-CN" sz="1800" b="0">
                <a:ea typeface="宋体" panose="02010600030101010101" pitchFamily="2" charset="-122"/>
              </a:rPr>
              <a:t>可停止意见征询问卷迭代。（注：</a:t>
            </a:r>
            <a:r>
              <a:rPr lang="en-US" sz="1800" b="0">
                <a:latin typeface="Times New Roman" panose="02020603050405020304" charset="0"/>
                <a:ea typeface="宋体" panose="02010600030101010101" pitchFamily="2" charset="-122"/>
              </a:rPr>
              <a:t>Kendall</a:t>
            </a:r>
            <a:r>
              <a:rPr lang="zh-CN" sz="1800" b="0">
                <a:ea typeface="宋体" panose="02010600030101010101" pitchFamily="2" charset="-122"/>
              </a:rPr>
              <a:t>协调系数用于测量评分数据一致性水平，即所有比较项中、与结论一致的票数和不一致的票数之差值在总投票数中的占比，取值在</a:t>
            </a:r>
            <a:r>
              <a:rPr lang="en-US" sz="1800" b="0">
                <a:latin typeface="Times New Roman" panose="02020603050405020304" charset="0"/>
                <a:ea typeface="宋体" panose="02010600030101010101" pitchFamily="2" charset="-122"/>
              </a:rPr>
              <a:t>0</a:t>
            </a:r>
            <a:r>
              <a:rPr lang="zh-CN" sz="1800" b="0">
                <a:ea typeface="宋体" panose="02010600030101010101" pitchFamily="2" charset="-122"/>
              </a:rPr>
              <a:t>～</a:t>
            </a:r>
            <a:r>
              <a:rPr lang="en-US" sz="1800" b="0">
                <a:latin typeface="Times New Roman" panose="02020603050405020304" charset="0"/>
                <a:ea typeface="宋体" panose="02010600030101010101" pitchFamily="2" charset="-122"/>
              </a:rPr>
              <a:t>1</a:t>
            </a:r>
            <a:r>
              <a:rPr lang="zh-CN" sz="1800" b="0">
                <a:ea typeface="宋体" panose="02010600030101010101" pitchFamily="2" charset="-122"/>
              </a:rPr>
              <a:t>之间，通常情况下：</a:t>
            </a:r>
            <a:r>
              <a:rPr lang="en-US" sz="1800" b="0">
                <a:latin typeface="Times New Roman" panose="02020603050405020304" charset="0"/>
                <a:ea typeface="宋体" panose="02010600030101010101" pitchFamily="2" charset="-122"/>
              </a:rPr>
              <a:t>Kendall</a:t>
            </a:r>
            <a:r>
              <a:rPr lang="zh-CN" sz="1800" b="0">
                <a:ea typeface="宋体" panose="02010600030101010101" pitchFamily="2" charset="-122"/>
              </a:rPr>
              <a:t>协调系数 </a:t>
            </a:r>
            <a:r>
              <a:rPr lang="en-US" sz="1800" b="0">
                <a:latin typeface="Times New Roman" panose="02020603050405020304" charset="0"/>
                <a:ea typeface="宋体" panose="02010600030101010101" pitchFamily="2" charset="-122"/>
              </a:rPr>
              <a:t>&lt;0.2</a:t>
            </a:r>
            <a:r>
              <a:rPr lang="zh-CN" sz="1800" b="0">
                <a:ea typeface="宋体" panose="02010600030101010101" pitchFamily="2" charset="-122"/>
              </a:rPr>
              <a:t>则说明一致性程度较差；</a:t>
            </a:r>
            <a:r>
              <a:rPr lang="en-US" sz="1800" b="0">
                <a:latin typeface="Times New Roman" panose="02020603050405020304" charset="0"/>
                <a:ea typeface="宋体" panose="02010600030101010101" pitchFamily="2" charset="-122"/>
              </a:rPr>
              <a:t>0.2~0.4</a:t>
            </a:r>
            <a:r>
              <a:rPr lang="zh-CN" sz="1800" b="0">
                <a:ea typeface="宋体" panose="02010600030101010101" pitchFamily="2" charset="-122"/>
              </a:rPr>
              <a:t>之间说明一致性程度一般；</a:t>
            </a:r>
            <a:r>
              <a:rPr lang="en-US" sz="1800" b="0">
                <a:latin typeface="Times New Roman" panose="02020603050405020304" charset="0"/>
                <a:ea typeface="宋体" panose="02010600030101010101" pitchFamily="2" charset="-122"/>
              </a:rPr>
              <a:t>0.4~0.6</a:t>
            </a:r>
            <a:r>
              <a:rPr lang="zh-CN" sz="1800" b="0">
                <a:ea typeface="宋体" panose="02010600030101010101" pitchFamily="2" charset="-122"/>
              </a:rPr>
              <a:t>之间说明一致性程度中等；</a:t>
            </a:r>
            <a:r>
              <a:rPr lang="en-US" sz="1800" b="0">
                <a:latin typeface="Times New Roman" panose="02020603050405020304" charset="0"/>
                <a:ea typeface="宋体" panose="02010600030101010101" pitchFamily="2" charset="-122"/>
              </a:rPr>
              <a:t>0.6~0.8</a:t>
            </a:r>
            <a:r>
              <a:rPr lang="zh-CN" sz="1800" b="0">
                <a:ea typeface="宋体" panose="02010600030101010101" pitchFamily="2" charset="-122"/>
              </a:rPr>
              <a:t>之间说明一致性程度较强；</a:t>
            </a:r>
            <a:r>
              <a:rPr lang="en-US" sz="1800" b="0">
                <a:latin typeface="Times New Roman" panose="02020603050405020304" charset="0"/>
                <a:ea typeface="宋体" panose="02010600030101010101" pitchFamily="2" charset="-122"/>
              </a:rPr>
              <a:t>0.8~1.0</a:t>
            </a:r>
            <a:r>
              <a:rPr lang="zh-CN" sz="1800" b="0">
                <a:ea typeface="宋体" panose="02010600030101010101" pitchFamily="2" charset="-122"/>
              </a:rPr>
              <a:t>之间说明一致性程度很强。</a:t>
            </a:r>
            <a:r>
              <a:rPr lang="zh-CN" sz="1400" b="0">
                <a:solidFill>
                  <a:srgbClr val="333333"/>
                </a:solidFill>
                <a:ea typeface="宋体" panose="02010600030101010101" pitchFamily="2" charset="-122"/>
              </a:rPr>
              <a:t>）</a:t>
            </a:r>
            <a:endParaRPr lang="zh-CN" altLang="en-US" sz="1400" b="0">
              <a:solidFill>
                <a:srgbClr val="333333"/>
              </a:solidFill>
              <a:ea typeface="宋体" panose="02010600030101010101" pitchFamily="2" charset="-122"/>
            </a:endParaRPr>
          </a:p>
        </p:txBody>
      </p:sp>
    </p:spTree>
  </p:cSld>
  <p:clrMapOvr>
    <a:masterClrMapping/>
  </p:clrMapOvr>
</p:sld>
</file>

<file path=ppt/tags/tag1.xml><?xml version="1.0" encoding="utf-8"?>
<p:tagLst xmlns:p="http://schemas.openxmlformats.org/presentationml/2006/main">
  <p:tag name="KSO_WM_UNIT_TABLE_BEAUTIFY" val="smartTable{0c0f67eb-bc38-4a37-a33c-e0dcff5445f9}"/>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UNIT_TABLE_BEAUTIFY" val="smartTable{908f986e-3fe8-456c-b174-f7229ccdce89}"/>
  <p:tag name="TABLE_ENDDRAG_ORIGIN_RECT" val="561*158"/>
  <p:tag name="TABLE_ENDDRAG_RECT" val="82*139*561*1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UNIT_TABLE_BEAUTIFY" val="smartTable{1d6063be-71c5-4c4a-8b68-64da09288150}"/>
  <p:tag name="TABLE_ENDDRAG_ORIGIN_RECT" val="608*183"/>
  <p:tag name="TABLE_ENDDRAG_RECT" val="22*133*608*183"/>
</p:tagLst>
</file>

<file path=ppt/tags/tag32.xml><?xml version="1.0" encoding="utf-8"?>
<p:tagLst xmlns:p="http://schemas.openxmlformats.org/presentationml/2006/main">
  <p:tag name="KSO_WM_UNIT_TABLE_BEAUTIFY" val="smartTable{15afdd63-c861-4b84-b9e3-15d700d1439a}"/>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UNIT_TABLE_BEAUTIFY" val="smartTable{4acfa432-585a-4482-9071-3133961fefa9}"/>
  <p:tag name="TABLE_ENDDRAG_ORIGIN_RECT" val="625*353"/>
  <p:tag name="TABLE_ENDDRAG_RECT" val="49*146*625*353"/>
</p:tagLst>
</file>

<file path=ppt/tags/tag35.xml><?xml version="1.0" encoding="utf-8"?>
<p:tagLst xmlns:p="http://schemas.openxmlformats.org/presentationml/2006/main">
  <p:tag name="KSO_WM_UNIT_TABLE_BEAUTIFY" val="smartTable{3fcbedf8-dd04-4edb-9d4d-3b91946221a6}"/>
  <p:tag name="TABLE_ENDDRAG_ORIGIN_RECT" val="646*240"/>
  <p:tag name="TABLE_ENDDRAG_RECT" val="30*132*646*240"/>
</p:tagLst>
</file>

<file path=ppt/tags/tag36.xml><?xml version="1.0" encoding="utf-8"?>
<p:tagLst xmlns:p="http://schemas.openxmlformats.org/presentationml/2006/main">
  <p:tag name="KSO_WM_UNIT_TABLE_BEAUTIFY" val="smartTable{1e868d6f-b3c0-4548-a39d-7d5e8e381b79}"/>
</p:tagLst>
</file>

<file path=ppt/tags/tag37.xml><?xml version="1.0" encoding="utf-8"?>
<p:tagLst xmlns:p="http://schemas.openxmlformats.org/presentationml/2006/main">
  <p:tag name="KSO_WPP_MARK_KEY" val="b71b4175-4001-4061-bdd5-e049222a5678"/>
  <p:tag name="COMMONDATA" val="eyJoZGlkIjoiYzc5MTA1MGU0OThhZmNkZjc5Y2VjOTY2YTYzMTE3ZDkifQ=="/>
</p:tagLst>
</file>

<file path=ppt/tags/tag4.xml><?xml version="1.0" encoding="utf-8"?>
<p:tagLst xmlns:p="http://schemas.openxmlformats.org/presentationml/2006/main">
  <p:tag name="KSO_WM_UNIT_TABLE_BEAUTIFY" val="smartTable{03bfce8d-c53a-4e66-8d5a-81559a3997f3}"/>
</p:tagLst>
</file>

<file path=ppt/tags/tag5.xml><?xml version="1.0" encoding="utf-8"?>
<p:tagLst xmlns:p="http://schemas.openxmlformats.org/presentationml/2006/main">
  <p:tag name="KSO_WM_UNIT_TABLE_BEAUTIFY" val="smartTable{020980d9-8fb9-4736-90eb-1a5a296bdcef}"/>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UNIT_TABLE_BEAUTIFY" val="smartTable{2145e19f-4a28-4758-9f92-dbcae83a3fa9}"/>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7190</Words>
  <Application>WPS 演示</Application>
  <PresentationFormat>全屏显示(4:3)</PresentationFormat>
  <Paragraphs>1629</Paragraphs>
  <Slides>15</Slides>
  <Notes>37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宋体</vt:lpstr>
      <vt:lpstr>Wingdings</vt:lpstr>
      <vt:lpstr>Franklin Gothic Medium</vt:lpstr>
      <vt:lpstr>Times New Roman</vt:lpstr>
      <vt:lpstr>Times New Roman</vt:lpstr>
      <vt:lpstr>微软雅黑</vt:lpstr>
      <vt:lpstr>Arial Unicode MS</vt:lpstr>
      <vt:lpstr>Calibri</vt:lpstr>
      <vt:lpstr>Network</vt:lpstr>
      <vt:lpstr>课后作业</vt:lpstr>
      <vt:lpstr>基于德尔菲法的层次式CTIE指标体系构建方法 需求分析-高效课堂教学模式</vt:lpstr>
      <vt:lpstr>基于德尔菲法的层次式CTIE指标体系构建方法 需求分析-常规的课堂教学行为分类</vt:lpstr>
      <vt:lpstr>基于德尔菲法的层次式CTIE指标体系构建方法 需求分析-基于行为编码的文献调研</vt:lpstr>
      <vt:lpstr>基于德尔菲法的层次式CTIE指标体系构建方法 基于文献调研与专家座谈的初始指标体系构建</vt:lpstr>
      <vt:lpstr>基于德尔菲法的层次式CTIE指标体系构建方法 德尔菲法意见征询方法</vt:lpstr>
      <vt:lpstr>基于德尔菲法的层次式CTIE指标体系构建方法 第一轮德尔菲法意见征询问卷评分分析-设计问卷</vt:lpstr>
      <vt:lpstr>基于德尔菲法的层次式CTIE指标体系构建方法 第一轮德尔菲法意见征询问卷评分分析</vt:lpstr>
      <vt:lpstr>基于德尔菲法的层次式CTIE指标体系构建方法 第二轮德尔菲法意见征询问卷评分分析</vt:lpstr>
      <vt:lpstr>层次式CTIE指标体系的权重分配方法</vt:lpstr>
      <vt:lpstr>基于层次分析法(AHP)的一二级权重计算 第一步：构造层次结构模型</vt:lpstr>
      <vt:lpstr>基于层次分析法(AHP)的一二级权重计算 第二步：构建判断矩阵A与权重计算 第三步：计算判断矩阵的一致性并进行检测。</vt:lpstr>
      <vt:lpstr>基于层次分析法(AHP)的一二级权重计算 第四步：所有专家的矩阵权重及一致性检测</vt:lpstr>
      <vt:lpstr>基于排序法的三级指标权重的计算</vt:lpstr>
      <vt:lpstr>基于AHP和排序法的全部三级指标权重计算</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lzy</cp:lastModifiedBy>
  <cp:revision>1000</cp:revision>
  <dcterms:created xsi:type="dcterms:W3CDTF">2019-10-06T12:10:00Z</dcterms:created>
  <dcterms:modified xsi:type="dcterms:W3CDTF">2023-11-09T11:31:40Z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111934A60C594BB380217EC6CCDA87B3_13</vt:lpwstr>
  </property>
</Properties>
</file>