
<file path=[Content_Types].xml><?xml version="1.0" encoding="utf-8"?>
<Types xmlns="http://schemas.openxmlformats.org/package/2006/content-types">
  <Default Extension="vml" ContentType="application/vnd.openxmlformats-officedocument.vmlDrawing"/>
  <Default Extension="xlsx" ContentType="application/vnd.openxmlformats-officedocument.spreadsheetml.sheet"/>
  <Default Extension="bin" ContentType="application/vnd.openxmlformats-officedocument.oleObject"/>
  <Default Extension="png" ContentType="image/png"/>
  <Default Extension="jpeg" ContentType="image/jpeg"/>
  <Default Extension="JPG" ContentType="image/.jp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6"/>
  </p:handoutMasterIdLst>
  <p:sldIdLst>
    <p:sldId id="953" r:id="rId3"/>
    <p:sldId id="954" r:id="rId5"/>
    <p:sldId id="955" r:id="rId6"/>
    <p:sldId id="956" r:id="rId7"/>
    <p:sldId id="957" r:id="rId8"/>
    <p:sldId id="890" r:id="rId9"/>
    <p:sldId id="891" r:id="rId10"/>
    <p:sldId id="892" r:id="rId11"/>
    <p:sldId id="893" r:id="rId12"/>
    <p:sldId id="894" r:id="rId13"/>
    <p:sldId id="895" r:id="rId14"/>
    <p:sldId id="896" r:id="rId15"/>
    <p:sldId id="897" r:id="rId16"/>
    <p:sldId id="898" r:id="rId17"/>
    <p:sldId id="899" r:id="rId18"/>
    <p:sldId id="900" r:id="rId19"/>
    <p:sldId id="901" r:id="rId20"/>
    <p:sldId id="902" r:id="rId21"/>
    <p:sldId id="947" r:id="rId22"/>
    <p:sldId id="903" r:id="rId23"/>
    <p:sldId id="904" r:id="rId24"/>
    <p:sldId id="905" r:id="rId25"/>
  </p:sldIdLst>
  <p:sldSz cx="9144000" cy="6858000" type="screen4x3"/>
  <p:notesSz cx="7099300" cy="10234295"/>
  <p:custDataLst>
    <p:tags r:id="rId31"/>
  </p:custDataLst>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933"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骆祖莹" initials="骆祖莹" lastIdx="3"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6" autoAdjust="0"/>
    <p:restoredTop sz="80099" autoAdjust="0"/>
  </p:normalViewPr>
  <p:slideViewPr>
    <p:cSldViewPr showGuides="1">
      <p:cViewPr varScale="1">
        <p:scale>
          <a:sx n="103" d="100"/>
          <a:sy n="103" d="100"/>
        </p:scale>
        <p:origin x="1332" y="56"/>
      </p:cViewPr>
      <p:guideLst>
        <p:guide orient="horz" pos="2160"/>
        <p:guide pos="2933"/>
      </p:guideLst>
    </p:cSldViewPr>
  </p:slideViewPr>
  <p:outlineViewPr>
    <p:cViewPr>
      <p:scale>
        <a:sx n="33" d="100"/>
        <a:sy n="33" d="100"/>
      </p:scale>
      <p:origin x="0" y="-15068"/>
    </p:cViewPr>
  </p:outlineViewPr>
  <p:notesTextViewPr>
    <p:cViewPr>
      <p:scale>
        <a:sx n="1" d="1"/>
        <a:sy n="1" d="1"/>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1" Type="http://schemas.openxmlformats.org/officeDocument/2006/relationships/tags" Target="tags/tag14.xml"/><Relationship Id="rId30" Type="http://schemas.openxmlformats.org/officeDocument/2006/relationships/commentAuthors" Target="commentAuthors.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handoutMaster" Target="handoutMasters/handoutMaster1.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31.e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162" name="Rectangle 2"/>
          <p:cNvSpPr>
            <a:spLocks noGrp="1" noChangeArrowheads="1"/>
          </p:cNvSpPr>
          <p:nvPr>
            <p:ph type="hdr" sz="quarter"/>
          </p:nvPr>
        </p:nvSpPr>
        <p:spPr bwMode="auto">
          <a:xfrm>
            <a:off x="0"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defTabSz="990600">
              <a:defRPr sz="1300"/>
            </a:lvl1pPr>
          </a:lstStyle>
          <a:p>
            <a:endParaRPr lang="en-US" altLang="zh-CN"/>
          </a:p>
        </p:txBody>
      </p:sp>
      <p:sp>
        <p:nvSpPr>
          <p:cNvPr id="92163" name="Rectangle 3"/>
          <p:cNvSpPr>
            <a:spLocks noGrp="1" noChangeArrowheads="1"/>
          </p:cNvSpPr>
          <p:nvPr>
            <p:ph type="dt" sz="quarter" idx="1"/>
          </p:nvPr>
        </p:nvSpPr>
        <p:spPr bwMode="auto">
          <a:xfrm>
            <a:off x="4021138" y="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lstStyle>
            <a:lvl1pPr algn="r" defTabSz="990600">
              <a:defRPr sz="1300"/>
            </a:lvl1pPr>
          </a:lstStyle>
          <a:p>
            <a:endParaRPr lang="en-US" altLang="zh-CN"/>
          </a:p>
        </p:txBody>
      </p:sp>
      <p:sp>
        <p:nvSpPr>
          <p:cNvPr id="92164" name="Rectangle 4"/>
          <p:cNvSpPr>
            <a:spLocks noGrp="1" noChangeArrowheads="1"/>
          </p:cNvSpPr>
          <p:nvPr>
            <p:ph type="ftr" sz="quarter" idx="2"/>
          </p:nvPr>
        </p:nvSpPr>
        <p:spPr bwMode="auto">
          <a:xfrm>
            <a:off x="0"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defTabSz="990600">
              <a:defRPr sz="1300"/>
            </a:lvl1pPr>
          </a:lstStyle>
          <a:p>
            <a:endParaRPr lang="en-US" altLang="zh-CN"/>
          </a:p>
        </p:txBody>
      </p:sp>
      <p:sp>
        <p:nvSpPr>
          <p:cNvPr id="92165" name="Rectangle 5"/>
          <p:cNvSpPr>
            <a:spLocks noGrp="1" noChangeArrowheads="1"/>
          </p:cNvSpPr>
          <p:nvPr>
            <p:ph type="sldNum" sz="quarter" idx="3"/>
          </p:nvPr>
        </p:nvSpPr>
        <p:spPr bwMode="auto">
          <a:xfrm>
            <a:off x="4021138" y="9721850"/>
            <a:ext cx="3076575" cy="51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b" anchorCtr="0" compatLnSpc="1"/>
          <a:lstStyle>
            <a:lvl1pPr algn="r" defTabSz="990600">
              <a:defRPr sz="1300"/>
            </a:lvl1pPr>
          </a:lstStyle>
          <a:p>
            <a:fld id="{CBCDED79-2E0A-4F10-BB4A-0D76FF3B56F7}" type="slidenum">
              <a:rPr lang="en-US" altLang="zh-CN"/>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6575" cy="511175"/>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1138" y="0"/>
            <a:ext cx="3076575" cy="511175"/>
          </a:xfrm>
          <a:prstGeom prst="rect">
            <a:avLst/>
          </a:prstGeom>
        </p:spPr>
        <p:txBody>
          <a:bodyPr vert="horz" lIns="91440" tIns="45720" rIns="91440" bIns="45720" rtlCol="0"/>
          <a:lstStyle>
            <a:lvl1pPr algn="r">
              <a:defRPr sz="1200"/>
            </a:lvl1pPr>
          </a:lstStyle>
          <a:p>
            <a:fld id="{876C0D5C-0BB7-4A35-91DA-6A43C8E88DA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992188" y="768350"/>
            <a:ext cx="5114925" cy="3836988"/>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09613" y="4860925"/>
            <a:ext cx="5680075" cy="4605338"/>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6575" cy="511175"/>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1138" y="9721850"/>
            <a:ext cx="3076575" cy="511175"/>
          </a:xfrm>
          <a:prstGeom prst="rect">
            <a:avLst/>
          </a:prstGeom>
        </p:spPr>
        <p:txBody>
          <a:bodyPr vert="horz" lIns="91440" tIns="45720" rIns="91440" bIns="45720" rtlCol="0" anchor="b"/>
          <a:lstStyle>
            <a:lvl1pPr algn="r">
              <a:defRPr sz="1200"/>
            </a:lvl1pPr>
          </a:lstStyle>
          <a:p>
            <a:fld id="{5B933FEB-688A-4F62-B637-A458DA103F39}"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860925"/>
            <a:ext cx="5680075" cy="4605338"/>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860925"/>
            <a:ext cx="5680075" cy="4605338"/>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860925"/>
            <a:ext cx="5680075" cy="4605338"/>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a:xfrm>
            <a:off x="709613" y="4860925"/>
            <a:ext cx="5680075" cy="4605338"/>
          </a:xfrm>
          <a:prstGeom prst="rect">
            <a:avLst/>
          </a:prstGeom>
        </p:spPr>
        <p:txBody>
          <a:bodyPr/>
          <a:lstStyle/>
          <a:p>
            <a:endParaRPr lang="zh-CN" altLang="en-US" dirty="0"/>
          </a:p>
        </p:txBody>
      </p:sp>
      <p:sp>
        <p:nvSpPr>
          <p:cNvPr id="4" name="灯片编号占位符 3"/>
          <p:cNvSpPr>
            <a:spLocks noGrp="1"/>
          </p:cNvSpPr>
          <p:nvPr>
            <p:ph type="sldNum" sz="quarter" idx="10"/>
          </p:nvPr>
        </p:nvSpPr>
        <p:spPr/>
        <p:txBody>
          <a:bodyPr/>
          <a:lstStyle/>
          <a:p>
            <a:fld id="{5B933FEB-688A-4F62-B637-A458DA103F39}"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2AF4D9CB-CA9A-4CFF-8116-01C9E4C58E32}"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sp>
        <p:nvSpPr>
          <p:cNvPr id="4" name="Rectangle 2"/>
          <p:cNvSpPr>
            <a:spLocks noChangeArrowheads="1"/>
          </p:cNvSpPr>
          <p:nvPr/>
        </p:nvSpPr>
        <p:spPr bwMode="auto">
          <a:xfrm rot="5400000" flipH="1">
            <a:off x="4982369" y="3479006"/>
            <a:ext cx="4724400"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pic>
        <p:nvPicPr>
          <p:cNvPr id="5" name="Picture 8" descr="logo"/>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7524750" y="2924175"/>
            <a:ext cx="936625" cy="7794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9" descr="logo－zi-shu"/>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953375" y="3848100"/>
            <a:ext cx="292100"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 Box 10"/>
          <p:cNvSpPr txBox="1">
            <a:spLocks noChangeArrowheads="1"/>
          </p:cNvSpPr>
          <p:nvPr/>
        </p:nvSpPr>
        <p:spPr bwMode="auto">
          <a:xfrm>
            <a:off x="7669213" y="3848100"/>
            <a:ext cx="320675" cy="2159000"/>
          </a:xfrm>
          <a:prstGeom prst="rect">
            <a:avLst/>
          </a:prstGeom>
          <a:noFill/>
          <a:ln w="9525">
            <a:noFill/>
            <a:miter lim="800000"/>
          </a:ln>
          <a:effectLst/>
        </p:spPr>
        <p:txBody>
          <a:bodyPr vert="eaVert">
            <a:spAutoFit/>
          </a:bodyPr>
          <a:lstStyle/>
          <a:p>
            <a:pPr>
              <a:defRPr/>
            </a:pPr>
            <a:r>
              <a:rPr lang="en-US" altLang="zh-CN" sz="900" b="1">
                <a:latin typeface="Franklin Gothic Medium" panose="020B0603020102020204" pitchFamily="34" charset="0"/>
              </a:rPr>
              <a:t>INSTITUTE OF COMPUTING TECHNOLOGY</a:t>
            </a:r>
            <a:endParaRPr lang="en-US" altLang="zh-CN" sz="900" b="1">
              <a:latin typeface="Franklin Gothic Medium" panose="020B0603020102020204" pitchFamily="34" charset="0"/>
            </a:endParaRPr>
          </a:p>
        </p:txBody>
      </p:sp>
      <p:sp>
        <p:nvSpPr>
          <p:cNvPr id="8" name="Rectangle 11"/>
          <p:cNvSpPr>
            <a:spLocks noChangeArrowheads="1"/>
          </p:cNvSpPr>
          <p:nvPr/>
        </p:nvSpPr>
        <p:spPr bwMode="auto">
          <a:xfrm>
            <a:off x="250825" y="2708275"/>
            <a:ext cx="8281988" cy="71438"/>
          </a:xfrm>
          <a:prstGeom prst="rect">
            <a:avLst/>
          </a:prstGeom>
          <a:gradFill rotWithShape="1">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ln w="9525">
            <a:noFill/>
            <a:miter lim="800000"/>
          </a:ln>
          <a:effectLst/>
        </p:spPr>
        <p:txBody>
          <a:bodyPr wrap="none" anchor="ctr"/>
          <a:lstStyle/>
          <a:p>
            <a:pPr>
              <a:defRPr/>
            </a:pPr>
            <a:endParaRPr lang="zh-CN" altLang="en-US"/>
          </a:p>
        </p:txBody>
      </p:sp>
      <p:sp>
        <p:nvSpPr>
          <p:cNvPr id="5123" name="Rectangle 3"/>
          <p:cNvSpPr>
            <a:spLocks noGrp="1" noChangeArrowheads="1"/>
          </p:cNvSpPr>
          <p:nvPr>
            <p:ph type="ctrTitle"/>
          </p:nvPr>
        </p:nvSpPr>
        <p:spPr>
          <a:xfrm>
            <a:off x="250825" y="549275"/>
            <a:ext cx="7058025" cy="2133600"/>
          </a:xfrm>
        </p:spPr>
        <p:txBody>
          <a:bodyPr/>
          <a:lstStyle>
            <a:lvl1pPr algn="r">
              <a:defRPr sz="4400"/>
            </a:lvl1pPr>
          </a:lstStyle>
          <a:p>
            <a:r>
              <a:rPr lang="zh-CN" altLang="en-US"/>
              <a:t>单击此处编辑母版标题样式</a:t>
            </a:r>
            <a:endParaRPr lang="zh-CN" altLang="en-US"/>
          </a:p>
        </p:txBody>
      </p:sp>
      <p:sp>
        <p:nvSpPr>
          <p:cNvPr id="5124" name="Rectangle 4"/>
          <p:cNvSpPr>
            <a:spLocks noGrp="1" noChangeArrowheads="1"/>
          </p:cNvSpPr>
          <p:nvPr>
            <p:ph type="subTitle" idx="1"/>
          </p:nvPr>
        </p:nvSpPr>
        <p:spPr>
          <a:xfrm>
            <a:off x="971550" y="2924175"/>
            <a:ext cx="6248400" cy="2362200"/>
          </a:xfrm>
        </p:spPr>
        <p:txBody>
          <a:bodyPr/>
          <a:lstStyle>
            <a:lvl1pPr marL="0" indent="0" algn="r">
              <a:buFont typeface="Wingdings" panose="05000000000000000000" pitchFamily="2" charset="2"/>
              <a:buNone/>
              <a:defRPr sz="3200"/>
            </a:lvl1pPr>
          </a:lstStyle>
          <a:p>
            <a:r>
              <a:rPr lang="zh-CN" altLang="en-US"/>
              <a:t>单击此处编辑母版副标题样式</a:t>
            </a:r>
            <a:endParaRPr lang="zh-CN" altLang="en-US"/>
          </a:p>
        </p:txBody>
      </p:sp>
      <p:sp>
        <p:nvSpPr>
          <p:cNvPr id="9" name="Rectangle 5"/>
          <p:cNvSpPr>
            <a:spLocks noGrp="1" noChangeArrowheads="1"/>
          </p:cNvSpPr>
          <p:nvPr>
            <p:ph type="dt" sz="half" idx="10"/>
          </p:nvPr>
        </p:nvSpPr>
        <p:spPr/>
        <p:txBody>
          <a:bodyPr/>
          <a:lstStyle>
            <a:lvl1pPr>
              <a:defRPr smtClean="0"/>
            </a:lvl1pPr>
          </a:lstStyle>
          <a:p>
            <a:pPr>
              <a:defRPr/>
            </a:pPr>
            <a:endParaRPr lang="en-US" altLang="zh-CN"/>
          </a:p>
        </p:txBody>
      </p:sp>
      <p:sp>
        <p:nvSpPr>
          <p:cNvPr id="10" name="Rectangle 6"/>
          <p:cNvSpPr>
            <a:spLocks noGrp="1" noChangeArrowheads="1"/>
          </p:cNvSpPr>
          <p:nvPr>
            <p:ph type="ftr" sz="quarter" idx="11"/>
          </p:nvPr>
        </p:nvSpPr>
        <p:spPr/>
        <p:txBody>
          <a:bodyPr/>
          <a:lstStyle>
            <a:lvl1pPr>
              <a:defRPr smtClean="0"/>
            </a:lvl1pPr>
          </a:lstStyle>
          <a:p>
            <a:pPr>
              <a:defRPr/>
            </a:pPr>
            <a:endParaRPr lang="en-US" altLang="zh-CN"/>
          </a:p>
        </p:txBody>
      </p:sp>
      <p:sp>
        <p:nvSpPr>
          <p:cNvPr id="11" name="Rectangle 7"/>
          <p:cNvSpPr>
            <a:spLocks noGrp="1" noChangeArrowheads="1"/>
          </p:cNvSpPr>
          <p:nvPr>
            <p:ph type="sldNum" sz="quarter" idx="12"/>
          </p:nvPr>
        </p:nvSpPr>
        <p:spPr/>
        <p:txBody>
          <a:bodyPr/>
          <a:lstStyle>
            <a:lvl1pPr>
              <a:defRPr smtClean="0"/>
            </a:lvl1pPr>
          </a:lstStyle>
          <a:p>
            <a:pPr>
              <a:defRPr/>
            </a:pPr>
            <a:fld id="{696C533D-5FFB-455A-893C-89815F109EBA}" type="slidenum">
              <a:rPr lang="en-US" altLang="zh-CN"/>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748078C-AF67-4462-A399-5B85A7E24B2A}" type="slidenum">
              <a:rPr lang="en-US" altLang="zh-CN"/>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692150"/>
            <a:ext cx="2057400" cy="543877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692150"/>
            <a:ext cx="6019800" cy="543877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D36E2F5A-3BFB-4AE8-998F-5316945E4E6A}" type="slidenum">
              <a:rPr lang="en-US" altLang="zh-CN"/>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692150"/>
            <a:ext cx="7543800" cy="725488"/>
          </a:xfrm>
        </p:spPr>
        <p:txBody>
          <a:bodyPr/>
          <a:lstStyle/>
          <a:p>
            <a:r>
              <a:rPr lang="zh-CN" altLang="en-US"/>
              <a:t>单击此处编辑母版标题样式</a:t>
            </a:r>
            <a:endParaRPr lang="zh-CN" altLang="en-US"/>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F8CD30DB-6621-4284-947A-056D3A549D77}" type="slidenum">
              <a:rPr lang="en-US" altLang="zh-CN"/>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7AFE7057-B256-4F76-995B-DDA611CBF024}" type="slidenum">
              <a:rPr lang="en-US" altLang="zh-CN"/>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9C486B6E-DCEA-4A35-8040-8263043E245C}" type="slidenum">
              <a:rPr lang="en-US" altLang="zh-CN"/>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D8586F0A-057F-4E34-81E6-547D012A36F4}" type="slidenum">
              <a:rPr lang="en-US" altLang="zh-CN"/>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A7935146-12F7-441D-8E30-D649917D5D46}" type="slidenum">
              <a:rPr lang="en-US" altLang="zh-CN"/>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5D51D362-A74D-4D10-A3AD-B858FBBB7808}" type="slidenum">
              <a:rPr lang="en-US" altLang="zh-CN"/>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B9C7ECC0-695B-4BAF-B847-00504E4E38C1}" type="slidenum">
              <a:rPr lang="en-US" altLang="zh-CN"/>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9016210-A357-4124-8A8F-42E44220DDCE}" type="slidenum">
              <a:rPr lang="en-US" altLang="zh-CN"/>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1B1AFF8-0C68-47F0-8A57-20E76977B837}" type="slidenum">
              <a:rPr lang="en-US" altLang="zh-CN"/>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image" Target="../media/image3.jpeg"/><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stretch>
            <a:fillRect/>
          </a:stretch>
        </a:blip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bwMode="auto">
          <a:xfrm>
            <a:off x="457200" y="692150"/>
            <a:ext cx="7543800" cy="725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p>
            <a:pPr lvl="0"/>
            <a:r>
              <a:rPr lang="zh-CN" altLang="en-US"/>
              <a:t>单击此处编辑母版标题样式</a:t>
            </a:r>
            <a:endParaRPr lang="zh-CN" altLang="en-US"/>
          </a:p>
        </p:txBody>
      </p:sp>
      <p:sp>
        <p:nvSpPr>
          <p:cNvPr id="6147" name="Rectangle 3"/>
          <p:cNvSpPr>
            <a:spLocks noGrp="1" noChangeArrowheads="1"/>
          </p:cNvSpPr>
          <p:nvPr>
            <p:ph type="body" idx="1"/>
          </p:nvPr>
        </p:nvSpPr>
        <p:spPr bwMode="auto">
          <a:xfrm>
            <a:off x="457200" y="1719263"/>
            <a:ext cx="8229600" cy="4411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100" name="Rectangle 4"/>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smtClean="0"/>
            </a:lvl1pPr>
          </a:lstStyle>
          <a:p>
            <a:pPr>
              <a:defRPr/>
            </a:pPr>
            <a:endParaRPr lang="en-US" altLang="zh-CN"/>
          </a:p>
        </p:txBody>
      </p:sp>
      <p:sp>
        <p:nvSpPr>
          <p:cNvPr id="4101" name="Rectangle 5"/>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smtClean="0"/>
            </a:lvl1pPr>
          </a:lstStyle>
          <a:p>
            <a:pPr>
              <a:defRPr/>
            </a:pPr>
            <a:endParaRPr lang="en-US" altLang="zh-CN"/>
          </a:p>
        </p:txBody>
      </p:sp>
      <p:sp>
        <p:nvSpPr>
          <p:cNvPr id="4102" name="Rectangle 6"/>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smtClean="0"/>
            </a:lvl1pPr>
          </a:lstStyle>
          <a:p>
            <a:pPr>
              <a:defRPr/>
            </a:pPr>
            <a:fld id="{569A5F50-896F-4585-B595-20E3948513EE}" type="slidenum">
              <a:rPr lang="en-US" altLang="zh-CN"/>
            </a:fld>
            <a:endParaRPr lang="en-US" altLang="zh-CN"/>
          </a:p>
        </p:txBody>
      </p:sp>
      <p:sp>
        <p:nvSpPr>
          <p:cNvPr id="4107" name="Line 11"/>
          <p:cNvSpPr>
            <a:spLocks noChangeShapeType="1"/>
          </p:cNvSpPr>
          <p:nvPr/>
        </p:nvSpPr>
        <p:spPr bwMode="auto">
          <a:xfrm>
            <a:off x="468313" y="1484313"/>
            <a:ext cx="7272337" cy="0"/>
          </a:xfrm>
          <a:prstGeom prst="line">
            <a:avLst/>
          </a:prstGeom>
          <a:noFill/>
          <a:ln w="38100">
            <a:solidFill>
              <a:srgbClr val="FF0000"/>
            </a:solidFill>
            <a:round/>
          </a:ln>
          <a:effectLst/>
        </p:spPr>
        <p:txBody>
          <a:bodyPr/>
          <a:lstStyle/>
          <a:p>
            <a:pPr>
              <a:defRPr/>
            </a:pPr>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rgbClr val="FF0000"/>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image" Target="../media/image17.png"/></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7.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0.xml"/><Relationship Id="rId4" Type="http://schemas.openxmlformats.org/officeDocument/2006/relationships/slideLayout" Target="../slideLayouts/slideLayout2.xml"/><Relationship Id="rId3" Type="http://schemas.openxmlformats.org/officeDocument/2006/relationships/image" Target="../media/image22.png"/><Relationship Id="rId2" Type="http://schemas.openxmlformats.org/officeDocument/2006/relationships/image" Target="../media/image6.png"/><Relationship Id="rId1" Type="http://schemas.openxmlformats.org/officeDocument/2006/relationships/image" Target="../media/image21.png"/></Relationships>
</file>

<file path=ppt/slides/_rels/slide16.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2.xml"/><Relationship Id="rId4" Type="http://schemas.openxmlformats.org/officeDocument/2006/relationships/image" Target="../media/image24.png"/><Relationship Id="rId3"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image" Target="../media/image7.png"/></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2.xml"/><Relationship Id="rId4" Type="http://schemas.openxmlformats.org/officeDocument/2006/relationships/slideLayout" Target="../slideLayouts/slideLayout2.xml"/><Relationship Id="rId3" Type="http://schemas.openxmlformats.org/officeDocument/2006/relationships/image" Target="../media/image25.emf"/><Relationship Id="rId2" Type="http://schemas.openxmlformats.org/officeDocument/2006/relationships/image" Target="../media/image19.png"/><Relationship Id="rId1" Type="http://schemas.openxmlformats.org/officeDocument/2006/relationships/image" Target="../media/image17.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3.xml"/><Relationship Id="rId4" Type="http://schemas.openxmlformats.org/officeDocument/2006/relationships/slideLayout" Target="../slideLayouts/slideLayout2.xml"/><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26.png"/></Relationships>
</file>

<file path=ppt/slides/_rels/slide19.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tags" Target="../tags/tag12.xml"/><Relationship Id="rId5" Type="http://schemas.openxmlformats.org/officeDocument/2006/relationships/tags" Target="../tags/tag11.xml"/><Relationship Id="rId4" Type="http://schemas.openxmlformats.org/officeDocument/2006/relationships/tags" Target="../tags/tag10.xml"/><Relationship Id="rId3" Type="http://schemas.openxmlformats.org/officeDocument/2006/relationships/tags" Target="../tags/tag9.xml"/><Relationship Id="rId2" Type="http://schemas.openxmlformats.org/officeDocument/2006/relationships/tags" Target="../tags/tag8.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2.xml"/><Relationship Id="rId2" Type="http://schemas.openxmlformats.org/officeDocument/2006/relationships/image" Target="../media/image30.emf"/><Relationship Id="rId1" Type="http://schemas.openxmlformats.org/officeDocument/2006/relationships/image" Target="../media/image29.emf"/></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6" Type="http://schemas.openxmlformats.org/officeDocument/2006/relationships/notesSlide" Target="../notesSlides/notesSlide16.xml"/><Relationship Id="rId5" Type="http://schemas.openxmlformats.org/officeDocument/2006/relationships/vmlDrawing" Target="../drawings/vmlDrawing4.vml"/><Relationship Id="rId4" Type="http://schemas.openxmlformats.org/officeDocument/2006/relationships/slideLayout" Target="../slideLayouts/slideLayout2.xml"/><Relationship Id="rId3" Type="http://schemas.openxmlformats.org/officeDocument/2006/relationships/image" Target="../media/image31.emf"/><Relationship Id="rId2" Type="http://schemas.openxmlformats.org/officeDocument/2006/relationships/package" Target="../embeddings/Workbook2.xlsx"/><Relationship Id="rId1" Type="http://schemas.openxmlformats.org/officeDocument/2006/relationships/tags" Target="../tags/tag13.xml"/></Relationships>
</file>

<file path=ppt/slides/_rels/slide3.xml.rels><?xml version="1.0" encoding="UTF-8" standalone="yes"?>
<Relationships xmlns="http://schemas.openxmlformats.org/package/2006/relationships"><Relationship Id="rId7" Type="http://schemas.openxmlformats.org/officeDocument/2006/relationships/notesSlide" Target="../notesSlides/notesSlide3.xml"/><Relationship Id="rId6" Type="http://schemas.openxmlformats.org/officeDocument/2006/relationships/vmlDrawing" Target="../drawings/vmlDrawing1.vml"/><Relationship Id="rId5" Type="http://schemas.openxmlformats.org/officeDocument/2006/relationships/slideLayout" Target="../slideLayouts/slideLayout2.xml"/><Relationship Id="rId4" Type="http://schemas.openxmlformats.org/officeDocument/2006/relationships/image" Target="../media/image4.wmf"/><Relationship Id="rId3" Type="http://schemas.openxmlformats.org/officeDocument/2006/relationships/oleObject" Target="../embeddings/oleObject1.bin"/><Relationship Id="rId2" Type="http://schemas.openxmlformats.org/officeDocument/2006/relationships/tags" Target="../tags/tag4.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vmlDrawing" Target="../drawings/vmlDrawing2.vml"/><Relationship Id="rId3" Type="http://schemas.openxmlformats.org/officeDocument/2006/relationships/slideLayout" Target="../slideLayouts/slideLayout2.xml"/><Relationship Id="rId2" Type="http://schemas.openxmlformats.org/officeDocument/2006/relationships/image" Target="../media/image5.emf"/><Relationship Id="rId1" Type="http://schemas.openxmlformats.org/officeDocument/2006/relationships/package" Target="../embeddings/Workbook1.xlsx"/></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2.xml"/><Relationship Id="rId3" Type="http://schemas.openxmlformats.org/officeDocument/2006/relationships/tags" Target="../tags/tag5.xml"/><Relationship Id="rId2" Type="http://schemas.openxmlformats.org/officeDocument/2006/relationships/image" Target="../media/image7.png"/><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11.jpeg"/><Relationship Id="rId3" Type="http://schemas.openxmlformats.org/officeDocument/2006/relationships/image" Target="../media/image10.jpeg"/><Relationship Id="rId2" Type="http://schemas.openxmlformats.org/officeDocument/2006/relationships/image" Target="../media/image9.jpeg"/><Relationship Id="rId1" Type="http://schemas.openxmlformats.org/officeDocument/2006/relationships/image" Target="../media/image8.emf"/></Relationships>
</file>

<file path=ppt/slides/_rels/slide7.xml.rels><?xml version="1.0" encoding="UTF-8" standalone="yes"?>
<Relationships xmlns="http://schemas.openxmlformats.org/package/2006/relationships"><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3.wmf"/><Relationship Id="rId3" Type="http://schemas.openxmlformats.org/officeDocument/2006/relationships/oleObject" Target="../embeddings/oleObject3.bin"/><Relationship Id="rId2" Type="http://schemas.openxmlformats.org/officeDocument/2006/relationships/image" Target="../media/image12.wmf"/><Relationship Id="rId1" Type="http://schemas.openxmlformats.org/officeDocument/2006/relationships/oleObject" Target="../embeddings/oleObject2.bin"/></Relationships>
</file>

<file path=ppt/slides/_rels/slide8.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image" Target="../media/image1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4000" dirty="0">
                <a:sym typeface="+mn-ea"/>
              </a:rPr>
              <a:t>课后作业</a:t>
            </a:r>
            <a:endParaRPr lang="zh-CN" altLang="en-US" sz="4000" dirty="0">
              <a:sym typeface="+mn-ea"/>
            </a:endParaRPr>
          </a:p>
        </p:txBody>
      </p:sp>
      <p:sp>
        <p:nvSpPr>
          <p:cNvPr id="66" name="内容占位符 2"/>
          <p:cNvSpPr>
            <a:spLocks noGrp="1"/>
          </p:cNvSpPr>
          <p:nvPr>
            <p:ph idx="1"/>
          </p:nvPr>
        </p:nvSpPr>
        <p:spPr>
          <a:xfrm>
            <a:off x="739140" y="1700530"/>
            <a:ext cx="7704455" cy="4536440"/>
          </a:xfrm>
        </p:spPr>
        <p:txBody>
          <a:bodyPr/>
          <a:lstStyle/>
          <a:p>
            <a:pPr marL="457200" indent="-457200">
              <a:buFont typeface="+mj-lt"/>
              <a:buAutoNum type="arabicPeriod"/>
            </a:pPr>
            <a:r>
              <a:rPr lang="zh-CN" sz="2400" b="1" dirty="0"/>
              <a:t>请论述基于视频特征的教师评价指标。</a:t>
            </a:r>
            <a:endParaRPr lang="zh-CN" sz="2400" b="1" dirty="0"/>
          </a:p>
          <a:p>
            <a:pPr marL="457200" indent="-457200">
              <a:buFont typeface="+mj-lt"/>
              <a:buAutoNum type="arabicPeriod"/>
            </a:pPr>
            <a:r>
              <a:rPr lang="zh-CN" sz="2400" b="1" dirty="0"/>
              <a:t>请论述基于多模态特征的教师评价指标。</a:t>
            </a:r>
            <a:endParaRPr lang="zh-CN" sz="2400" b="1" dirty="0"/>
          </a:p>
          <a:p>
            <a:pPr marL="457200" indent="-457200">
              <a:buFont typeface="+mj-lt"/>
              <a:buAutoNum type="arabicPeriod"/>
            </a:pPr>
            <a:r>
              <a:rPr lang="zh-CN" sz="2400" b="1" dirty="0"/>
              <a:t>请论述基于视频的教师走位评价原理与指标。</a:t>
            </a:r>
            <a:endParaRPr lang="zh-CN" sz="2400" b="1" dirty="0"/>
          </a:p>
          <a:p>
            <a:pPr marL="457200" indent="-457200">
              <a:buFont typeface="+mj-lt"/>
              <a:buAutoNum type="arabicPeriod"/>
            </a:pPr>
            <a:r>
              <a:rPr lang="zh-CN" sz="2400" b="1" u="sng" dirty="0"/>
              <a:t>请比较传统的S-T编码方法与基于言语的S-T自动编码方法的异同。</a:t>
            </a:r>
            <a:endParaRPr lang="zh-CN" sz="2400" b="1" u="sng" dirty="0"/>
          </a:p>
          <a:p>
            <a:pPr marL="457200" indent="-457200">
              <a:buFont typeface="+mj-lt"/>
              <a:buAutoNum type="arabicPeriod"/>
            </a:pPr>
            <a:r>
              <a:rPr lang="zh-CN" sz="2400" b="1" u="sng" dirty="0"/>
              <a:t>请比较传统的S-T分析方法与基于言语的S-T分析方法的异同。</a:t>
            </a:r>
            <a:endParaRPr lang="zh-CN" sz="2400" b="1" u="sng" dirty="0"/>
          </a:p>
          <a:p>
            <a:pPr marL="457200" indent="-457200">
              <a:buFont typeface="+mj-lt"/>
              <a:buAutoNum type="arabicPeriod"/>
            </a:pPr>
            <a:r>
              <a:rPr lang="zh-CN" sz="2400" b="1" dirty="0"/>
              <a:t>实验四：对同一节示范课的高清视频，使用基于言语的S-T自动编码分析方法进行教学过程评价，结合评价结果、分析这种方法的优缺点。</a:t>
            </a:r>
            <a:endParaRPr lang="zh-CN" sz="2400" b="1"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文本框 99"/>
          <p:cNvSpPr txBox="1"/>
          <p:nvPr/>
        </p:nvSpPr>
        <p:spPr>
          <a:xfrm>
            <a:off x="1744980" y="900460"/>
            <a:ext cx="5080000" cy="368300"/>
          </a:xfrm>
          <a:prstGeom prst="rect">
            <a:avLst/>
          </a:prstGeom>
          <a:noFill/>
          <a:ln w="9525">
            <a:noFill/>
          </a:ln>
        </p:spPr>
        <p:txBody>
          <a:bodyPr>
            <a:spAutoFit/>
          </a:bodyPr>
          <a:lstStyle/>
          <a:p>
            <a:pPr indent="0" algn="ctr"/>
            <a:r>
              <a:rPr lang="zh-CN" b="0" dirty="0">
                <a:ea typeface="宋体" panose="02010600030101010101" pitchFamily="2" charset="-122"/>
              </a:rPr>
              <a:t>表</a:t>
            </a:r>
            <a:r>
              <a:rPr lang="en-US" b="0" dirty="0">
                <a:latin typeface="Times New Roman" panose="02020603050405020304" pitchFamily="18" charset="0"/>
                <a:ea typeface="宋体" panose="02010600030101010101" pitchFamily="2" charset="-122"/>
              </a:rPr>
              <a:t>2  </a:t>
            </a:r>
            <a:r>
              <a:rPr lang="zh-CN" b="0" dirty="0">
                <a:ea typeface="宋体" panose="02010600030101010101" pitchFamily="2" charset="-122"/>
              </a:rPr>
              <a:t>基于音频的简化</a:t>
            </a:r>
            <a:r>
              <a:rPr lang="en-US" b="0" dirty="0">
                <a:latin typeface="Times New Roman" panose="02020603050405020304" pitchFamily="18" charset="0"/>
                <a:ea typeface="宋体" panose="02010600030101010101" pitchFamily="2" charset="-122"/>
              </a:rPr>
              <a:t>S-T</a:t>
            </a:r>
            <a:r>
              <a:rPr lang="zh-CN" b="0" dirty="0">
                <a:ea typeface="宋体" panose="02010600030101010101" pitchFamily="2" charset="-122"/>
              </a:rPr>
              <a:t>行为编码规则</a:t>
            </a:r>
            <a:endParaRPr lang="zh-CN" altLang="en-US" b="0" dirty="0">
              <a:ea typeface="宋体" panose="02010600030101010101" pitchFamily="2" charset="-122"/>
            </a:endParaRPr>
          </a:p>
        </p:txBody>
      </p:sp>
      <p:graphicFrame>
        <p:nvGraphicFramePr>
          <p:cNvPr id="6" name="表格 5"/>
          <p:cNvGraphicFramePr/>
          <p:nvPr>
            <p:custDataLst>
              <p:tags r:id="rId1"/>
            </p:custDataLst>
          </p:nvPr>
        </p:nvGraphicFramePr>
        <p:xfrm>
          <a:off x="1099185" y="1857588"/>
          <a:ext cx="7125970" cy="4523740"/>
        </p:xfrm>
        <a:graphic>
          <a:graphicData uri="http://schemas.openxmlformats.org/drawingml/2006/table">
            <a:tbl>
              <a:tblPr firstRow="1" bandRow="1">
                <a:tableStyleId>{5940675A-B579-460E-94D1-54222C63F5DA}</a:tableStyleId>
              </a:tblPr>
              <a:tblGrid>
                <a:gridCol w="599440"/>
                <a:gridCol w="672465"/>
                <a:gridCol w="3058795"/>
                <a:gridCol w="2795270"/>
              </a:tblGrid>
              <a:tr h="424815">
                <a:tc>
                  <a:txBody>
                    <a:bodyPr/>
                    <a:lstStyle/>
                    <a:p>
                      <a:pPr indent="0" algn="ctr">
                        <a:buNone/>
                      </a:pPr>
                      <a:r>
                        <a:rPr lang="en-US" sz="1200" b="0">
                          <a:latin typeface="Times New Roman" panose="02020603050405020304" pitchFamily="18" charset="0"/>
                          <a:cs typeface="Times New Roman" panose="02020603050405020304" pitchFamily="18" charset="0"/>
                        </a:rPr>
                        <a:t>类别</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小类</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 编码规则</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模式</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4180">
                <a:tc rowSpan="4">
                  <a:txBody>
                    <a:bodyPr/>
                    <a:lstStyle/>
                    <a:p>
                      <a:pPr indent="0" algn="ctr">
                        <a:buNone/>
                      </a:pPr>
                      <a:r>
                        <a:rPr lang="en-US" sz="1200" b="0">
                          <a:latin typeface="Times New Roman" panose="02020603050405020304" pitchFamily="18" charset="0"/>
                          <a:cs typeface="Times New Roman" panose="02020603050405020304" pitchFamily="18" charset="0"/>
                        </a:rPr>
                        <a:t>T行为</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T1</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教师言语时段全编码</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T</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5930">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lgn="ctr">
                        <a:buNone/>
                      </a:pPr>
                      <a:r>
                        <a:rPr lang="en-US" sz="1200" b="0">
                          <a:latin typeface="Times New Roman" panose="02020603050405020304" pitchFamily="18" charset="0"/>
                          <a:cs typeface="Times New Roman" panose="02020603050405020304" pitchFamily="18" charset="0"/>
                        </a:rPr>
                        <a:t>T2</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教师喘息时段聚合编码</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T-N-T，</a:t>
                      </a:r>
                      <a:r>
                        <a:rPr lang="en-US" sz="1200" b="0" i="1">
                          <a:latin typeface="Times New Roman" panose="02020603050405020304" pitchFamily="18" charset="0"/>
                          <a:cs typeface="Times New Roman" panose="02020603050405020304" pitchFamily="18" charset="0"/>
                        </a:rPr>
                        <a:t>t</a:t>
                      </a:r>
                      <a:r>
                        <a:rPr lang="en-US" sz="1200" b="0" i="1" baseline="-25000">
                          <a:latin typeface="Times New Roman" panose="02020603050405020304" pitchFamily="18" charset="0"/>
                          <a:cs typeface="Times New Roman" panose="02020603050405020304" pitchFamily="18" charset="0"/>
                        </a:rPr>
                        <a:t>N</a:t>
                      </a:r>
                      <a:r>
                        <a:rPr lang="en-US" sz="1200" b="0">
                          <a:latin typeface="Times New Roman" panose="02020603050405020304" pitchFamily="18" charset="0"/>
                          <a:cs typeface="Times New Roman" panose="02020603050405020304" pitchFamily="18" charset="0"/>
                        </a:rPr>
                        <a:t>&lt;</a:t>
                      </a:r>
                      <a:r>
                        <a:rPr lang="en-US" sz="1200" b="0" i="1">
                          <a:latin typeface="Times New Roman" panose="02020603050405020304" pitchFamily="18" charset="0"/>
                          <a:cs typeface="Times New Roman" panose="02020603050405020304" pitchFamily="18" charset="0"/>
                        </a:rPr>
                        <a:t>D</a:t>
                      </a:r>
                      <a:r>
                        <a:rPr lang="en-US" sz="1200" b="0">
                          <a:latin typeface="Times New Roman" panose="02020603050405020304" pitchFamily="18" charset="0"/>
                          <a:cs typeface="Times New Roman" panose="02020603050405020304" pitchFamily="18" charset="0"/>
                        </a:rPr>
                        <a:t>1</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656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lgn="ctr">
                        <a:buNone/>
                      </a:pPr>
                      <a:r>
                        <a:rPr lang="en-US" sz="1200" b="0">
                          <a:latin typeface="Times New Roman" panose="02020603050405020304" pitchFamily="18" charset="0"/>
                          <a:cs typeface="Times New Roman" panose="02020603050405020304" pitchFamily="18" charset="0"/>
                        </a:rPr>
                        <a:t>T3</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教师思考时段吸附编码</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T-N-T，</a:t>
                      </a:r>
                      <a:r>
                        <a:rPr lang="en-US" sz="1200" b="0" i="1">
                          <a:latin typeface="Times New Roman" panose="02020603050405020304" pitchFamily="18" charset="0"/>
                          <a:cs typeface="Times New Roman" panose="02020603050405020304" pitchFamily="18" charset="0"/>
                        </a:rPr>
                        <a:t>t</a:t>
                      </a:r>
                      <a:r>
                        <a:rPr lang="en-US" sz="1200" b="0" i="1" baseline="-25000">
                          <a:latin typeface="Times New Roman" panose="02020603050405020304" pitchFamily="18" charset="0"/>
                          <a:cs typeface="Times New Roman" panose="02020603050405020304" pitchFamily="18" charset="0"/>
                        </a:rPr>
                        <a:t>N</a:t>
                      </a:r>
                      <a:r>
                        <a:rPr lang="en-US" sz="1200" b="0">
                          <a:latin typeface="Times New Roman" panose="02020603050405020304" pitchFamily="18" charset="0"/>
                          <a:cs typeface="Times New Roman" panose="02020603050405020304" pitchFamily="18" charset="0"/>
                        </a:rPr>
                        <a:t>&lt;[</a:t>
                      </a:r>
                      <a:r>
                        <a:rPr lang="en-US" sz="1200" b="0" i="1">
                          <a:latin typeface="Times New Roman" panose="02020603050405020304" pitchFamily="18" charset="0"/>
                          <a:cs typeface="Times New Roman" panose="02020603050405020304" pitchFamily="18" charset="0"/>
                        </a:rPr>
                        <a:t>D</a:t>
                      </a:r>
                      <a:r>
                        <a:rPr lang="en-US" sz="1200" b="0">
                          <a:latin typeface="Times New Roman" panose="02020603050405020304" pitchFamily="18" charset="0"/>
                          <a:cs typeface="Times New Roman" panose="02020603050405020304" pitchFamily="18" charset="0"/>
                        </a:rPr>
                        <a:t>1,</a:t>
                      </a:r>
                      <a:r>
                        <a:rPr lang="en-US" sz="1200" b="0" i="1">
                          <a:latin typeface="Times New Roman" panose="02020603050405020304" pitchFamily="18" charset="0"/>
                          <a:cs typeface="Times New Roman" panose="02020603050405020304" pitchFamily="18" charset="0"/>
                        </a:rPr>
                        <a:t>D</a:t>
                      </a:r>
                      <a:r>
                        <a:rPr lang="en-US" sz="1200" b="0">
                          <a:latin typeface="Times New Roman" panose="02020603050405020304" pitchFamily="18" charset="0"/>
                          <a:cs typeface="Times New Roman" panose="02020603050405020304" pitchFamily="18" charset="0"/>
                        </a:rPr>
                        <a:t>2)</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450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0" algn="ctr">
                        <a:buNone/>
                      </a:pPr>
                      <a:r>
                        <a:rPr lang="en-US" sz="1200" b="0">
                          <a:latin typeface="Times New Roman" panose="02020603050405020304" pitchFamily="18" charset="0"/>
                          <a:cs typeface="Times New Roman" panose="02020603050405020304" pitchFamily="18" charset="0"/>
                        </a:rPr>
                        <a:t>T4</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互动等候时段吸附编码</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S-N-T或T-N-S，</a:t>
                      </a:r>
                      <a:r>
                        <a:rPr lang="en-US" sz="1200" b="0" i="1">
                          <a:latin typeface="Times New Roman" panose="02020603050405020304" pitchFamily="18" charset="0"/>
                          <a:cs typeface="Times New Roman" panose="02020603050405020304" pitchFamily="18" charset="0"/>
                        </a:rPr>
                        <a:t>t</a:t>
                      </a:r>
                      <a:r>
                        <a:rPr lang="en-US" sz="1200" b="0" i="1" baseline="-25000">
                          <a:latin typeface="Times New Roman" panose="02020603050405020304" pitchFamily="18" charset="0"/>
                          <a:cs typeface="Times New Roman" panose="02020603050405020304" pitchFamily="18" charset="0"/>
                        </a:rPr>
                        <a:t>N</a:t>
                      </a:r>
                      <a:r>
                        <a:rPr lang="en-US" sz="1200" b="0">
                          <a:latin typeface="Times New Roman" panose="02020603050405020304" pitchFamily="18" charset="0"/>
                          <a:cs typeface="Times New Roman" panose="02020603050405020304" pitchFamily="18" charset="0"/>
                        </a:rPr>
                        <a:t>&lt;</a:t>
                      </a:r>
                      <a:r>
                        <a:rPr lang="en-US" sz="1200" b="0" i="1">
                          <a:latin typeface="Times New Roman" panose="02020603050405020304" pitchFamily="18" charset="0"/>
                          <a:cs typeface="Times New Roman" panose="02020603050405020304" pitchFamily="18" charset="0"/>
                        </a:rPr>
                        <a:t>D</a:t>
                      </a:r>
                      <a:r>
                        <a:rPr lang="en-US" sz="1200" b="0">
                          <a:latin typeface="Times New Roman" panose="02020603050405020304" pitchFamily="18" charset="0"/>
                          <a:cs typeface="Times New Roman" panose="02020603050405020304" pitchFamily="18" charset="0"/>
                        </a:rPr>
                        <a:t>2</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24815">
                <a:tc rowSpan="5">
                  <a:txBody>
                    <a:bodyPr/>
                    <a:lstStyle/>
                    <a:p>
                      <a:pPr indent="0" algn="ctr">
                        <a:buNone/>
                      </a:pPr>
                      <a:r>
                        <a:rPr lang="en-US" sz="1200" b="0">
                          <a:latin typeface="Times New Roman" panose="02020603050405020304" pitchFamily="18" charset="0"/>
                          <a:cs typeface="Times New Roman" panose="02020603050405020304" pitchFamily="18" charset="0"/>
                        </a:rPr>
                        <a:t>S行为</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S1</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学生言语时段全编码</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S</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656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lgn="ctr">
                        <a:buNone/>
                      </a:pPr>
                      <a:r>
                        <a:rPr lang="en-US" sz="1200" b="0">
                          <a:latin typeface="Times New Roman" panose="02020603050405020304" pitchFamily="18" charset="0"/>
                          <a:cs typeface="Times New Roman" panose="02020603050405020304" pitchFamily="18" charset="0"/>
                        </a:rPr>
                        <a:t>S2</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学生喘息时段聚合编码</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S-N-S，</a:t>
                      </a:r>
                      <a:r>
                        <a:rPr lang="en-US" sz="1200" b="0" i="1">
                          <a:latin typeface="Times New Roman" panose="02020603050405020304" pitchFamily="18" charset="0"/>
                          <a:cs typeface="Times New Roman" panose="02020603050405020304" pitchFamily="18" charset="0"/>
                        </a:rPr>
                        <a:t>t</a:t>
                      </a:r>
                      <a:r>
                        <a:rPr lang="en-US" sz="1200" b="0" i="1" baseline="-25000">
                          <a:latin typeface="Times New Roman" panose="02020603050405020304" pitchFamily="18" charset="0"/>
                          <a:cs typeface="Times New Roman" panose="02020603050405020304" pitchFamily="18" charset="0"/>
                        </a:rPr>
                        <a:t>N</a:t>
                      </a:r>
                      <a:r>
                        <a:rPr lang="en-US" sz="1200" b="0">
                          <a:latin typeface="Times New Roman" panose="02020603050405020304" pitchFamily="18" charset="0"/>
                          <a:cs typeface="Times New Roman" panose="02020603050405020304" pitchFamily="18" charset="0"/>
                        </a:rPr>
                        <a:t>&lt;</a:t>
                      </a:r>
                      <a:r>
                        <a:rPr lang="en-US" sz="1200" b="0" i="1">
                          <a:latin typeface="Times New Roman" panose="02020603050405020304" pitchFamily="18" charset="0"/>
                          <a:cs typeface="Times New Roman" panose="02020603050405020304" pitchFamily="18" charset="0"/>
                        </a:rPr>
                        <a:t>D</a:t>
                      </a:r>
                      <a:r>
                        <a:rPr lang="en-US" sz="1200" b="0">
                          <a:latin typeface="Times New Roman" panose="02020603050405020304" pitchFamily="18" charset="0"/>
                          <a:cs typeface="Times New Roman" panose="02020603050405020304" pitchFamily="18" charset="0"/>
                        </a:rPr>
                        <a:t>1</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529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lgn="ctr">
                        <a:buNone/>
                      </a:pPr>
                      <a:r>
                        <a:rPr lang="en-US" sz="1200" b="0">
                          <a:latin typeface="Times New Roman" panose="02020603050405020304" pitchFamily="18" charset="0"/>
                          <a:cs typeface="Times New Roman" panose="02020603050405020304" pitchFamily="18" charset="0"/>
                        </a:rPr>
                        <a:t>S3</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学生思考阶段吸附编码</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S-N-S，</a:t>
                      </a:r>
                      <a:r>
                        <a:rPr lang="en-US" sz="1200" b="0" i="1">
                          <a:latin typeface="Times New Roman" panose="02020603050405020304" pitchFamily="18" charset="0"/>
                          <a:cs typeface="Times New Roman" panose="02020603050405020304" pitchFamily="18" charset="0"/>
                        </a:rPr>
                        <a:t>t</a:t>
                      </a:r>
                      <a:r>
                        <a:rPr lang="en-US" sz="1200" b="0" i="1" baseline="-25000">
                          <a:latin typeface="Times New Roman" panose="02020603050405020304" pitchFamily="18" charset="0"/>
                          <a:cs typeface="Times New Roman" panose="02020603050405020304" pitchFamily="18" charset="0"/>
                        </a:rPr>
                        <a:t>N</a:t>
                      </a:r>
                      <a:r>
                        <a:rPr lang="en-US" sz="1200" b="0">
                          <a:latin typeface="Times New Roman" panose="02020603050405020304" pitchFamily="18" charset="0"/>
                          <a:cs typeface="Times New Roman" panose="02020603050405020304" pitchFamily="18" charset="0"/>
                        </a:rPr>
                        <a:t>&lt;[</a:t>
                      </a:r>
                      <a:r>
                        <a:rPr lang="en-US" sz="1200" b="0" i="1">
                          <a:latin typeface="Times New Roman" panose="02020603050405020304" pitchFamily="18" charset="0"/>
                          <a:cs typeface="Times New Roman" panose="02020603050405020304" pitchFamily="18" charset="0"/>
                        </a:rPr>
                        <a:t>D</a:t>
                      </a:r>
                      <a:r>
                        <a:rPr lang="en-US" sz="1200" b="0">
                          <a:latin typeface="Times New Roman" panose="02020603050405020304" pitchFamily="18" charset="0"/>
                          <a:cs typeface="Times New Roman" panose="02020603050405020304" pitchFamily="18" charset="0"/>
                        </a:rPr>
                        <a:t>1,</a:t>
                      </a:r>
                      <a:r>
                        <a:rPr lang="en-US" sz="1200" b="0" i="1">
                          <a:latin typeface="Times New Roman" panose="02020603050405020304" pitchFamily="18" charset="0"/>
                          <a:cs typeface="Times New Roman" panose="02020603050405020304" pitchFamily="18" charset="0"/>
                        </a:rPr>
                        <a:t>D</a:t>
                      </a:r>
                      <a:r>
                        <a:rPr lang="en-US" sz="1200" b="0">
                          <a:latin typeface="Times New Roman" panose="02020603050405020304" pitchFamily="18" charset="0"/>
                          <a:cs typeface="Times New Roman" panose="02020603050405020304" pitchFamily="18" charset="0"/>
                        </a:rPr>
                        <a:t>2)</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5656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tcPr>
                </a:tc>
                <a:tc>
                  <a:txBody>
                    <a:bodyPr/>
                    <a:lstStyle/>
                    <a:p>
                      <a:pPr indent="0" algn="ctr">
                        <a:buNone/>
                      </a:pPr>
                      <a:r>
                        <a:rPr lang="en-US" sz="1200" b="0">
                          <a:latin typeface="Times New Roman" panose="02020603050405020304" pitchFamily="18" charset="0"/>
                          <a:cs typeface="Times New Roman" panose="02020603050405020304" pitchFamily="18" charset="0"/>
                        </a:rPr>
                        <a:t>S4</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互动等候时段吸附编码</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S-N-T或T-N-S，</a:t>
                      </a:r>
                      <a:r>
                        <a:rPr lang="en-US" sz="1200" b="0" i="1">
                          <a:latin typeface="Times New Roman" panose="02020603050405020304" pitchFamily="18" charset="0"/>
                          <a:cs typeface="Times New Roman" panose="02020603050405020304" pitchFamily="18" charset="0"/>
                        </a:rPr>
                        <a:t>t</a:t>
                      </a:r>
                      <a:r>
                        <a:rPr lang="en-US" sz="1200" b="0" i="1" baseline="-25000">
                          <a:latin typeface="Times New Roman" panose="02020603050405020304" pitchFamily="18" charset="0"/>
                          <a:cs typeface="Times New Roman" panose="02020603050405020304" pitchFamily="18" charset="0"/>
                        </a:rPr>
                        <a:t>N</a:t>
                      </a:r>
                      <a:r>
                        <a:rPr lang="en-US" sz="1200" b="0">
                          <a:latin typeface="Times New Roman" panose="02020603050405020304" pitchFamily="18" charset="0"/>
                          <a:cs typeface="Times New Roman" panose="02020603050405020304" pitchFamily="18" charset="0"/>
                        </a:rPr>
                        <a:t>&lt;</a:t>
                      </a:r>
                      <a:r>
                        <a:rPr lang="en-US" sz="1200" b="0" i="1">
                          <a:latin typeface="Times New Roman" panose="02020603050405020304" pitchFamily="18" charset="0"/>
                          <a:cs typeface="Times New Roman" panose="02020603050405020304" pitchFamily="18" charset="0"/>
                        </a:rPr>
                        <a:t>D</a:t>
                      </a:r>
                      <a:r>
                        <a:rPr lang="en-US" sz="1200" b="0">
                          <a:latin typeface="Times New Roman" panose="02020603050405020304" pitchFamily="18" charset="0"/>
                          <a:cs typeface="Times New Roman" panose="02020603050405020304" pitchFamily="18" charset="0"/>
                        </a:rPr>
                        <a:t>2</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r h="484505">
                <a:tc vMerge="1">
                  <a:tcP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B w="12700" cap="flat" cmpd="sng">
                      <a:solidFill>
                        <a:srgbClr val="000000"/>
                      </a:solidFill>
                      <a:prstDash val="solid"/>
                      <a:headEnd type="none" w="med" len="med"/>
                      <a:tailEnd type="none" w="med" len="med"/>
                    </a:lnB>
                  </a:tcPr>
                </a:tc>
                <a:tc>
                  <a:txBody>
                    <a:bodyPr/>
                    <a:lstStyle/>
                    <a:p>
                      <a:pPr indent="0" algn="ctr">
                        <a:buNone/>
                      </a:pPr>
                      <a:r>
                        <a:rPr lang="en-US" sz="1200" b="0">
                          <a:latin typeface="Times New Roman" panose="02020603050405020304" pitchFamily="18" charset="0"/>
                          <a:cs typeface="Times New Roman" panose="02020603050405020304" pitchFamily="18" charset="0"/>
                        </a:rPr>
                        <a:t>S5</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a:latin typeface="Times New Roman" panose="02020603050405020304" pitchFamily="18" charset="0"/>
                          <a:cs typeface="Times New Roman" panose="02020603050405020304" pitchFamily="18" charset="0"/>
                        </a:rPr>
                        <a:t>大段沉默独立编码</a:t>
                      </a:r>
                      <a:endParaRPr lang="en-US" altLang="en-US" sz="1200" b="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200" b="0" dirty="0" err="1">
                          <a:latin typeface="Times New Roman" panose="02020603050405020304" pitchFamily="18" charset="0"/>
                          <a:cs typeface="Times New Roman" panose="02020603050405020304" pitchFamily="18" charset="0"/>
                        </a:rPr>
                        <a:t>X-N-X，</a:t>
                      </a:r>
                      <a:r>
                        <a:rPr lang="en-US" sz="1200" b="0" i="1" dirty="0" err="1">
                          <a:latin typeface="Times New Roman" panose="02020603050405020304" pitchFamily="18" charset="0"/>
                          <a:cs typeface="Times New Roman" panose="02020603050405020304" pitchFamily="18" charset="0"/>
                        </a:rPr>
                        <a:t>t</a:t>
                      </a:r>
                      <a:r>
                        <a:rPr lang="en-US" sz="1200" b="0" i="1" baseline="-25000" dirty="0" err="1">
                          <a:latin typeface="Times New Roman" panose="02020603050405020304" pitchFamily="18" charset="0"/>
                          <a:cs typeface="Times New Roman" panose="02020603050405020304" pitchFamily="18" charset="0"/>
                        </a:rPr>
                        <a:t>N</a:t>
                      </a:r>
                      <a:r>
                        <a:rPr lang="en-US" sz="1200" b="0" dirty="0">
                          <a:latin typeface="Times New Roman" panose="02020603050405020304" pitchFamily="18" charset="0"/>
                          <a:cs typeface="Times New Roman" panose="02020603050405020304" pitchFamily="18" charset="0"/>
                        </a:rPr>
                        <a:t>&gt;</a:t>
                      </a:r>
                      <a:r>
                        <a:rPr lang="en-US" sz="1200" b="0" i="1" dirty="0">
                          <a:latin typeface="Times New Roman" panose="02020603050405020304" pitchFamily="18" charset="0"/>
                          <a:cs typeface="Times New Roman" panose="02020603050405020304" pitchFamily="18" charset="0"/>
                        </a:rPr>
                        <a:t>D</a:t>
                      </a:r>
                      <a:r>
                        <a:rPr lang="en-US" sz="1200" b="0" dirty="0">
                          <a:latin typeface="Times New Roman" panose="02020603050405020304" pitchFamily="18" charset="0"/>
                          <a:cs typeface="Times New Roman" panose="02020603050405020304" pitchFamily="18" charset="0"/>
                        </a:rPr>
                        <a:t>2</a:t>
                      </a:r>
                      <a:endParaRPr lang="en-US" altLang="en-US" sz="1200" b="0" dirty="0">
                        <a:latin typeface="Times New Roman" panose="02020603050405020304" pitchFamily="18" charset="0"/>
                        <a:ea typeface="Times New Roman" panose="02020603050405020304" pitchFamily="18" charset="0"/>
                        <a:cs typeface="Times New Roman" panose="02020603050405020304" pitchFamily="18" charset="0"/>
                      </a:endParaRPr>
                    </a:p>
                  </a:txBody>
                  <a:tcPr marL="6350" marR="6350" marT="6350" marB="0" anchor="ctr">
                    <a:lnL w="1270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a:grpSpLocks noChangeAspect="1"/>
          </p:cNvGrpSpPr>
          <p:nvPr/>
        </p:nvGrpSpPr>
        <p:grpSpPr>
          <a:xfrm>
            <a:off x="1763688" y="1556792"/>
            <a:ext cx="6268933" cy="5124025"/>
            <a:chOff x="2065190" y="2348880"/>
            <a:chExt cx="4715521" cy="3854316"/>
          </a:xfrm>
        </p:grpSpPr>
        <p:sp>
          <p:nvSpPr>
            <p:cNvPr id="74" name="TextBox 73"/>
            <p:cNvSpPr txBox="1"/>
            <p:nvPr/>
          </p:nvSpPr>
          <p:spPr>
            <a:xfrm>
              <a:off x="2262478" y="3007985"/>
              <a:ext cx="255198" cy="276999"/>
            </a:xfrm>
            <a:prstGeom prst="rect">
              <a:avLst/>
            </a:prstGeom>
            <a:noFill/>
          </p:spPr>
          <p:txBody>
            <a:bodyPr wrap="none" rtlCol="0">
              <a:spAutoFit/>
            </a:bodyPr>
            <a:lstStyle/>
            <a:p>
              <a:r>
                <a:rPr lang="en-US" altLang="zh-CN" sz="1200" dirty="0"/>
                <a:t>S</a:t>
              </a:r>
              <a:endParaRPr lang="zh-CN" altLang="en-US" sz="1200" dirty="0"/>
            </a:p>
          </p:txBody>
        </p:sp>
        <p:sp>
          <p:nvSpPr>
            <p:cNvPr id="90" name="TextBox 89"/>
            <p:cNvSpPr txBox="1"/>
            <p:nvPr/>
          </p:nvSpPr>
          <p:spPr>
            <a:xfrm>
              <a:off x="2798033" y="3138465"/>
              <a:ext cx="3191899" cy="253916"/>
            </a:xfrm>
            <a:prstGeom prst="rect">
              <a:avLst/>
            </a:prstGeom>
            <a:noFill/>
          </p:spPr>
          <p:txBody>
            <a:bodyPr wrap="none" rtlCol="0">
              <a:spAutoFit/>
            </a:bodyPr>
            <a:lstStyle/>
            <a:p>
              <a:r>
                <a:rPr lang="en-US" altLang="zh-CN" sz="1050" dirty="0"/>
                <a:t>(a)</a:t>
              </a:r>
              <a:r>
                <a:rPr lang="zh-CN" altLang="en-US" sz="1050" dirty="0"/>
                <a:t>基于课堂教学记录自动生成的变时长</a:t>
              </a:r>
              <a:r>
                <a:rPr lang="en-US" altLang="zh-CN" sz="1050" dirty="0"/>
                <a:t>S-T</a:t>
              </a:r>
              <a:r>
                <a:rPr lang="zh-CN" altLang="en-US" sz="1050" dirty="0"/>
                <a:t>行为编码</a:t>
              </a:r>
              <a:endParaRPr lang="zh-CN" altLang="en-US" sz="1050" dirty="0"/>
            </a:p>
          </p:txBody>
        </p:sp>
        <p:sp>
          <p:nvSpPr>
            <p:cNvPr id="91" name="TextBox 90"/>
            <p:cNvSpPr txBox="1"/>
            <p:nvPr/>
          </p:nvSpPr>
          <p:spPr>
            <a:xfrm>
              <a:off x="2627784" y="4399220"/>
              <a:ext cx="3671198" cy="253916"/>
            </a:xfrm>
            <a:prstGeom prst="rect">
              <a:avLst/>
            </a:prstGeom>
            <a:noFill/>
          </p:spPr>
          <p:txBody>
            <a:bodyPr wrap="none" rtlCol="0">
              <a:spAutoFit/>
            </a:bodyPr>
            <a:lstStyle/>
            <a:p>
              <a:r>
                <a:rPr lang="en-US" altLang="zh-CN" sz="1050" dirty="0"/>
                <a:t>(b)</a:t>
              </a:r>
              <a:r>
                <a:rPr lang="zh-CN" altLang="en-US" sz="1050" dirty="0"/>
                <a:t>以教学记录</a:t>
              </a:r>
              <a:r>
                <a:rPr lang="en-US" altLang="zh-CN" sz="1050" dirty="0"/>
                <a:t>4</a:t>
              </a:r>
              <a:r>
                <a:rPr lang="zh-CN" altLang="en-US" sz="1050" dirty="0"/>
                <a:t>秒平均时长为标准的变时长</a:t>
              </a:r>
              <a:r>
                <a:rPr lang="en-US" altLang="zh-CN" sz="1050" dirty="0"/>
                <a:t>S-T</a:t>
              </a:r>
              <a:r>
                <a:rPr lang="zh-CN" altLang="en-US" sz="1050" dirty="0"/>
                <a:t>行为细分编码</a:t>
              </a:r>
              <a:endParaRPr lang="zh-CN" altLang="en-US" sz="1050" dirty="0"/>
            </a:p>
          </p:txBody>
        </p:sp>
        <p:sp>
          <p:nvSpPr>
            <p:cNvPr id="124" name="TextBox 123"/>
            <p:cNvSpPr txBox="1"/>
            <p:nvPr/>
          </p:nvSpPr>
          <p:spPr>
            <a:xfrm>
              <a:off x="3271369" y="5949280"/>
              <a:ext cx="2917836" cy="253916"/>
            </a:xfrm>
            <a:prstGeom prst="rect">
              <a:avLst/>
            </a:prstGeom>
            <a:noFill/>
          </p:spPr>
          <p:txBody>
            <a:bodyPr wrap="square" rtlCol="0">
              <a:spAutoFit/>
            </a:bodyPr>
            <a:lstStyle/>
            <a:p>
              <a:r>
                <a:rPr lang="en-US" altLang="zh-CN" sz="1050" dirty="0"/>
                <a:t>(c)</a:t>
              </a:r>
              <a:r>
                <a:rPr lang="zh-CN" altLang="en-US" sz="1050" dirty="0"/>
                <a:t>基于变时长</a:t>
              </a:r>
              <a:r>
                <a:rPr lang="en-US" altLang="zh-CN" sz="1050" dirty="0"/>
                <a:t>S-T</a:t>
              </a:r>
              <a:r>
                <a:rPr lang="zh-CN" altLang="en-US" sz="1050" dirty="0"/>
                <a:t>行为细分编码的师生互动编码</a:t>
              </a:r>
              <a:endParaRPr lang="zh-CN" altLang="en-US" sz="1050" dirty="0"/>
            </a:p>
          </p:txBody>
        </p:sp>
        <p:cxnSp>
          <p:nvCxnSpPr>
            <p:cNvPr id="179" name="直接连接符 178"/>
            <p:cNvCxnSpPr/>
            <p:nvPr/>
          </p:nvCxnSpPr>
          <p:spPr>
            <a:xfrm>
              <a:off x="6014722" y="4986754"/>
              <a:ext cx="765989"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219" name="直接连接符 218"/>
            <p:cNvCxnSpPr/>
            <p:nvPr/>
          </p:nvCxnSpPr>
          <p:spPr>
            <a:xfrm>
              <a:off x="6151689" y="5570190"/>
              <a:ext cx="629022" cy="9525"/>
            </a:xfrm>
            <a:prstGeom prst="line">
              <a:avLst/>
            </a:prstGeom>
          </p:spPr>
          <p:style>
            <a:lnRef idx="1">
              <a:schemeClr val="accent1"/>
            </a:lnRef>
            <a:fillRef idx="0">
              <a:schemeClr val="accent1"/>
            </a:fillRef>
            <a:effectRef idx="0">
              <a:schemeClr val="accent1"/>
            </a:effectRef>
            <a:fontRef idx="minor">
              <a:schemeClr val="tx1"/>
            </a:fontRef>
          </p:style>
        </p:cxnSp>
        <p:grpSp>
          <p:nvGrpSpPr>
            <p:cNvPr id="232" name="组合 231"/>
            <p:cNvGrpSpPr/>
            <p:nvPr/>
          </p:nvGrpSpPr>
          <p:grpSpPr>
            <a:xfrm>
              <a:off x="2169979" y="2348880"/>
              <a:ext cx="4610732" cy="792088"/>
              <a:chOff x="2169979" y="2348880"/>
              <a:chExt cx="4610732" cy="792088"/>
            </a:xfrm>
          </p:grpSpPr>
          <p:sp>
            <p:nvSpPr>
              <p:cNvPr id="73" name="TextBox 72"/>
              <p:cNvSpPr txBox="1"/>
              <p:nvPr/>
            </p:nvSpPr>
            <p:spPr>
              <a:xfrm>
                <a:off x="2169979" y="2503929"/>
                <a:ext cx="260008" cy="276999"/>
              </a:xfrm>
              <a:prstGeom prst="rect">
                <a:avLst/>
              </a:prstGeom>
              <a:noFill/>
            </p:spPr>
            <p:txBody>
              <a:bodyPr wrap="none" rtlCol="0">
                <a:spAutoFit/>
              </a:bodyPr>
              <a:lstStyle/>
              <a:p>
                <a:r>
                  <a:rPr lang="en-US" altLang="zh-CN" sz="1200" dirty="0"/>
                  <a:t>T</a:t>
                </a:r>
                <a:endParaRPr lang="zh-CN" altLang="en-US" sz="1200" dirty="0"/>
              </a:p>
            </p:txBody>
          </p:sp>
          <p:grpSp>
            <p:nvGrpSpPr>
              <p:cNvPr id="4" name="组合 3"/>
              <p:cNvGrpSpPr/>
              <p:nvPr/>
            </p:nvGrpSpPr>
            <p:grpSpPr>
              <a:xfrm>
                <a:off x="2245193" y="2348880"/>
                <a:ext cx="3940988" cy="261610"/>
                <a:chOff x="2245193" y="2348880"/>
                <a:chExt cx="3940988" cy="261610"/>
              </a:xfrm>
            </p:grpSpPr>
            <p:sp>
              <p:nvSpPr>
                <p:cNvPr id="77" name="TextBox 76"/>
                <p:cNvSpPr txBox="1"/>
                <p:nvPr/>
              </p:nvSpPr>
              <p:spPr>
                <a:xfrm>
                  <a:off x="2245193" y="2348880"/>
                  <a:ext cx="256802" cy="261610"/>
                </a:xfrm>
                <a:prstGeom prst="rect">
                  <a:avLst/>
                </a:prstGeom>
                <a:noFill/>
              </p:spPr>
              <p:txBody>
                <a:bodyPr wrap="none" rtlCol="0">
                  <a:spAutoFit/>
                </a:bodyPr>
                <a:lstStyle/>
                <a:p>
                  <a:r>
                    <a:rPr lang="en-US" altLang="zh-CN" sz="1050" dirty="0"/>
                    <a:t>0</a:t>
                  </a:r>
                  <a:endParaRPr lang="zh-CN" altLang="en-US" sz="1050" dirty="0"/>
                </a:p>
              </p:txBody>
            </p:sp>
            <p:sp>
              <p:nvSpPr>
                <p:cNvPr id="78" name="TextBox 77"/>
                <p:cNvSpPr txBox="1"/>
                <p:nvPr/>
              </p:nvSpPr>
              <p:spPr>
                <a:xfrm>
                  <a:off x="2397593" y="2348880"/>
                  <a:ext cx="256802" cy="261610"/>
                </a:xfrm>
                <a:prstGeom prst="rect">
                  <a:avLst/>
                </a:prstGeom>
                <a:noFill/>
              </p:spPr>
              <p:txBody>
                <a:bodyPr wrap="none" rtlCol="0">
                  <a:spAutoFit/>
                </a:bodyPr>
                <a:lstStyle/>
                <a:p>
                  <a:r>
                    <a:rPr lang="en-US" altLang="zh-CN" sz="1050" dirty="0"/>
                    <a:t>2</a:t>
                  </a:r>
                  <a:endParaRPr lang="zh-CN" altLang="en-US" sz="1050" dirty="0"/>
                </a:p>
              </p:txBody>
            </p:sp>
            <p:sp>
              <p:nvSpPr>
                <p:cNvPr id="79" name="TextBox 78"/>
                <p:cNvSpPr txBox="1"/>
                <p:nvPr/>
              </p:nvSpPr>
              <p:spPr>
                <a:xfrm>
                  <a:off x="2574003" y="2348880"/>
                  <a:ext cx="256802" cy="261610"/>
                </a:xfrm>
                <a:prstGeom prst="rect">
                  <a:avLst/>
                </a:prstGeom>
                <a:noFill/>
              </p:spPr>
              <p:txBody>
                <a:bodyPr wrap="none" rtlCol="0">
                  <a:spAutoFit/>
                </a:bodyPr>
                <a:lstStyle/>
                <a:p>
                  <a:r>
                    <a:rPr lang="en-US" altLang="zh-CN" sz="1050" dirty="0"/>
                    <a:t>4</a:t>
                  </a:r>
                  <a:endParaRPr lang="zh-CN" altLang="en-US" sz="1050" dirty="0"/>
                </a:p>
              </p:txBody>
            </p:sp>
            <p:sp>
              <p:nvSpPr>
                <p:cNvPr id="80" name="TextBox 79"/>
                <p:cNvSpPr txBox="1"/>
                <p:nvPr/>
              </p:nvSpPr>
              <p:spPr>
                <a:xfrm>
                  <a:off x="2862035" y="2348880"/>
                  <a:ext cx="256802" cy="261610"/>
                </a:xfrm>
                <a:prstGeom prst="rect">
                  <a:avLst/>
                </a:prstGeom>
                <a:noFill/>
              </p:spPr>
              <p:txBody>
                <a:bodyPr wrap="none" rtlCol="0">
                  <a:spAutoFit/>
                </a:bodyPr>
                <a:lstStyle/>
                <a:p>
                  <a:r>
                    <a:rPr lang="en-US" altLang="zh-CN" sz="1050" dirty="0"/>
                    <a:t>9</a:t>
                  </a:r>
                  <a:endParaRPr lang="zh-CN" altLang="en-US" sz="1050" dirty="0"/>
                </a:p>
              </p:txBody>
            </p:sp>
            <p:sp>
              <p:nvSpPr>
                <p:cNvPr id="81" name="TextBox 80"/>
                <p:cNvSpPr txBox="1"/>
                <p:nvPr/>
              </p:nvSpPr>
              <p:spPr>
                <a:xfrm>
                  <a:off x="3059832" y="2348880"/>
                  <a:ext cx="322524" cy="253916"/>
                </a:xfrm>
                <a:prstGeom prst="rect">
                  <a:avLst/>
                </a:prstGeom>
                <a:noFill/>
              </p:spPr>
              <p:txBody>
                <a:bodyPr wrap="none" rtlCol="0">
                  <a:spAutoFit/>
                </a:bodyPr>
                <a:lstStyle/>
                <a:p>
                  <a:r>
                    <a:rPr lang="en-US" altLang="zh-CN" sz="1050" dirty="0"/>
                    <a:t>11</a:t>
                  </a:r>
                  <a:endParaRPr lang="zh-CN" altLang="en-US" sz="1050" dirty="0"/>
                </a:p>
              </p:txBody>
            </p:sp>
            <p:sp>
              <p:nvSpPr>
                <p:cNvPr id="82" name="TextBox 81"/>
                <p:cNvSpPr txBox="1"/>
                <p:nvPr/>
              </p:nvSpPr>
              <p:spPr>
                <a:xfrm>
                  <a:off x="3452901" y="2348880"/>
                  <a:ext cx="322524" cy="253916"/>
                </a:xfrm>
                <a:prstGeom prst="rect">
                  <a:avLst/>
                </a:prstGeom>
                <a:noFill/>
              </p:spPr>
              <p:txBody>
                <a:bodyPr wrap="none" rtlCol="0">
                  <a:spAutoFit/>
                </a:bodyPr>
                <a:lstStyle/>
                <a:p>
                  <a:r>
                    <a:rPr lang="en-US" altLang="zh-CN" sz="1050" dirty="0"/>
                    <a:t>17</a:t>
                  </a:r>
                  <a:endParaRPr lang="zh-CN" altLang="en-US" sz="1050" dirty="0"/>
                </a:p>
              </p:txBody>
            </p:sp>
            <p:sp>
              <p:nvSpPr>
                <p:cNvPr id="83" name="TextBox 82"/>
                <p:cNvSpPr txBox="1"/>
                <p:nvPr/>
              </p:nvSpPr>
              <p:spPr>
                <a:xfrm>
                  <a:off x="3703417" y="2348880"/>
                  <a:ext cx="322524" cy="253916"/>
                </a:xfrm>
                <a:prstGeom prst="rect">
                  <a:avLst/>
                </a:prstGeom>
                <a:noFill/>
              </p:spPr>
              <p:txBody>
                <a:bodyPr wrap="none" rtlCol="0">
                  <a:spAutoFit/>
                </a:bodyPr>
                <a:lstStyle/>
                <a:p>
                  <a:r>
                    <a:rPr lang="en-US" altLang="zh-CN" sz="1050" dirty="0"/>
                    <a:t>20</a:t>
                  </a:r>
                  <a:endParaRPr lang="zh-CN" altLang="en-US" sz="1050" dirty="0"/>
                </a:p>
              </p:txBody>
            </p:sp>
            <p:sp>
              <p:nvSpPr>
                <p:cNvPr id="84" name="TextBox 83"/>
                <p:cNvSpPr txBox="1"/>
                <p:nvPr/>
              </p:nvSpPr>
              <p:spPr>
                <a:xfrm>
                  <a:off x="4166695" y="2348880"/>
                  <a:ext cx="322524" cy="253916"/>
                </a:xfrm>
                <a:prstGeom prst="rect">
                  <a:avLst/>
                </a:prstGeom>
                <a:noFill/>
              </p:spPr>
              <p:txBody>
                <a:bodyPr wrap="none" rtlCol="0">
                  <a:spAutoFit/>
                </a:bodyPr>
                <a:lstStyle/>
                <a:p>
                  <a:r>
                    <a:rPr lang="en-US" altLang="zh-CN" sz="1050" dirty="0"/>
                    <a:t>26</a:t>
                  </a:r>
                  <a:endParaRPr lang="zh-CN" altLang="en-US" sz="1050" dirty="0"/>
                </a:p>
              </p:txBody>
            </p:sp>
            <p:sp>
              <p:nvSpPr>
                <p:cNvPr id="85" name="TextBox 84"/>
                <p:cNvSpPr txBox="1"/>
                <p:nvPr/>
              </p:nvSpPr>
              <p:spPr>
                <a:xfrm>
                  <a:off x="4526735" y="2348880"/>
                  <a:ext cx="322524" cy="253916"/>
                </a:xfrm>
                <a:prstGeom prst="rect">
                  <a:avLst/>
                </a:prstGeom>
                <a:noFill/>
              </p:spPr>
              <p:txBody>
                <a:bodyPr wrap="none" rtlCol="0">
                  <a:spAutoFit/>
                </a:bodyPr>
                <a:lstStyle/>
                <a:p>
                  <a:r>
                    <a:rPr lang="en-US" altLang="zh-CN" sz="1050" dirty="0"/>
                    <a:t>31</a:t>
                  </a:r>
                  <a:endParaRPr lang="zh-CN" altLang="en-US" sz="1050" dirty="0"/>
                </a:p>
              </p:txBody>
            </p:sp>
            <p:sp>
              <p:nvSpPr>
                <p:cNvPr id="86" name="TextBox 85"/>
                <p:cNvSpPr txBox="1"/>
                <p:nvPr/>
              </p:nvSpPr>
              <p:spPr>
                <a:xfrm>
                  <a:off x="4855545" y="2348880"/>
                  <a:ext cx="322524" cy="253916"/>
                </a:xfrm>
                <a:prstGeom prst="rect">
                  <a:avLst/>
                </a:prstGeom>
                <a:noFill/>
              </p:spPr>
              <p:txBody>
                <a:bodyPr wrap="none" rtlCol="0">
                  <a:spAutoFit/>
                </a:bodyPr>
                <a:lstStyle/>
                <a:p>
                  <a:r>
                    <a:rPr lang="en-US" altLang="zh-CN" sz="1050" dirty="0"/>
                    <a:t>36</a:t>
                  </a:r>
                  <a:endParaRPr lang="zh-CN" altLang="en-US" sz="1050" dirty="0"/>
                </a:p>
              </p:txBody>
            </p:sp>
            <p:sp>
              <p:nvSpPr>
                <p:cNvPr id="87" name="TextBox 86"/>
                <p:cNvSpPr txBox="1"/>
                <p:nvPr/>
              </p:nvSpPr>
              <p:spPr>
                <a:xfrm>
                  <a:off x="5071569" y="2348880"/>
                  <a:ext cx="322524" cy="253916"/>
                </a:xfrm>
                <a:prstGeom prst="rect">
                  <a:avLst/>
                </a:prstGeom>
                <a:noFill/>
              </p:spPr>
              <p:txBody>
                <a:bodyPr wrap="none" rtlCol="0">
                  <a:spAutoFit/>
                </a:bodyPr>
                <a:lstStyle/>
                <a:p>
                  <a:r>
                    <a:rPr lang="en-US" altLang="zh-CN" sz="1050" dirty="0"/>
                    <a:t>38</a:t>
                  </a:r>
                  <a:endParaRPr lang="zh-CN" altLang="en-US" sz="1050" dirty="0"/>
                </a:p>
              </p:txBody>
            </p:sp>
            <p:sp>
              <p:nvSpPr>
                <p:cNvPr id="88" name="TextBox 87"/>
                <p:cNvSpPr txBox="1"/>
                <p:nvPr/>
              </p:nvSpPr>
              <p:spPr>
                <a:xfrm>
                  <a:off x="5647633" y="2348880"/>
                  <a:ext cx="322524" cy="253916"/>
                </a:xfrm>
                <a:prstGeom prst="rect">
                  <a:avLst/>
                </a:prstGeom>
                <a:noFill/>
              </p:spPr>
              <p:txBody>
                <a:bodyPr wrap="none" rtlCol="0">
                  <a:spAutoFit/>
                </a:bodyPr>
                <a:lstStyle/>
                <a:p>
                  <a:r>
                    <a:rPr lang="en-US" altLang="zh-CN" sz="1050" dirty="0"/>
                    <a:t>47</a:t>
                  </a:r>
                  <a:endParaRPr lang="zh-CN" altLang="en-US" sz="1050" dirty="0"/>
                </a:p>
              </p:txBody>
            </p:sp>
            <p:sp>
              <p:nvSpPr>
                <p:cNvPr id="89" name="TextBox 88"/>
                <p:cNvSpPr txBox="1"/>
                <p:nvPr/>
              </p:nvSpPr>
              <p:spPr>
                <a:xfrm>
                  <a:off x="5863657" y="2348880"/>
                  <a:ext cx="322524" cy="253916"/>
                </a:xfrm>
                <a:prstGeom prst="rect">
                  <a:avLst/>
                </a:prstGeom>
                <a:noFill/>
              </p:spPr>
              <p:txBody>
                <a:bodyPr wrap="none" rtlCol="0">
                  <a:spAutoFit/>
                </a:bodyPr>
                <a:lstStyle/>
                <a:p>
                  <a:r>
                    <a:rPr lang="en-US" altLang="zh-CN" sz="1050" dirty="0"/>
                    <a:t>49</a:t>
                  </a:r>
                  <a:endParaRPr lang="zh-CN" altLang="en-US" sz="1050" dirty="0"/>
                </a:p>
              </p:txBody>
            </p:sp>
          </p:grpSp>
          <p:grpSp>
            <p:nvGrpSpPr>
              <p:cNvPr id="3" name="组合 2"/>
              <p:cNvGrpSpPr/>
              <p:nvPr/>
            </p:nvGrpSpPr>
            <p:grpSpPr>
              <a:xfrm>
                <a:off x="2383379" y="2564904"/>
                <a:ext cx="4397332" cy="576064"/>
                <a:chOff x="2383379" y="2564904"/>
                <a:chExt cx="4397332" cy="576064"/>
              </a:xfrm>
            </p:grpSpPr>
            <p:cxnSp>
              <p:nvCxnSpPr>
                <p:cNvPr id="5" name="直接连接符 4"/>
                <p:cNvCxnSpPr/>
                <p:nvPr/>
              </p:nvCxnSpPr>
              <p:spPr>
                <a:xfrm>
                  <a:off x="2383379" y="256490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 name="直接连接符 5"/>
                <p:cNvCxnSpPr/>
                <p:nvPr/>
              </p:nvCxnSpPr>
              <p:spPr>
                <a:xfrm>
                  <a:off x="2529429" y="3140968"/>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直接连接符 11"/>
                <p:cNvCxnSpPr/>
                <p:nvPr/>
              </p:nvCxnSpPr>
              <p:spPr>
                <a:xfrm flipH="1">
                  <a:off x="2527395"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直接连接符 13"/>
                <p:cNvCxnSpPr/>
                <p:nvPr/>
              </p:nvCxnSpPr>
              <p:spPr>
                <a:xfrm flipH="1">
                  <a:off x="2673445"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直接连接符 14"/>
                <p:cNvCxnSpPr/>
                <p:nvPr/>
              </p:nvCxnSpPr>
              <p:spPr>
                <a:xfrm>
                  <a:off x="2680354" y="2564904"/>
                  <a:ext cx="332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直接连接符 16"/>
                <p:cNvCxnSpPr/>
                <p:nvPr/>
              </p:nvCxnSpPr>
              <p:spPr>
                <a:xfrm>
                  <a:off x="3013348" y="3140968"/>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直接连接符 17"/>
                <p:cNvCxnSpPr/>
                <p:nvPr/>
              </p:nvCxnSpPr>
              <p:spPr>
                <a:xfrm flipH="1">
                  <a:off x="3004964"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flipH="1">
                  <a:off x="3157364"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直接连接符 22"/>
                <p:cNvCxnSpPr/>
                <p:nvPr/>
              </p:nvCxnSpPr>
              <p:spPr>
                <a:xfrm>
                  <a:off x="3638706" y="3140968"/>
                  <a:ext cx="220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flipH="1">
                  <a:off x="3630322"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flipH="1">
                  <a:off x="3854730"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直接连接符 25"/>
                <p:cNvCxnSpPr/>
                <p:nvPr/>
              </p:nvCxnSpPr>
              <p:spPr>
                <a:xfrm>
                  <a:off x="3866095" y="2564904"/>
                  <a:ext cx="472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直接连接符 27"/>
                <p:cNvCxnSpPr/>
                <p:nvPr/>
              </p:nvCxnSpPr>
              <p:spPr>
                <a:xfrm>
                  <a:off x="4343105" y="3140968"/>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9" name="直接连接符 28"/>
                <p:cNvCxnSpPr/>
                <p:nvPr/>
              </p:nvCxnSpPr>
              <p:spPr>
                <a:xfrm flipH="1">
                  <a:off x="4334721"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直接连接符 29"/>
                <p:cNvCxnSpPr/>
                <p:nvPr/>
              </p:nvCxnSpPr>
              <p:spPr>
                <a:xfrm flipH="1">
                  <a:off x="4703145"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4711529" y="2564904"/>
                  <a:ext cx="3590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直接连接符 33"/>
                <p:cNvCxnSpPr/>
                <p:nvPr/>
              </p:nvCxnSpPr>
              <p:spPr>
                <a:xfrm>
                  <a:off x="5079006" y="3140968"/>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直接连接符 34"/>
                <p:cNvCxnSpPr/>
                <p:nvPr/>
              </p:nvCxnSpPr>
              <p:spPr>
                <a:xfrm flipH="1">
                  <a:off x="5070622"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直接连接符 35"/>
                <p:cNvCxnSpPr/>
                <p:nvPr/>
              </p:nvCxnSpPr>
              <p:spPr>
                <a:xfrm flipH="1">
                  <a:off x="5223022"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5242631" y="2564904"/>
                  <a:ext cx="621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8" name="直接连接符 37"/>
                <p:cNvCxnSpPr/>
                <p:nvPr/>
              </p:nvCxnSpPr>
              <p:spPr>
                <a:xfrm>
                  <a:off x="5865691" y="3140968"/>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flipH="1">
                  <a:off x="5863657"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连接符 39"/>
                <p:cNvCxnSpPr/>
                <p:nvPr/>
              </p:nvCxnSpPr>
              <p:spPr>
                <a:xfrm flipH="1">
                  <a:off x="6009707" y="256490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6014722" y="2564904"/>
                  <a:ext cx="7659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2" name="直接连接符 201"/>
                <p:cNvCxnSpPr/>
                <p:nvPr/>
              </p:nvCxnSpPr>
              <p:spPr>
                <a:xfrm>
                  <a:off x="3163078" y="2564904"/>
                  <a:ext cx="472818" cy="0"/>
                </a:xfrm>
                <a:prstGeom prst="line">
                  <a:avLst/>
                </a:prstGeom>
              </p:spPr>
              <p:style>
                <a:lnRef idx="1">
                  <a:schemeClr val="accent1"/>
                </a:lnRef>
                <a:fillRef idx="0">
                  <a:schemeClr val="accent1"/>
                </a:fillRef>
                <a:effectRef idx="0">
                  <a:schemeClr val="accent1"/>
                </a:effectRef>
                <a:fontRef idx="minor">
                  <a:schemeClr val="tx1"/>
                </a:fontRef>
              </p:style>
            </p:cxnSp>
          </p:grpSp>
        </p:grpSp>
        <p:cxnSp>
          <p:nvCxnSpPr>
            <p:cNvPr id="93" name="直接连接符 92"/>
            <p:cNvCxnSpPr/>
            <p:nvPr/>
          </p:nvCxnSpPr>
          <p:spPr>
            <a:xfrm>
              <a:off x="2841347" y="3645024"/>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4" name="直接连接符 93"/>
            <p:cNvCxnSpPr/>
            <p:nvPr/>
          </p:nvCxnSpPr>
          <p:spPr>
            <a:xfrm>
              <a:off x="3401809" y="3645024"/>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直接连接符 94"/>
            <p:cNvCxnSpPr/>
            <p:nvPr/>
          </p:nvCxnSpPr>
          <p:spPr>
            <a:xfrm>
              <a:off x="4088857" y="3645024"/>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1" name="直接连接符 110"/>
            <p:cNvCxnSpPr/>
            <p:nvPr/>
          </p:nvCxnSpPr>
          <p:spPr>
            <a:xfrm>
              <a:off x="4520905" y="3645024"/>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2" name="直接连接符 111"/>
            <p:cNvCxnSpPr/>
            <p:nvPr/>
          </p:nvCxnSpPr>
          <p:spPr>
            <a:xfrm>
              <a:off x="4902153" y="3645024"/>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3" name="直接连接符 112"/>
            <p:cNvCxnSpPr/>
            <p:nvPr/>
          </p:nvCxnSpPr>
          <p:spPr>
            <a:xfrm>
              <a:off x="5431609" y="3645024"/>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14" name="直接连接符 113"/>
            <p:cNvCxnSpPr/>
            <p:nvPr/>
          </p:nvCxnSpPr>
          <p:spPr>
            <a:xfrm>
              <a:off x="5647633" y="3645024"/>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96" name="直接连接符 195"/>
            <p:cNvCxnSpPr/>
            <p:nvPr/>
          </p:nvCxnSpPr>
          <p:spPr>
            <a:xfrm>
              <a:off x="6295705" y="3645024"/>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grpSp>
          <p:nvGrpSpPr>
            <p:cNvPr id="7" name="组合 6"/>
            <p:cNvGrpSpPr/>
            <p:nvPr/>
          </p:nvGrpSpPr>
          <p:grpSpPr>
            <a:xfrm>
              <a:off x="2670230" y="3455422"/>
              <a:ext cx="3769491" cy="261610"/>
              <a:chOff x="2670230" y="3455422"/>
              <a:chExt cx="3769491" cy="261610"/>
            </a:xfrm>
          </p:grpSpPr>
          <p:sp>
            <p:nvSpPr>
              <p:cNvPr id="115" name="TextBox 114"/>
              <p:cNvSpPr txBox="1"/>
              <p:nvPr/>
            </p:nvSpPr>
            <p:spPr>
              <a:xfrm>
                <a:off x="2670230" y="3455422"/>
                <a:ext cx="364202" cy="261610"/>
              </a:xfrm>
              <a:prstGeom prst="rect">
                <a:avLst/>
              </a:prstGeom>
              <a:noFill/>
            </p:spPr>
            <p:txBody>
              <a:bodyPr wrap="none" rtlCol="0">
                <a:spAutoFit/>
              </a:bodyPr>
              <a:lstStyle/>
              <a:p>
                <a:r>
                  <a:rPr lang="en-US" altLang="zh-CN" sz="1050" dirty="0"/>
                  <a:t>6.5</a:t>
                </a:r>
                <a:endParaRPr lang="zh-CN" altLang="en-US" sz="1050" dirty="0"/>
              </a:p>
            </p:txBody>
          </p:sp>
          <p:sp>
            <p:nvSpPr>
              <p:cNvPr id="116" name="TextBox 115"/>
              <p:cNvSpPr txBox="1"/>
              <p:nvPr/>
            </p:nvSpPr>
            <p:spPr>
              <a:xfrm>
                <a:off x="3247281" y="3455422"/>
                <a:ext cx="322524" cy="253916"/>
              </a:xfrm>
              <a:prstGeom prst="rect">
                <a:avLst/>
              </a:prstGeom>
              <a:noFill/>
            </p:spPr>
            <p:txBody>
              <a:bodyPr wrap="none" rtlCol="0">
                <a:spAutoFit/>
              </a:bodyPr>
              <a:lstStyle/>
              <a:p>
                <a:r>
                  <a:rPr lang="en-US" altLang="zh-CN" sz="1050" dirty="0"/>
                  <a:t>14</a:t>
                </a:r>
                <a:endParaRPr lang="zh-CN" altLang="en-US" sz="1050" dirty="0"/>
              </a:p>
            </p:txBody>
          </p:sp>
          <p:sp>
            <p:nvSpPr>
              <p:cNvPr id="117" name="TextBox 116"/>
              <p:cNvSpPr txBox="1"/>
              <p:nvPr/>
            </p:nvSpPr>
            <p:spPr>
              <a:xfrm>
                <a:off x="3919441" y="3455422"/>
                <a:ext cx="322524" cy="253916"/>
              </a:xfrm>
              <a:prstGeom prst="rect">
                <a:avLst/>
              </a:prstGeom>
              <a:noFill/>
            </p:spPr>
            <p:txBody>
              <a:bodyPr wrap="none" rtlCol="0">
                <a:spAutoFit/>
              </a:bodyPr>
              <a:lstStyle/>
              <a:p>
                <a:r>
                  <a:rPr lang="en-US" altLang="zh-CN" sz="1050" dirty="0"/>
                  <a:t>23</a:t>
                </a:r>
                <a:endParaRPr lang="zh-CN" altLang="en-US" sz="1050" dirty="0"/>
              </a:p>
            </p:txBody>
          </p:sp>
          <p:sp>
            <p:nvSpPr>
              <p:cNvPr id="118" name="TextBox 117"/>
              <p:cNvSpPr txBox="1"/>
              <p:nvPr/>
            </p:nvSpPr>
            <p:spPr>
              <a:xfrm>
                <a:off x="4298531" y="3455422"/>
                <a:ext cx="425116" cy="253916"/>
              </a:xfrm>
              <a:prstGeom prst="rect">
                <a:avLst/>
              </a:prstGeom>
              <a:noFill/>
            </p:spPr>
            <p:txBody>
              <a:bodyPr wrap="none" rtlCol="0">
                <a:spAutoFit/>
              </a:bodyPr>
              <a:lstStyle/>
              <a:p>
                <a:r>
                  <a:rPr lang="en-US" altLang="zh-CN" sz="1050" dirty="0"/>
                  <a:t>28.5</a:t>
                </a:r>
                <a:endParaRPr lang="zh-CN" altLang="en-US" sz="1050" dirty="0"/>
              </a:p>
            </p:txBody>
          </p:sp>
          <p:sp>
            <p:nvSpPr>
              <p:cNvPr id="119" name="TextBox 118"/>
              <p:cNvSpPr txBox="1"/>
              <p:nvPr/>
            </p:nvSpPr>
            <p:spPr>
              <a:xfrm>
                <a:off x="4681967" y="3455422"/>
                <a:ext cx="425116" cy="253916"/>
              </a:xfrm>
              <a:prstGeom prst="rect">
                <a:avLst/>
              </a:prstGeom>
              <a:noFill/>
            </p:spPr>
            <p:txBody>
              <a:bodyPr wrap="none" rtlCol="0">
                <a:spAutoFit/>
              </a:bodyPr>
              <a:lstStyle/>
              <a:p>
                <a:r>
                  <a:rPr lang="en-US" altLang="zh-CN" sz="1050" dirty="0"/>
                  <a:t>33.5</a:t>
                </a:r>
                <a:endParaRPr lang="zh-CN" altLang="en-US" sz="1050" dirty="0"/>
              </a:p>
            </p:txBody>
          </p:sp>
          <p:sp>
            <p:nvSpPr>
              <p:cNvPr id="120" name="TextBox 119"/>
              <p:cNvSpPr txBox="1"/>
              <p:nvPr/>
            </p:nvSpPr>
            <p:spPr>
              <a:xfrm>
                <a:off x="5253101" y="3455422"/>
                <a:ext cx="322524" cy="253916"/>
              </a:xfrm>
              <a:prstGeom prst="rect">
                <a:avLst/>
              </a:prstGeom>
              <a:noFill/>
            </p:spPr>
            <p:txBody>
              <a:bodyPr wrap="none" rtlCol="0">
                <a:spAutoFit/>
              </a:bodyPr>
              <a:lstStyle/>
              <a:p>
                <a:r>
                  <a:rPr lang="en-US" altLang="zh-CN" sz="1050" dirty="0"/>
                  <a:t>41</a:t>
                </a:r>
                <a:endParaRPr lang="zh-CN" altLang="en-US" sz="1050" dirty="0"/>
              </a:p>
            </p:txBody>
          </p:sp>
          <p:sp>
            <p:nvSpPr>
              <p:cNvPr id="121" name="TextBox 120"/>
              <p:cNvSpPr txBox="1"/>
              <p:nvPr/>
            </p:nvSpPr>
            <p:spPr>
              <a:xfrm>
                <a:off x="5481825" y="3463116"/>
                <a:ext cx="322524" cy="253916"/>
              </a:xfrm>
              <a:prstGeom prst="rect">
                <a:avLst/>
              </a:prstGeom>
              <a:noFill/>
            </p:spPr>
            <p:txBody>
              <a:bodyPr wrap="none" rtlCol="0">
                <a:spAutoFit/>
              </a:bodyPr>
              <a:lstStyle/>
              <a:p>
                <a:r>
                  <a:rPr lang="en-US" altLang="zh-CN" sz="1050" dirty="0"/>
                  <a:t>44</a:t>
                </a:r>
                <a:endParaRPr lang="zh-CN" altLang="en-US" sz="1050" dirty="0"/>
              </a:p>
            </p:txBody>
          </p:sp>
          <p:sp>
            <p:nvSpPr>
              <p:cNvPr id="197" name="TextBox 196"/>
              <p:cNvSpPr txBox="1"/>
              <p:nvPr/>
            </p:nvSpPr>
            <p:spPr>
              <a:xfrm>
                <a:off x="6117197" y="3463116"/>
                <a:ext cx="322524" cy="253916"/>
              </a:xfrm>
              <a:prstGeom prst="rect">
                <a:avLst/>
              </a:prstGeom>
              <a:noFill/>
            </p:spPr>
            <p:txBody>
              <a:bodyPr wrap="none" rtlCol="0">
                <a:spAutoFit/>
              </a:bodyPr>
              <a:lstStyle/>
              <a:p>
                <a:r>
                  <a:rPr lang="en-US" altLang="zh-CN" sz="1050" dirty="0"/>
                  <a:t>53</a:t>
                </a:r>
                <a:endParaRPr lang="zh-CN" altLang="en-US" sz="1050" dirty="0"/>
              </a:p>
            </p:txBody>
          </p:sp>
        </p:grpSp>
        <p:grpSp>
          <p:nvGrpSpPr>
            <p:cNvPr id="8" name="组合 7"/>
            <p:cNvGrpSpPr/>
            <p:nvPr/>
          </p:nvGrpSpPr>
          <p:grpSpPr>
            <a:xfrm>
              <a:off x="2378046" y="3789040"/>
              <a:ext cx="4402665" cy="576064"/>
              <a:chOff x="2378046" y="3789040"/>
              <a:chExt cx="4402665" cy="576064"/>
            </a:xfrm>
          </p:grpSpPr>
          <p:cxnSp>
            <p:nvCxnSpPr>
              <p:cNvPr id="48" name="直接连接符 47"/>
              <p:cNvCxnSpPr/>
              <p:nvPr/>
            </p:nvCxnSpPr>
            <p:spPr>
              <a:xfrm>
                <a:off x="2378046" y="3789040"/>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直接连接符 48"/>
              <p:cNvCxnSpPr/>
              <p:nvPr/>
            </p:nvCxnSpPr>
            <p:spPr>
              <a:xfrm>
                <a:off x="2524096" y="436510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直接连接符 49"/>
              <p:cNvCxnSpPr/>
              <p:nvPr/>
            </p:nvCxnSpPr>
            <p:spPr>
              <a:xfrm flipH="1">
                <a:off x="2522062"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直接连接符 50"/>
              <p:cNvCxnSpPr/>
              <p:nvPr/>
            </p:nvCxnSpPr>
            <p:spPr>
              <a:xfrm flipH="1">
                <a:off x="2668112"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直接连接符 51"/>
              <p:cNvCxnSpPr/>
              <p:nvPr/>
            </p:nvCxnSpPr>
            <p:spPr>
              <a:xfrm>
                <a:off x="2675021" y="3789040"/>
                <a:ext cx="3320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直接连接符 52"/>
              <p:cNvCxnSpPr/>
              <p:nvPr/>
            </p:nvCxnSpPr>
            <p:spPr>
              <a:xfrm>
                <a:off x="3008015" y="436510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直接连接符 53"/>
              <p:cNvCxnSpPr/>
              <p:nvPr/>
            </p:nvCxnSpPr>
            <p:spPr>
              <a:xfrm flipH="1">
                <a:off x="2999631"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直接连接符 54"/>
              <p:cNvCxnSpPr/>
              <p:nvPr/>
            </p:nvCxnSpPr>
            <p:spPr>
              <a:xfrm flipH="1">
                <a:off x="3152031"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直接连接符 56"/>
              <p:cNvCxnSpPr/>
              <p:nvPr/>
            </p:nvCxnSpPr>
            <p:spPr>
              <a:xfrm>
                <a:off x="3638706" y="4365104"/>
                <a:ext cx="2202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直接连接符 57"/>
              <p:cNvCxnSpPr/>
              <p:nvPr/>
            </p:nvCxnSpPr>
            <p:spPr>
              <a:xfrm flipH="1">
                <a:off x="3630322"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直接连接符 58"/>
              <p:cNvCxnSpPr/>
              <p:nvPr/>
            </p:nvCxnSpPr>
            <p:spPr>
              <a:xfrm flipH="1">
                <a:off x="3854730"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a:off x="3866095" y="3789040"/>
                <a:ext cx="472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直接连接符 60"/>
              <p:cNvCxnSpPr/>
              <p:nvPr/>
            </p:nvCxnSpPr>
            <p:spPr>
              <a:xfrm>
                <a:off x="4343105" y="4365104"/>
                <a:ext cx="360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直接连接符 61"/>
              <p:cNvCxnSpPr/>
              <p:nvPr/>
            </p:nvCxnSpPr>
            <p:spPr>
              <a:xfrm flipH="1">
                <a:off x="4334721"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直接连接符 62"/>
              <p:cNvCxnSpPr/>
              <p:nvPr/>
            </p:nvCxnSpPr>
            <p:spPr>
              <a:xfrm flipH="1">
                <a:off x="4703145"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直接连接符 63"/>
              <p:cNvCxnSpPr/>
              <p:nvPr/>
            </p:nvCxnSpPr>
            <p:spPr>
              <a:xfrm>
                <a:off x="4711529" y="3789040"/>
                <a:ext cx="3590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a:off x="5079006" y="436510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直接连接符 65"/>
              <p:cNvCxnSpPr/>
              <p:nvPr/>
            </p:nvCxnSpPr>
            <p:spPr>
              <a:xfrm flipH="1">
                <a:off x="5070622"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5223022"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直接连接符 67"/>
              <p:cNvCxnSpPr/>
              <p:nvPr/>
            </p:nvCxnSpPr>
            <p:spPr>
              <a:xfrm>
                <a:off x="5242631" y="3789040"/>
                <a:ext cx="62102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直接连接符 68"/>
              <p:cNvCxnSpPr/>
              <p:nvPr/>
            </p:nvCxnSpPr>
            <p:spPr>
              <a:xfrm>
                <a:off x="5865691" y="4365104"/>
                <a:ext cx="14401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直接连接符 69"/>
              <p:cNvCxnSpPr/>
              <p:nvPr/>
            </p:nvCxnSpPr>
            <p:spPr>
              <a:xfrm flipH="1">
                <a:off x="5863657"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直接连接符 70"/>
              <p:cNvCxnSpPr/>
              <p:nvPr/>
            </p:nvCxnSpPr>
            <p:spPr>
              <a:xfrm flipH="1">
                <a:off x="6009707" y="378904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直接连接符 71"/>
              <p:cNvCxnSpPr/>
              <p:nvPr/>
            </p:nvCxnSpPr>
            <p:spPr>
              <a:xfrm>
                <a:off x="6014722" y="3789040"/>
                <a:ext cx="765989"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3" name="直接连接符 202"/>
              <p:cNvCxnSpPr/>
              <p:nvPr/>
            </p:nvCxnSpPr>
            <p:spPr>
              <a:xfrm>
                <a:off x="3163078" y="3789040"/>
                <a:ext cx="472818"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04" name="组合 203"/>
            <p:cNvGrpSpPr/>
            <p:nvPr/>
          </p:nvGrpSpPr>
          <p:grpSpPr>
            <a:xfrm>
              <a:off x="2251869" y="3573016"/>
              <a:ext cx="3940988" cy="261610"/>
              <a:chOff x="2245193" y="2348880"/>
              <a:chExt cx="3940988" cy="261610"/>
            </a:xfrm>
          </p:grpSpPr>
          <p:sp>
            <p:nvSpPr>
              <p:cNvPr id="206" name="TextBox 76"/>
              <p:cNvSpPr txBox="1"/>
              <p:nvPr/>
            </p:nvSpPr>
            <p:spPr>
              <a:xfrm>
                <a:off x="2245193" y="2348880"/>
                <a:ext cx="256802" cy="261610"/>
              </a:xfrm>
              <a:prstGeom prst="rect">
                <a:avLst/>
              </a:prstGeom>
              <a:noFill/>
            </p:spPr>
            <p:txBody>
              <a:bodyPr wrap="none" rtlCol="0">
                <a:spAutoFit/>
              </a:bodyPr>
              <a:lstStyle/>
              <a:p>
                <a:r>
                  <a:rPr lang="en-US" altLang="zh-CN" sz="1050" dirty="0"/>
                  <a:t>0</a:t>
                </a:r>
                <a:endParaRPr lang="zh-CN" altLang="en-US" sz="1050" dirty="0"/>
              </a:p>
            </p:txBody>
          </p:sp>
          <p:sp>
            <p:nvSpPr>
              <p:cNvPr id="207" name="TextBox 77"/>
              <p:cNvSpPr txBox="1"/>
              <p:nvPr/>
            </p:nvSpPr>
            <p:spPr>
              <a:xfrm>
                <a:off x="2397593" y="2348880"/>
                <a:ext cx="256802" cy="261610"/>
              </a:xfrm>
              <a:prstGeom prst="rect">
                <a:avLst/>
              </a:prstGeom>
              <a:noFill/>
            </p:spPr>
            <p:txBody>
              <a:bodyPr wrap="none" rtlCol="0">
                <a:spAutoFit/>
              </a:bodyPr>
              <a:lstStyle/>
              <a:p>
                <a:r>
                  <a:rPr lang="en-US" altLang="zh-CN" sz="1050" dirty="0"/>
                  <a:t>2</a:t>
                </a:r>
                <a:endParaRPr lang="zh-CN" altLang="en-US" sz="1050" dirty="0"/>
              </a:p>
            </p:txBody>
          </p:sp>
          <p:sp>
            <p:nvSpPr>
              <p:cNvPr id="208" name="TextBox 78"/>
              <p:cNvSpPr txBox="1"/>
              <p:nvPr/>
            </p:nvSpPr>
            <p:spPr>
              <a:xfrm>
                <a:off x="2574003" y="2348880"/>
                <a:ext cx="256802" cy="261610"/>
              </a:xfrm>
              <a:prstGeom prst="rect">
                <a:avLst/>
              </a:prstGeom>
              <a:noFill/>
            </p:spPr>
            <p:txBody>
              <a:bodyPr wrap="none" rtlCol="0">
                <a:spAutoFit/>
              </a:bodyPr>
              <a:lstStyle/>
              <a:p>
                <a:r>
                  <a:rPr lang="en-US" altLang="zh-CN" sz="1050" dirty="0"/>
                  <a:t>4</a:t>
                </a:r>
                <a:endParaRPr lang="zh-CN" altLang="en-US" sz="1050" dirty="0"/>
              </a:p>
            </p:txBody>
          </p:sp>
          <p:sp>
            <p:nvSpPr>
              <p:cNvPr id="209" name="TextBox 79"/>
              <p:cNvSpPr txBox="1"/>
              <p:nvPr/>
            </p:nvSpPr>
            <p:spPr>
              <a:xfrm>
                <a:off x="2862035" y="2348880"/>
                <a:ext cx="256802" cy="261610"/>
              </a:xfrm>
              <a:prstGeom prst="rect">
                <a:avLst/>
              </a:prstGeom>
              <a:noFill/>
            </p:spPr>
            <p:txBody>
              <a:bodyPr wrap="none" rtlCol="0">
                <a:spAutoFit/>
              </a:bodyPr>
              <a:lstStyle/>
              <a:p>
                <a:r>
                  <a:rPr lang="en-US" altLang="zh-CN" sz="1050" dirty="0"/>
                  <a:t>9</a:t>
                </a:r>
                <a:endParaRPr lang="zh-CN" altLang="en-US" sz="1050" dirty="0"/>
              </a:p>
            </p:txBody>
          </p:sp>
          <p:sp>
            <p:nvSpPr>
              <p:cNvPr id="211" name="TextBox 80"/>
              <p:cNvSpPr txBox="1"/>
              <p:nvPr/>
            </p:nvSpPr>
            <p:spPr>
              <a:xfrm>
                <a:off x="3059832" y="2348880"/>
                <a:ext cx="322524" cy="253916"/>
              </a:xfrm>
              <a:prstGeom prst="rect">
                <a:avLst/>
              </a:prstGeom>
              <a:noFill/>
            </p:spPr>
            <p:txBody>
              <a:bodyPr wrap="none" rtlCol="0">
                <a:spAutoFit/>
              </a:bodyPr>
              <a:lstStyle/>
              <a:p>
                <a:r>
                  <a:rPr lang="en-US" altLang="zh-CN" sz="1050" dirty="0"/>
                  <a:t>11</a:t>
                </a:r>
                <a:endParaRPr lang="zh-CN" altLang="en-US" sz="1050" dirty="0"/>
              </a:p>
            </p:txBody>
          </p:sp>
          <p:sp>
            <p:nvSpPr>
              <p:cNvPr id="213" name="TextBox 81"/>
              <p:cNvSpPr txBox="1"/>
              <p:nvPr/>
            </p:nvSpPr>
            <p:spPr>
              <a:xfrm>
                <a:off x="3452901" y="2348880"/>
                <a:ext cx="322524" cy="253916"/>
              </a:xfrm>
              <a:prstGeom prst="rect">
                <a:avLst/>
              </a:prstGeom>
              <a:noFill/>
            </p:spPr>
            <p:txBody>
              <a:bodyPr wrap="none" rtlCol="0">
                <a:spAutoFit/>
              </a:bodyPr>
              <a:lstStyle/>
              <a:p>
                <a:r>
                  <a:rPr lang="en-US" altLang="zh-CN" sz="1050" dirty="0"/>
                  <a:t>17</a:t>
                </a:r>
                <a:endParaRPr lang="zh-CN" altLang="en-US" sz="1050" dirty="0"/>
              </a:p>
            </p:txBody>
          </p:sp>
          <p:sp>
            <p:nvSpPr>
              <p:cNvPr id="214" name="TextBox 82"/>
              <p:cNvSpPr txBox="1"/>
              <p:nvPr/>
            </p:nvSpPr>
            <p:spPr>
              <a:xfrm>
                <a:off x="3703417" y="2348880"/>
                <a:ext cx="322524" cy="253916"/>
              </a:xfrm>
              <a:prstGeom prst="rect">
                <a:avLst/>
              </a:prstGeom>
              <a:noFill/>
            </p:spPr>
            <p:txBody>
              <a:bodyPr wrap="none" rtlCol="0">
                <a:spAutoFit/>
              </a:bodyPr>
              <a:lstStyle/>
              <a:p>
                <a:r>
                  <a:rPr lang="en-US" altLang="zh-CN" sz="1050" dirty="0"/>
                  <a:t>20</a:t>
                </a:r>
                <a:endParaRPr lang="zh-CN" altLang="en-US" sz="1050" dirty="0"/>
              </a:p>
            </p:txBody>
          </p:sp>
          <p:sp>
            <p:nvSpPr>
              <p:cNvPr id="218" name="TextBox 83"/>
              <p:cNvSpPr txBox="1"/>
              <p:nvPr/>
            </p:nvSpPr>
            <p:spPr>
              <a:xfrm>
                <a:off x="4166695" y="2348880"/>
                <a:ext cx="322524" cy="253916"/>
              </a:xfrm>
              <a:prstGeom prst="rect">
                <a:avLst/>
              </a:prstGeom>
              <a:noFill/>
            </p:spPr>
            <p:txBody>
              <a:bodyPr wrap="none" rtlCol="0">
                <a:spAutoFit/>
              </a:bodyPr>
              <a:lstStyle/>
              <a:p>
                <a:r>
                  <a:rPr lang="en-US" altLang="zh-CN" sz="1050" dirty="0"/>
                  <a:t>26</a:t>
                </a:r>
                <a:endParaRPr lang="zh-CN" altLang="en-US" sz="1050" dirty="0"/>
              </a:p>
            </p:txBody>
          </p:sp>
          <p:sp>
            <p:nvSpPr>
              <p:cNvPr id="220" name="TextBox 84"/>
              <p:cNvSpPr txBox="1"/>
              <p:nvPr/>
            </p:nvSpPr>
            <p:spPr>
              <a:xfrm>
                <a:off x="4526735" y="2348880"/>
                <a:ext cx="322524" cy="253916"/>
              </a:xfrm>
              <a:prstGeom prst="rect">
                <a:avLst/>
              </a:prstGeom>
              <a:noFill/>
            </p:spPr>
            <p:txBody>
              <a:bodyPr wrap="none" rtlCol="0">
                <a:spAutoFit/>
              </a:bodyPr>
              <a:lstStyle/>
              <a:p>
                <a:r>
                  <a:rPr lang="en-US" altLang="zh-CN" sz="1050" dirty="0"/>
                  <a:t>31</a:t>
                </a:r>
                <a:endParaRPr lang="zh-CN" altLang="en-US" sz="1050" dirty="0"/>
              </a:p>
            </p:txBody>
          </p:sp>
          <p:sp>
            <p:nvSpPr>
              <p:cNvPr id="221" name="TextBox 85"/>
              <p:cNvSpPr txBox="1"/>
              <p:nvPr/>
            </p:nvSpPr>
            <p:spPr>
              <a:xfrm>
                <a:off x="4855545" y="2348880"/>
                <a:ext cx="322524" cy="253916"/>
              </a:xfrm>
              <a:prstGeom prst="rect">
                <a:avLst/>
              </a:prstGeom>
              <a:noFill/>
            </p:spPr>
            <p:txBody>
              <a:bodyPr wrap="none" rtlCol="0">
                <a:spAutoFit/>
              </a:bodyPr>
              <a:lstStyle/>
              <a:p>
                <a:r>
                  <a:rPr lang="en-US" altLang="zh-CN" sz="1050" dirty="0"/>
                  <a:t>36</a:t>
                </a:r>
                <a:endParaRPr lang="zh-CN" altLang="en-US" sz="1050" dirty="0"/>
              </a:p>
            </p:txBody>
          </p:sp>
          <p:sp>
            <p:nvSpPr>
              <p:cNvPr id="222" name="TextBox 86"/>
              <p:cNvSpPr txBox="1"/>
              <p:nvPr/>
            </p:nvSpPr>
            <p:spPr>
              <a:xfrm>
                <a:off x="5071569" y="2348880"/>
                <a:ext cx="322524" cy="253916"/>
              </a:xfrm>
              <a:prstGeom prst="rect">
                <a:avLst/>
              </a:prstGeom>
              <a:noFill/>
            </p:spPr>
            <p:txBody>
              <a:bodyPr wrap="none" rtlCol="0">
                <a:spAutoFit/>
              </a:bodyPr>
              <a:lstStyle/>
              <a:p>
                <a:r>
                  <a:rPr lang="en-US" altLang="zh-CN" sz="1050" dirty="0"/>
                  <a:t>38</a:t>
                </a:r>
                <a:endParaRPr lang="zh-CN" altLang="en-US" sz="1050" dirty="0"/>
              </a:p>
            </p:txBody>
          </p:sp>
          <p:sp>
            <p:nvSpPr>
              <p:cNvPr id="223" name="TextBox 87"/>
              <p:cNvSpPr txBox="1">
                <a:spLocks noChangeAspect="1"/>
              </p:cNvSpPr>
              <p:nvPr/>
            </p:nvSpPr>
            <p:spPr>
              <a:xfrm>
                <a:off x="5647633" y="2348880"/>
                <a:ext cx="322524" cy="253916"/>
              </a:xfrm>
              <a:prstGeom prst="rect">
                <a:avLst/>
              </a:prstGeom>
              <a:noFill/>
            </p:spPr>
            <p:txBody>
              <a:bodyPr wrap="none" rtlCol="0">
                <a:spAutoFit/>
              </a:bodyPr>
              <a:lstStyle/>
              <a:p>
                <a:r>
                  <a:rPr lang="en-US" altLang="zh-CN" sz="1050" dirty="0"/>
                  <a:t>47</a:t>
                </a:r>
                <a:endParaRPr lang="zh-CN" altLang="en-US" sz="1050" dirty="0"/>
              </a:p>
            </p:txBody>
          </p:sp>
          <p:sp>
            <p:nvSpPr>
              <p:cNvPr id="225" name="TextBox 88"/>
              <p:cNvSpPr txBox="1"/>
              <p:nvPr/>
            </p:nvSpPr>
            <p:spPr>
              <a:xfrm>
                <a:off x="5863657" y="2348880"/>
                <a:ext cx="322524" cy="253916"/>
              </a:xfrm>
              <a:prstGeom prst="rect">
                <a:avLst/>
              </a:prstGeom>
              <a:noFill/>
            </p:spPr>
            <p:txBody>
              <a:bodyPr wrap="none" rtlCol="0">
                <a:spAutoFit/>
              </a:bodyPr>
              <a:lstStyle/>
              <a:p>
                <a:r>
                  <a:rPr lang="en-US" altLang="zh-CN" sz="1050" dirty="0"/>
                  <a:t>49</a:t>
                </a:r>
                <a:endParaRPr lang="zh-CN" altLang="en-US" sz="1050" dirty="0"/>
              </a:p>
            </p:txBody>
          </p:sp>
        </p:grpSp>
        <p:cxnSp>
          <p:nvCxnSpPr>
            <p:cNvPr id="155" name="直接连接符 154"/>
            <p:cNvCxnSpPr/>
            <p:nvPr/>
          </p:nvCxnSpPr>
          <p:spPr>
            <a:xfrm>
              <a:off x="2362847" y="4986754"/>
              <a:ext cx="14401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6" name="直接连接符 155"/>
            <p:cNvCxnSpPr/>
            <p:nvPr/>
          </p:nvCxnSpPr>
          <p:spPr>
            <a:xfrm>
              <a:off x="2508897" y="5562818"/>
              <a:ext cx="14401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7" name="直接连接符 156"/>
            <p:cNvCxnSpPr/>
            <p:nvPr/>
          </p:nvCxnSpPr>
          <p:spPr>
            <a:xfrm flipH="1">
              <a:off x="2506863"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8" name="直接连接符 157"/>
            <p:cNvCxnSpPr/>
            <p:nvPr/>
          </p:nvCxnSpPr>
          <p:spPr>
            <a:xfrm flipH="1">
              <a:off x="2652913"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59" name="直接连接符 158"/>
            <p:cNvCxnSpPr/>
            <p:nvPr/>
          </p:nvCxnSpPr>
          <p:spPr>
            <a:xfrm>
              <a:off x="2659822" y="4986754"/>
              <a:ext cx="332047"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0" name="直接连接符 159"/>
            <p:cNvCxnSpPr/>
            <p:nvPr/>
          </p:nvCxnSpPr>
          <p:spPr>
            <a:xfrm>
              <a:off x="2992816" y="5563840"/>
              <a:ext cx="14401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1" name="直接连接符 160"/>
            <p:cNvCxnSpPr/>
            <p:nvPr/>
          </p:nvCxnSpPr>
          <p:spPr>
            <a:xfrm flipH="1">
              <a:off x="2984432"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2" name="直接连接符 161"/>
            <p:cNvCxnSpPr/>
            <p:nvPr/>
          </p:nvCxnSpPr>
          <p:spPr>
            <a:xfrm flipH="1">
              <a:off x="3136832"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4" name="直接连接符 163"/>
            <p:cNvCxnSpPr/>
            <p:nvPr/>
          </p:nvCxnSpPr>
          <p:spPr>
            <a:xfrm>
              <a:off x="3638706" y="5563840"/>
              <a:ext cx="22021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5" name="直接连接符 164"/>
            <p:cNvCxnSpPr/>
            <p:nvPr/>
          </p:nvCxnSpPr>
          <p:spPr>
            <a:xfrm flipH="1">
              <a:off x="3630322"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6" name="直接连接符 165"/>
            <p:cNvCxnSpPr/>
            <p:nvPr/>
          </p:nvCxnSpPr>
          <p:spPr>
            <a:xfrm flipH="1">
              <a:off x="3854730"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7" name="直接连接符 166"/>
            <p:cNvCxnSpPr/>
            <p:nvPr/>
          </p:nvCxnSpPr>
          <p:spPr>
            <a:xfrm>
              <a:off x="3866095" y="4986754"/>
              <a:ext cx="472818"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8" name="直接连接符 167"/>
            <p:cNvCxnSpPr/>
            <p:nvPr/>
          </p:nvCxnSpPr>
          <p:spPr>
            <a:xfrm>
              <a:off x="4343105" y="5563840"/>
              <a:ext cx="360040"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9" name="直接连接符 168"/>
            <p:cNvCxnSpPr/>
            <p:nvPr/>
          </p:nvCxnSpPr>
          <p:spPr>
            <a:xfrm flipH="1">
              <a:off x="4334721"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0" name="直接连接符 169"/>
            <p:cNvCxnSpPr/>
            <p:nvPr/>
          </p:nvCxnSpPr>
          <p:spPr>
            <a:xfrm flipH="1">
              <a:off x="4703145"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1" name="直接连接符 170"/>
            <p:cNvCxnSpPr/>
            <p:nvPr/>
          </p:nvCxnSpPr>
          <p:spPr>
            <a:xfrm>
              <a:off x="4711529" y="4986754"/>
              <a:ext cx="359093"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2" name="直接连接符 171"/>
            <p:cNvCxnSpPr/>
            <p:nvPr/>
          </p:nvCxnSpPr>
          <p:spPr>
            <a:xfrm>
              <a:off x="5079006" y="5563840"/>
              <a:ext cx="14401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3" name="直接连接符 172"/>
            <p:cNvCxnSpPr/>
            <p:nvPr/>
          </p:nvCxnSpPr>
          <p:spPr>
            <a:xfrm flipH="1">
              <a:off x="5070622"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4" name="直接连接符 173"/>
            <p:cNvCxnSpPr/>
            <p:nvPr/>
          </p:nvCxnSpPr>
          <p:spPr>
            <a:xfrm flipH="1">
              <a:off x="5223022"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5" name="直接连接符 174"/>
            <p:cNvCxnSpPr/>
            <p:nvPr/>
          </p:nvCxnSpPr>
          <p:spPr>
            <a:xfrm>
              <a:off x="5242631" y="4986754"/>
              <a:ext cx="62102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6" name="直接连接符 175"/>
            <p:cNvCxnSpPr/>
            <p:nvPr/>
          </p:nvCxnSpPr>
          <p:spPr>
            <a:xfrm>
              <a:off x="5865691" y="5562818"/>
              <a:ext cx="144016"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7" name="直接连接符 176"/>
            <p:cNvCxnSpPr/>
            <p:nvPr/>
          </p:nvCxnSpPr>
          <p:spPr>
            <a:xfrm flipH="1">
              <a:off x="5863657"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78" name="直接连接符 177"/>
            <p:cNvCxnSpPr/>
            <p:nvPr/>
          </p:nvCxnSpPr>
          <p:spPr>
            <a:xfrm flipH="1">
              <a:off x="6009707" y="4986754"/>
              <a:ext cx="8384" cy="576064"/>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27" name="直接连接符 126"/>
            <p:cNvCxnSpPr/>
            <p:nvPr/>
          </p:nvCxnSpPr>
          <p:spPr>
            <a:xfrm>
              <a:off x="2822973" y="4869160"/>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直接连接符 127"/>
            <p:cNvCxnSpPr/>
            <p:nvPr/>
          </p:nvCxnSpPr>
          <p:spPr>
            <a:xfrm>
              <a:off x="3388122" y="4869160"/>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9" name="直接连接符 128"/>
            <p:cNvCxnSpPr/>
            <p:nvPr/>
          </p:nvCxnSpPr>
          <p:spPr>
            <a:xfrm>
              <a:off x="4088857" y="4842738"/>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42" name="TextBox 141"/>
            <p:cNvSpPr txBox="1"/>
            <p:nvPr/>
          </p:nvSpPr>
          <p:spPr>
            <a:xfrm>
              <a:off x="2212481" y="4784452"/>
              <a:ext cx="256802" cy="261610"/>
            </a:xfrm>
            <a:prstGeom prst="rect">
              <a:avLst/>
            </a:prstGeom>
            <a:noFill/>
          </p:spPr>
          <p:txBody>
            <a:bodyPr wrap="none" rtlCol="0">
              <a:spAutoFit/>
            </a:bodyPr>
            <a:lstStyle/>
            <a:p>
              <a:r>
                <a:rPr lang="en-US" altLang="zh-CN" sz="1050" dirty="0"/>
                <a:t>0</a:t>
              </a:r>
              <a:endParaRPr lang="zh-CN" altLang="en-US" sz="1050" dirty="0"/>
            </a:p>
          </p:txBody>
        </p:sp>
        <p:sp>
          <p:nvSpPr>
            <p:cNvPr id="143" name="TextBox 142"/>
            <p:cNvSpPr txBox="1"/>
            <p:nvPr/>
          </p:nvSpPr>
          <p:spPr>
            <a:xfrm>
              <a:off x="2364881" y="4784452"/>
              <a:ext cx="256802" cy="261610"/>
            </a:xfrm>
            <a:prstGeom prst="rect">
              <a:avLst/>
            </a:prstGeom>
            <a:noFill/>
          </p:spPr>
          <p:txBody>
            <a:bodyPr wrap="none" rtlCol="0">
              <a:spAutoFit/>
            </a:bodyPr>
            <a:lstStyle/>
            <a:p>
              <a:r>
                <a:rPr lang="en-US" altLang="zh-CN" sz="1050" dirty="0"/>
                <a:t>2</a:t>
              </a:r>
              <a:endParaRPr lang="zh-CN" altLang="en-US" sz="1050" dirty="0"/>
            </a:p>
          </p:txBody>
        </p:sp>
        <p:sp>
          <p:nvSpPr>
            <p:cNvPr id="144" name="TextBox 143"/>
            <p:cNvSpPr txBox="1"/>
            <p:nvPr/>
          </p:nvSpPr>
          <p:spPr>
            <a:xfrm>
              <a:off x="2541291" y="4784452"/>
              <a:ext cx="256802" cy="261610"/>
            </a:xfrm>
            <a:prstGeom prst="rect">
              <a:avLst/>
            </a:prstGeom>
            <a:noFill/>
          </p:spPr>
          <p:txBody>
            <a:bodyPr wrap="none" rtlCol="0">
              <a:spAutoFit/>
            </a:bodyPr>
            <a:lstStyle/>
            <a:p>
              <a:r>
                <a:rPr lang="en-US" altLang="zh-CN" sz="1050" dirty="0"/>
                <a:t>4</a:t>
              </a:r>
              <a:endParaRPr lang="zh-CN" altLang="en-US" sz="1050" dirty="0"/>
            </a:p>
          </p:txBody>
        </p:sp>
        <p:sp>
          <p:nvSpPr>
            <p:cNvPr id="145" name="TextBox 144"/>
            <p:cNvSpPr txBox="1"/>
            <p:nvPr/>
          </p:nvSpPr>
          <p:spPr>
            <a:xfrm>
              <a:off x="2829323" y="4784452"/>
              <a:ext cx="256802" cy="261610"/>
            </a:xfrm>
            <a:prstGeom prst="rect">
              <a:avLst/>
            </a:prstGeom>
            <a:noFill/>
          </p:spPr>
          <p:txBody>
            <a:bodyPr wrap="none" rtlCol="0">
              <a:spAutoFit/>
            </a:bodyPr>
            <a:lstStyle/>
            <a:p>
              <a:r>
                <a:rPr lang="en-US" altLang="zh-CN" sz="1050" dirty="0"/>
                <a:t>9</a:t>
              </a:r>
              <a:endParaRPr lang="zh-CN" altLang="en-US" sz="1050" dirty="0"/>
            </a:p>
          </p:txBody>
        </p:sp>
        <p:sp>
          <p:nvSpPr>
            <p:cNvPr id="146" name="TextBox 145"/>
            <p:cNvSpPr txBox="1"/>
            <p:nvPr/>
          </p:nvSpPr>
          <p:spPr>
            <a:xfrm>
              <a:off x="3059832" y="4784452"/>
              <a:ext cx="322524" cy="253916"/>
            </a:xfrm>
            <a:prstGeom prst="rect">
              <a:avLst/>
            </a:prstGeom>
            <a:noFill/>
          </p:spPr>
          <p:txBody>
            <a:bodyPr wrap="none" rtlCol="0">
              <a:spAutoFit/>
            </a:bodyPr>
            <a:lstStyle/>
            <a:p>
              <a:r>
                <a:rPr lang="en-US" altLang="zh-CN" sz="1050" dirty="0"/>
                <a:t>11</a:t>
              </a:r>
              <a:endParaRPr lang="zh-CN" altLang="en-US" sz="1050" dirty="0"/>
            </a:p>
          </p:txBody>
        </p:sp>
        <p:sp>
          <p:nvSpPr>
            <p:cNvPr id="147" name="TextBox 146"/>
            <p:cNvSpPr txBox="1"/>
            <p:nvPr/>
          </p:nvSpPr>
          <p:spPr>
            <a:xfrm>
              <a:off x="3447071" y="4784452"/>
              <a:ext cx="322524" cy="253916"/>
            </a:xfrm>
            <a:prstGeom prst="rect">
              <a:avLst/>
            </a:prstGeom>
            <a:noFill/>
          </p:spPr>
          <p:txBody>
            <a:bodyPr wrap="none" rtlCol="0">
              <a:spAutoFit/>
            </a:bodyPr>
            <a:lstStyle/>
            <a:p>
              <a:r>
                <a:rPr lang="en-US" altLang="zh-CN" sz="1050" dirty="0"/>
                <a:t>17</a:t>
              </a:r>
              <a:endParaRPr lang="zh-CN" altLang="en-US" sz="1050" dirty="0"/>
            </a:p>
          </p:txBody>
        </p:sp>
        <p:sp>
          <p:nvSpPr>
            <p:cNvPr id="148" name="TextBox 147"/>
            <p:cNvSpPr txBox="1"/>
            <p:nvPr/>
          </p:nvSpPr>
          <p:spPr>
            <a:xfrm>
              <a:off x="3697587" y="4784452"/>
              <a:ext cx="322524" cy="253916"/>
            </a:xfrm>
            <a:prstGeom prst="rect">
              <a:avLst/>
            </a:prstGeom>
            <a:noFill/>
          </p:spPr>
          <p:txBody>
            <a:bodyPr wrap="none" rtlCol="0">
              <a:spAutoFit/>
            </a:bodyPr>
            <a:lstStyle/>
            <a:p>
              <a:r>
                <a:rPr lang="en-US" altLang="zh-CN" sz="1050" dirty="0"/>
                <a:t>20</a:t>
              </a:r>
              <a:endParaRPr lang="zh-CN" altLang="en-US" sz="1050" dirty="0"/>
            </a:p>
          </p:txBody>
        </p:sp>
        <p:sp>
          <p:nvSpPr>
            <p:cNvPr id="149" name="TextBox 148"/>
            <p:cNvSpPr txBox="1"/>
            <p:nvPr/>
          </p:nvSpPr>
          <p:spPr>
            <a:xfrm>
              <a:off x="4160865" y="4784452"/>
              <a:ext cx="322524" cy="253916"/>
            </a:xfrm>
            <a:prstGeom prst="rect">
              <a:avLst/>
            </a:prstGeom>
            <a:noFill/>
          </p:spPr>
          <p:txBody>
            <a:bodyPr wrap="none" rtlCol="0">
              <a:spAutoFit/>
            </a:bodyPr>
            <a:lstStyle/>
            <a:p>
              <a:r>
                <a:rPr lang="en-US" altLang="zh-CN" sz="1050" dirty="0"/>
                <a:t>26</a:t>
              </a:r>
              <a:endParaRPr lang="zh-CN" altLang="en-US" sz="1050" dirty="0"/>
            </a:p>
          </p:txBody>
        </p:sp>
        <p:sp>
          <p:nvSpPr>
            <p:cNvPr id="150" name="TextBox 149"/>
            <p:cNvSpPr txBox="1"/>
            <p:nvPr/>
          </p:nvSpPr>
          <p:spPr>
            <a:xfrm>
              <a:off x="4520905" y="4784452"/>
              <a:ext cx="322524" cy="253916"/>
            </a:xfrm>
            <a:prstGeom prst="rect">
              <a:avLst/>
            </a:prstGeom>
            <a:noFill/>
          </p:spPr>
          <p:txBody>
            <a:bodyPr wrap="none" rtlCol="0">
              <a:spAutoFit/>
            </a:bodyPr>
            <a:lstStyle/>
            <a:p>
              <a:r>
                <a:rPr lang="en-US" altLang="zh-CN" sz="1050" dirty="0"/>
                <a:t>31</a:t>
              </a:r>
              <a:endParaRPr lang="zh-CN" altLang="en-US" sz="1050" dirty="0"/>
            </a:p>
          </p:txBody>
        </p:sp>
        <p:sp>
          <p:nvSpPr>
            <p:cNvPr id="151" name="TextBox 150"/>
            <p:cNvSpPr txBox="1"/>
            <p:nvPr/>
          </p:nvSpPr>
          <p:spPr>
            <a:xfrm>
              <a:off x="4849715" y="4784452"/>
              <a:ext cx="322524" cy="253916"/>
            </a:xfrm>
            <a:prstGeom prst="rect">
              <a:avLst/>
            </a:prstGeom>
            <a:noFill/>
          </p:spPr>
          <p:txBody>
            <a:bodyPr wrap="none" rtlCol="0">
              <a:spAutoFit/>
            </a:bodyPr>
            <a:lstStyle/>
            <a:p>
              <a:r>
                <a:rPr lang="en-US" altLang="zh-CN" sz="1050" dirty="0"/>
                <a:t>36</a:t>
              </a:r>
              <a:endParaRPr lang="zh-CN" altLang="en-US" sz="1050" dirty="0"/>
            </a:p>
          </p:txBody>
        </p:sp>
        <p:sp>
          <p:nvSpPr>
            <p:cNvPr id="152" name="TextBox 151"/>
            <p:cNvSpPr txBox="1"/>
            <p:nvPr/>
          </p:nvSpPr>
          <p:spPr>
            <a:xfrm>
              <a:off x="5065739" y="4784452"/>
              <a:ext cx="322524" cy="253916"/>
            </a:xfrm>
            <a:prstGeom prst="rect">
              <a:avLst/>
            </a:prstGeom>
            <a:noFill/>
          </p:spPr>
          <p:txBody>
            <a:bodyPr wrap="none" rtlCol="0">
              <a:spAutoFit/>
            </a:bodyPr>
            <a:lstStyle/>
            <a:p>
              <a:r>
                <a:rPr lang="en-US" altLang="zh-CN" sz="1050" dirty="0"/>
                <a:t>38</a:t>
              </a:r>
              <a:endParaRPr lang="zh-CN" altLang="en-US" sz="1050" dirty="0"/>
            </a:p>
          </p:txBody>
        </p:sp>
        <p:sp>
          <p:nvSpPr>
            <p:cNvPr id="153" name="TextBox 152"/>
            <p:cNvSpPr txBox="1"/>
            <p:nvPr/>
          </p:nvSpPr>
          <p:spPr>
            <a:xfrm>
              <a:off x="5641803" y="4784452"/>
              <a:ext cx="322524" cy="253916"/>
            </a:xfrm>
            <a:prstGeom prst="rect">
              <a:avLst/>
            </a:prstGeom>
            <a:noFill/>
          </p:spPr>
          <p:txBody>
            <a:bodyPr wrap="none" rtlCol="0">
              <a:spAutoFit/>
            </a:bodyPr>
            <a:lstStyle/>
            <a:p>
              <a:r>
                <a:rPr lang="en-US" altLang="zh-CN" sz="1050" dirty="0"/>
                <a:t>47</a:t>
              </a:r>
              <a:endParaRPr lang="zh-CN" altLang="en-US" sz="1050" dirty="0"/>
            </a:p>
          </p:txBody>
        </p:sp>
        <p:sp>
          <p:nvSpPr>
            <p:cNvPr id="154" name="TextBox 153"/>
            <p:cNvSpPr txBox="1"/>
            <p:nvPr/>
          </p:nvSpPr>
          <p:spPr>
            <a:xfrm>
              <a:off x="5857827" y="4784452"/>
              <a:ext cx="322524" cy="253916"/>
            </a:xfrm>
            <a:prstGeom prst="rect">
              <a:avLst/>
            </a:prstGeom>
            <a:noFill/>
          </p:spPr>
          <p:txBody>
            <a:bodyPr wrap="none" rtlCol="0">
              <a:spAutoFit/>
            </a:bodyPr>
            <a:lstStyle/>
            <a:p>
              <a:r>
                <a:rPr lang="en-US" altLang="zh-CN" sz="1050" dirty="0"/>
                <a:t>49</a:t>
              </a:r>
              <a:endParaRPr lang="zh-CN" altLang="en-US" sz="1050" dirty="0"/>
            </a:p>
          </p:txBody>
        </p:sp>
        <p:cxnSp>
          <p:nvCxnSpPr>
            <p:cNvPr id="131" name="直接连接符 130"/>
            <p:cNvCxnSpPr/>
            <p:nvPr/>
          </p:nvCxnSpPr>
          <p:spPr>
            <a:xfrm>
              <a:off x="4520905" y="4842738"/>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2" name="直接连接符 131"/>
            <p:cNvCxnSpPr/>
            <p:nvPr/>
          </p:nvCxnSpPr>
          <p:spPr>
            <a:xfrm>
              <a:off x="4902153" y="4842738"/>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3" name="直接连接符 132"/>
            <p:cNvCxnSpPr/>
            <p:nvPr/>
          </p:nvCxnSpPr>
          <p:spPr>
            <a:xfrm>
              <a:off x="5431609" y="4842738"/>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34" name="直接连接符 133"/>
            <p:cNvCxnSpPr/>
            <p:nvPr/>
          </p:nvCxnSpPr>
          <p:spPr>
            <a:xfrm>
              <a:off x="5647633" y="4842738"/>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5" name="TextBox 134"/>
            <p:cNvSpPr txBox="1"/>
            <p:nvPr/>
          </p:nvSpPr>
          <p:spPr>
            <a:xfrm>
              <a:off x="2614967" y="4653136"/>
              <a:ext cx="364202" cy="261610"/>
            </a:xfrm>
            <a:prstGeom prst="rect">
              <a:avLst/>
            </a:prstGeom>
            <a:noFill/>
          </p:spPr>
          <p:txBody>
            <a:bodyPr wrap="none" rtlCol="0">
              <a:spAutoFit/>
            </a:bodyPr>
            <a:lstStyle/>
            <a:p>
              <a:r>
                <a:rPr lang="en-US" altLang="zh-CN" sz="1050" dirty="0"/>
                <a:t>6.5</a:t>
              </a:r>
              <a:endParaRPr lang="zh-CN" altLang="en-US" sz="1050" dirty="0"/>
            </a:p>
          </p:txBody>
        </p:sp>
        <p:sp>
          <p:nvSpPr>
            <p:cNvPr id="136" name="TextBox 135"/>
            <p:cNvSpPr txBox="1"/>
            <p:nvPr/>
          </p:nvSpPr>
          <p:spPr>
            <a:xfrm>
              <a:off x="3241364" y="4653136"/>
              <a:ext cx="322524" cy="253916"/>
            </a:xfrm>
            <a:prstGeom prst="rect">
              <a:avLst/>
            </a:prstGeom>
            <a:noFill/>
          </p:spPr>
          <p:txBody>
            <a:bodyPr wrap="none" rtlCol="0">
              <a:spAutoFit/>
            </a:bodyPr>
            <a:lstStyle/>
            <a:p>
              <a:r>
                <a:rPr lang="en-US" altLang="zh-CN" sz="1050" dirty="0"/>
                <a:t>14</a:t>
              </a:r>
              <a:endParaRPr lang="zh-CN" altLang="en-US" sz="1050" dirty="0"/>
            </a:p>
          </p:txBody>
        </p:sp>
        <p:sp>
          <p:nvSpPr>
            <p:cNvPr id="137" name="TextBox 136"/>
            <p:cNvSpPr txBox="1"/>
            <p:nvPr/>
          </p:nvSpPr>
          <p:spPr>
            <a:xfrm>
              <a:off x="3919441" y="4653136"/>
              <a:ext cx="322524" cy="253916"/>
            </a:xfrm>
            <a:prstGeom prst="rect">
              <a:avLst/>
            </a:prstGeom>
            <a:noFill/>
          </p:spPr>
          <p:txBody>
            <a:bodyPr wrap="none" rtlCol="0">
              <a:spAutoFit/>
            </a:bodyPr>
            <a:lstStyle/>
            <a:p>
              <a:r>
                <a:rPr lang="en-US" altLang="zh-CN" sz="1050" dirty="0"/>
                <a:t>23</a:t>
              </a:r>
              <a:endParaRPr lang="zh-CN" altLang="en-US" sz="1050" dirty="0"/>
            </a:p>
          </p:txBody>
        </p:sp>
        <p:sp>
          <p:nvSpPr>
            <p:cNvPr id="138" name="TextBox 137"/>
            <p:cNvSpPr txBox="1"/>
            <p:nvPr/>
          </p:nvSpPr>
          <p:spPr>
            <a:xfrm>
              <a:off x="4298531" y="4653136"/>
              <a:ext cx="425116" cy="253916"/>
            </a:xfrm>
            <a:prstGeom prst="rect">
              <a:avLst/>
            </a:prstGeom>
            <a:noFill/>
          </p:spPr>
          <p:txBody>
            <a:bodyPr wrap="none" rtlCol="0">
              <a:spAutoFit/>
            </a:bodyPr>
            <a:lstStyle/>
            <a:p>
              <a:r>
                <a:rPr lang="en-US" altLang="zh-CN" sz="1050" dirty="0"/>
                <a:t>28.5</a:t>
              </a:r>
              <a:endParaRPr lang="zh-CN" altLang="en-US" sz="1050" dirty="0"/>
            </a:p>
          </p:txBody>
        </p:sp>
        <p:sp>
          <p:nvSpPr>
            <p:cNvPr id="139" name="TextBox 138"/>
            <p:cNvSpPr txBox="1"/>
            <p:nvPr/>
          </p:nvSpPr>
          <p:spPr>
            <a:xfrm>
              <a:off x="4714996" y="4652361"/>
              <a:ext cx="425116" cy="253916"/>
            </a:xfrm>
            <a:prstGeom prst="rect">
              <a:avLst/>
            </a:prstGeom>
            <a:noFill/>
          </p:spPr>
          <p:txBody>
            <a:bodyPr wrap="none" rtlCol="0">
              <a:spAutoFit/>
            </a:bodyPr>
            <a:lstStyle/>
            <a:p>
              <a:r>
                <a:rPr lang="en-US" altLang="zh-CN" sz="1050" dirty="0"/>
                <a:t>33.5</a:t>
              </a:r>
              <a:endParaRPr lang="zh-CN" altLang="en-US" sz="1050" dirty="0"/>
            </a:p>
          </p:txBody>
        </p:sp>
        <p:sp>
          <p:nvSpPr>
            <p:cNvPr id="140" name="TextBox 139"/>
            <p:cNvSpPr txBox="1"/>
            <p:nvPr/>
          </p:nvSpPr>
          <p:spPr>
            <a:xfrm>
              <a:off x="5253101" y="4653136"/>
              <a:ext cx="322524" cy="253916"/>
            </a:xfrm>
            <a:prstGeom prst="rect">
              <a:avLst/>
            </a:prstGeom>
            <a:noFill/>
          </p:spPr>
          <p:txBody>
            <a:bodyPr wrap="none" rtlCol="0">
              <a:spAutoFit/>
            </a:bodyPr>
            <a:lstStyle/>
            <a:p>
              <a:r>
                <a:rPr lang="en-US" altLang="zh-CN" sz="1050" dirty="0"/>
                <a:t>41</a:t>
              </a:r>
              <a:endParaRPr lang="zh-CN" altLang="en-US" sz="1050" dirty="0"/>
            </a:p>
          </p:txBody>
        </p:sp>
        <p:sp>
          <p:nvSpPr>
            <p:cNvPr id="141" name="TextBox 140"/>
            <p:cNvSpPr txBox="1"/>
            <p:nvPr/>
          </p:nvSpPr>
          <p:spPr>
            <a:xfrm>
              <a:off x="5489796" y="4659486"/>
              <a:ext cx="322524" cy="253916"/>
            </a:xfrm>
            <a:prstGeom prst="rect">
              <a:avLst/>
            </a:prstGeom>
            <a:noFill/>
          </p:spPr>
          <p:txBody>
            <a:bodyPr wrap="none" rtlCol="0">
              <a:spAutoFit/>
            </a:bodyPr>
            <a:lstStyle/>
            <a:p>
              <a:r>
                <a:rPr lang="en-US" altLang="zh-CN" sz="1050" dirty="0"/>
                <a:t>44</a:t>
              </a:r>
              <a:endParaRPr lang="zh-CN" altLang="en-US" sz="1050" dirty="0"/>
            </a:p>
          </p:txBody>
        </p:sp>
        <p:cxnSp>
          <p:nvCxnSpPr>
            <p:cNvPr id="182" name="直接连接符 181"/>
            <p:cNvCxnSpPr/>
            <p:nvPr/>
          </p:nvCxnSpPr>
          <p:spPr>
            <a:xfrm flipH="1">
              <a:off x="2426471" y="498028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3" name="直接连接符 182"/>
            <p:cNvCxnSpPr/>
            <p:nvPr/>
          </p:nvCxnSpPr>
          <p:spPr>
            <a:xfrm flipH="1">
              <a:off x="2729237" y="4980280"/>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4" name="直接连接符 183"/>
            <p:cNvCxnSpPr/>
            <p:nvPr/>
          </p:nvCxnSpPr>
          <p:spPr>
            <a:xfrm flipH="1">
              <a:off x="2900687"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5" name="直接连接符 184"/>
            <p:cNvCxnSpPr/>
            <p:nvPr/>
          </p:nvCxnSpPr>
          <p:spPr>
            <a:xfrm flipH="1">
              <a:off x="3249396"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6" name="直接连接符 185"/>
            <p:cNvCxnSpPr/>
            <p:nvPr/>
          </p:nvCxnSpPr>
          <p:spPr>
            <a:xfrm flipH="1">
              <a:off x="3503590" y="4988124"/>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7" name="直接连接符 186"/>
            <p:cNvCxnSpPr/>
            <p:nvPr/>
          </p:nvCxnSpPr>
          <p:spPr>
            <a:xfrm flipH="1">
              <a:off x="3970365"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8" name="直接连接符 187"/>
            <p:cNvCxnSpPr/>
            <p:nvPr/>
          </p:nvCxnSpPr>
          <p:spPr>
            <a:xfrm flipH="1">
              <a:off x="4211789"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直接连接符 188"/>
            <p:cNvCxnSpPr/>
            <p:nvPr/>
          </p:nvCxnSpPr>
          <p:spPr>
            <a:xfrm flipH="1">
              <a:off x="4427813"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直接连接符 189"/>
            <p:cNvCxnSpPr/>
            <p:nvPr/>
          </p:nvCxnSpPr>
          <p:spPr>
            <a:xfrm flipH="1">
              <a:off x="4612087"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1" name="直接连接符 190"/>
            <p:cNvCxnSpPr/>
            <p:nvPr/>
          </p:nvCxnSpPr>
          <p:spPr>
            <a:xfrm flipH="1">
              <a:off x="4796237"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2" name="直接连接符 191"/>
            <p:cNvCxnSpPr/>
            <p:nvPr/>
          </p:nvCxnSpPr>
          <p:spPr>
            <a:xfrm flipH="1">
              <a:off x="4980387"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3" name="直接连接符 192"/>
            <p:cNvCxnSpPr/>
            <p:nvPr/>
          </p:nvCxnSpPr>
          <p:spPr>
            <a:xfrm flipH="1">
              <a:off x="5319467"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4" name="直接连接符 193"/>
            <p:cNvCxnSpPr/>
            <p:nvPr/>
          </p:nvCxnSpPr>
          <p:spPr>
            <a:xfrm flipH="1">
              <a:off x="5745041"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5" name="直接连接符 194"/>
            <p:cNvCxnSpPr/>
            <p:nvPr/>
          </p:nvCxnSpPr>
          <p:spPr>
            <a:xfrm flipH="1">
              <a:off x="6151689" y="4987776"/>
              <a:ext cx="8384" cy="576064"/>
            </a:xfrm>
            <a:prstGeom prst="line">
              <a:avLst/>
            </a:prstGeom>
          </p:spPr>
          <p:style>
            <a:lnRef idx="1">
              <a:schemeClr val="accent1"/>
            </a:lnRef>
            <a:fillRef idx="0">
              <a:schemeClr val="accent1"/>
            </a:fillRef>
            <a:effectRef idx="0">
              <a:schemeClr val="accent1"/>
            </a:effectRef>
            <a:fontRef idx="minor">
              <a:schemeClr val="tx1"/>
            </a:fontRef>
          </p:style>
        </p:cxnSp>
        <p:cxnSp>
          <p:nvCxnSpPr>
            <p:cNvPr id="199" name="直接连接符 198"/>
            <p:cNvCxnSpPr/>
            <p:nvPr/>
          </p:nvCxnSpPr>
          <p:spPr>
            <a:xfrm>
              <a:off x="6295705" y="4835044"/>
              <a:ext cx="0" cy="754196"/>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200" name="TextBox 199"/>
            <p:cNvSpPr txBox="1"/>
            <p:nvPr/>
          </p:nvSpPr>
          <p:spPr>
            <a:xfrm>
              <a:off x="6117197" y="4653136"/>
              <a:ext cx="322524" cy="253916"/>
            </a:xfrm>
            <a:prstGeom prst="rect">
              <a:avLst/>
            </a:prstGeom>
            <a:noFill/>
          </p:spPr>
          <p:txBody>
            <a:bodyPr wrap="none" rtlCol="0">
              <a:spAutoFit/>
            </a:bodyPr>
            <a:lstStyle/>
            <a:p>
              <a:r>
                <a:rPr lang="en-US" altLang="zh-CN" sz="1050" dirty="0"/>
                <a:t>53</a:t>
              </a:r>
              <a:endParaRPr lang="zh-CN" altLang="en-US" sz="1050" dirty="0"/>
            </a:p>
          </p:txBody>
        </p:sp>
        <p:cxnSp>
          <p:nvCxnSpPr>
            <p:cNvPr id="201" name="直接连接符 200"/>
            <p:cNvCxnSpPr/>
            <p:nvPr/>
          </p:nvCxnSpPr>
          <p:spPr>
            <a:xfrm>
              <a:off x="2353062" y="5556344"/>
              <a:ext cx="75443" cy="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05" name="直接连接符 204"/>
            <p:cNvCxnSpPr/>
            <p:nvPr/>
          </p:nvCxnSpPr>
          <p:spPr>
            <a:xfrm>
              <a:off x="2734310" y="5556344"/>
              <a:ext cx="166377" cy="7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0" name="直接连接符 209"/>
            <p:cNvCxnSpPr/>
            <p:nvPr/>
          </p:nvCxnSpPr>
          <p:spPr>
            <a:xfrm>
              <a:off x="3969088" y="5562694"/>
              <a:ext cx="246893" cy="7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5" name="直接连接符 214"/>
            <p:cNvCxnSpPr/>
            <p:nvPr/>
          </p:nvCxnSpPr>
          <p:spPr>
            <a:xfrm>
              <a:off x="4429847" y="5562694"/>
              <a:ext cx="166377" cy="7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直接连接符 215"/>
            <p:cNvCxnSpPr/>
            <p:nvPr/>
          </p:nvCxnSpPr>
          <p:spPr>
            <a:xfrm>
              <a:off x="4804149" y="5549994"/>
              <a:ext cx="166377" cy="7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直接连接符 216"/>
            <p:cNvCxnSpPr/>
            <p:nvPr/>
          </p:nvCxnSpPr>
          <p:spPr>
            <a:xfrm>
              <a:off x="5323659" y="5570190"/>
              <a:ext cx="421382" cy="7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直接连接符 223"/>
            <p:cNvCxnSpPr/>
            <p:nvPr/>
          </p:nvCxnSpPr>
          <p:spPr>
            <a:xfrm>
              <a:off x="2434979" y="4987776"/>
              <a:ext cx="294258" cy="114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1" name="直接连接符 230"/>
            <p:cNvCxnSpPr/>
            <p:nvPr/>
          </p:nvCxnSpPr>
          <p:spPr>
            <a:xfrm>
              <a:off x="4209843" y="4987776"/>
              <a:ext cx="21797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直接连接符 232"/>
            <p:cNvCxnSpPr/>
            <p:nvPr/>
          </p:nvCxnSpPr>
          <p:spPr>
            <a:xfrm>
              <a:off x="4612087" y="4981426"/>
              <a:ext cx="184150" cy="7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5" name="直接连接符 234"/>
            <p:cNvCxnSpPr/>
            <p:nvPr/>
          </p:nvCxnSpPr>
          <p:spPr>
            <a:xfrm>
              <a:off x="4984579" y="4981426"/>
              <a:ext cx="334888" cy="74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45" name="直接连接符 244"/>
            <p:cNvCxnSpPr/>
            <p:nvPr/>
          </p:nvCxnSpPr>
          <p:spPr>
            <a:xfrm>
              <a:off x="5746560" y="4987776"/>
              <a:ext cx="41986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9" name="直接连接符 248"/>
            <p:cNvCxnSpPr/>
            <p:nvPr/>
          </p:nvCxnSpPr>
          <p:spPr>
            <a:xfrm>
              <a:off x="2578871" y="4926102"/>
              <a:ext cx="0" cy="754196"/>
            </a:xfrm>
            <a:prstGeom prst="line">
              <a:avLst/>
            </a:prstGeom>
            <a:ln>
              <a:solidFill>
                <a:schemeClr val="tx1"/>
              </a:solidFill>
              <a:prstDash val="sysDash"/>
            </a:ln>
          </p:spPr>
          <p:style>
            <a:lnRef idx="1">
              <a:schemeClr val="accent1"/>
            </a:lnRef>
            <a:fillRef idx="0">
              <a:schemeClr val="accent1"/>
            </a:fillRef>
            <a:effectRef idx="0">
              <a:schemeClr val="accent1"/>
            </a:effectRef>
            <a:fontRef idx="minor">
              <a:schemeClr val="tx1"/>
            </a:fontRef>
          </p:style>
        </p:cxnSp>
        <p:sp>
          <p:nvSpPr>
            <p:cNvPr id="254" name="TextBox 253"/>
            <p:cNvSpPr txBox="1"/>
            <p:nvPr/>
          </p:nvSpPr>
          <p:spPr>
            <a:xfrm>
              <a:off x="2293525" y="5805264"/>
              <a:ext cx="253596" cy="253916"/>
            </a:xfrm>
            <a:prstGeom prst="rect">
              <a:avLst/>
            </a:prstGeom>
            <a:noFill/>
          </p:spPr>
          <p:txBody>
            <a:bodyPr wrap="none" rtlCol="0">
              <a:spAutoFit/>
            </a:bodyPr>
            <a:lstStyle/>
            <a:p>
              <a:r>
                <a:rPr lang="en-US" altLang="zh-CN" sz="1050" dirty="0"/>
                <a:t>1</a:t>
              </a:r>
              <a:endParaRPr lang="zh-CN" altLang="en-US" sz="1050" dirty="0"/>
            </a:p>
          </p:txBody>
        </p:sp>
        <p:sp>
          <p:nvSpPr>
            <p:cNvPr id="255" name="TextBox 254"/>
            <p:cNvSpPr txBox="1"/>
            <p:nvPr/>
          </p:nvSpPr>
          <p:spPr>
            <a:xfrm>
              <a:off x="2452275" y="5623356"/>
              <a:ext cx="253596" cy="253916"/>
            </a:xfrm>
            <a:prstGeom prst="rect">
              <a:avLst/>
            </a:prstGeom>
            <a:noFill/>
          </p:spPr>
          <p:txBody>
            <a:bodyPr wrap="none" rtlCol="0">
              <a:spAutoFit/>
            </a:bodyPr>
            <a:lstStyle/>
            <a:p>
              <a:r>
                <a:rPr lang="en-US" altLang="zh-CN" sz="1050" dirty="0"/>
                <a:t>3</a:t>
              </a:r>
              <a:endParaRPr lang="zh-CN" altLang="en-US" sz="1050" dirty="0"/>
            </a:p>
          </p:txBody>
        </p:sp>
        <p:sp>
          <p:nvSpPr>
            <p:cNvPr id="256" name="TextBox 255"/>
            <p:cNvSpPr txBox="1"/>
            <p:nvPr/>
          </p:nvSpPr>
          <p:spPr>
            <a:xfrm>
              <a:off x="2705366" y="5805264"/>
              <a:ext cx="425116" cy="253916"/>
            </a:xfrm>
            <a:prstGeom prst="rect">
              <a:avLst/>
            </a:prstGeom>
            <a:noFill/>
          </p:spPr>
          <p:txBody>
            <a:bodyPr wrap="none" rtlCol="0">
              <a:spAutoFit/>
            </a:bodyPr>
            <a:lstStyle/>
            <a:p>
              <a:r>
                <a:rPr lang="en-US" altLang="zh-CN" sz="1050" dirty="0"/>
                <a:t>5.25</a:t>
              </a:r>
              <a:endParaRPr lang="zh-CN" altLang="en-US" sz="1050" dirty="0"/>
            </a:p>
          </p:txBody>
        </p:sp>
        <p:sp>
          <p:nvSpPr>
            <p:cNvPr id="258" name="TextBox 257"/>
            <p:cNvSpPr txBox="1"/>
            <p:nvPr/>
          </p:nvSpPr>
          <p:spPr>
            <a:xfrm>
              <a:off x="3854365" y="5767372"/>
              <a:ext cx="425116" cy="253916"/>
            </a:xfrm>
            <a:prstGeom prst="rect">
              <a:avLst/>
            </a:prstGeom>
            <a:noFill/>
          </p:spPr>
          <p:txBody>
            <a:bodyPr wrap="none" rtlCol="0">
              <a:spAutoFit/>
            </a:bodyPr>
            <a:lstStyle/>
            <a:p>
              <a:r>
                <a:rPr lang="en-US" altLang="zh-CN" sz="1050" dirty="0"/>
                <a:t>24.5</a:t>
              </a:r>
              <a:endParaRPr lang="zh-CN" altLang="en-US" sz="1050" dirty="0"/>
            </a:p>
          </p:txBody>
        </p:sp>
        <p:sp>
          <p:nvSpPr>
            <p:cNvPr id="259" name="TextBox 258"/>
            <p:cNvSpPr txBox="1"/>
            <p:nvPr/>
          </p:nvSpPr>
          <p:spPr>
            <a:xfrm>
              <a:off x="4408107" y="5792564"/>
              <a:ext cx="494046" cy="253916"/>
            </a:xfrm>
            <a:prstGeom prst="rect">
              <a:avLst/>
            </a:prstGeom>
            <a:noFill/>
          </p:spPr>
          <p:txBody>
            <a:bodyPr wrap="none" rtlCol="0">
              <a:spAutoFit/>
            </a:bodyPr>
            <a:lstStyle/>
            <a:p>
              <a:r>
                <a:rPr lang="en-US" altLang="zh-CN" sz="1050" dirty="0"/>
                <a:t>27.25</a:t>
              </a:r>
              <a:endParaRPr lang="zh-CN" altLang="en-US" sz="1050" dirty="0"/>
            </a:p>
          </p:txBody>
        </p:sp>
        <p:cxnSp>
          <p:nvCxnSpPr>
            <p:cNvPr id="265" name="直接箭头连接符 264"/>
            <p:cNvCxnSpPr/>
            <p:nvPr/>
          </p:nvCxnSpPr>
          <p:spPr>
            <a:xfrm flipV="1">
              <a:off x="4177980" y="5563840"/>
              <a:ext cx="38001" cy="28599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7" name="直接箭头连接符 266"/>
            <p:cNvCxnSpPr/>
            <p:nvPr/>
          </p:nvCxnSpPr>
          <p:spPr>
            <a:xfrm flipH="1" flipV="1">
              <a:off x="4432005" y="5549994"/>
              <a:ext cx="63500" cy="327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69" name="直接箭头连接符 268"/>
            <p:cNvCxnSpPr/>
            <p:nvPr/>
          </p:nvCxnSpPr>
          <p:spPr>
            <a:xfrm flipH="1" flipV="1">
              <a:off x="2731395" y="5557490"/>
              <a:ext cx="63500" cy="32727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70" name="直接箭头连接符 269"/>
            <p:cNvCxnSpPr/>
            <p:nvPr/>
          </p:nvCxnSpPr>
          <p:spPr>
            <a:xfrm flipV="1">
              <a:off x="2409455" y="5548982"/>
              <a:ext cx="25400" cy="335786"/>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27" name="直接连接符 226"/>
            <p:cNvCxnSpPr/>
            <p:nvPr/>
          </p:nvCxnSpPr>
          <p:spPr>
            <a:xfrm>
              <a:off x="3153031" y="4989733"/>
              <a:ext cx="472818" cy="0"/>
            </a:xfrm>
            <a:prstGeom prst="line">
              <a:avLst/>
            </a:prstGeom>
            <a:ln>
              <a:prstDash val="sysDot"/>
            </a:ln>
          </p:spPr>
          <p:style>
            <a:lnRef idx="1">
              <a:schemeClr val="accent1"/>
            </a:lnRef>
            <a:fillRef idx="0">
              <a:schemeClr val="accent1"/>
            </a:fillRef>
            <a:effectRef idx="0">
              <a:schemeClr val="accent1"/>
            </a:effectRef>
            <a:fontRef idx="minor">
              <a:schemeClr val="tx1"/>
            </a:fontRef>
          </p:style>
        </p:cxnSp>
        <p:cxnSp>
          <p:nvCxnSpPr>
            <p:cNvPr id="16" name="直接连接符 15"/>
            <p:cNvCxnSpPr/>
            <p:nvPr/>
          </p:nvCxnSpPr>
          <p:spPr>
            <a:xfrm>
              <a:off x="2900687" y="4989733"/>
              <a:ext cx="3570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3511974" y="4989733"/>
              <a:ext cx="45711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3249396" y="5569146"/>
              <a:ext cx="254194" cy="0"/>
            </a:xfrm>
            <a:prstGeom prst="line">
              <a:avLst/>
            </a:prstGeom>
          </p:spPr>
          <p:style>
            <a:lnRef idx="1">
              <a:schemeClr val="accent1"/>
            </a:lnRef>
            <a:fillRef idx="0">
              <a:schemeClr val="accent1"/>
            </a:fillRef>
            <a:effectRef idx="0">
              <a:schemeClr val="accent1"/>
            </a:effectRef>
            <a:fontRef idx="minor">
              <a:schemeClr val="tx1"/>
            </a:fontRef>
          </p:style>
        </p:cxnSp>
        <p:sp>
          <p:nvSpPr>
            <p:cNvPr id="212" name="TextBox 72"/>
            <p:cNvSpPr txBox="1"/>
            <p:nvPr/>
          </p:nvSpPr>
          <p:spPr>
            <a:xfrm>
              <a:off x="2195736" y="3728065"/>
              <a:ext cx="260008" cy="276999"/>
            </a:xfrm>
            <a:prstGeom prst="rect">
              <a:avLst/>
            </a:prstGeom>
            <a:noFill/>
          </p:spPr>
          <p:txBody>
            <a:bodyPr wrap="none" rtlCol="0">
              <a:spAutoFit/>
            </a:bodyPr>
            <a:lstStyle/>
            <a:p>
              <a:r>
                <a:rPr lang="en-US" altLang="zh-CN" sz="1200" dirty="0"/>
                <a:t>T</a:t>
              </a:r>
              <a:endParaRPr lang="zh-CN" altLang="en-US" sz="1200" dirty="0"/>
            </a:p>
          </p:txBody>
        </p:sp>
        <p:sp>
          <p:nvSpPr>
            <p:cNvPr id="226" name="TextBox 72"/>
            <p:cNvSpPr txBox="1"/>
            <p:nvPr/>
          </p:nvSpPr>
          <p:spPr>
            <a:xfrm>
              <a:off x="2267744" y="4232121"/>
              <a:ext cx="260008" cy="276999"/>
            </a:xfrm>
            <a:prstGeom prst="rect">
              <a:avLst/>
            </a:prstGeom>
            <a:noFill/>
          </p:spPr>
          <p:txBody>
            <a:bodyPr wrap="none" rtlCol="0">
              <a:spAutoFit/>
            </a:bodyPr>
            <a:lstStyle/>
            <a:p>
              <a:r>
                <a:rPr lang="en-US" altLang="zh-CN" sz="1200" dirty="0"/>
                <a:t>S</a:t>
              </a:r>
              <a:endParaRPr lang="zh-CN" altLang="en-US" sz="1200" dirty="0"/>
            </a:p>
          </p:txBody>
        </p:sp>
        <p:sp>
          <p:nvSpPr>
            <p:cNvPr id="228" name="TextBox 72"/>
            <p:cNvSpPr txBox="1"/>
            <p:nvPr/>
          </p:nvSpPr>
          <p:spPr>
            <a:xfrm>
              <a:off x="2105517" y="4869160"/>
              <a:ext cx="34657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IA</a:t>
              </a:r>
              <a:endParaRPr lang="zh-CN" altLang="en-US" sz="1200" dirty="0">
                <a:latin typeface="Times New Roman" panose="02020603050405020304" pitchFamily="18" charset="0"/>
                <a:cs typeface="Times New Roman" panose="02020603050405020304" pitchFamily="18" charset="0"/>
              </a:endParaRPr>
            </a:p>
          </p:txBody>
        </p:sp>
        <p:sp>
          <p:nvSpPr>
            <p:cNvPr id="230" name="TextBox 72"/>
            <p:cNvSpPr txBox="1"/>
            <p:nvPr/>
          </p:nvSpPr>
          <p:spPr>
            <a:xfrm>
              <a:off x="2065190" y="5456257"/>
              <a:ext cx="346570" cy="276999"/>
            </a:xfrm>
            <a:prstGeom prst="rect">
              <a:avLst/>
            </a:prstGeom>
            <a:noFill/>
          </p:spPr>
          <p:txBody>
            <a:bodyPr wrap="none" rtlCol="0">
              <a:spAutoFit/>
            </a:bodyPr>
            <a:lstStyle/>
            <a:p>
              <a:r>
                <a:rPr lang="en-US" altLang="zh-CN" sz="1200" dirty="0">
                  <a:latin typeface="Times New Roman" panose="02020603050405020304" pitchFamily="18" charset="0"/>
                  <a:cs typeface="Times New Roman" panose="02020603050405020304" pitchFamily="18" charset="0"/>
                </a:rPr>
                <a:t>NI</a:t>
              </a:r>
              <a:endParaRPr lang="zh-CN" altLang="en-US" sz="1200" dirty="0">
                <a:latin typeface="Times New Roman" panose="02020603050405020304" pitchFamily="18" charset="0"/>
                <a:cs typeface="Times New Roman" panose="02020603050405020304" pitchFamily="18" charset="0"/>
              </a:endParaRPr>
            </a:p>
          </p:txBody>
        </p:sp>
      </p:grpSp>
      <p:sp>
        <p:nvSpPr>
          <p:cNvPr id="229" name="标题 1"/>
          <p:cNvSpPr txBox="1"/>
          <p:nvPr/>
        </p:nvSpPr>
        <p:spPr>
          <a:xfrm>
            <a:off x="457200" y="471264"/>
            <a:ext cx="7543800" cy="725488"/>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algn="ctr"/>
            <a:r>
              <a:rPr lang="en-US" altLang="zh-CN" kern="0" dirty="0"/>
              <a:t>S-T</a:t>
            </a:r>
            <a:r>
              <a:rPr lang="zh-CN" altLang="en-US" kern="0" dirty="0"/>
              <a:t>互动编码</a:t>
            </a:r>
            <a:endParaRPr lang="zh-CN" altLang="en-US" kern="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00000" y="45000"/>
            <a:ext cx="7344000" cy="6719820"/>
            <a:chOff x="900000" y="45000"/>
            <a:chExt cx="7344000" cy="6719820"/>
          </a:xfrm>
        </p:grpSpPr>
        <p:pic>
          <p:nvPicPr>
            <p:cNvPr id="5" name="图片 4"/>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900000" y="45000"/>
              <a:ext cx="7344000" cy="6572188"/>
            </a:xfrm>
            <a:prstGeom prst="rect">
              <a:avLst/>
            </a:prstGeom>
          </p:spPr>
        </p:pic>
        <p:sp>
          <p:nvSpPr>
            <p:cNvPr id="24" name="文本框 23"/>
            <p:cNvSpPr txBox="1"/>
            <p:nvPr/>
          </p:nvSpPr>
          <p:spPr>
            <a:xfrm>
              <a:off x="3976540" y="1174653"/>
              <a:ext cx="1773242"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(a) S-T</a:t>
              </a:r>
              <a:r>
                <a:rPr lang="zh-CN" altLang="en-US" sz="1400" dirty="0">
                  <a:latin typeface="Times New Roman" panose="02020603050405020304" pitchFamily="18" charset="0"/>
                  <a:cs typeface="Times New Roman" panose="02020603050405020304" pitchFamily="18" charset="0"/>
                </a:rPr>
                <a:t>行为编码序列</a:t>
              </a:r>
              <a:endParaRPr lang="zh-CN" altLang="en-US" sz="1400" dirty="0">
                <a:latin typeface="Times New Roman" panose="02020603050405020304" pitchFamily="18" charset="0"/>
                <a:cs typeface="Times New Roman" panose="02020603050405020304" pitchFamily="18" charset="0"/>
              </a:endParaRPr>
            </a:p>
          </p:txBody>
        </p:sp>
        <p:sp>
          <p:nvSpPr>
            <p:cNvPr id="45" name="文本框 44"/>
            <p:cNvSpPr txBox="1"/>
            <p:nvPr/>
          </p:nvSpPr>
          <p:spPr>
            <a:xfrm>
              <a:off x="3976540" y="2297188"/>
              <a:ext cx="1782860"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(b) S-T</a:t>
              </a:r>
              <a:r>
                <a:rPr lang="zh-CN" altLang="en-US" sz="1400" dirty="0">
                  <a:latin typeface="Times New Roman" panose="02020603050405020304" pitchFamily="18" charset="0"/>
                  <a:cs typeface="Times New Roman" panose="02020603050405020304" pitchFamily="18" charset="0"/>
                </a:rPr>
                <a:t>互动编码序列</a:t>
              </a:r>
              <a:endParaRPr lang="zh-CN" altLang="en-US" sz="1400" dirty="0">
                <a:latin typeface="Times New Roman" panose="02020603050405020304" pitchFamily="18" charset="0"/>
                <a:cs typeface="Times New Roman" panose="02020603050405020304" pitchFamily="18" charset="0"/>
              </a:endParaRPr>
            </a:p>
          </p:txBody>
        </p:sp>
        <p:sp>
          <p:nvSpPr>
            <p:cNvPr id="47" name="文本框 46"/>
            <p:cNvSpPr txBox="1"/>
            <p:nvPr/>
          </p:nvSpPr>
          <p:spPr>
            <a:xfrm>
              <a:off x="3976540" y="3521188"/>
              <a:ext cx="1664238"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(c) </a:t>
              </a:r>
              <a:r>
                <a:rPr lang="en-US" altLang="zh-CN" sz="1400" i="1" dirty="0" err="1">
                  <a:latin typeface="Times New Roman" panose="02020603050405020304" pitchFamily="18" charset="0"/>
                  <a:cs typeface="Times New Roman" panose="02020603050405020304" pitchFamily="18" charset="0"/>
                </a:rPr>
                <a:t>Rt</a:t>
              </a:r>
              <a:r>
                <a:rPr lang="zh-CN" altLang="zh-CN" sz="1400" dirty="0"/>
                <a:t>时间变化曲线</a:t>
              </a:r>
              <a:endParaRPr lang="zh-CN" altLang="en-US" sz="1400" dirty="0">
                <a:latin typeface="Times New Roman" panose="02020603050405020304" pitchFamily="18" charset="0"/>
                <a:cs typeface="Times New Roman" panose="02020603050405020304" pitchFamily="18" charset="0"/>
              </a:endParaRPr>
            </a:p>
          </p:txBody>
        </p:sp>
        <p:sp>
          <p:nvSpPr>
            <p:cNvPr id="49" name="文本框 48"/>
            <p:cNvSpPr txBox="1"/>
            <p:nvPr/>
          </p:nvSpPr>
          <p:spPr>
            <a:xfrm>
              <a:off x="3999116" y="4745188"/>
              <a:ext cx="1725152"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(d) </a:t>
              </a:r>
              <a:r>
                <a:rPr lang="en-US" altLang="zh-CN" sz="1400" i="1" dirty="0">
                  <a:latin typeface="Times New Roman" panose="02020603050405020304" pitchFamily="18" charset="0"/>
                  <a:cs typeface="Times New Roman" panose="02020603050405020304" pitchFamily="18" charset="0"/>
                </a:rPr>
                <a:t>Ch</a:t>
              </a:r>
              <a:r>
                <a:rPr lang="zh-CN" altLang="zh-CN" sz="1400" dirty="0"/>
                <a:t>时间变化曲线</a:t>
              </a:r>
              <a:endParaRPr lang="zh-CN" altLang="en-US" sz="1400" dirty="0">
                <a:latin typeface="Times New Roman" panose="02020603050405020304" pitchFamily="18" charset="0"/>
                <a:cs typeface="Times New Roman" panose="02020603050405020304" pitchFamily="18" charset="0"/>
              </a:endParaRPr>
            </a:p>
          </p:txBody>
        </p:sp>
        <p:sp>
          <p:nvSpPr>
            <p:cNvPr id="50" name="文本框 49"/>
            <p:cNvSpPr txBox="1"/>
            <p:nvPr/>
          </p:nvSpPr>
          <p:spPr>
            <a:xfrm>
              <a:off x="3977960" y="6457043"/>
              <a:ext cx="1864613" cy="307777"/>
            </a:xfrm>
            <a:prstGeom prst="rect">
              <a:avLst/>
            </a:prstGeom>
            <a:noFill/>
          </p:spPr>
          <p:txBody>
            <a:bodyPr wrap="none" rtlCol="0">
              <a:spAutoFit/>
            </a:bodyPr>
            <a:lstStyle/>
            <a:p>
              <a:r>
                <a:rPr lang="en-US" altLang="zh-CN" sz="1400" dirty="0">
                  <a:latin typeface="Times New Roman" panose="02020603050405020304" pitchFamily="18" charset="0"/>
                  <a:cs typeface="Times New Roman" panose="02020603050405020304" pitchFamily="18" charset="0"/>
                </a:rPr>
                <a:t>(e)</a:t>
              </a:r>
              <a:r>
                <a:rPr lang="zh-CN" altLang="en-US" sz="1400" dirty="0">
                  <a:latin typeface="Times New Roman" panose="02020603050405020304" pitchFamily="18" charset="0"/>
                  <a:cs typeface="Times New Roman" panose="02020603050405020304" pitchFamily="18" charset="0"/>
                </a:rPr>
                <a:t> 教学行为编码序列</a:t>
              </a:r>
              <a:endParaRPr lang="zh-CN" altLang="en-US" sz="1400" dirty="0">
                <a:latin typeface="Times New Roman" panose="02020603050405020304" pitchFamily="18" charset="0"/>
                <a:cs typeface="Times New Roman" panose="02020603050405020304" pitchFamily="18" charset="0"/>
              </a:endParaRPr>
            </a:p>
          </p:txBody>
        </p:sp>
        <p:cxnSp>
          <p:nvCxnSpPr>
            <p:cNvPr id="27" name="直接箭头连接符 26"/>
            <p:cNvCxnSpPr/>
            <p:nvPr/>
          </p:nvCxnSpPr>
          <p:spPr>
            <a:xfrm>
              <a:off x="3530020" y="1409606"/>
              <a:ext cx="2582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矩形 27"/>
            <p:cNvSpPr/>
            <p:nvPr/>
          </p:nvSpPr>
          <p:spPr>
            <a:xfrm>
              <a:off x="3441102" y="1002301"/>
              <a:ext cx="466794" cy="430887"/>
            </a:xfrm>
            <a:prstGeom prst="rect">
              <a:avLst/>
            </a:prstGeom>
          </p:spPr>
          <p:txBody>
            <a:bodyPr wrap="none">
              <a:spAutoFit/>
            </a:bodyPr>
            <a:lstStyle/>
            <a:p>
              <a:r>
                <a:rPr lang="zh-CN" altLang="en-US" sz="1100" dirty="0">
                  <a:latin typeface="Times New Roman" panose="02020603050405020304" pitchFamily="18" charset="0"/>
                  <a:cs typeface="Times New Roman" panose="02020603050405020304" pitchFamily="18" charset="0"/>
                </a:rPr>
                <a:t>教师</a:t>
              </a:r>
              <a:endParaRPr lang="en-US" altLang="zh-CN" sz="1100" dirty="0">
                <a:latin typeface="Times New Roman" panose="02020603050405020304" pitchFamily="18" charset="0"/>
                <a:cs typeface="Times New Roman" panose="02020603050405020304" pitchFamily="18" charset="0"/>
              </a:endParaRPr>
            </a:p>
            <a:p>
              <a:r>
                <a:rPr lang="zh-CN" altLang="en-US" sz="1100" dirty="0">
                  <a:latin typeface="Times New Roman" panose="02020603050405020304" pitchFamily="18" charset="0"/>
                  <a:cs typeface="Times New Roman" panose="02020603050405020304" pitchFamily="18" charset="0"/>
                </a:rPr>
                <a:t>讲授</a:t>
              </a:r>
              <a:endParaRPr lang="zh-CN" altLang="en-US" sz="1100" dirty="0"/>
            </a:p>
          </p:txBody>
        </p:sp>
        <p:cxnSp>
          <p:nvCxnSpPr>
            <p:cNvPr id="30" name="直接箭头连接符 29"/>
            <p:cNvCxnSpPr/>
            <p:nvPr/>
          </p:nvCxnSpPr>
          <p:spPr>
            <a:xfrm>
              <a:off x="1976938" y="1361188"/>
              <a:ext cx="27828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54" name="矩形 53"/>
            <p:cNvSpPr/>
            <p:nvPr/>
          </p:nvSpPr>
          <p:spPr>
            <a:xfrm>
              <a:off x="1895968" y="930301"/>
              <a:ext cx="466794" cy="430887"/>
            </a:xfrm>
            <a:prstGeom prst="rect">
              <a:avLst/>
            </a:prstGeom>
          </p:spPr>
          <p:txBody>
            <a:bodyPr wrap="none">
              <a:spAutoFit/>
            </a:bodyPr>
            <a:lstStyle/>
            <a:p>
              <a:r>
                <a:rPr lang="zh-CN" altLang="en-US" sz="1100" dirty="0">
                  <a:latin typeface="Times New Roman" panose="02020603050405020304" pitchFamily="18" charset="0"/>
                  <a:cs typeface="Times New Roman" panose="02020603050405020304" pitchFamily="18" charset="0"/>
                </a:rPr>
                <a:t>自主</a:t>
              </a:r>
              <a:endParaRPr lang="en-US" altLang="zh-CN" sz="1100" dirty="0">
                <a:latin typeface="Times New Roman" panose="02020603050405020304" pitchFamily="18" charset="0"/>
                <a:cs typeface="Times New Roman" panose="02020603050405020304" pitchFamily="18" charset="0"/>
              </a:endParaRPr>
            </a:p>
            <a:p>
              <a:r>
                <a:rPr lang="zh-CN" altLang="en-US" sz="1100" dirty="0">
                  <a:latin typeface="Times New Roman" panose="02020603050405020304" pitchFamily="18" charset="0"/>
                  <a:cs typeface="Times New Roman" panose="02020603050405020304" pitchFamily="18" charset="0"/>
                </a:rPr>
                <a:t>学习</a:t>
              </a:r>
              <a:endParaRPr lang="en-US" altLang="zh-CN" sz="1100" dirty="0">
                <a:latin typeface="Times New Roman" panose="02020603050405020304" pitchFamily="18" charset="0"/>
                <a:cs typeface="Times New Roman" panose="02020603050405020304" pitchFamily="18" charset="0"/>
              </a:endParaRPr>
            </a:p>
          </p:txBody>
        </p:sp>
        <p:cxnSp>
          <p:nvCxnSpPr>
            <p:cNvPr id="34" name="直接连接符 33"/>
            <p:cNvCxnSpPr/>
            <p:nvPr/>
          </p:nvCxnSpPr>
          <p:spPr>
            <a:xfrm flipV="1">
              <a:off x="5940000" y="785188"/>
              <a:ext cx="0" cy="49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直接连接符 59"/>
            <p:cNvCxnSpPr/>
            <p:nvPr/>
          </p:nvCxnSpPr>
          <p:spPr>
            <a:xfrm flipV="1">
              <a:off x="6573932" y="792222"/>
              <a:ext cx="0" cy="49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直接箭头连接符 39"/>
            <p:cNvCxnSpPr/>
            <p:nvPr/>
          </p:nvCxnSpPr>
          <p:spPr>
            <a:xfrm>
              <a:off x="5941660" y="1346007"/>
              <a:ext cx="6182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62" name="矩形 61"/>
            <p:cNvSpPr/>
            <p:nvPr/>
          </p:nvSpPr>
          <p:spPr>
            <a:xfrm>
              <a:off x="5979431" y="957324"/>
              <a:ext cx="607859" cy="430887"/>
            </a:xfrm>
            <a:prstGeom prst="rect">
              <a:avLst/>
            </a:prstGeom>
          </p:spPr>
          <p:txBody>
            <a:bodyPr wrap="none">
              <a:spAutoFit/>
            </a:bodyPr>
            <a:lstStyle/>
            <a:p>
              <a:pPr algn="ctr"/>
              <a:r>
                <a:rPr lang="zh-CN" altLang="en-US" sz="1100" dirty="0">
                  <a:latin typeface="Times New Roman" panose="02020603050405020304" pitchFamily="18" charset="0"/>
                  <a:cs typeface="Times New Roman" panose="02020603050405020304" pitchFamily="18" charset="0"/>
                </a:rPr>
                <a:t>讨论</a:t>
              </a:r>
              <a:r>
                <a:rPr lang="en-US" altLang="zh-CN" sz="1100" dirty="0">
                  <a:latin typeface="Times New Roman" panose="02020603050405020304" pitchFamily="18" charset="0"/>
                  <a:cs typeface="Times New Roman" panose="02020603050405020304" pitchFamily="18" charset="0"/>
                </a:rPr>
                <a:t>-</a:t>
              </a:r>
              <a:endParaRPr lang="en-US" altLang="zh-CN" sz="1100" dirty="0">
                <a:latin typeface="Times New Roman" panose="02020603050405020304" pitchFamily="18" charset="0"/>
                <a:cs typeface="Times New Roman" panose="02020603050405020304" pitchFamily="18" charset="0"/>
              </a:endParaRPr>
            </a:p>
            <a:p>
              <a:pPr algn="ctr"/>
              <a:r>
                <a:rPr lang="zh-CN" altLang="en-US" sz="1100" dirty="0">
                  <a:latin typeface="Times New Roman" panose="02020603050405020304" pitchFamily="18" charset="0"/>
                  <a:cs typeface="Times New Roman" panose="02020603050405020304" pitchFamily="18" charset="0"/>
                </a:rPr>
                <a:t>长互动</a:t>
              </a:r>
              <a:endParaRPr lang="zh-CN" altLang="en-US" sz="1100" dirty="0"/>
            </a:p>
          </p:txBody>
        </p:sp>
        <p:sp>
          <p:nvSpPr>
            <p:cNvPr id="64" name="矩形 63"/>
            <p:cNvSpPr/>
            <p:nvPr/>
          </p:nvSpPr>
          <p:spPr>
            <a:xfrm>
              <a:off x="7592277" y="1029324"/>
              <a:ext cx="607859" cy="430887"/>
            </a:xfrm>
            <a:prstGeom prst="rect">
              <a:avLst/>
            </a:prstGeom>
          </p:spPr>
          <p:txBody>
            <a:bodyPr wrap="none">
              <a:spAutoFit/>
            </a:bodyPr>
            <a:lstStyle/>
            <a:p>
              <a:pPr algn="ctr"/>
              <a:r>
                <a:rPr lang="zh-CN" altLang="en-US" sz="1100" dirty="0">
                  <a:latin typeface="Times New Roman" panose="02020603050405020304" pitchFamily="18" charset="0"/>
                  <a:cs typeface="Times New Roman" panose="02020603050405020304" pitchFamily="18" charset="0"/>
                </a:rPr>
                <a:t>问答</a:t>
              </a:r>
              <a:r>
                <a:rPr lang="en-US" altLang="zh-CN" sz="1100" dirty="0">
                  <a:latin typeface="Times New Roman" panose="02020603050405020304" pitchFamily="18" charset="0"/>
                  <a:cs typeface="Times New Roman" panose="02020603050405020304" pitchFamily="18" charset="0"/>
                </a:rPr>
                <a:t>-</a:t>
              </a:r>
              <a:endParaRPr lang="en-US" altLang="zh-CN" sz="1100" dirty="0">
                <a:latin typeface="Times New Roman" panose="02020603050405020304" pitchFamily="18" charset="0"/>
                <a:cs typeface="Times New Roman" panose="02020603050405020304" pitchFamily="18" charset="0"/>
              </a:endParaRPr>
            </a:p>
            <a:p>
              <a:pPr algn="ctr"/>
              <a:r>
                <a:rPr lang="zh-CN" altLang="en-US" sz="1100" dirty="0">
                  <a:latin typeface="Times New Roman" panose="02020603050405020304" pitchFamily="18" charset="0"/>
                  <a:cs typeface="Times New Roman" panose="02020603050405020304" pitchFamily="18" charset="0"/>
                </a:rPr>
                <a:t>短互动</a:t>
              </a:r>
              <a:endParaRPr lang="zh-CN" altLang="en-US" sz="1100" dirty="0"/>
            </a:p>
          </p:txBody>
        </p:sp>
        <p:cxnSp>
          <p:nvCxnSpPr>
            <p:cNvPr id="43" name="直接箭头连接符 42"/>
            <p:cNvCxnSpPr/>
            <p:nvPr/>
          </p:nvCxnSpPr>
          <p:spPr>
            <a:xfrm flipH="1" flipV="1">
              <a:off x="7503882" y="670654"/>
              <a:ext cx="193254" cy="5642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8" name="直接箭头连接符 67"/>
            <p:cNvCxnSpPr/>
            <p:nvPr/>
          </p:nvCxnSpPr>
          <p:spPr>
            <a:xfrm flipH="1">
              <a:off x="7503882" y="1234887"/>
              <a:ext cx="193253" cy="44265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6" name="直接箭头连接符 75"/>
            <p:cNvCxnSpPr/>
            <p:nvPr/>
          </p:nvCxnSpPr>
          <p:spPr>
            <a:xfrm flipH="1" flipV="1">
              <a:off x="7206147" y="641188"/>
              <a:ext cx="471986" cy="5642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0" name="直接箭头连接符 79"/>
            <p:cNvCxnSpPr/>
            <p:nvPr/>
          </p:nvCxnSpPr>
          <p:spPr>
            <a:xfrm flipH="1">
              <a:off x="7206147" y="1234887"/>
              <a:ext cx="490988" cy="41319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3" name="直接连接符 82"/>
            <p:cNvCxnSpPr/>
            <p:nvPr/>
          </p:nvCxnSpPr>
          <p:spPr>
            <a:xfrm flipV="1">
              <a:off x="3794068" y="785188"/>
              <a:ext cx="0" cy="49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直接连接符 84"/>
            <p:cNvCxnSpPr/>
            <p:nvPr/>
          </p:nvCxnSpPr>
          <p:spPr>
            <a:xfrm flipV="1">
              <a:off x="3537054" y="785188"/>
              <a:ext cx="0" cy="49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直接连接符 85"/>
            <p:cNvCxnSpPr/>
            <p:nvPr/>
          </p:nvCxnSpPr>
          <p:spPr>
            <a:xfrm flipV="1">
              <a:off x="1993692" y="785188"/>
              <a:ext cx="0" cy="49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87" name="直接连接符 86"/>
            <p:cNvCxnSpPr/>
            <p:nvPr/>
          </p:nvCxnSpPr>
          <p:spPr>
            <a:xfrm flipV="1">
              <a:off x="2229768" y="785188"/>
              <a:ext cx="0" cy="4968000"/>
            </a:xfrm>
            <a:prstGeom prst="line">
              <a:avLst/>
            </a:prstGeom>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4" name="组合 83"/>
          <p:cNvGrpSpPr/>
          <p:nvPr/>
        </p:nvGrpSpPr>
        <p:grpSpPr>
          <a:xfrm>
            <a:off x="251520" y="1898600"/>
            <a:ext cx="3908481" cy="3906664"/>
            <a:chOff x="447519" y="1403668"/>
            <a:chExt cx="3908481" cy="3906664"/>
          </a:xfrm>
        </p:grpSpPr>
        <p:sp>
          <p:nvSpPr>
            <p:cNvPr id="51" name="矩形 50"/>
            <p:cNvSpPr/>
            <p:nvPr/>
          </p:nvSpPr>
          <p:spPr>
            <a:xfrm>
              <a:off x="2248170" y="3184864"/>
              <a:ext cx="667830" cy="659962"/>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文本框 4"/>
            <p:cNvSpPr txBox="1"/>
            <p:nvPr/>
          </p:nvSpPr>
          <p:spPr>
            <a:xfrm>
              <a:off x="944930" y="4518025"/>
              <a:ext cx="46679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0A</a:t>
              </a:r>
              <a:endParaRPr lang="en-US" altLang="zh-CN" dirty="0">
                <a:latin typeface="Times New Roman" panose="02020603050405020304" pitchFamily="18" charset="0"/>
                <a:cs typeface="Times New Roman" panose="02020603050405020304" pitchFamily="18" charset="0"/>
              </a:endParaRPr>
            </a:p>
          </p:txBody>
        </p:sp>
        <p:sp>
          <p:nvSpPr>
            <p:cNvPr id="6" name="文本框 5"/>
            <p:cNvSpPr txBox="1"/>
            <p:nvPr/>
          </p:nvSpPr>
          <p:spPr>
            <a:xfrm>
              <a:off x="2366670" y="1824990"/>
              <a:ext cx="453970"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0B</a:t>
              </a:r>
              <a:endParaRPr lang="en-US" altLang="zh-CN">
                <a:latin typeface="Times New Roman" panose="02020603050405020304" pitchFamily="18" charset="0"/>
                <a:cs typeface="Times New Roman" panose="02020603050405020304" pitchFamily="18" charset="0"/>
              </a:endParaRPr>
            </a:p>
          </p:txBody>
        </p:sp>
        <p:sp>
          <p:nvSpPr>
            <p:cNvPr id="7" name="文本框 6"/>
            <p:cNvSpPr txBox="1"/>
            <p:nvPr/>
          </p:nvSpPr>
          <p:spPr>
            <a:xfrm>
              <a:off x="3647630" y="4518025"/>
              <a:ext cx="45397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0C</a:t>
              </a:r>
              <a:endParaRPr lang="en-US" altLang="zh-CN" dirty="0">
                <a:latin typeface="Times New Roman" panose="02020603050405020304" pitchFamily="18" charset="0"/>
                <a:cs typeface="Times New Roman" panose="02020603050405020304" pitchFamily="18" charset="0"/>
              </a:endParaRPr>
            </a:p>
          </p:txBody>
        </p:sp>
        <p:sp>
          <p:nvSpPr>
            <p:cNvPr id="9" name="文本框 8"/>
            <p:cNvSpPr txBox="1"/>
            <p:nvPr/>
          </p:nvSpPr>
          <p:spPr>
            <a:xfrm>
              <a:off x="2366670" y="4555490"/>
              <a:ext cx="466794"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0D</a:t>
              </a:r>
              <a:endParaRPr lang="en-US" altLang="zh-CN">
                <a:latin typeface="Times New Roman" panose="02020603050405020304" pitchFamily="18" charset="0"/>
                <a:cs typeface="Times New Roman" panose="02020603050405020304" pitchFamily="18" charset="0"/>
              </a:endParaRPr>
            </a:p>
          </p:txBody>
        </p:sp>
        <p:sp>
          <p:nvSpPr>
            <p:cNvPr id="10" name="文本框 9"/>
            <p:cNvSpPr txBox="1"/>
            <p:nvPr/>
          </p:nvSpPr>
          <p:spPr>
            <a:xfrm>
              <a:off x="1441206" y="3861000"/>
              <a:ext cx="46679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1A</a:t>
              </a:r>
              <a:endParaRPr lang="en-US" altLang="zh-CN" dirty="0">
                <a:latin typeface="Times New Roman" panose="02020603050405020304" pitchFamily="18" charset="0"/>
                <a:cs typeface="Times New Roman" panose="02020603050405020304" pitchFamily="18" charset="0"/>
              </a:endParaRPr>
            </a:p>
          </p:txBody>
        </p:sp>
        <p:sp>
          <p:nvSpPr>
            <p:cNvPr id="11" name="文本框 10"/>
            <p:cNvSpPr txBox="1"/>
            <p:nvPr/>
          </p:nvSpPr>
          <p:spPr>
            <a:xfrm>
              <a:off x="1857102" y="3353239"/>
              <a:ext cx="46679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2A</a:t>
              </a:r>
              <a:endParaRPr lang="en-US" altLang="zh-CN" dirty="0">
                <a:latin typeface="Times New Roman" panose="02020603050405020304" pitchFamily="18" charset="0"/>
                <a:cs typeface="Times New Roman" panose="02020603050405020304" pitchFamily="18" charset="0"/>
              </a:endParaRPr>
            </a:p>
          </p:txBody>
        </p:sp>
        <p:sp>
          <p:nvSpPr>
            <p:cNvPr id="12" name="文本框 11"/>
            <p:cNvSpPr txBox="1"/>
            <p:nvPr/>
          </p:nvSpPr>
          <p:spPr>
            <a:xfrm>
              <a:off x="2374925" y="2402205"/>
              <a:ext cx="453970"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1B</a:t>
              </a:r>
              <a:endParaRPr lang="en-US" altLang="zh-CN">
                <a:latin typeface="Times New Roman" panose="02020603050405020304" pitchFamily="18" charset="0"/>
                <a:cs typeface="Times New Roman" panose="02020603050405020304" pitchFamily="18" charset="0"/>
              </a:endParaRPr>
            </a:p>
          </p:txBody>
        </p:sp>
        <p:sp>
          <p:nvSpPr>
            <p:cNvPr id="13" name="文本框 12"/>
            <p:cNvSpPr txBox="1"/>
            <p:nvPr/>
          </p:nvSpPr>
          <p:spPr>
            <a:xfrm>
              <a:off x="2380005" y="2781000"/>
              <a:ext cx="45397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2B</a:t>
              </a:r>
              <a:endParaRPr lang="en-US" altLang="zh-CN" dirty="0">
                <a:latin typeface="Times New Roman" panose="02020603050405020304" pitchFamily="18" charset="0"/>
                <a:cs typeface="Times New Roman" panose="02020603050405020304" pitchFamily="18" charset="0"/>
              </a:endParaRPr>
            </a:p>
          </p:txBody>
        </p:sp>
        <p:sp>
          <p:nvSpPr>
            <p:cNvPr id="14" name="文本框 13"/>
            <p:cNvSpPr txBox="1"/>
            <p:nvPr/>
          </p:nvSpPr>
          <p:spPr>
            <a:xfrm>
              <a:off x="3204000" y="3851668"/>
              <a:ext cx="45397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1C</a:t>
              </a:r>
              <a:endParaRPr lang="en-US" altLang="zh-CN" dirty="0">
                <a:latin typeface="Times New Roman" panose="02020603050405020304" pitchFamily="18" charset="0"/>
                <a:cs typeface="Times New Roman" panose="02020603050405020304" pitchFamily="18" charset="0"/>
              </a:endParaRPr>
            </a:p>
          </p:txBody>
        </p:sp>
        <p:sp>
          <p:nvSpPr>
            <p:cNvPr id="15" name="文本框 14"/>
            <p:cNvSpPr txBox="1"/>
            <p:nvPr/>
          </p:nvSpPr>
          <p:spPr>
            <a:xfrm>
              <a:off x="2839917" y="3352604"/>
              <a:ext cx="453970"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2C</a:t>
              </a:r>
              <a:endParaRPr lang="en-US" altLang="zh-CN" dirty="0">
                <a:latin typeface="Times New Roman" panose="02020603050405020304" pitchFamily="18" charset="0"/>
                <a:cs typeface="Times New Roman" panose="02020603050405020304" pitchFamily="18" charset="0"/>
              </a:endParaRPr>
            </a:p>
          </p:txBody>
        </p:sp>
        <p:sp>
          <p:nvSpPr>
            <p:cNvPr id="16" name="文本框 15"/>
            <p:cNvSpPr txBox="1"/>
            <p:nvPr/>
          </p:nvSpPr>
          <p:spPr>
            <a:xfrm>
              <a:off x="2340000" y="4187190"/>
              <a:ext cx="466794" cy="369332"/>
            </a:xfrm>
            <a:prstGeom prst="rect">
              <a:avLst/>
            </a:prstGeom>
            <a:noFill/>
          </p:spPr>
          <p:txBody>
            <a:bodyPr wrap="none" rtlCol="0">
              <a:spAutoFit/>
            </a:bodyPr>
            <a:lstStyle/>
            <a:p>
              <a:r>
                <a:rPr lang="en-US" altLang="zh-CN">
                  <a:latin typeface="Times New Roman" panose="02020603050405020304" pitchFamily="18" charset="0"/>
                  <a:cs typeface="Times New Roman" panose="02020603050405020304" pitchFamily="18" charset="0"/>
                </a:rPr>
                <a:t>1D</a:t>
              </a:r>
              <a:endParaRPr lang="en-US" altLang="zh-CN">
                <a:latin typeface="Times New Roman" panose="02020603050405020304" pitchFamily="18" charset="0"/>
                <a:cs typeface="Times New Roman" panose="02020603050405020304" pitchFamily="18" charset="0"/>
              </a:endParaRPr>
            </a:p>
          </p:txBody>
        </p:sp>
        <p:sp>
          <p:nvSpPr>
            <p:cNvPr id="17" name="文本框 16"/>
            <p:cNvSpPr txBox="1"/>
            <p:nvPr/>
          </p:nvSpPr>
          <p:spPr>
            <a:xfrm>
              <a:off x="2372385" y="3861000"/>
              <a:ext cx="466794"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2D</a:t>
              </a:r>
              <a:endParaRPr lang="en-US" altLang="zh-CN" dirty="0">
                <a:latin typeface="Times New Roman" panose="02020603050405020304" pitchFamily="18" charset="0"/>
                <a:cs typeface="Times New Roman" panose="02020603050405020304" pitchFamily="18" charset="0"/>
              </a:endParaRPr>
            </a:p>
          </p:txBody>
        </p:sp>
        <p:sp>
          <p:nvSpPr>
            <p:cNvPr id="18" name="文本框 17"/>
            <p:cNvSpPr txBox="1"/>
            <p:nvPr/>
          </p:nvSpPr>
          <p:spPr>
            <a:xfrm>
              <a:off x="2414295" y="3306884"/>
              <a:ext cx="337185" cy="460375"/>
            </a:xfrm>
            <a:prstGeom prst="rect">
              <a:avLst/>
            </a:prstGeom>
            <a:noFill/>
          </p:spPr>
          <p:txBody>
            <a:bodyPr wrap="none" rtlCol="0">
              <a:spAutoFit/>
            </a:bodyPr>
            <a:lstStyle/>
            <a:p>
              <a:r>
                <a:rPr lang="en-US" altLang="zh-CN" sz="2400">
                  <a:latin typeface="Times New Roman" panose="02020603050405020304" pitchFamily="18" charset="0"/>
                  <a:cs typeface="Times New Roman" panose="02020603050405020304" pitchFamily="18" charset="0"/>
                </a:rPr>
                <a:t>3</a:t>
              </a:r>
              <a:endParaRPr lang="en-US" altLang="zh-CN" sz="2400">
                <a:latin typeface="Times New Roman" panose="02020603050405020304" pitchFamily="18" charset="0"/>
                <a:cs typeface="Times New Roman" panose="02020603050405020304" pitchFamily="18" charset="0"/>
              </a:endParaRPr>
            </a:p>
          </p:txBody>
        </p:sp>
        <p:cxnSp>
          <p:nvCxnSpPr>
            <p:cNvPr id="3" name="直接连接符 2"/>
            <p:cNvCxnSpPr/>
            <p:nvPr/>
          </p:nvCxnSpPr>
          <p:spPr>
            <a:xfrm>
              <a:off x="828000" y="4941000"/>
              <a:ext cx="33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直接连接符 18"/>
            <p:cNvCxnSpPr/>
            <p:nvPr/>
          </p:nvCxnSpPr>
          <p:spPr>
            <a:xfrm>
              <a:off x="828000" y="1557000"/>
              <a:ext cx="33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rot="5400000">
              <a:off x="2520000" y="3249000"/>
              <a:ext cx="33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直接连接符 20"/>
            <p:cNvCxnSpPr/>
            <p:nvPr/>
          </p:nvCxnSpPr>
          <p:spPr>
            <a:xfrm rot="5400000">
              <a:off x="-864000" y="3249000"/>
              <a:ext cx="33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flipH="1">
              <a:off x="835715" y="1557000"/>
              <a:ext cx="1720287" cy="3366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直接连接符 24"/>
            <p:cNvCxnSpPr/>
            <p:nvPr/>
          </p:nvCxnSpPr>
          <p:spPr>
            <a:xfrm>
              <a:off x="2556000" y="1557000"/>
              <a:ext cx="1656000" cy="338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a:off x="1943170" y="2770505"/>
              <a:ext cx="122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直接连接符 32"/>
            <p:cNvCxnSpPr/>
            <p:nvPr/>
          </p:nvCxnSpPr>
          <p:spPr>
            <a:xfrm>
              <a:off x="2224136" y="2193290"/>
              <a:ext cx="643179" cy="1032"/>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a:off x="1943170" y="2770505"/>
              <a:ext cx="0" cy="1784985"/>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a:off x="3167170" y="2770505"/>
              <a:ext cx="59026" cy="17935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连接符 40"/>
            <p:cNvCxnSpPr/>
            <p:nvPr/>
          </p:nvCxnSpPr>
          <p:spPr>
            <a:xfrm>
              <a:off x="1375460" y="3855752"/>
              <a:ext cx="0" cy="1068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a:off x="3686898" y="3872962"/>
              <a:ext cx="0" cy="1068038"/>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1943170" y="4221000"/>
              <a:ext cx="12608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连接符 47"/>
            <p:cNvCxnSpPr/>
            <p:nvPr/>
          </p:nvCxnSpPr>
          <p:spPr>
            <a:xfrm>
              <a:off x="1375460" y="4555490"/>
              <a:ext cx="2311438" cy="0"/>
            </a:xfrm>
            <a:prstGeom prst="line">
              <a:avLst/>
            </a:prstGeom>
          </p:spPr>
          <p:style>
            <a:lnRef idx="1">
              <a:schemeClr val="accent1"/>
            </a:lnRef>
            <a:fillRef idx="0">
              <a:schemeClr val="accent1"/>
            </a:fillRef>
            <a:effectRef idx="0">
              <a:schemeClr val="accent1"/>
            </a:effectRef>
            <a:fontRef idx="minor">
              <a:schemeClr val="tx1"/>
            </a:fontRef>
          </p:style>
        </p:cxnSp>
        <p:sp>
          <p:nvSpPr>
            <p:cNvPr id="55" name="文本框 54"/>
            <p:cNvSpPr txBox="1"/>
            <p:nvPr/>
          </p:nvSpPr>
          <p:spPr>
            <a:xfrm>
              <a:off x="540000" y="4931668"/>
              <a:ext cx="30168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0</a:t>
              </a:r>
              <a:endParaRPr lang="en-US" altLang="zh-CN" dirty="0">
                <a:latin typeface="Times New Roman" panose="02020603050405020304" pitchFamily="18" charset="0"/>
                <a:cs typeface="Times New Roman" panose="02020603050405020304" pitchFamily="18" charset="0"/>
              </a:endParaRPr>
            </a:p>
          </p:txBody>
        </p:sp>
        <p:sp>
          <p:nvSpPr>
            <p:cNvPr id="56" name="文本框 55"/>
            <p:cNvSpPr txBox="1"/>
            <p:nvPr/>
          </p:nvSpPr>
          <p:spPr>
            <a:xfrm>
              <a:off x="4054314" y="4941000"/>
              <a:ext cx="30168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1</a:t>
              </a:r>
              <a:endParaRPr lang="en-US" altLang="zh-CN" dirty="0">
                <a:latin typeface="Times New Roman" panose="02020603050405020304" pitchFamily="18" charset="0"/>
                <a:cs typeface="Times New Roman" panose="02020603050405020304" pitchFamily="18" charset="0"/>
              </a:endParaRPr>
            </a:p>
          </p:txBody>
        </p:sp>
        <p:sp>
          <p:nvSpPr>
            <p:cNvPr id="57" name="文本框 56"/>
            <p:cNvSpPr txBox="1"/>
            <p:nvPr/>
          </p:nvSpPr>
          <p:spPr>
            <a:xfrm>
              <a:off x="2412000" y="4941000"/>
              <a:ext cx="386644" cy="369332"/>
            </a:xfrm>
            <a:prstGeom prst="rect">
              <a:avLst/>
            </a:prstGeom>
            <a:noFill/>
          </p:spPr>
          <p:txBody>
            <a:bodyPr wrap="none" rtlCol="0">
              <a:spAutoFit/>
            </a:bodyPr>
            <a:lstStyle/>
            <a:p>
              <a:r>
                <a:rPr lang="en-US" altLang="zh-CN" i="1" dirty="0" err="1">
                  <a:latin typeface="Times New Roman" panose="02020603050405020304" pitchFamily="18" charset="0"/>
                  <a:cs typeface="Times New Roman" panose="02020603050405020304" pitchFamily="18" charset="0"/>
                </a:rPr>
                <a:t>Rt</a:t>
              </a:r>
              <a:endParaRPr lang="en-US" altLang="zh-CN" i="1" dirty="0">
                <a:latin typeface="Times New Roman" panose="02020603050405020304" pitchFamily="18" charset="0"/>
                <a:cs typeface="Times New Roman" panose="02020603050405020304" pitchFamily="18" charset="0"/>
              </a:endParaRPr>
            </a:p>
          </p:txBody>
        </p:sp>
        <p:sp>
          <p:nvSpPr>
            <p:cNvPr id="58" name="文本框 57"/>
            <p:cNvSpPr txBox="1"/>
            <p:nvPr/>
          </p:nvSpPr>
          <p:spPr>
            <a:xfrm>
              <a:off x="540000" y="1403668"/>
              <a:ext cx="301686" cy="369332"/>
            </a:xfrm>
            <a:prstGeom prst="rect">
              <a:avLst/>
            </a:prstGeom>
            <a:noFill/>
          </p:spPr>
          <p:txBody>
            <a:bodyPr wrap="none" rtlCol="0">
              <a:spAutoFit/>
            </a:bodyPr>
            <a:lstStyle/>
            <a:p>
              <a:r>
                <a:rPr lang="en-US" altLang="zh-CN" dirty="0">
                  <a:latin typeface="Times New Roman" panose="02020603050405020304" pitchFamily="18" charset="0"/>
                  <a:cs typeface="Times New Roman" panose="02020603050405020304" pitchFamily="18" charset="0"/>
                </a:rPr>
                <a:t>1</a:t>
              </a:r>
              <a:endParaRPr lang="en-US" altLang="zh-CN" dirty="0">
                <a:latin typeface="Times New Roman" panose="02020603050405020304" pitchFamily="18" charset="0"/>
                <a:cs typeface="Times New Roman" panose="02020603050405020304" pitchFamily="18" charset="0"/>
              </a:endParaRPr>
            </a:p>
          </p:txBody>
        </p:sp>
        <p:sp>
          <p:nvSpPr>
            <p:cNvPr id="59" name="文本框 58"/>
            <p:cNvSpPr txBox="1"/>
            <p:nvPr/>
          </p:nvSpPr>
          <p:spPr>
            <a:xfrm>
              <a:off x="447519" y="3011408"/>
              <a:ext cx="452481" cy="369332"/>
            </a:xfrm>
            <a:prstGeom prst="rect">
              <a:avLst/>
            </a:prstGeom>
            <a:noFill/>
          </p:spPr>
          <p:txBody>
            <a:bodyPr wrap="square" rtlCol="0">
              <a:spAutoFit/>
            </a:bodyPr>
            <a:lstStyle/>
            <a:p>
              <a:r>
                <a:rPr lang="en-US" altLang="zh-CN" i="1" dirty="0">
                  <a:latin typeface="Times New Roman" panose="02020603050405020304" pitchFamily="18" charset="0"/>
                  <a:cs typeface="Times New Roman" panose="02020603050405020304" pitchFamily="18" charset="0"/>
                </a:rPr>
                <a:t>Ch</a:t>
              </a:r>
              <a:endParaRPr lang="en-US" altLang="zh-CN" i="1" dirty="0">
                <a:latin typeface="Times New Roman" panose="02020603050405020304" pitchFamily="18" charset="0"/>
                <a:cs typeface="Times New Roman" panose="02020603050405020304" pitchFamily="18" charset="0"/>
              </a:endParaRPr>
            </a:p>
          </p:txBody>
        </p:sp>
        <p:cxnSp>
          <p:nvCxnSpPr>
            <p:cNvPr id="63" name="直接连接符 62"/>
            <p:cNvCxnSpPr/>
            <p:nvPr/>
          </p:nvCxnSpPr>
          <p:spPr>
            <a:xfrm>
              <a:off x="1943170" y="2770505"/>
              <a:ext cx="311316" cy="414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直接连接符 64"/>
            <p:cNvCxnSpPr/>
            <p:nvPr/>
          </p:nvCxnSpPr>
          <p:spPr>
            <a:xfrm flipV="1">
              <a:off x="1950885" y="3855752"/>
              <a:ext cx="293800" cy="365248"/>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直接连接符 66"/>
            <p:cNvCxnSpPr/>
            <p:nvPr/>
          </p:nvCxnSpPr>
          <p:spPr>
            <a:xfrm flipH="1">
              <a:off x="2916000" y="2770505"/>
              <a:ext cx="238182" cy="414359"/>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直接连接符 78"/>
            <p:cNvCxnSpPr/>
            <p:nvPr/>
          </p:nvCxnSpPr>
          <p:spPr>
            <a:xfrm flipH="1" flipV="1">
              <a:off x="2916001" y="3844828"/>
              <a:ext cx="283554" cy="385504"/>
            </a:xfrm>
            <a:prstGeom prst="line">
              <a:avLst/>
            </a:prstGeom>
          </p:spPr>
          <p:style>
            <a:lnRef idx="1">
              <a:schemeClr val="accent1"/>
            </a:lnRef>
            <a:fillRef idx="0">
              <a:schemeClr val="accent1"/>
            </a:fillRef>
            <a:effectRef idx="0">
              <a:schemeClr val="accent1"/>
            </a:effectRef>
            <a:fontRef idx="minor">
              <a:schemeClr val="tx1"/>
            </a:fontRef>
          </p:style>
        </p:cxnSp>
      </p:grpSp>
      <p:pic>
        <p:nvPicPr>
          <p:cNvPr id="40" name="图片 7"/>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258643" y="2052615"/>
            <a:ext cx="4588846" cy="3599584"/>
          </a:xfrm>
          <a:prstGeom prst="rect">
            <a:avLst/>
          </a:prstGeom>
          <a:noFill/>
          <a:extLst>
            <a:ext uri="{909E8E84-426E-40DD-AFC4-6F175D3DCCD1}">
              <a14:hiddenFill xmlns:a14="http://schemas.microsoft.com/office/drawing/2010/main">
                <a:solidFill>
                  <a:srgbClr val="FFFFFF"/>
                </a:solidFill>
              </a14:hiddenFill>
            </a:ext>
          </a:extLst>
        </p:spPr>
      </p:pic>
      <p:sp>
        <p:nvSpPr>
          <p:cNvPr id="42" name="标题 1"/>
          <p:cNvSpPr txBox="1"/>
          <p:nvPr/>
        </p:nvSpPr>
        <p:spPr>
          <a:xfrm>
            <a:off x="457200" y="471264"/>
            <a:ext cx="7543800" cy="725488"/>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algn="ctr"/>
            <a:r>
              <a:rPr lang="zh-CN" altLang="en-US" kern="0" dirty="0"/>
              <a:t>具有评价功能的</a:t>
            </a:r>
            <a:r>
              <a:rPr lang="en-US" altLang="zh-CN" kern="0" dirty="0"/>
              <a:t>13</a:t>
            </a:r>
            <a:r>
              <a:rPr lang="zh-CN" altLang="en-US" kern="0" dirty="0"/>
              <a:t>分区</a:t>
            </a:r>
            <a:r>
              <a:rPr lang="en-US" altLang="zh-CN" kern="0" dirty="0" err="1"/>
              <a:t>Rt</a:t>
            </a:r>
            <a:r>
              <a:rPr lang="en-US" altLang="zh-CN" kern="0" dirty="0"/>
              <a:t>-Ch</a:t>
            </a:r>
            <a:r>
              <a:rPr lang="zh-CN" altLang="en-US" kern="0" dirty="0"/>
              <a:t>图</a:t>
            </a:r>
            <a:endParaRPr lang="zh-CN" altLang="en-US" kern="0"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组合 51"/>
          <p:cNvGrpSpPr/>
          <p:nvPr/>
        </p:nvGrpSpPr>
        <p:grpSpPr>
          <a:xfrm>
            <a:off x="828000" y="189000"/>
            <a:ext cx="7428571" cy="4251047"/>
            <a:chOff x="857714" y="1197000"/>
            <a:chExt cx="7428571" cy="4251047"/>
          </a:xfrm>
        </p:grpSpPr>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857714" y="1409952"/>
              <a:ext cx="7428571" cy="4038095"/>
            </a:xfrm>
            <a:prstGeom prst="rect">
              <a:avLst/>
            </a:prstGeom>
          </p:spPr>
        </p:pic>
        <p:cxnSp>
          <p:nvCxnSpPr>
            <p:cNvPr id="19" name="直接连接符 18"/>
            <p:cNvCxnSpPr/>
            <p:nvPr/>
          </p:nvCxnSpPr>
          <p:spPr>
            <a:xfrm flipV="1">
              <a:off x="2959864" y="1485000"/>
              <a:ext cx="0" cy="28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直接连接符 19"/>
            <p:cNvCxnSpPr/>
            <p:nvPr/>
          </p:nvCxnSpPr>
          <p:spPr>
            <a:xfrm flipV="1">
              <a:off x="3147434" y="1485000"/>
              <a:ext cx="0" cy="28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直接箭头连接符 21"/>
            <p:cNvCxnSpPr/>
            <p:nvPr/>
          </p:nvCxnSpPr>
          <p:spPr>
            <a:xfrm>
              <a:off x="2959864" y="1557000"/>
              <a:ext cx="187570"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2916000" y="1200714"/>
              <a:ext cx="285656" cy="338554"/>
            </a:xfrm>
            <a:prstGeom prst="rect">
              <a:avLst/>
            </a:prstGeom>
            <a:noFill/>
          </p:spPr>
          <p:txBody>
            <a:bodyPr wrap="none" rtlCol="0">
              <a:spAutoFit/>
            </a:bodyPr>
            <a:lstStyle/>
            <a:p>
              <a:r>
                <a:rPr lang="en-US" altLang="zh-CN" sz="1600" i="1" dirty="0" err="1">
                  <a:latin typeface="Times New Roman" panose="02020603050405020304" pitchFamily="18" charset="0"/>
                  <a:cs typeface="Times New Roman" panose="02020603050405020304" pitchFamily="18" charset="0"/>
                </a:rPr>
                <a:t>t</a:t>
              </a:r>
              <a:r>
                <a:rPr lang="en-US" altLang="zh-CN" sz="1600" i="1" baseline="-25000" dirty="0" err="1">
                  <a:latin typeface="Times New Roman" panose="02020603050405020304" pitchFamily="18" charset="0"/>
                  <a:cs typeface="Times New Roman" panose="02020603050405020304" pitchFamily="18" charset="0"/>
                </a:rPr>
                <a:t>i</a:t>
              </a:r>
              <a:endParaRPr lang="zh-CN" altLang="en-US" sz="1600" i="1" baseline="-25000" dirty="0">
                <a:latin typeface="Times New Roman" panose="02020603050405020304" pitchFamily="18" charset="0"/>
                <a:cs typeface="Times New Roman" panose="02020603050405020304" pitchFamily="18" charset="0"/>
              </a:endParaRPr>
            </a:p>
          </p:txBody>
        </p:sp>
        <p:cxnSp>
          <p:nvCxnSpPr>
            <p:cNvPr id="30" name="直接连接符 29"/>
            <p:cNvCxnSpPr/>
            <p:nvPr/>
          </p:nvCxnSpPr>
          <p:spPr>
            <a:xfrm flipV="1">
              <a:off x="5821106" y="1485000"/>
              <a:ext cx="0" cy="28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直接连接符 30"/>
            <p:cNvCxnSpPr/>
            <p:nvPr/>
          </p:nvCxnSpPr>
          <p:spPr>
            <a:xfrm flipV="1">
              <a:off x="6407170" y="1481286"/>
              <a:ext cx="0" cy="28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直接箭头连接符 31"/>
            <p:cNvCxnSpPr/>
            <p:nvPr/>
          </p:nvCxnSpPr>
          <p:spPr>
            <a:xfrm>
              <a:off x="5821106" y="1553286"/>
              <a:ext cx="58606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文本框 32"/>
            <p:cNvSpPr txBox="1"/>
            <p:nvPr/>
          </p:nvSpPr>
          <p:spPr>
            <a:xfrm>
              <a:off x="5940000" y="1197000"/>
              <a:ext cx="280846" cy="338554"/>
            </a:xfrm>
            <a:prstGeom prst="rect">
              <a:avLst/>
            </a:prstGeom>
            <a:noFill/>
          </p:spPr>
          <p:txBody>
            <a:bodyPr wrap="none" rtlCol="0">
              <a:spAutoFit/>
            </a:bodyPr>
            <a:lstStyle/>
            <a:p>
              <a:r>
                <a:rPr lang="en-US" altLang="zh-CN" sz="1600" i="1" dirty="0" err="1">
                  <a:latin typeface="Times New Roman" panose="02020603050405020304" pitchFamily="18" charset="0"/>
                  <a:cs typeface="Times New Roman" panose="02020603050405020304" pitchFamily="18" charset="0"/>
                </a:rPr>
                <a:t>t</a:t>
              </a:r>
              <a:r>
                <a:rPr lang="en-US" altLang="zh-CN" sz="1600" i="1" baseline="-25000" dirty="0" err="1">
                  <a:latin typeface="Times New Roman" panose="02020603050405020304" pitchFamily="18" charset="0"/>
                  <a:cs typeface="Times New Roman" panose="02020603050405020304" pitchFamily="18" charset="0"/>
                </a:rPr>
                <a:t>j</a:t>
              </a:r>
              <a:endParaRPr lang="zh-CN" altLang="en-US" sz="1600" i="1" baseline="-25000" dirty="0">
                <a:latin typeface="Times New Roman" panose="02020603050405020304" pitchFamily="18" charset="0"/>
                <a:cs typeface="Times New Roman" panose="02020603050405020304" pitchFamily="18" charset="0"/>
              </a:endParaRPr>
            </a:p>
          </p:txBody>
        </p:sp>
        <p:cxnSp>
          <p:nvCxnSpPr>
            <p:cNvPr id="36" name="直接连接符 35"/>
            <p:cNvCxnSpPr/>
            <p:nvPr/>
          </p:nvCxnSpPr>
          <p:spPr>
            <a:xfrm flipV="1">
              <a:off x="1447864" y="2622932"/>
              <a:ext cx="0" cy="64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直接连接符 36"/>
            <p:cNvCxnSpPr/>
            <p:nvPr/>
          </p:nvCxnSpPr>
          <p:spPr>
            <a:xfrm flipV="1">
              <a:off x="8042068" y="1755218"/>
              <a:ext cx="0" cy="1515714"/>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直接箭头连接符 40"/>
            <p:cNvCxnSpPr/>
            <p:nvPr/>
          </p:nvCxnSpPr>
          <p:spPr>
            <a:xfrm>
              <a:off x="1447864" y="3213000"/>
              <a:ext cx="6594204" cy="0"/>
            </a:xfrm>
            <a:prstGeom prst="straightConnector1">
              <a:avLst/>
            </a:prstGeom>
            <a:ln>
              <a:headEnd type="triangle"/>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4718344" y="2928714"/>
              <a:ext cx="298480" cy="338554"/>
            </a:xfrm>
            <a:prstGeom prst="rect">
              <a:avLst/>
            </a:prstGeom>
            <a:noFill/>
          </p:spPr>
          <p:txBody>
            <a:bodyPr wrap="none" rtlCol="0">
              <a:spAutoFit/>
            </a:bodyPr>
            <a:lstStyle/>
            <a:p>
              <a:r>
                <a:rPr lang="en-US" altLang="zh-CN" sz="1600" i="1" dirty="0">
                  <a:latin typeface="Times New Roman" panose="02020603050405020304" pitchFamily="18" charset="0"/>
                  <a:cs typeface="Times New Roman" panose="02020603050405020304" pitchFamily="18" charset="0"/>
                </a:rPr>
                <a:t>T</a:t>
              </a:r>
              <a:endParaRPr lang="zh-CN" altLang="en-US" sz="1600" i="1" baseline="-25000" dirty="0">
                <a:latin typeface="Times New Roman" panose="02020603050405020304" pitchFamily="18" charset="0"/>
                <a:cs typeface="Times New Roman" panose="02020603050405020304" pitchFamily="18" charset="0"/>
              </a:endParaRPr>
            </a:p>
          </p:txBody>
        </p:sp>
        <p:cxnSp>
          <p:nvCxnSpPr>
            <p:cNvPr id="45" name="直接连接符 44"/>
            <p:cNvCxnSpPr/>
            <p:nvPr/>
          </p:nvCxnSpPr>
          <p:spPr>
            <a:xfrm flipV="1">
              <a:off x="6400136" y="364500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flipV="1">
              <a:off x="6436966" y="3645000"/>
              <a:ext cx="0" cy="360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直接箭头连接符 47"/>
            <p:cNvCxnSpPr/>
            <p:nvPr/>
          </p:nvCxnSpPr>
          <p:spPr>
            <a:xfrm>
              <a:off x="5940000" y="3789000"/>
              <a:ext cx="46013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0" name="直接箭头连接符 49"/>
            <p:cNvCxnSpPr/>
            <p:nvPr/>
          </p:nvCxnSpPr>
          <p:spPr>
            <a:xfrm flipH="1">
              <a:off x="6436966" y="3789000"/>
              <a:ext cx="15103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1" name="文本框 50"/>
            <p:cNvSpPr txBox="1"/>
            <p:nvPr/>
          </p:nvSpPr>
          <p:spPr>
            <a:xfrm>
              <a:off x="6084000" y="3450446"/>
              <a:ext cx="303288" cy="338554"/>
            </a:xfrm>
            <a:prstGeom prst="rect">
              <a:avLst/>
            </a:prstGeom>
            <a:noFill/>
          </p:spPr>
          <p:txBody>
            <a:bodyPr wrap="none" rtlCol="0">
              <a:spAutoFit/>
            </a:bodyPr>
            <a:lstStyle/>
            <a:p>
              <a:r>
                <a:rPr lang="en-US" altLang="zh-CN" sz="1600" i="1" dirty="0" err="1">
                  <a:latin typeface="Times New Roman" panose="02020603050405020304" pitchFamily="18" charset="0"/>
                  <a:cs typeface="Times New Roman" panose="02020603050405020304" pitchFamily="18" charset="0"/>
                </a:rPr>
                <a:t>t</a:t>
              </a:r>
              <a:r>
                <a:rPr lang="en-US" altLang="zh-CN" sz="1600" i="1" baseline="-25000" dirty="0" err="1">
                  <a:latin typeface="Times New Roman" panose="02020603050405020304" pitchFamily="18" charset="0"/>
                  <a:cs typeface="Times New Roman" panose="02020603050405020304" pitchFamily="18" charset="0"/>
                </a:rPr>
                <a:t>k</a:t>
              </a:r>
              <a:endParaRPr lang="zh-CN" altLang="en-US" sz="1600" i="1" baseline="-25000" dirty="0">
                <a:latin typeface="Times New Roman" panose="02020603050405020304" pitchFamily="18" charset="0"/>
                <a:cs typeface="Times New Roman" panose="02020603050405020304" pitchFamily="18" charset="0"/>
              </a:endParaRPr>
            </a:p>
          </p:txBody>
        </p:sp>
      </p:grpSp>
      <p:pic>
        <p:nvPicPr>
          <p:cNvPr id="21" name="图片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6209" y="4396984"/>
            <a:ext cx="3578855" cy="2459770"/>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mc:Choice xmlns:a14="http://schemas.microsoft.com/office/drawing/2010/main" Requires="a14">
          <p:sp>
            <p:nvSpPr>
              <p:cNvPr id="2" name="矩形 1"/>
              <p:cNvSpPr/>
              <p:nvPr/>
            </p:nvSpPr>
            <p:spPr>
              <a:xfrm>
                <a:off x="1260000" y="4509000"/>
                <a:ext cx="2936893" cy="2183290"/>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d>
                        <m:dPr>
                          <m:begChr m:val="{"/>
                          <m:endChr m:val=""/>
                          <m:ctrlPr>
                            <a:rPr lang="zh-CN" altLang="en-US" i="1">
                              <a:latin typeface="Cambria Math" panose="02040503050406030204" pitchFamily="18" charset="0"/>
                            </a:rPr>
                          </m:ctrlPr>
                        </m:dPr>
                        <m:e>
                          <m:m>
                            <m:mPr>
                              <m:mcs>
                                <m:mc>
                                  <m:mcPr>
                                    <m:count m:val="1"/>
                                    <m:mcJc m:val="center"/>
                                  </m:mcPr>
                                </m:mc>
                              </m:mcs>
                              <m:plcHide m:val="on"/>
                              <m:ctrlPr>
                                <a:rPr lang="zh-CN" altLang="en-US" i="1">
                                  <a:latin typeface="Cambria Math" panose="02040503050406030204" pitchFamily="18" charset="0"/>
                                </a:rPr>
                              </m:ctrlPr>
                            </m:mPr>
                            <m:mr>
                              <m:e>
                                <m:r>
                                  <a:rPr lang="zh-CN" altLang="en-US" i="1">
                                    <a:latin typeface="Cambria Math" panose="02040503050406030204" pitchFamily="18" charset="0"/>
                                  </a:rPr>
                                  <m:t>𝑆𝑇</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𝑖</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𝑁𝑇</m:t>
                                        </m:r>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𝑖</m:t>
                                                        </m:r>
                                                      </m:sub>
                                                    </m:sSub>
                                                  </m:num>
                                                  <m:den>
                                                    <m:r>
                                                      <a:rPr lang="zh-CN" altLang="en-US" i="0">
                                                        <a:latin typeface="Cambria Math" panose="02040503050406030204" pitchFamily="18" charset="0"/>
                                                      </a:rPr>
                                                      <m:t>60</m:t>
                                                    </m:r>
                                                  </m:den>
                                                </m:f>
                                              </m:e>
                                            </m:d>
                                          </m:e>
                                          <m:sup>
                                            <m:r>
                                              <a:rPr lang="zh-CN" altLang="en-US" i="0">
                                                <a:latin typeface="Cambria Math" panose="02040503050406030204" pitchFamily="18" charset="0"/>
                                              </a:rPr>
                                              <m:t>2</m:t>
                                            </m:r>
                                          </m:sup>
                                        </m:sSup>
                                      </m:e>
                                    </m:nary>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40</m:t>
                                    </m:r>
                                  </m:num>
                                  <m:den>
                                    <m:r>
                                      <a:rPr lang="zh-CN" altLang="en-US" i="1">
                                        <a:latin typeface="Cambria Math" panose="02040503050406030204" pitchFamily="18" charset="0"/>
                                      </a:rPr>
                                      <m:t>𝑇</m:t>
                                    </m:r>
                                  </m:den>
                                </m:f>
                              </m:e>
                            </m:mr>
                            <m:mr>
                              <m:e>
                                <m:r>
                                  <a:rPr lang="zh-CN" altLang="en-US" i="1">
                                    <a:latin typeface="Cambria Math" panose="02040503050406030204" pitchFamily="18" charset="0"/>
                                  </a:rPr>
                                  <m:t>𝑆𝐿</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𝑗</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𝑁𝐿</m:t>
                                        </m:r>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𝑗</m:t>
                                                        </m:r>
                                                      </m:sub>
                                                    </m:sSub>
                                                  </m:num>
                                                  <m:den>
                                                    <m:r>
                                                      <a:rPr lang="zh-CN" altLang="en-US" i="0">
                                                        <a:latin typeface="Cambria Math" panose="02040503050406030204" pitchFamily="18" charset="0"/>
                                                      </a:rPr>
                                                      <m:t>60</m:t>
                                                    </m:r>
                                                  </m:den>
                                                </m:f>
                                              </m:e>
                                            </m:d>
                                          </m:e>
                                          <m:sup>
                                            <m:r>
                                              <a:rPr lang="zh-CN" altLang="en-US" i="0">
                                                <a:latin typeface="Cambria Math" panose="02040503050406030204" pitchFamily="18" charset="0"/>
                                              </a:rPr>
                                              <m:t>2</m:t>
                                            </m:r>
                                          </m:sup>
                                        </m:sSup>
                                      </m:e>
                                    </m:nary>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40</m:t>
                                    </m:r>
                                  </m:num>
                                  <m:den>
                                    <m:r>
                                      <a:rPr lang="zh-CN" altLang="en-US" i="1">
                                        <a:latin typeface="Cambria Math" panose="02040503050406030204" pitchFamily="18" charset="0"/>
                                      </a:rPr>
                                      <m:t>𝑇</m:t>
                                    </m:r>
                                  </m:den>
                                </m:f>
                              </m:e>
                            </m:mr>
                            <m:mr>
                              <m:e>
                                <m:r>
                                  <a:rPr lang="zh-CN" altLang="en-US" i="1">
                                    <a:latin typeface="Cambria Math" panose="02040503050406030204" pitchFamily="18" charset="0"/>
                                  </a:rPr>
                                  <m:t>𝑆𝐼</m:t>
                                </m:r>
                                <m:r>
                                  <a:rPr lang="zh-CN" altLang="en-US" i="0">
                                    <a:latin typeface="Cambria Math" panose="02040503050406030204" pitchFamily="18" charset="0"/>
                                  </a:rPr>
                                  <m:t>=</m:t>
                                </m:r>
                                <m:d>
                                  <m:dPr>
                                    <m:begChr m:val="{"/>
                                    <m:endChr m:val="}"/>
                                    <m:ctrlPr>
                                      <a:rPr lang="zh-CN" altLang="en-US" i="1">
                                        <a:latin typeface="Cambria Math" panose="02040503050406030204" pitchFamily="18" charset="0"/>
                                      </a:rPr>
                                    </m:ctrlPr>
                                  </m:dPr>
                                  <m:e>
                                    <m:nary>
                                      <m:naryPr>
                                        <m:chr m:val="∑"/>
                                        <m:limLoc m:val="subSup"/>
                                        <m:ctrlPr>
                                          <a:rPr lang="zh-CN" altLang="en-US" i="1">
                                            <a:latin typeface="Cambria Math" panose="02040503050406030204" pitchFamily="18" charset="0"/>
                                          </a:rPr>
                                        </m:ctrlPr>
                                      </m:naryPr>
                                      <m:sub>
                                        <m:r>
                                          <a:rPr lang="zh-CN" altLang="en-US" i="1">
                                            <a:latin typeface="Cambria Math" panose="02040503050406030204" pitchFamily="18" charset="0"/>
                                          </a:rPr>
                                          <m:t>𝑘</m:t>
                                        </m:r>
                                        <m:r>
                                          <a:rPr lang="zh-CN" altLang="en-US" i="0">
                                            <a:latin typeface="Cambria Math" panose="02040503050406030204" pitchFamily="18" charset="0"/>
                                          </a:rPr>
                                          <m:t>=</m:t>
                                        </m:r>
                                        <m:r>
                                          <a:rPr lang="zh-CN" altLang="en-US" i="0">
                                            <a:latin typeface="Cambria Math" panose="02040503050406030204" pitchFamily="18" charset="0"/>
                                          </a:rPr>
                                          <m:t>1</m:t>
                                        </m:r>
                                      </m:sub>
                                      <m:sup>
                                        <m:r>
                                          <a:rPr lang="zh-CN" altLang="en-US" i="1">
                                            <a:latin typeface="Cambria Math" panose="02040503050406030204" pitchFamily="18" charset="0"/>
                                          </a:rPr>
                                          <m:t>𝑁𝐼</m:t>
                                        </m:r>
                                      </m:sup>
                                      <m:e>
                                        <m:sSup>
                                          <m:sSupPr>
                                            <m:ctrlPr>
                                              <a:rPr lang="zh-CN" altLang="en-US" i="1">
                                                <a:latin typeface="Cambria Math" panose="02040503050406030204" pitchFamily="18" charset="0"/>
                                              </a:rPr>
                                            </m:ctrlPr>
                                          </m:sSupPr>
                                          <m:e>
                                            <m:d>
                                              <m:dPr>
                                                <m:ctrlPr>
                                                  <a:rPr lang="zh-CN" altLang="en-US" i="1">
                                                    <a:latin typeface="Cambria Math" panose="02040503050406030204" pitchFamily="18" charset="0"/>
                                                  </a:rPr>
                                                </m:ctrlPr>
                                              </m:dPr>
                                              <m:e>
                                                <m:f>
                                                  <m:fPr>
                                                    <m:ctrlPr>
                                                      <a:rPr lang="zh-CN" altLang="en-US" i="1">
                                                        <a:latin typeface="Cambria Math" panose="02040503050406030204" pitchFamily="18" charset="0"/>
                                                      </a:rPr>
                                                    </m:ctrlPr>
                                                  </m:fPr>
                                                  <m:num>
                                                    <m:sSub>
                                                      <m:sSubPr>
                                                        <m:ctrlPr>
                                                          <a:rPr lang="zh-CN" altLang="en-US" i="1">
                                                            <a:latin typeface="Cambria Math" panose="02040503050406030204" pitchFamily="18" charset="0"/>
                                                          </a:rPr>
                                                        </m:ctrlPr>
                                                      </m:sSubPr>
                                                      <m:e>
                                                        <m:r>
                                                          <a:rPr lang="zh-CN" altLang="en-US" i="1">
                                                            <a:latin typeface="Cambria Math" panose="02040503050406030204" pitchFamily="18" charset="0"/>
                                                          </a:rPr>
                                                          <m:t>𝑡</m:t>
                                                        </m:r>
                                                      </m:e>
                                                      <m:sub>
                                                        <m:r>
                                                          <a:rPr lang="zh-CN" altLang="en-US" i="1">
                                                            <a:latin typeface="Cambria Math" panose="02040503050406030204" pitchFamily="18" charset="0"/>
                                                          </a:rPr>
                                                          <m:t>𝑘</m:t>
                                                        </m:r>
                                                      </m:sub>
                                                    </m:sSub>
                                                  </m:num>
                                                  <m:den>
                                                    <m:r>
                                                      <a:rPr lang="zh-CN" altLang="en-US" i="0">
                                                        <a:latin typeface="Cambria Math" panose="02040503050406030204" pitchFamily="18" charset="0"/>
                                                      </a:rPr>
                                                      <m:t>60</m:t>
                                                    </m:r>
                                                  </m:den>
                                                </m:f>
                                              </m:e>
                                            </m:d>
                                          </m:e>
                                          <m:sup>
                                            <m:r>
                                              <a:rPr lang="zh-CN" altLang="en-US" i="0">
                                                <a:latin typeface="Cambria Math" panose="02040503050406030204" pitchFamily="18" charset="0"/>
                                              </a:rPr>
                                              <m:t>2</m:t>
                                            </m:r>
                                          </m:sup>
                                        </m:sSup>
                                      </m:e>
                                    </m:nary>
                                  </m:e>
                                </m:d>
                                <m:r>
                                  <a:rPr lang="zh-CN" altLang="en-US" i="0">
                                    <a:latin typeface="Cambria Math" panose="02040503050406030204" pitchFamily="18" charset="0"/>
                                  </a:rPr>
                                  <m:t>×</m:t>
                                </m:r>
                                <m:f>
                                  <m:fPr>
                                    <m:ctrlPr>
                                      <a:rPr lang="zh-CN" altLang="en-US" i="1">
                                        <a:latin typeface="Cambria Math" panose="02040503050406030204" pitchFamily="18" charset="0"/>
                                      </a:rPr>
                                    </m:ctrlPr>
                                  </m:fPr>
                                  <m:num>
                                    <m:r>
                                      <a:rPr lang="zh-CN" altLang="en-US" i="0">
                                        <a:latin typeface="Cambria Math" panose="02040503050406030204" pitchFamily="18" charset="0"/>
                                      </a:rPr>
                                      <m:t>40</m:t>
                                    </m:r>
                                  </m:num>
                                  <m:den>
                                    <m:r>
                                      <a:rPr lang="zh-CN" altLang="en-US" i="1">
                                        <a:latin typeface="Cambria Math" panose="02040503050406030204" pitchFamily="18" charset="0"/>
                                      </a:rPr>
                                      <m:t>𝑇</m:t>
                                    </m:r>
                                  </m:den>
                                </m:f>
                              </m:e>
                            </m:mr>
                          </m:m>
                        </m:e>
                      </m:d>
                    </m:oMath>
                  </m:oMathPara>
                </a14:m>
                <a:endParaRPr lang="zh-CN" altLang="en-US" dirty="0"/>
              </a:p>
            </p:txBody>
          </p:sp>
        </mc:Choice>
        <mc:Fallback>
          <p:sp>
            <p:nvSpPr>
              <p:cNvPr id="2" name="矩形 1"/>
              <p:cNvSpPr>
                <a:spLocks noRot="1" noChangeAspect="1" noMove="1" noResize="1" noEditPoints="1" noAdjustHandles="1" noChangeArrowheads="1" noChangeShapeType="1" noTextEdit="1"/>
              </p:cNvSpPr>
              <p:nvPr/>
            </p:nvSpPr>
            <p:spPr>
              <a:xfrm>
                <a:off x="1260000" y="4509000"/>
                <a:ext cx="2936893" cy="2183290"/>
              </a:xfrm>
              <a:prstGeom prst="rect">
                <a:avLst/>
              </a:prstGeom>
              <a:blipFill rotWithShape="1">
                <a:blip r:embed="rId3"/>
                <a:stretch>
                  <a:fillRect l="-5" t="-23" r="6" b="1"/>
                </a:stretch>
              </a:blipFill>
            </p:spPr>
            <p:txBody>
              <a:bodyPr/>
              <a:lstStyle/>
              <a:p>
                <a:r>
                  <a:rPr lang="zh-CN" altLang="en-US">
                    <a:noFill/>
                  </a:rPr>
                  <a:t> </a:t>
                </a:r>
              </a:p>
            </p:txBody>
          </p:sp>
        </mc:Fallback>
      </mc:AlternateContent>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405676"/>
            <a:ext cx="7749480" cy="725488"/>
          </a:xfrm>
        </p:spPr>
        <p:txBody>
          <a:bodyPr/>
          <a:lstStyle/>
          <a:p>
            <a:pPr algn="ctr"/>
            <a:r>
              <a:rPr lang="zh-CN" altLang="en-US" sz="3200" dirty="0">
                <a:sym typeface="+mn-ea"/>
              </a:rPr>
              <a:t>基于</a:t>
            </a:r>
            <a:r>
              <a:rPr lang="en-US" altLang="zh-CN" sz="3200" dirty="0">
                <a:sym typeface="+mn-ea"/>
              </a:rPr>
              <a:t>S-T</a:t>
            </a:r>
            <a:r>
              <a:rPr lang="zh-CN" altLang="en-US" sz="3200" dirty="0">
                <a:sym typeface="+mn-ea"/>
              </a:rPr>
              <a:t>双编码的课堂教学过程分析理论</a:t>
            </a:r>
            <a:endParaRPr lang="zh-CN" altLang="en-US" sz="3200" dirty="0">
              <a:sym typeface="+mn-ea"/>
            </a:endParaRPr>
          </a:p>
        </p:txBody>
      </p:sp>
      <p:pic>
        <p:nvPicPr>
          <p:cNvPr id="207" name="图片 206"/>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683568" y="1700808"/>
            <a:ext cx="7432704" cy="4905038"/>
          </a:xfrm>
          <a:prstGeom prst="rect">
            <a:avLst/>
          </a:prstGeom>
        </p:spPr>
      </p:pic>
      <p:pic>
        <p:nvPicPr>
          <p:cNvPr id="5" name="图片 4"/>
          <p:cNvPicPr>
            <a:picLocks noChangeAspect="1"/>
          </p:cNvPicPr>
          <p:nvPr/>
        </p:nvPicPr>
        <p:blipFill>
          <a:blip r:embed="rId2"/>
          <a:stretch>
            <a:fillRect/>
          </a:stretch>
        </p:blipFill>
        <p:spPr>
          <a:xfrm>
            <a:off x="0" y="3205373"/>
            <a:ext cx="3660458" cy="3253740"/>
          </a:xfrm>
          <a:prstGeom prst="rect">
            <a:avLst/>
          </a:prstGeom>
        </p:spPr>
      </p:pic>
      <p:pic>
        <p:nvPicPr>
          <p:cNvPr id="4" name="图片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97673" y="1628800"/>
            <a:ext cx="3680974" cy="2983646"/>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207"/>
                                        </p:tgtEl>
                                        <p:attrNameLst>
                                          <p:attrName>style.visibility</p:attrName>
                                        </p:attrNameLst>
                                      </p:cBhvr>
                                      <p:to>
                                        <p:strVal val="visible"/>
                                      </p:to>
                                    </p:set>
                                    <p:anim calcmode="lin" valueType="num">
                                      <p:cBhvr>
                                        <p:cTn id="7" dur="500" fill="hold"/>
                                        <p:tgtEl>
                                          <p:spTgt spid="207"/>
                                        </p:tgtEl>
                                        <p:attrNameLst>
                                          <p:attrName>ppt_w</p:attrName>
                                        </p:attrNameLst>
                                      </p:cBhvr>
                                      <p:tavLst>
                                        <p:tav tm="0">
                                          <p:val>
                                            <p:fltVal val="0"/>
                                          </p:val>
                                        </p:tav>
                                        <p:tav tm="100000">
                                          <p:val>
                                            <p:strVal val="#ppt_w"/>
                                          </p:val>
                                        </p:tav>
                                      </p:tavLst>
                                    </p:anim>
                                    <p:anim calcmode="lin" valueType="num">
                                      <p:cBhvr>
                                        <p:cTn id="8" dur="500" fill="hold"/>
                                        <p:tgtEl>
                                          <p:spTgt spid="207"/>
                                        </p:tgtEl>
                                        <p:attrNameLst>
                                          <p:attrName>ppt_h</p:attrName>
                                        </p:attrNameLst>
                                      </p:cBhvr>
                                      <p:tavLst>
                                        <p:tav tm="0">
                                          <p:val>
                                            <p:fltVal val="0"/>
                                          </p:val>
                                        </p:tav>
                                        <p:tav tm="100000">
                                          <p:val>
                                            <p:strVal val="#ppt_h"/>
                                          </p:val>
                                        </p:tav>
                                      </p:tavLst>
                                    </p:anim>
                                    <p:animEffect transition="in" filter="fade">
                                      <p:cBhvr>
                                        <p:cTn id="9" dur="500"/>
                                        <p:tgtEl>
                                          <p:spTgt spid="207"/>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Effect transition="in" filter="wipe(down)">
                                      <p:cBhvr>
                                        <p:cTn id="2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77525"/>
            <a:ext cx="7868465" cy="819227"/>
          </a:xfrm>
        </p:spPr>
        <p:txBody>
          <a:bodyPr/>
          <a:lstStyle/>
          <a:p>
            <a:pPr algn="ctr"/>
            <a:r>
              <a:rPr lang="zh-CN" altLang="en-US" sz="3200" dirty="0">
                <a:sym typeface="+mn-ea"/>
              </a:rPr>
              <a:t>基于</a:t>
            </a:r>
            <a:r>
              <a:rPr lang="en-US" altLang="zh-CN" sz="3200" dirty="0">
                <a:sym typeface="+mn-ea"/>
              </a:rPr>
              <a:t>S-T</a:t>
            </a:r>
            <a:r>
              <a:rPr lang="zh-CN" altLang="en-US" sz="3200" dirty="0">
                <a:sym typeface="+mn-ea"/>
              </a:rPr>
              <a:t>双编码的课堂教学过程评价理论</a:t>
            </a:r>
            <a:br>
              <a:rPr lang="en-US" altLang="zh-CN" sz="3200" dirty="0">
                <a:sym typeface="+mn-ea"/>
              </a:rPr>
            </a:br>
            <a:r>
              <a:rPr lang="zh-CN" altLang="en-US" sz="2000" dirty="0">
                <a:sym typeface="+mn-ea"/>
              </a:rPr>
              <a:t>应用案例</a:t>
            </a:r>
            <a:r>
              <a:rPr lang="en-US" altLang="zh-CN" sz="2000" dirty="0">
                <a:sym typeface="+mn-ea"/>
              </a:rPr>
              <a:t>1</a:t>
            </a:r>
            <a:endParaRPr lang="zh-CN" altLang="en-US" sz="1600" dirty="0">
              <a:sym typeface="+mn-ea"/>
            </a:endParaRPr>
          </a:p>
        </p:txBody>
      </p:sp>
      <p:pic>
        <p:nvPicPr>
          <p:cNvPr id="9" name="图片 8"/>
          <p:cNvPicPr>
            <a:picLocks noChangeAspect="1"/>
          </p:cNvPicPr>
          <p:nvPr/>
        </p:nvPicPr>
        <p:blipFill>
          <a:blip r:embed="rId1"/>
          <a:stretch>
            <a:fillRect/>
          </a:stretch>
        </p:blipFill>
        <p:spPr>
          <a:xfrm>
            <a:off x="539552" y="1701083"/>
            <a:ext cx="2276592" cy="2276592"/>
          </a:xfrm>
          <a:prstGeom prst="rect">
            <a:avLst/>
          </a:prstGeom>
          <a:noFill/>
          <a:ln>
            <a:noFill/>
          </a:ln>
        </p:spPr>
      </p:pic>
      <p:pic>
        <p:nvPicPr>
          <p:cNvPr id="11" name="图片 10" descr="2016-语文-北京师范大学附属中学-赵玲-初识孔子课堂实录"/>
          <p:cNvPicPr/>
          <p:nvPr/>
        </p:nvPicPr>
        <p:blipFill>
          <a:blip r:embed="rId2"/>
          <a:stretch>
            <a:fillRect/>
          </a:stretch>
        </p:blipFill>
        <p:spPr>
          <a:xfrm>
            <a:off x="3337123" y="1556793"/>
            <a:ext cx="5267325" cy="2520280"/>
          </a:xfrm>
          <a:prstGeom prst="rect">
            <a:avLst/>
          </a:prstGeom>
        </p:spPr>
      </p:pic>
      <p:pic>
        <p:nvPicPr>
          <p:cNvPr id="4" name="图片 3"/>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5413" y="4077072"/>
            <a:ext cx="3322491" cy="2702699"/>
          </a:xfrm>
          <a:prstGeom prst="rect">
            <a:avLst/>
          </a:prstGeom>
        </p:spPr>
      </p:pic>
      <p:pic>
        <p:nvPicPr>
          <p:cNvPr id="6" name="图片 5"/>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172978" y="4108794"/>
            <a:ext cx="3855406" cy="261025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additive="base">
                                        <p:cTn id="7" dur="500" fill="hold"/>
                                        <p:tgtEl>
                                          <p:spTgt spid="9"/>
                                        </p:tgtEl>
                                        <p:attrNameLst>
                                          <p:attrName>ppt_x</p:attrName>
                                        </p:attrNameLst>
                                      </p:cBhvr>
                                      <p:tavLst>
                                        <p:tav tm="0">
                                          <p:val>
                                            <p:strVal val="#ppt_x"/>
                                          </p:val>
                                        </p:tav>
                                        <p:tav tm="100000">
                                          <p:val>
                                            <p:strVal val="#ppt_x"/>
                                          </p:val>
                                        </p:tav>
                                      </p:tavLst>
                                    </p:anim>
                                    <p:anim calcmode="lin" valueType="num">
                                      <p:cBhvr additive="base">
                                        <p:cTn id="8"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1" presetClass="entr" presetSubtype="1"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wheel(1)">
                                      <p:cBhvr>
                                        <p:cTn id="13" dur="20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6" presetClass="entr" presetSubtype="16" fill="hold" nodeType="click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circle(in)">
                                      <p:cBhvr>
                                        <p:cTn id="18" dur="20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77525"/>
            <a:ext cx="7868465" cy="819227"/>
          </a:xfrm>
        </p:spPr>
        <p:txBody>
          <a:bodyPr/>
          <a:lstStyle/>
          <a:p>
            <a:pPr algn="ctr"/>
            <a:r>
              <a:rPr lang="zh-CN" altLang="en-US" sz="3200" dirty="0">
                <a:sym typeface="+mn-ea"/>
              </a:rPr>
              <a:t>基于</a:t>
            </a:r>
            <a:r>
              <a:rPr lang="en-US" altLang="zh-CN" sz="3200" dirty="0">
                <a:sym typeface="+mn-ea"/>
              </a:rPr>
              <a:t>S-T</a:t>
            </a:r>
            <a:r>
              <a:rPr lang="zh-CN" altLang="en-US" sz="3200" dirty="0">
                <a:sym typeface="+mn-ea"/>
              </a:rPr>
              <a:t>双编码的课堂教学过程评价理论</a:t>
            </a:r>
            <a:br>
              <a:rPr lang="en-US" altLang="zh-CN" sz="3200" dirty="0">
                <a:sym typeface="+mn-ea"/>
              </a:rPr>
            </a:br>
            <a:r>
              <a:rPr lang="zh-CN" altLang="en-US" sz="2000" dirty="0">
                <a:sym typeface="+mn-ea"/>
              </a:rPr>
              <a:t>应用案例</a:t>
            </a:r>
            <a:r>
              <a:rPr lang="en-US" altLang="zh-CN" sz="2000" dirty="0">
                <a:sym typeface="+mn-ea"/>
              </a:rPr>
              <a:t>2</a:t>
            </a:r>
            <a:endParaRPr lang="zh-CN" altLang="en-US" sz="1600" dirty="0">
              <a:sym typeface="+mn-ea"/>
            </a:endParaRPr>
          </a:p>
        </p:txBody>
      </p:sp>
      <p:pic>
        <p:nvPicPr>
          <p:cNvPr id="7" name="图片 6"/>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611558" y="1700808"/>
            <a:ext cx="3028701" cy="2375774"/>
          </a:xfrm>
          <a:prstGeom prst="rect">
            <a:avLst/>
          </a:prstGeom>
        </p:spPr>
      </p:pic>
      <p:pic>
        <p:nvPicPr>
          <p:cNvPr id="8" name="图片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211959" y="1700808"/>
            <a:ext cx="3222168" cy="2214617"/>
          </a:xfrm>
          <a:prstGeom prst="rect">
            <a:avLst/>
          </a:prstGeom>
        </p:spPr>
      </p:pic>
      <p:pic>
        <p:nvPicPr>
          <p:cNvPr id="10" name="图片 9"/>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5576" y="4103262"/>
            <a:ext cx="7416824" cy="2274570"/>
          </a:xfrm>
          <a:prstGeom prst="rect">
            <a:avLst/>
          </a:prstGeom>
          <a:noFill/>
          <a:ln>
            <a:noFill/>
          </a:ln>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377525"/>
            <a:ext cx="7868465" cy="819227"/>
          </a:xfrm>
        </p:spPr>
        <p:txBody>
          <a:bodyPr/>
          <a:lstStyle/>
          <a:p>
            <a:pPr algn="ctr"/>
            <a:r>
              <a:rPr lang="zh-CN" altLang="en-US" sz="3200" dirty="0">
                <a:sym typeface="+mn-ea"/>
              </a:rPr>
              <a:t>基于</a:t>
            </a:r>
            <a:r>
              <a:rPr lang="en-US" altLang="zh-CN" sz="3200" dirty="0">
                <a:sym typeface="+mn-ea"/>
              </a:rPr>
              <a:t>S-T</a:t>
            </a:r>
            <a:r>
              <a:rPr lang="zh-CN" altLang="en-US" sz="3200" dirty="0">
                <a:sym typeface="+mn-ea"/>
              </a:rPr>
              <a:t>双编码的课堂教学过程评价理论</a:t>
            </a:r>
            <a:br>
              <a:rPr lang="en-US" altLang="zh-CN" sz="3200" dirty="0">
                <a:sym typeface="+mn-ea"/>
              </a:rPr>
            </a:br>
            <a:r>
              <a:rPr lang="zh-CN" altLang="en-US" sz="2000" dirty="0">
                <a:sym typeface="+mn-ea"/>
              </a:rPr>
              <a:t>应用案例</a:t>
            </a:r>
            <a:r>
              <a:rPr lang="en-US" altLang="zh-CN" sz="2000" dirty="0">
                <a:sym typeface="+mn-ea"/>
              </a:rPr>
              <a:t>3</a:t>
            </a:r>
            <a:endParaRPr lang="zh-CN" altLang="en-US" sz="1600" dirty="0">
              <a:sym typeface="+mn-ea"/>
            </a:endParaRPr>
          </a:p>
        </p:txBody>
      </p:sp>
      <p:pic>
        <p:nvPicPr>
          <p:cNvPr id="6" name="图片 5"/>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467544" y="1700808"/>
            <a:ext cx="2912504" cy="2626117"/>
          </a:xfrm>
          <a:prstGeom prst="rect">
            <a:avLst/>
          </a:prstGeom>
        </p:spPr>
      </p:pic>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44766" y="1700808"/>
            <a:ext cx="3879491" cy="2626116"/>
          </a:xfrm>
          <a:prstGeom prst="rect">
            <a:avLst/>
          </a:prstGeom>
        </p:spPr>
      </p:pic>
      <p:pic>
        <p:nvPicPr>
          <p:cNvPr id="11" name="图片 10" descr="2016-语文-北京师范大学附属实验中学-樊后君-邹忌讽齐王纳谏"/>
          <p:cNvPicPr/>
          <p:nvPr/>
        </p:nvPicPr>
        <p:blipFill>
          <a:blip r:embed="rId3"/>
          <a:stretch>
            <a:fillRect/>
          </a:stretch>
        </p:blipFill>
        <p:spPr>
          <a:xfrm>
            <a:off x="746702" y="4653136"/>
            <a:ext cx="7569713" cy="2015490"/>
          </a:xfrm>
          <a:prstGeom prst="rect">
            <a:avLst/>
          </a:prstGeom>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标题 1"/>
          <p:cNvSpPr txBox="1"/>
          <p:nvPr/>
        </p:nvSpPr>
        <p:spPr>
          <a:xfrm>
            <a:off x="457200" y="175260"/>
            <a:ext cx="7543800" cy="1021715"/>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algn="ctr"/>
            <a:r>
              <a:rPr lang="zh-CN" altLang="en-US" sz="3200" kern="0" dirty="0"/>
              <a:t>基于音频</a:t>
            </a:r>
            <a:r>
              <a:rPr lang="en-US" altLang="zh-CN" sz="3200" kern="0" dirty="0"/>
              <a:t>S-T</a:t>
            </a:r>
            <a:r>
              <a:rPr lang="zh-CN" altLang="en-US" sz="3200" kern="0" dirty="0"/>
              <a:t>编码分析的</a:t>
            </a:r>
            <a:endParaRPr lang="zh-CN" altLang="en-US" sz="3200" kern="0" dirty="0"/>
          </a:p>
          <a:p>
            <a:pPr algn="ctr"/>
            <a:r>
              <a:rPr lang="zh-CN" altLang="en-US" sz="3200" kern="0" dirty="0"/>
              <a:t>课堂教学过程智能评价应用原理</a:t>
            </a:r>
            <a:endParaRPr lang="zh-CN" altLang="en-US" sz="3200" kern="0" dirty="0"/>
          </a:p>
        </p:txBody>
      </p:sp>
      <p:grpSp>
        <p:nvGrpSpPr>
          <p:cNvPr id="14" name="组合 13"/>
          <p:cNvGrpSpPr/>
          <p:nvPr/>
        </p:nvGrpSpPr>
        <p:grpSpPr>
          <a:xfrm>
            <a:off x="2631440" y="1917065"/>
            <a:ext cx="3999230" cy="4173855"/>
            <a:chOff x="4144" y="3019"/>
            <a:chExt cx="6298" cy="6573"/>
          </a:xfrm>
        </p:grpSpPr>
        <p:sp>
          <p:nvSpPr>
            <p:cNvPr id="2" name="矩形 1"/>
            <p:cNvSpPr/>
            <p:nvPr/>
          </p:nvSpPr>
          <p:spPr>
            <a:xfrm>
              <a:off x="4144" y="3019"/>
              <a:ext cx="6298" cy="680"/>
            </a:xfrm>
            <a:prstGeom prst="rect">
              <a:avLst/>
            </a:prstGeom>
            <a:noFill/>
            <a:ln>
              <a:solidFill>
                <a:schemeClr val="tx1">
                  <a:lumMod val="50000"/>
                  <a:lumOff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3" name="文本框 2"/>
            <p:cNvSpPr txBox="1"/>
            <p:nvPr/>
          </p:nvSpPr>
          <p:spPr>
            <a:xfrm>
              <a:off x="4454" y="3101"/>
              <a:ext cx="5776" cy="483"/>
            </a:xfrm>
            <a:prstGeom prst="rect">
              <a:avLst/>
            </a:prstGeom>
            <a:noFill/>
          </p:spPr>
          <p:txBody>
            <a:bodyPr wrap="square" rtlCol="0">
              <a:spAutoFit/>
            </a:bodyPr>
            <a:lstStyle/>
            <a:p>
              <a:pPr algn="ctr"/>
              <a:r>
                <a:rPr lang="zh-CN" altLang="en-US" sz="1400">
                  <a:latin typeface="Times New Roman" panose="02020603050405020304" pitchFamily="18" charset="0"/>
                  <a:cs typeface="Times New Roman" panose="02020603050405020304" pitchFamily="18" charset="0"/>
                </a:rPr>
                <a:t>基于音频</a:t>
              </a:r>
              <a:r>
                <a:rPr lang="en-US" altLang="zh-CN" sz="1400">
                  <a:latin typeface="Times New Roman" panose="02020603050405020304" pitchFamily="18" charset="0"/>
                  <a:cs typeface="Times New Roman" panose="02020603050405020304" pitchFamily="18" charset="0"/>
                </a:rPr>
                <a:t>S-T</a:t>
              </a:r>
              <a:r>
                <a:rPr lang="zh-CN" altLang="en-US" sz="1400">
                  <a:latin typeface="Times New Roman" panose="02020603050405020304" pitchFamily="18" charset="0"/>
                  <a:cs typeface="Times New Roman" panose="02020603050405020304" pitchFamily="18" charset="0"/>
                </a:rPr>
                <a:t>编码的图像生成与绘制</a:t>
              </a:r>
              <a:endParaRPr lang="zh-CN" altLang="en-US" sz="1400">
                <a:latin typeface="Times New Roman" panose="02020603050405020304" pitchFamily="18" charset="0"/>
                <a:cs typeface="Times New Roman" panose="02020603050405020304" pitchFamily="18" charset="0"/>
              </a:endParaRPr>
            </a:p>
          </p:txBody>
        </p:sp>
        <p:sp>
          <p:nvSpPr>
            <p:cNvPr id="4" name="矩形 3"/>
            <p:cNvSpPr/>
            <p:nvPr>
              <p:custDataLst>
                <p:tags r:id="rId1"/>
              </p:custDataLst>
            </p:nvPr>
          </p:nvSpPr>
          <p:spPr>
            <a:xfrm>
              <a:off x="4145" y="4236"/>
              <a:ext cx="6297" cy="1331"/>
            </a:xfrm>
            <a:prstGeom prst="rect">
              <a:avLst/>
            </a:prstGeom>
            <a:noFill/>
            <a:ln>
              <a:solidFill>
                <a:schemeClr val="tx1">
                  <a:lumMod val="50000"/>
                  <a:lumOff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5" name="文本框 4"/>
            <p:cNvSpPr txBox="1"/>
            <p:nvPr>
              <p:custDataLst>
                <p:tags r:id="rId2"/>
              </p:custDataLst>
            </p:nvPr>
          </p:nvSpPr>
          <p:spPr>
            <a:xfrm>
              <a:off x="4327" y="4318"/>
              <a:ext cx="5933" cy="1161"/>
            </a:xfrm>
            <a:prstGeom prst="rect">
              <a:avLst/>
            </a:prstGeom>
            <a:noFill/>
          </p:spPr>
          <p:txBody>
            <a:bodyPr wrap="square" rtlCol="0">
              <a:spAutoFit/>
            </a:bodyPr>
            <a:lstStyle/>
            <a:p>
              <a:pPr algn="ctr"/>
              <a:r>
                <a:rPr lang="zh-CN" altLang="en-US" sz="1400">
                  <a:latin typeface="Times New Roman" panose="02020603050405020304" pitchFamily="18" charset="0"/>
                  <a:cs typeface="Times New Roman" panose="02020603050405020304" pitchFamily="18" charset="0"/>
                </a:rPr>
                <a:t>使用</a:t>
              </a:r>
              <a:r>
                <a:rPr lang="en-US" altLang="zh-CN" sz="1400" i="1">
                  <a:latin typeface="Times New Roman" panose="02020603050405020304" pitchFamily="18" charset="0"/>
                  <a:cs typeface="Times New Roman" panose="02020603050405020304" pitchFamily="18" charset="0"/>
                </a:rPr>
                <a:t>Rt-Ch</a:t>
              </a:r>
              <a:r>
                <a:rPr lang="zh-CN" altLang="en-US" sz="1400">
                  <a:latin typeface="Times New Roman" panose="02020603050405020304" pitchFamily="18" charset="0"/>
                  <a:cs typeface="Times New Roman" panose="02020603050405020304" pitchFamily="18" charset="0"/>
                </a:rPr>
                <a:t>图对整节课的言语互动质量进行评价，筛选出</a:t>
              </a:r>
              <a:r>
                <a:rPr lang="en-US" altLang="zh-CN" sz="1400">
                  <a:latin typeface="Times New Roman" panose="02020603050405020304" pitchFamily="18" charset="0"/>
                  <a:cs typeface="Times New Roman" panose="02020603050405020304" pitchFamily="18" charset="0"/>
                </a:rPr>
                <a:t>2-3</a:t>
              </a:r>
              <a:r>
                <a:rPr lang="zh-CN" altLang="en-US" sz="1400">
                  <a:latin typeface="Times New Roman" panose="02020603050405020304" pitchFamily="18" charset="0"/>
                  <a:cs typeface="Times New Roman" panose="02020603050405020304" pitchFamily="18" charset="0"/>
                </a:rPr>
                <a:t>分均衡</a:t>
              </a:r>
              <a:r>
                <a:rPr lang="zh-CN" altLang="en-US" sz="1400">
                  <a:latin typeface="Times New Roman" panose="02020603050405020304" pitchFamily="18" charset="0"/>
                  <a:cs typeface="Times New Roman" panose="02020603050405020304" pitchFamily="18" charset="0"/>
                  <a:sym typeface="+mn-ea"/>
                </a:rPr>
                <a:t>的优质</a:t>
              </a:r>
              <a:r>
                <a:rPr lang="zh-CN" altLang="en-US" sz="1400">
                  <a:latin typeface="Times New Roman" panose="02020603050405020304" pitchFamily="18" charset="0"/>
                  <a:cs typeface="Times New Roman" panose="02020603050405020304" pitchFamily="18" charset="0"/>
                </a:rPr>
                <a:t>课堂和统计</a:t>
              </a:r>
              <a:r>
                <a:rPr lang="en-US" altLang="zh-CN" sz="1400">
                  <a:latin typeface="Times New Roman" panose="02020603050405020304" pitchFamily="18" charset="0"/>
                  <a:cs typeface="Times New Roman" panose="02020603050405020304" pitchFamily="18" charset="0"/>
                </a:rPr>
                <a:t>0</a:t>
              </a:r>
              <a:r>
                <a:rPr lang="zh-CN" altLang="en-US" sz="1400">
                  <a:latin typeface="Times New Roman" panose="02020603050405020304" pitchFamily="18" charset="0"/>
                  <a:cs typeface="Times New Roman" panose="02020603050405020304" pitchFamily="18" charset="0"/>
                </a:rPr>
                <a:t>分失衡</a:t>
              </a:r>
              <a:r>
                <a:rPr lang="zh-CN" altLang="en-US" sz="1400">
                  <a:latin typeface="Times New Roman" panose="02020603050405020304" pitchFamily="18" charset="0"/>
                  <a:cs typeface="Times New Roman" panose="02020603050405020304" pitchFamily="18" charset="0"/>
                  <a:sym typeface="+mn-ea"/>
                </a:rPr>
                <a:t>的</a:t>
              </a:r>
              <a:r>
                <a:rPr lang="zh-CN" altLang="en-US" sz="1400">
                  <a:latin typeface="Times New Roman" panose="02020603050405020304" pitchFamily="18" charset="0"/>
                  <a:cs typeface="Times New Roman" panose="02020603050405020304" pitchFamily="18" charset="0"/>
                </a:rPr>
                <a:t>问题课堂</a:t>
              </a:r>
              <a:endParaRPr lang="zh-CN" altLang="en-US" sz="1400">
                <a:latin typeface="Times New Roman" panose="02020603050405020304" pitchFamily="18" charset="0"/>
                <a:cs typeface="Times New Roman" panose="02020603050405020304" pitchFamily="18" charset="0"/>
              </a:endParaRPr>
            </a:p>
          </p:txBody>
        </p:sp>
        <p:sp>
          <p:nvSpPr>
            <p:cNvPr id="6" name="矩形 5"/>
            <p:cNvSpPr/>
            <p:nvPr>
              <p:custDataLst>
                <p:tags r:id="rId3"/>
              </p:custDataLst>
            </p:nvPr>
          </p:nvSpPr>
          <p:spPr>
            <a:xfrm>
              <a:off x="4145" y="6244"/>
              <a:ext cx="6297" cy="1340"/>
            </a:xfrm>
            <a:prstGeom prst="rect">
              <a:avLst/>
            </a:prstGeom>
            <a:noFill/>
            <a:ln>
              <a:solidFill>
                <a:schemeClr val="tx1">
                  <a:lumMod val="50000"/>
                  <a:lumOff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7" name="文本框 6"/>
            <p:cNvSpPr txBox="1"/>
            <p:nvPr>
              <p:custDataLst>
                <p:tags r:id="rId4"/>
              </p:custDataLst>
            </p:nvPr>
          </p:nvSpPr>
          <p:spPr>
            <a:xfrm>
              <a:off x="4335" y="6326"/>
              <a:ext cx="5917" cy="1161"/>
            </a:xfrm>
            <a:prstGeom prst="rect">
              <a:avLst/>
            </a:prstGeom>
            <a:noFill/>
          </p:spPr>
          <p:txBody>
            <a:bodyPr wrap="square" rtlCol="0">
              <a:spAutoFit/>
            </a:bodyPr>
            <a:lstStyle/>
            <a:p>
              <a:pPr algn="ctr"/>
              <a:r>
                <a:rPr lang="zh-CN" altLang="en-US" sz="1400">
                  <a:latin typeface="Times New Roman" panose="02020603050405020304" pitchFamily="18" charset="0"/>
                  <a:cs typeface="Times New Roman" panose="02020603050405020304" pitchFamily="18" charset="0"/>
                </a:rPr>
                <a:t>使用</a:t>
              </a:r>
              <a:r>
                <a:rPr lang="en-US" altLang="zh-CN" sz="1400" i="1">
                  <a:latin typeface="Times New Roman" panose="02020603050405020304" pitchFamily="18" charset="0"/>
                  <a:cs typeface="Times New Roman" panose="02020603050405020304" pitchFamily="18" charset="0"/>
                </a:rPr>
                <a:t>ST-SL-SI</a:t>
              </a:r>
              <a:r>
                <a:rPr lang="zh-CN" altLang="en-US" sz="1400">
                  <a:latin typeface="Times New Roman" panose="02020603050405020304" pitchFamily="18" charset="0"/>
                  <a:cs typeface="Times New Roman" panose="02020603050405020304" pitchFamily="18" charset="0"/>
                </a:rPr>
                <a:t>雷达图对整节课的教学强度进行评价，发现</a:t>
              </a:r>
              <a:r>
                <a:rPr lang="en-US" altLang="zh-CN" sz="1400">
                  <a:latin typeface="Times New Roman" panose="02020603050405020304" pitchFamily="18" charset="0"/>
                  <a:cs typeface="Times New Roman" panose="02020603050405020304" pitchFamily="18" charset="0"/>
                </a:rPr>
                <a:t>1-3</a:t>
              </a:r>
              <a:r>
                <a:rPr lang="zh-CN" altLang="en-US" sz="1400">
                  <a:latin typeface="Times New Roman" panose="02020603050405020304" pitchFamily="18" charset="0"/>
                  <a:cs typeface="Times New Roman" panose="02020603050405020304" pitchFamily="18" charset="0"/>
                </a:rPr>
                <a:t>个指标明显偏大的优质课堂或</a:t>
              </a:r>
              <a:r>
                <a:rPr lang="en-US" altLang="zh-CN" sz="1400">
                  <a:latin typeface="Times New Roman" panose="02020603050405020304" pitchFamily="18" charset="0"/>
                  <a:cs typeface="Times New Roman" panose="02020603050405020304" pitchFamily="18" charset="0"/>
                </a:rPr>
                <a:t>1-3</a:t>
              </a:r>
              <a:r>
                <a:rPr lang="zh-CN" altLang="en-US" sz="1400">
                  <a:latin typeface="Times New Roman" panose="02020603050405020304" pitchFamily="18" charset="0"/>
                  <a:cs typeface="Times New Roman" panose="02020603050405020304" pitchFamily="18" charset="0"/>
                </a:rPr>
                <a:t>个</a:t>
              </a:r>
              <a:r>
                <a:rPr lang="zh-CN" altLang="en-US" sz="1400">
                  <a:latin typeface="Times New Roman" panose="02020603050405020304" pitchFamily="18" charset="0"/>
                  <a:cs typeface="Times New Roman" panose="02020603050405020304" pitchFamily="18" charset="0"/>
                  <a:sym typeface="+mn-ea"/>
                </a:rPr>
                <a:t>指标明显偏小的</a:t>
              </a:r>
              <a:r>
                <a:rPr lang="zh-CN" altLang="en-US" sz="1400">
                  <a:latin typeface="Times New Roman" panose="02020603050405020304" pitchFamily="18" charset="0"/>
                  <a:cs typeface="Times New Roman" panose="02020603050405020304" pitchFamily="18" charset="0"/>
                </a:rPr>
                <a:t>问题课堂</a:t>
              </a:r>
              <a:endParaRPr lang="zh-CN" altLang="en-US" sz="1400">
                <a:latin typeface="Times New Roman" panose="02020603050405020304" pitchFamily="18" charset="0"/>
                <a:cs typeface="Times New Roman" panose="02020603050405020304" pitchFamily="18" charset="0"/>
              </a:endParaRPr>
            </a:p>
          </p:txBody>
        </p:sp>
        <p:sp>
          <p:nvSpPr>
            <p:cNvPr id="8" name="矩形 7"/>
            <p:cNvSpPr/>
            <p:nvPr>
              <p:custDataLst>
                <p:tags r:id="rId5"/>
              </p:custDataLst>
            </p:nvPr>
          </p:nvSpPr>
          <p:spPr>
            <a:xfrm>
              <a:off x="4145" y="8252"/>
              <a:ext cx="6297" cy="1340"/>
            </a:xfrm>
            <a:prstGeom prst="rect">
              <a:avLst/>
            </a:prstGeom>
            <a:noFill/>
            <a:ln>
              <a:solidFill>
                <a:schemeClr val="tx1">
                  <a:lumMod val="50000"/>
                  <a:lumOff val="50000"/>
                </a:schemeClr>
              </a:solidFill>
            </a:ln>
            <a:extLst>
              <a:ext uri="{909E8E84-426E-40DD-AFC4-6F175D3DCCD1}">
                <a14:hiddenFill xmlns:a14="http://schemas.microsoft.com/office/drawing/2010/main">
                  <a:solidFill>
                    <a:schemeClr val="accent1"/>
                  </a:solidFill>
                </a14:hiddenFill>
              </a:ext>
            </a:extLst>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latin typeface="Times New Roman" panose="02020603050405020304" pitchFamily="18" charset="0"/>
                <a:cs typeface="Times New Roman" panose="02020603050405020304" pitchFamily="18" charset="0"/>
              </a:endParaRPr>
            </a:p>
          </p:txBody>
        </p:sp>
        <p:sp>
          <p:nvSpPr>
            <p:cNvPr id="9" name="文本框 8"/>
            <p:cNvSpPr txBox="1"/>
            <p:nvPr>
              <p:custDataLst>
                <p:tags r:id="rId6"/>
              </p:custDataLst>
            </p:nvPr>
          </p:nvSpPr>
          <p:spPr>
            <a:xfrm>
              <a:off x="4335" y="8334"/>
              <a:ext cx="5917" cy="1161"/>
            </a:xfrm>
            <a:prstGeom prst="rect">
              <a:avLst/>
            </a:prstGeom>
            <a:noFill/>
          </p:spPr>
          <p:txBody>
            <a:bodyPr wrap="square" rtlCol="0">
              <a:spAutoFit/>
            </a:bodyPr>
            <a:lstStyle/>
            <a:p>
              <a:pPr algn="ctr"/>
              <a:r>
                <a:rPr lang="zh-CN" altLang="en-US" sz="1400">
                  <a:latin typeface="Times New Roman" panose="02020603050405020304" pitchFamily="18" charset="0"/>
                  <a:cs typeface="Times New Roman" panose="02020603050405020304" pitchFamily="18" charset="0"/>
                </a:rPr>
                <a:t>结合</a:t>
              </a:r>
              <a:r>
                <a:rPr lang="en-US" altLang="zh-CN" sz="1400">
                  <a:latin typeface="Times New Roman" panose="02020603050405020304" pitchFamily="18" charset="0"/>
                  <a:cs typeface="Times New Roman" panose="02020603050405020304" pitchFamily="18" charset="0"/>
                </a:rPr>
                <a:t>S-T</a:t>
              </a:r>
              <a:r>
                <a:rPr lang="zh-CN" altLang="en-US" sz="1400">
                  <a:latin typeface="Times New Roman" panose="02020603050405020304" pitchFamily="18" charset="0"/>
                  <a:cs typeface="Times New Roman" panose="02020603050405020304" pitchFamily="18" charset="0"/>
                </a:rPr>
                <a:t>双编码序列图，对优质课堂的教学经验进行总结、或对问题课堂的教学过程进行反思与改进</a:t>
              </a:r>
              <a:endParaRPr lang="zh-CN" altLang="en-US" sz="1400">
                <a:latin typeface="Times New Roman" panose="02020603050405020304" pitchFamily="18" charset="0"/>
                <a:cs typeface="Times New Roman" panose="02020603050405020304" pitchFamily="18" charset="0"/>
              </a:endParaRPr>
            </a:p>
          </p:txBody>
        </p:sp>
        <p:cxnSp>
          <p:nvCxnSpPr>
            <p:cNvPr id="10" name="直接箭头连接符 9"/>
            <p:cNvCxnSpPr>
              <a:stCxn id="2" idx="2"/>
              <a:endCxn id="4" idx="0"/>
            </p:cNvCxnSpPr>
            <p:nvPr/>
          </p:nvCxnSpPr>
          <p:spPr>
            <a:xfrm>
              <a:off x="7293" y="3699"/>
              <a:ext cx="0" cy="537"/>
            </a:xfrm>
            <a:prstGeom prst="straightConnector1">
              <a:avLst/>
            </a:prstGeom>
            <a:ln>
              <a:solidFill>
                <a:schemeClr val="tx1">
                  <a:lumMod val="50000"/>
                  <a:lumOff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11" name="直接箭头连接符 10"/>
            <p:cNvCxnSpPr>
              <a:stCxn id="4" idx="2"/>
              <a:endCxn id="6" idx="0"/>
            </p:cNvCxnSpPr>
            <p:nvPr/>
          </p:nvCxnSpPr>
          <p:spPr>
            <a:xfrm>
              <a:off x="7293" y="5567"/>
              <a:ext cx="0" cy="677"/>
            </a:xfrm>
            <a:prstGeom prst="straightConnector1">
              <a:avLst/>
            </a:prstGeom>
            <a:ln>
              <a:solidFill>
                <a:schemeClr val="tx1">
                  <a:lumMod val="50000"/>
                  <a:lumOff val="50000"/>
                </a:schemeClr>
              </a:solidFill>
              <a:tailEnd type="arrow"/>
            </a:ln>
          </p:spPr>
          <p:style>
            <a:lnRef idx="2">
              <a:schemeClr val="accent1"/>
            </a:lnRef>
            <a:fillRef idx="0">
              <a:srgbClr val="FFFFFF"/>
            </a:fillRef>
            <a:effectRef idx="0">
              <a:srgbClr val="FFFFFF"/>
            </a:effectRef>
            <a:fontRef idx="minor">
              <a:schemeClr val="tx1"/>
            </a:fontRef>
          </p:style>
        </p:cxnSp>
        <p:cxnSp>
          <p:nvCxnSpPr>
            <p:cNvPr id="13" name="直接箭头连接符 12"/>
            <p:cNvCxnSpPr>
              <a:stCxn id="6" idx="2"/>
              <a:endCxn id="8" idx="0"/>
            </p:cNvCxnSpPr>
            <p:nvPr/>
          </p:nvCxnSpPr>
          <p:spPr>
            <a:xfrm>
              <a:off x="7293" y="7584"/>
              <a:ext cx="0" cy="668"/>
            </a:xfrm>
            <a:prstGeom prst="straightConnector1">
              <a:avLst/>
            </a:prstGeom>
            <a:ln>
              <a:solidFill>
                <a:schemeClr val="tx1">
                  <a:lumMod val="50000"/>
                  <a:lumOff val="50000"/>
                </a:schemeClr>
              </a:solidFill>
              <a:tailEnd type="arrow"/>
            </a:ln>
          </p:spPr>
          <p:style>
            <a:lnRef idx="2">
              <a:schemeClr val="accent1"/>
            </a:lnRef>
            <a:fillRef idx="0">
              <a:srgbClr val="FFFFFF"/>
            </a:fillRef>
            <a:effectRef idx="0">
              <a:srgbClr val="FFFFFF"/>
            </a:effectRef>
            <a:fontRef idx="minor">
              <a:schemeClr val="tx1"/>
            </a:fontRef>
          </p:style>
        </p:cxn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9704" y="1068705"/>
            <a:ext cx="5812155" cy="545783"/>
          </a:xfrm>
        </p:spPr>
        <p:txBody>
          <a:bodyPr/>
          <a:lstStyle/>
          <a:p>
            <a:pPr algn="ctr"/>
            <a:r>
              <a:rPr lang="zh-CN" altLang="en-US" sz="2100" dirty="0"/>
              <a:t>经典的</a:t>
            </a:r>
            <a:r>
              <a:rPr lang="en-US" sz="2100" dirty="0"/>
              <a:t>S-T</a:t>
            </a:r>
            <a:r>
              <a:rPr lang="zh-CN" altLang="en-US" sz="2100" dirty="0"/>
              <a:t>编码技术</a:t>
            </a:r>
            <a:endParaRPr lang="zh-CN" altLang="en-US" sz="750" dirty="0">
              <a:sym typeface="+mn-ea"/>
            </a:endParaRPr>
          </a:p>
        </p:txBody>
      </p:sp>
      <p:sp>
        <p:nvSpPr>
          <p:cNvPr id="66" name="内容占位符 2"/>
          <p:cNvSpPr>
            <a:spLocks noGrp="1"/>
          </p:cNvSpPr>
          <p:nvPr>
            <p:ph idx="1"/>
            <p:custDataLst>
              <p:tags r:id="rId1"/>
            </p:custDataLst>
          </p:nvPr>
        </p:nvSpPr>
        <p:spPr>
          <a:xfrm>
            <a:off x="1326356" y="1862614"/>
            <a:ext cx="6385560" cy="1494473"/>
          </a:xfrm>
        </p:spPr>
        <p:txBody>
          <a:bodyPr/>
          <a:lstStyle/>
          <a:p>
            <a:r>
              <a:rPr lang="zh-CN" altLang="en-US" sz="1500" b="1" dirty="0"/>
              <a:t>将教学过程离散为教师主导的</a:t>
            </a:r>
            <a:r>
              <a:rPr lang="en-US" altLang="zh-CN" sz="1500" b="1" dirty="0"/>
              <a:t>T</a:t>
            </a:r>
            <a:r>
              <a:rPr lang="zh-CN" altLang="en-US" sz="1500" b="1" dirty="0"/>
              <a:t>行为和学生主导的</a:t>
            </a:r>
            <a:r>
              <a:rPr lang="en-US" altLang="zh-CN" sz="1500" b="1" dirty="0"/>
              <a:t>S</a:t>
            </a:r>
            <a:r>
              <a:rPr lang="zh-CN" altLang="en-US" sz="1500" b="1" dirty="0"/>
              <a:t>行为；</a:t>
            </a:r>
            <a:r>
              <a:rPr lang="en-US" altLang="zh-CN" sz="1500" b="1" dirty="0"/>
              <a:t>T</a:t>
            </a:r>
            <a:r>
              <a:rPr lang="zh-CN" altLang="en-US" sz="1500" b="1" dirty="0"/>
              <a:t>行为以教师说话为主要表现形式；</a:t>
            </a:r>
            <a:r>
              <a:rPr lang="en-US" altLang="zh-CN" sz="1500" b="1" dirty="0"/>
              <a:t>S</a:t>
            </a:r>
            <a:r>
              <a:rPr lang="zh-CN" altLang="en-US" sz="1500" b="1" dirty="0"/>
              <a:t>行为以学生动作为主要表现形式；</a:t>
            </a:r>
            <a:endParaRPr lang="zh-CN" altLang="en-US" sz="1500" b="1" dirty="0"/>
          </a:p>
          <a:p>
            <a:r>
              <a:rPr lang="zh-CN" altLang="en-US" sz="1500" b="1" dirty="0"/>
              <a:t>以</a:t>
            </a:r>
            <a:r>
              <a:rPr lang="en-US" altLang="zh-CN" sz="1500" b="1" dirty="0"/>
              <a:t>3-30</a:t>
            </a:r>
            <a:r>
              <a:rPr lang="zh-CN" altLang="en-US" sz="1500" b="1" dirty="0"/>
              <a:t>秒的固定采样时长</a:t>
            </a:r>
            <a:r>
              <a:rPr lang="en-US" altLang="zh-CN" sz="1500" b="1" i="1" dirty="0"/>
              <a:t>h</a:t>
            </a:r>
            <a:r>
              <a:rPr lang="zh-CN" altLang="en-US" sz="1500" b="1" dirty="0"/>
              <a:t>进行手工编码，如果一个采样时段出现师生互动的话，以时长较长的优势行为做为这个编码的类型；</a:t>
            </a:r>
            <a:endParaRPr lang="zh-CN" altLang="en-US" sz="1500" b="1" dirty="0"/>
          </a:p>
          <a:p>
            <a:r>
              <a:rPr lang="en-US" altLang="zh-CN" sz="1500" b="1" i="1" dirty="0">
                <a:sym typeface="+mn-ea"/>
              </a:rPr>
              <a:t>h</a:t>
            </a:r>
            <a:r>
              <a:rPr lang="zh-CN" altLang="en-US" sz="1500" b="1" dirty="0">
                <a:sym typeface="+mn-ea"/>
              </a:rPr>
              <a:t>取</a:t>
            </a:r>
            <a:r>
              <a:rPr lang="en-US" altLang="zh-CN" sz="1500" b="1" dirty="0">
                <a:sym typeface="+mn-ea"/>
              </a:rPr>
              <a:t>3</a:t>
            </a:r>
            <a:r>
              <a:rPr lang="zh-CN" altLang="en-US" sz="1500" b="1" dirty="0">
                <a:sym typeface="+mn-ea"/>
              </a:rPr>
              <a:t>秒的话，</a:t>
            </a:r>
            <a:r>
              <a:rPr lang="en-US" altLang="zh-CN" sz="1500" b="1" dirty="0">
                <a:sym typeface="+mn-ea"/>
              </a:rPr>
              <a:t>40</a:t>
            </a:r>
            <a:r>
              <a:rPr lang="zh-CN" altLang="en-US" sz="1500" b="1" dirty="0">
                <a:sym typeface="+mn-ea"/>
              </a:rPr>
              <a:t>分钟的课编</a:t>
            </a:r>
            <a:r>
              <a:rPr lang="en-US" altLang="zh-CN" sz="1500" b="1" dirty="0">
                <a:sym typeface="+mn-ea"/>
              </a:rPr>
              <a:t>800</a:t>
            </a:r>
            <a:r>
              <a:rPr lang="zh-CN" altLang="en-US" sz="1500" b="1" dirty="0">
                <a:sym typeface="+mn-ea"/>
              </a:rPr>
              <a:t>个码；取</a:t>
            </a:r>
            <a:r>
              <a:rPr lang="en-US" altLang="zh-CN" sz="1500" b="1" dirty="0">
                <a:sym typeface="+mn-ea"/>
              </a:rPr>
              <a:t>30</a:t>
            </a:r>
            <a:r>
              <a:rPr lang="zh-CN" altLang="en-US" sz="1500" b="1" dirty="0">
                <a:sym typeface="+mn-ea"/>
              </a:rPr>
              <a:t>秒的话，编</a:t>
            </a:r>
            <a:r>
              <a:rPr lang="en-US" altLang="zh-CN" sz="1500" b="1" dirty="0">
                <a:sym typeface="+mn-ea"/>
              </a:rPr>
              <a:t>80</a:t>
            </a:r>
            <a:r>
              <a:rPr lang="zh-CN" altLang="en-US" sz="1500" b="1" dirty="0">
                <a:sym typeface="+mn-ea"/>
              </a:rPr>
              <a:t>个码。</a:t>
            </a:r>
            <a:r>
              <a:rPr lang="en-US" altLang="zh-CN" sz="1500" b="1" i="1" dirty="0">
                <a:sym typeface="+mn-ea"/>
              </a:rPr>
              <a:t>h</a:t>
            </a:r>
            <a:r>
              <a:rPr lang="zh-CN" altLang="en-US" sz="1500" b="1" dirty="0">
                <a:sym typeface="+mn-ea"/>
              </a:rPr>
              <a:t>取值越大，编码量越小，但对师生互动过程描述较粗。</a:t>
            </a:r>
            <a:endParaRPr lang="zh-CN" altLang="en-US" sz="1500" b="1" dirty="0">
              <a:sym typeface="+mn-ea"/>
            </a:endParaRPr>
          </a:p>
        </p:txBody>
      </p:sp>
      <p:graphicFrame>
        <p:nvGraphicFramePr>
          <p:cNvPr id="4" name="表格 3"/>
          <p:cNvGraphicFramePr/>
          <p:nvPr>
            <p:custDataLst>
              <p:tags r:id="rId2"/>
            </p:custDataLst>
          </p:nvPr>
        </p:nvGraphicFramePr>
        <p:xfrm>
          <a:off x="1280636" y="3485198"/>
          <a:ext cx="6423660" cy="2395220"/>
        </p:xfrm>
        <a:graphic>
          <a:graphicData uri="http://schemas.openxmlformats.org/drawingml/2006/table">
            <a:tbl>
              <a:tblPr/>
              <a:tblGrid>
                <a:gridCol w="491490"/>
                <a:gridCol w="464820"/>
                <a:gridCol w="1182370"/>
                <a:gridCol w="969645"/>
                <a:gridCol w="517525"/>
                <a:gridCol w="515620"/>
                <a:gridCol w="1421765"/>
                <a:gridCol w="860425"/>
              </a:tblGrid>
              <a:tr h="309245">
                <a:tc>
                  <a:txBody>
                    <a:bodyPr/>
                    <a:lstStyle/>
                    <a:p>
                      <a:pPr indent="0">
                        <a:buNone/>
                      </a:pPr>
                      <a:r>
                        <a:rPr lang="zh-CN" sz="1350" b="1">
                          <a:solidFill>
                            <a:srgbClr val="000000"/>
                          </a:solidFill>
                          <a:latin typeface="Arial" panose="020B0604020202020204" pitchFamily="34" charset="0"/>
                          <a:ea typeface="宋体" panose="02010600030101010101" pitchFamily="2" charset="-122"/>
                        </a:rPr>
                        <a:t>类别</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小类</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350" b="1">
                          <a:solidFill>
                            <a:srgbClr val="000000"/>
                          </a:solidFill>
                          <a:latin typeface="宋体" panose="02010600030101010101" pitchFamily="2" charset="-122"/>
                        </a:rPr>
                        <a:t> </a:t>
                      </a:r>
                      <a:r>
                        <a:rPr lang="zh-CN" sz="1350" b="1">
                          <a:solidFill>
                            <a:srgbClr val="000000"/>
                          </a:solidFill>
                          <a:latin typeface="Arial" panose="020B0604020202020204" pitchFamily="34" charset="0"/>
                          <a:ea typeface="宋体" panose="02010600030101010101" pitchFamily="2" charset="-122"/>
                        </a:rPr>
                        <a:t>表现形式</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350" b="1">
                          <a:solidFill>
                            <a:srgbClr val="000000"/>
                          </a:solidFill>
                          <a:latin typeface="Arial" panose="020B0604020202020204" pitchFamily="34" charset="0"/>
                          <a:ea typeface="宋体" panose="02010600030101010101" pitchFamily="2" charset="-122"/>
                        </a:rPr>
                        <a:t>媒介</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类别</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小类</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350" b="1">
                          <a:solidFill>
                            <a:srgbClr val="000000"/>
                          </a:solidFill>
                          <a:latin typeface="宋体" panose="02010600030101010101" pitchFamily="2" charset="-122"/>
                        </a:rPr>
                        <a:t> </a:t>
                      </a:r>
                      <a:r>
                        <a:rPr lang="zh-CN" sz="1350" b="1">
                          <a:solidFill>
                            <a:srgbClr val="000000"/>
                          </a:solidFill>
                          <a:latin typeface="Arial" panose="020B0604020202020204" pitchFamily="34" charset="0"/>
                          <a:ea typeface="宋体" panose="02010600030101010101" pitchFamily="2" charset="-122"/>
                        </a:rPr>
                        <a:t>表现形式</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zh-CN" sz="1350" b="1">
                          <a:solidFill>
                            <a:srgbClr val="000000"/>
                          </a:solidFill>
                          <a:latin typeface="Arial" panose="020B0604020202020204" pitchFamily="34" charset="0"/>
                          <a:ea typeface="宋体" panose="02010600030101010101" pitchFamily="2" charset="-122"/>
                        </a:rPr>
                        <a:t>媒介</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12700" cap="flat" cmpd="sng">
                      <a:solidFill>
                        <a:srgbClr val="000000"/>
                      </a:solidFill>
                      <a:prstDash val="solid"/>
                      <a:headEnd type="none" w="med" len="med"/>
                      <a:tailEnd type="none" w="med" len="med"/>
                    </a:lnT>
                    <a:lnB w="25400" cap="flat" cmpd="sng">
                      <a:solidFill>
                        <a:srgbClr val="000000"/>
                      </a:solidFill>
                      <a:prstDash val="solid"/>
                      <a:headEnd type="none" w="med" len="med"/>
                      <a:tailEnd type="none" w="med" len="med"/>
                    </a:lnB>
                    <a:lnTlToBr>
                      <a:noFill/>
                    </a:lnTlToBr>
                    <a:lnBlToTr>
                      <a:noFill/>
                    </a:lnBlToTr>
                    <a:noFill/>
                  </a:tcPr>
                </a:tc>
              </a:tr>
              <a:tr h="309245">
                <a:tc rowSpan="6">
                  <a:txBody>
                    <a:bodyPr/>
                    <a:lstStyle/>
                    <a:p>
                      <a:pPr indent="0" algn="ctr">
                        <a:buNone/>
                      </a:pPr>
                      <a:r>
                        <a:rPr lang="zh-CN" sz="1350" b="1">
                          <a:solidFill>
                            <a:srgbClr val="000000"/>
                          </a:solidFill>
                          <a:latin typeface="Arial" panose="020B0604020202020204" pitchFamily="34" charset="0"/>
                          <a:ea typeface="宋体" panose="02010600030101010101" pitchFamily="2" charset="-122"/>
                        </a:rPr>
                        <a:t>T</a:t>
                      </a:r>
                      <a:endParaRPr lang="zh-CN" sz="1350" b="1">
                        <a:solidFill>
                          <a:srgbClr val="000000"/>
                        </a:solidFill>
                        <a:latin typeface="Arial" panose="020B0604020202020204" pitchFamily="34" charset="0"/>
                        <a:ea typeface="宋体" panose="02010600030101010101" pitchFamily="2" charset="-122"/>
                      </a:endParaRPr>
                    </a:p>
                    <a:p>
                      <a:pPr indent="0" algn="ctr">
                        <a:buNone/>
                      </a:pPr>
                      <a:r>
                        <a:rPr lang="zh-CN" sz="1350" b="1">
                          <a:solidFill>
                            <a:srgbClr val="000000"/>
                          </a:solidFill>
                          <a:latin typeface="Arial" panose="020B0604020202020204" pitchFamily="34" charset="0"/>
                          <a:ea typeface="宋体" panose="02010600030101010101" pitchFamily="2" charset="-122"/>
                        </a:rPr>
                        <a:t>行为</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350" b="1">
                          <a:solidFill>
                            <a:srgbClr val="000000"/>
                          </a:solidFill>
                          <a:latin typeface="宋体" panose="02010600030101010101" pitchFamily="2" charset="-122"/>
                        </a:rPr>
                        <a:t>T1</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解说</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言语</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rowSpan="6">
                  <a:txBody>
                    <a:bodyPr/>
                    <a:lstStyle/>
                    <a:p>
                      <a:pPr indent="0" algn="ctr">
                        <a:buNone/>
                      </a:pPr>
                      <a:r>
                        <a:rPr lang="zh-CN" sz="1350" b="1">
                          <a:solidFill>
                            <a:srgbClr val="000000"/>
                          </a:solidFill>
                          <a:latin typeface="Arial" panose="020B0604020202020204" pitchFamily="34" charset="0"/>
                          <a:ea typeface="宋体" panose="02010600030101010101" pitchFamily="2" charset="-122"/>
                        </a:rPr>
                        <a:t>S</a:t>
                      </a:r>
                      <a:endParaRPr lang="zh-CN" sz="1350" b="1">
                        <a:solidFill>
                          <a:srgbClr val="000000"/>
                        </a:solidFill>
                        <a:latin typeface="Arial" panose="020B0604020202020204" pitchFamily="34" charset="0"/>
                        <a:ea typeface="宋体" panose="02010600030101010101" pitchFamily="2" charset="-122"/>
                      </a:endParaRPr>
                    </a:p>
                    <a:p>
                      <a:pPr indent="0" algn="ctr">
                        <a:buNone/>
                      </a:pPr>
                      <a:r>
                        <a:rPr lang="zh-CN" sz="1350" b="1">
                          <a:solidFill>
                            <a:srgbClr val="000000"/>
                          </a:solidFill>
                          <a:latin typeface="Arial" panose="020B0604020202020204" pitchFamily="34" charset="0"/>
                          <a:ea typeface="宋体" panose="02010600030101010101" pitchFamily="2" charset="-122"/>
                        </a:rPr>
                        <a:t>行为</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lgn="ctr">
                        <a:buNone/>
                      </a:pPr>
                      <a:r>
                        <a:rPr lang="en-US" sz="1350" b="1">
                          <a:solidFill>
                            <a:srgbClr val="000000"/>
                          </a:solidFill>
                          <a:latin typeface="宋体" panose="02010600030101010101" pitchFamily="2" charset="-122"/>
                        </a:rPr>
                        <a:t>S1</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学生发言</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言语</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2540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880">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350" b="1">
                          <a:solidFill>
                            <a:srgbClr val="000000"/>
                          </a:solidFill>
                          <a:latin typeface="宋体" panose="02010600030101010101" pitchFamily="2" charset="-122"/>
                        </a:rPr>
                        <a:t>T2</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示范</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言语+动作</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350" b="1">
                          <a:solidFill>
                            <a:srgbClr val="000000"/>
                          </a:solidFill>
                          <a:latin typeface="宋体" panose="02010600030101010101" pitchFamily="2" charset="-122"/>
                        </a:rPr>
                        <a:t>S2</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学生思考、计算</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动作</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24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350" b="1">
                          <a:solidFill>
                            <a:srgbClr val="000000"/>
                          </a:solidFill>
                          <a:latin typeface="宋体" panose="02010600030101010101" pitchFamily="2" charset="-122"/>
                        </a:rPr>
                        <a:t>T3</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板书</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动作+言语</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350" b="1">
                          <a:solidFill>
                            <a:srgbClr val="000000"/>
                          </a:solidFill>
                          <a:latin typeface="宋体" panose="02010600030101010101" pitchFamily="2" charset="-122"/>
                        </a:rPr>
                        <a:t>S3</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学生记笔记</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动作</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53911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350" b="1">
                          <a:solidFill>
                            <a:srgbClr val="000000"/>
                          </a:solidFill>
                          <a:latin typeface="宋体" panose="02010600030101010101" pitchFamily="2" charset="-122"/>
                        </a:rPr>
                        <a:t>T4</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媒体展示</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多媒体+言语</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350" b="1">
                          <a:solidFill>
                            <a:srgbClr val="000000"/>
                          </a:solidFill>
                          <a:latin typeface="宋体" panose="02010600030101010101" pitchFamily="2" charset="-122"/>
                        </a:rPr>
                        <a:t>S4</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学生做实验或完成作业</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动作</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24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350" b="1">
                          <a:solidFill>
                            <a:srgbClr val="000000"/>
                          </a:solidFill>
                          <a:latin typeface="宋体" panose="02010600030101010101" pitchFamily="2" charset="-122"/>
                        </a:rPr>
                        <a:t>T5</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提问与点名</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言语</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vMerge="1">
                  <a:tcP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tcPr>
                </a:tc>
                <a:tc>
                  <a:txBody>
                    <a:bodyPr/>
                    <a:lstStyle/>
                    <a:p>
                      <a:pPr indent="0" algn="ctr">
                        <a:buNone/>
                      </a:pPr>
                      <a:r>
                        <a:rPr lang="en-US" sz="1350" b="1">
                          <a:solidFill>
                            <a:srgbClr val="000000"/>
                          </a:solidFill>
                          <a:latin typeface="宋体" panose="02010600030101010101" pitchFamily="2" charset="-122"/>
                        </a:rPr>
                        <a:t>S5</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沉默</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无言语</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6350" cap="flat" cmpd="sng">
                      <a:solidFill>
                        <a:srgbClr val="000000"/>
                      </a:solidFill>
                      <a:prstDash val="solid"/>
                      <a:headEnd type="none" w="med" len="med"/>
                      <a:tailEnd type="none" w="med" len="med"/>
                    </a:lnB>
                    <a:lnTlToBr>
                      <a:noFill/>
                    </a:lnTlToBr>
                    <a:lnBlToTr>
                      <a:noFill/>
                    </a:lnBlToTr>
                    <a:noFill/>
                  </a:tcPr>
                </a:tc>
              </a:tr>
              <a:tr h="309245">
                <a:tc vMerge="1">
                  <a:tcPr>
                    <a:lnL w="127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en-US" sz="1350" b="1">
                          <a:solidFill>
                            <a:srgbClr val="000000"/>
                          </a:solidFill>
                          <a:latin typeface="宋体" panose="02010600030101010101" pitchFamily="2" charset="-122"/>
                        </a:rPr>
                        <a:t>T6</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评价、反馈</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言语</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254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vMerge="1">
                  <a:tcPr>
                    <a:lnL w="2540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B w="6350" cap="flat" cmpd="sng">
                      <a:solidFill>
                        <a:srgbClr val="000000"/>
                      </a:solidFill>
                      <a:prstDash val="solid"/>
                      <a:headEnd type="none" w="med" len="med"/>
                      <a:tailEnd type="none" w="med" len="med"/>
                    </a:lnB>
                  </a:tcPr>
                </a:tc>
                <a:tc>
                  <a:txBody>
                    <a:bodyPr/>
                    <a:lstStyle/>
                    <a:p>
                      <a:pPr indent="0" algn="ctr">
                        <a:buNone/>
                      </a:pPr>
                      <a:r>
                        <a:rPr lang="en-US" sz="1350" b="1">
                          <a:solidFill>
                            <a:srgbClr val="000000"/>
                          </a:solidFill>
                          <a:latin typeface="宋体" panose="02010600030101010101" pitchFamily="2" charset="-122"/>
                        </a:rPr>
                        <a:t>S6</a:t>
                      </a:r>
                      <a:endParaRPr lang="en-US" altLang="en-US" sz="1350" b="1">
                        <a:solidFill>
                          <a:srgbClr val="000000"/>
                        </a:solidFill>
                        <a:latin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其它</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635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c>
                  <a:txBody>
                    <a:bodyPr/>
                    <a:lstStyle/>
                    <a:p>
                      <a:pPr indent="0">
                        <a:buNone/>
                      </a:pPr>
                      <a:r>
                        <a:rPr lang="zh-CN" sz="1350" b="1">
                          <a:solidFill>
                            <a:srgbClr val="000000"/>
                          </a:solidFill>
                          <a:latin typeface="Arial" panose="020B0604020202020204" pitchFamily="34" charset="0"/>
                          <a:ea typeface="宋体" panose="02010600030101010101" pitchFamily="2" charset="-122"/>
                        </a:rPr>
                        <a:t>不定媒介</a:t>
                      </a:r>
                      <a:endParaRPr lang="zh-CN" altLang="en-US" sz="1350" b="1">
                        <a:solidFill>
                          <a:srgbClr val="000000"/>
                        </a:solidFill>
                        <a:latin typeface="Arial" panose="020B0604020202020204" pitchFamily="34" charset="0"/>
                        <a:ea typeface="宋体" panose="02010600030101010101" pitchFamily="2" charset="-122"/>
                      </a:endParaRPr>
                    </a:p>
                  </a:txBody>
                  <a:tcPr marL="9525" marR="9525" marT="9525" marB="34290" anchor="ctr">
                    <a:lnL w="6350" cap="flat" cmpd="sng">
                      <a:solidFill>
                        <a:srgbClr val="000000"/>
                      </a:solidFill>
                      <a:prstDash val="solid"/>
                      <a:headEnd type="none" w="med" len="med"/>
                      <a:tailEnd type="none" w="med" len="med"/>
                    </a:lnL>
                    <a:lnR w="12700" cap="flat" cmpd="sng">
                      <a:solidFill>
                        <a:srgbClr val="000000"/>
                      </a:solidFill>
                      <a:prstDash val="solid"/>
                      <a:headEnd type="none" w="med" len="med"/>
                      <a:tailEnd type="none" w="med" len="med"/>
                    </a:lnR>
                    <a:lnT w="6350" cap="flat" cmpd="sng">
                      <a:solidFill>
                        <a:srgbClr val="000000"/>
                      </a:solidFill>
                      <a:prstDash val="solid"/>
                      <a:headEnd type="none" w="med" len="med"/>
                      <a:tailEnd type="none" w="med" len="med"/>
                    </a:lnT>
                    <a:lnB w="12700" cap="flat" cmpd="sng">
                      <a:solidFill>
                        <a:srgbClr val="000000"/>
                      </a:solidFill>
                      <a:prstDash val="solid"/>
                      <a:headEnd type="none" w="med" len="med"/>
                      <a:tailEnd type="none" w="med" len="med"/>
                    </a:lnB>
                    <a:lnTlToBr>
                      <a:noFill/>
                    </a:lnTlToBr>
                    <a:lnBlToTr>
                      <a:noFill/>
                    </a:lnBlToTr>
                    <a:noFill/>
                  </a:tcPr>
                </a:tc>
              </a:tr>
            </a:tbl>
          </a:graphicData>
        </a:graphic>
      </p:graphicFrame>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251520" y="759296"/>
            <a:ext cx="7749480" cy="725488"/>
          </a:xfrm>
        </p:spPr>
        <p:txBody>
          <a:bodyPr/>
          <a:lstStyle/>
          <a:p>
            <a:pPr algn="ctr"/>
            <a:r>
              <a:rPr lang="en-US" altLang="zh-CN" sz="3600" dirty="0">
                <a:sym typeface="+mn-ea"/>
              </a:rPr>
              <a:t>S-T</a:t>
            </a:r>
            <a:r>
              <a:rPr lang="zh-CN" altLang="en-US" sz="3600" dirty="0">
                <a:sym typeface="+mn-ea"/>
              </a:rPr>
              <a:t>互动编码与</a:t>
            </a:r>
            <a:r>
              <a:rPr lang="en-US" altLang="zh-CN" sz="3600" dirty="0">
                <a:sym typeface="+mn-ea"/>
              </a:rPr>
              <a:t>S-T</a:t>
            </a:r>
            <a:r>
              <a:rPr lang="zh-CN" altLang="en-US" sz="3600" dirty="0">
                <a:sym typeface="+mn-ea"/>
              </a:rPr>
              <a:t>分析方法的</a:t>
            </a:r>
            <a:br>
              <a:rPr lang="en-US" altLang="zh-CN" sz="3600" dirty="0">
                <a:sym typeface="+mn-ea"/>
              </a:rPr>
            </a:br>
            <a:r>
              <a:rPr lang="zh-CN" altLang="en-US" sz="3600" dirty="0">
                <a:sym typeface="+mn-ea"/>
              </a:rPr>
              <a:t>专利保护</a:t>
            </a:r>
            <a:endParaRPr lang="zh-CN" altLang="en-US" sz="3600" dirty="0">
              <a:sym typeface="+mn-ea"/>
            </a:endParaRPr>
          </a:p>
        </p:txBody>
      </p:sp>
      <p:pic>
        <p:nvPicPr>
          <p:cNvPr id="5" name="图片 4"/>
          <p:cNvPicPr>
            <a:picLocks noChangeAspect="1"/>
          </p:cNvPicPr>
          <p:nvPr/>
        </p:nvPicPr>
        <p:blipFill>
          <a:blip r:embed="rId1"/>
          <a:stretch>
            <a:fillRect/>
          </a:stretch>
        </p:blipFill>
        <p:spPr>
          <a:xfrm>
            <a:off x="179512" y="1628800"/>
            <a:ext cx="6480720" cy="4930333"/>
          </a:xfrm>
          <a:prstGeom prst="rect">
            <a:avLst/>
          </a:prstGeom>
        </p:spPr>
      </p:pic>
      <p:pic>
        <p:nvPicPr>
          <p:cNvPr id="6" name="图片 5"/>
          <p:cNvPicPr>
            <a:picLocks noChangeAspect="1"/>
          </p:cNvPicPr>
          <p:nvPr/>
        </p:nvPicPr>
        <p:blipFill>
          <a:blip r:embed="rId2"/>
          <a:stretch>
            <a:fillRect/>
          </a:stretch>
        </p:blipFill>
        <p:spPr>
          <a:xfrm>
            <a:off x="2195736" y="1628800"/>
            <a:ext cx="6480720" cy="493892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arn(inVertical)">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1" presetClass="entr" presetSubtype="1" fill="hold"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wheel(1)">
                                      <p:cBhvr>
                                        <p:cTn id="12" dur="20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lang="zh-CN" altLang="en-US" sz="3200" dirty="0"/>
              <a:t>基于教学语音的</a:t>
            </a:r>
            <a:br>
              <a:rPr lang="en-US" altLang="zh-CN" sz="3200" dirty="0"/>
            </a:br>
            <a:r>
              <a:rPr lang="zh-CN" altLang="en-US" sz="3200" dirty="0"/>
              <a:t>课堂教学过程分析与评价的技术优势</a:t>
            </a:r>
            <a:endParaRPr lang="en-US" altLang="zh-CN" sz="3200" dirty="0"/>
          </a:p>
        </p:txBody>
      </p:sp>
      <p:sp>
        <p:nvSpPr>
          <p:cNvPr id="66" name="内容占位符 2"/>
          <p:cNvSpPr>
            <a:spLocks noGrp="1"/>
          </p:cNvSpPr>
          <p:nvPr>
            <p:ph idx="1"/>
          </p:nvPr>
        </p:nvSpPr>
        <p:spPr>
          <a:xfrm>
            <a:off x="539552" y="1484784"/>
            <a:ext cx="8280920" cy="4968552"/>
          </a:xfrm>
        </p:spPr>
        <p:txBody>
          <a:bodyPr/>
          <a:lstStyle/>
          <a:p>
            <a:r>
              <a:rPr lang="zh-CN" altLang="en-US" sz="2800" dirty="0"/>
              <a:t>与录播系统基于教学视频的课堂教学过程分析与评价系统相比，使用教学语音进行课堂教学过程分析与评价、具有如下技术优势：</a:t>
            </a:r>
            <a:endParaRPr lang="en-US" altLang="zh-CN" sz="2400" b="1" dirty="0"/>
          </a:p>
          <a:p>
            <a:pPr lvl="1">
              <a:buFont typeface="Wingdings" panose="05000000000000000000" pitchFamily="2" charset="2"/>
              <a:buChar char="ü"/>
            </a:pPr>
            <a:r>
              <a:rPr lang="zh-CN" altLang="zh-CN" sz="2400" dirty="0"/>
              <a:t>隐私保护</a:t>
            </a:r>
            <a:r>
              <a:rPr lang="zh-CN" altLang="en-US" sz="2400" dirty="0"/>
              <a:t>、</a:t>
            </a:r>
            <a:r>
              <a:rPr lang="zh-CN" altLang="zh-CN" sz="2400" dirty="0"/>
              <a:t>无扰</a:t>
            </a:r>
            <a:r>
              <a:rPr lang="zh-CN" altLang="en-US" sz="2400" dirty="0"/>
              <a:t>、</a:t>
            </a:r>
            <a:r>
              <a:rPr lang="zh-CN" altLang="zh-CN" sz="2400" dirty="0"/>
              <a:t>低成本</a:t>
            </a:r>
            <a:r>
              <a:rPr lang="zh-CN" altLang="en-US" sz="2400" dirty="0"/>
              <a:t>；</a:t>
            </a:r>
            <a:endParaRPr lang="en-US" altLang="zh-CN" sz="2400" b="1" dirty="0"/>
          </a:p>
          <a:p>
            <a:pPr lvl="1">
              <a:buFont typeface="Wingdings" panose="05000000000000000000" pitchFamily="2" charset="2"/>
              <a:buChar char="ü"/>
            </a:pPr>
            <a:r>
              <a:rPr lang="zh-CN" altLang="zh-CN" sz="2400" dirty="0"/>
              <a:t>快速处理，</a:t>
            </a:r>
            <a:r>
              <a:rPr lang="zh-CN" altLang="en-US" sz="2400" dirty="0"/>
              <a:t>音频信号处理的计算复杂度低，能够</a:t>
            </a:r>
            <a:r>
              <a:rPr lang="zh-CN" altLang="zh-CN" sz="2400" dirty="0"/>
              <a:t>及时反馈</a:t>
            </a:r>
            <a:r>
              <a:rPr lang="zh-CN" altLang="en-US" sz="2400" dirty="0"/>
              <a:t>、</a:t>
            </a:r>
            <a:r>
              <a:rPr lang="zh-CN" altLang="zh-CN" sz="2400" dirty="0"/>
              <a:t>能够帮助教师更好地结合记忆进行教学反思</a:t>
            </a:r>
            <a:r>
              <a:rPr lang="zh-CN" altLang="en-US" sz="2400" dirty="0"/>
              <a:t>；</a:t>
            </a:r>
            <a:endParaRPr lang="en-US" altLang="zh-CN" sz="2400" dirty="0"/>
          </a:p>
          <a:p>
            <a:pPr lvl="1">
              <a:buFont typeface="Wingdings" panose="05000000000000000000" pitchFamily="2" charset="2"/>
              <a:buChar char="ü"/>
            </a:pPr>
            <a:r>
              <a:rPr lang="en-US" altLang="zh-CN" sz="2400" i="1" dirty="0" err="1"/>
              <a:t>Rt,Ch,ST,SL,SI</a:t>
            </a:r>
            <a:r>
              <a:rPr lang="zh-CN" altLang="en-US" sz="2400" dirty="0"/>
              <a:t>等参数均</a:t>
            </a:r>
            <a:r>
              <a:rPr lang="zh-CN" altLang="zh-CN" sz="2400" dirty="0"/>
              <a:t>具有明确教育学意义，便于用户进行尽可能详尽的教学分析与评价</a:t>
            </a:r>
            <a:r>
              <a:rPr lang="zh-CN" altLang="en-US" sz="2400" dirty="0"/>
              <a:t>；</a:t>
            </a:r>
            <a:endParaRPr lang="en-US" altLang="zh-CN" sz="2400" dirty="0"/>
          </a:p>
          <a:p>
            <a:pPr lvl="1">
              <a:buFont typeface="Wingdings" panose="05000000000000000000" pitchFamily="2" charset="2"/>
              <a:buChar char="ü"/>
            </a:pPr>
            <a:r>
              <a:rPr lang="en-US" altLang="zh-CN" sz="2400" dirty="0"/>
              <a:t>13</a:t>
            </a:r>
            <a:r>
              <a:rPr lang="zh-CN" altLang="en-US" sz="2400" dirty="0"/>
              <a:t>分区</a:t>
            </a:r>
            <a:r>
              <a:rPr lang="en-US" altLang="zh-CN" sz="2400" i="1" dirty="0" err="1"/>
              <a:t>Rt</a:t>
            </a:r>
            <a:r>
              <a:rPr lang="en-US" altLang="zh-CN" sz="2400" i="1" dirty="0"/>
              <a:t>-Ch</a:t>
            </a:r>
            <a:r>
              <a:rPr lang="zh-CN" altLang="en-US" sz="2400" dirty="0"/>
              <a:t>图能够</a:t>
            </a:r>
            <a:r>
              <a:rPr lang="zh-CN" altLang="zh-CN" sz="2400" dirty="0"/>
              <a:t>对评价结果进行打分</a:t>
            </a:r>
            <a:r>
              <a:rPr lang="zh-CN" altLang="en-US" sz="2400" dirty="0"/>
              <a:t>；</a:t>
            </a:r>
            <a:endParaRPr lang="en-US" altLang="zh-CN" sz="2400" dirty="0"/>
          </a:p>
          <a:p>
            <a:pPr lvl="1">
              <a:buFont typeface="Wingdings" panose="05000000000000000000" pitchFamily="2" charset="2"/>
              <a:buChar char="ü"/>
            </a:pPr>
            <a:r>
              <a:rPr lang="zh-CN" altLang="en-US" sz="2400" dirty="0"/>
              <a:t>使用灵活，可以单独使用，也可以直接整合到录播系统基于教学视频的课堂教学过程分析与评价系统中。</a:t>
            </a:r>
            <a:endParaRPr lang="en-US" altLang="zh-CN" sz="2400" dirty="0"/>
          </a:p>
          <a:p>
            <a:pPr lvl="1">
              <a:buFont typeface="Wingdings" panose="05000000000000000000" pitchFamily="2" charset="2"/>
              <a:buChar char="ü"/>
            </a:pPr>
            <a:endParaRPr lang="en-US" altLang="zh-CN" sz="2000" b="1" dirty="0"/>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79512" y="543272"/>
            <a:ext cx="7749480" cy="725488"/>
          </a:xfrm>
        </p:spPr>
        <p:txBody>
          <a:bodyPr/>
          <a:lstStyle/>
          <a:p>
            <a:pPr algn="ctr"/>
            <a:r>
              <a:rPr sz="3200" dirty="0"/>
              <a:t>多种S-T编码与分析方法的结果比较</a:t>
            </a:r>
            <a:endParaRPr sz="3200" dirty="0"/>
          </a:p>
        </p:txBody>
      </p:sp>
      <p:graphicFrame>
        <p:nvGraphicFramePr>
          <p:cNvPr id="3" name="对象 -2147482617"/>
          <p:cNvGraphicFramePr>
            <a:graphicFrameLocks noChangeAspect="1"/>
          </p:cNvGraphicFramePr>
          <p:nvPr>
            <p:custDataLst>
              <p:tags r:id="rId1"/>
            </p:custDataLst>
          </p:nvPr>
        </p:nvGraphicFramePr>
        <p:xfrm>
          <a:off x="179705" y="1772920"/>
          <a:ext cx="8602980" cy="3470910"/>
        </p:xfrm>
        <a:graphic>
          <a:graphicData uri="http://schemas.openxmlformats.org/presentationml/2006/ole">
            <mc:AlternateContent xmlns:mc="http://schemas.openxmlformats.org/markup-compatibility/2006">
              <mc:Choice xmlns:v="urn:schemas-microsoft-com:vml" Requires="v">
                <p:oleObj spid="_x0000_s7180" name="" r:id="rId2" imgW="8674100" imgH="3439795" progId="Excel.Sheet.12">
                  <p:embed/>
                </p:oleObj>
              </mc:Choice>
              <mc:Fallback>
                <p:oleObj name="" r:id="rId2" imgW="8674100" imgH="3439795" progId="Excel.Sheet.12">
                  <p:embed/>
                  <p:pic>
                    <p:nvPicPr>
                      <p:cNvPr id="0" name="图片 3075"/>
                      <p:cNvPicPr/>
                      <p:nvPr/>
                    </p:nvPicPr>
                    <p:blipFill>
                      <a:blip r:embed="rId3"/>
                      <a:stretch>
                        <a:fillRect/>
                      </a:stretch>
                    </p:blipFill>
                    <p:spPr>
                      <a:xfrm>
                        <a:off x="179705" y="1772920"/>
                        <a:ext cx="8602980" cy="3470910"/>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9704" y="1068705"/>
            <a:ext cx="5812155" cy="545783"/>
          </a:xfrm>
        </p:spPr>
        <p:txBody>
          <a:bodyPr/>
          <a:lstStyle/>
          <a:p>
            <a:pPr algn="ctr"/>
            <a:r>
              <a:rPr lang="zh-CN" altLang="en-US" sz="2100" dirty="0"/>
              <a:t>经典的</a:t>
            </a:r>
            <a:r>
              <a:rPr lang="en-US" sz="2100" dirty="0"/>
              <a:t>S-T</a:t>
            </a:r>
            <a:r>
              <a:rPr lang="zh-CN" altLang="en-US" sz="2100" dirty="0"/>
              <a:t>编码分析方法与编码方法改良</a:t>
            </a:r>
            <a:endParaRPr lang="zh-CN" altLang="en-US" sz="2100" dirty="0"/>
          </a:p>
        </p:txBody>
      </p:sp>
      <p:sp>
        <p:nvSpPr>
          <p:cNvPr id="66" name="内容占位符 2"/>
          <p:cNvSpPr>
            <a:spLocks noGrp="1"/>
          </p:cNvSpPr>
          <p:nvPr>
            <p:ph idx="1"/>
            <p:custDataLst>
              <p:tags r:id="rId1"/>
            </p:custDataLst>
          </p:nvPr>
        </p:nvSpPr>
        <p:spPr>
          <a:xfrm>
            <a:off x="1326356" y="3042285"/>
            <a:ext cx="6385560" cy="2837974"/>
          </a:xfrm>
        </p:spPr>
        <p:txBody>
          <a:bodyPr/>
          <a:lstStyle/>
          <a:p>
            <a:r>
              <a:rPr lang="zh-CN" altLang="en-US" sz="1500" b="1" dirty="0">
                <a:sym typeface="+mn-ea"/>
              </a:rPr>
              <a:t>经典的</a:t>
            </a:r>
            <a:r>
              <a:rPr lang="en-US" altLang="zh-CN" sz="1500" b="1" dirty="0">
                <a:sym typeface="+mn-ea"/>
              </a:rPr>
              <a:t>S-T</a:t>
            </a:r>
            <a:r>
              <a:rPr lang="zh-CN" altLang="en-US" sz="1500" b="1" dirty="0">
                <a:sym typeface="+mn-ea"/>
              </a:rPr>
              <a:t>分析技术采用频次法进行分析计算，即教师主导行为占比</a:t>
            </a:r>
            <a:r>
              <a:rPr lang="en-US" altLang="zh-CN" sz="1500" b="1" dirty="0">
                <a:sym typeface="+mn-ea"/>
              </a:rPr>
              <a:t>Rt</a:t>
            </a:r>
            <a:r>
              <a:rPr lang="zh-CN" altLang="en-US" sz="1500" b="1" dirty="0">
                <a:sym typeface="+mn-ea"/>
              </a:rPr>
              <a:t>等于</a:t>
            </a:r>
            <a:r>
              <a:rPr lang="en-US" altLang="zh-CN" sz="1500" b="1" dirty="0">
                <a:sym typeface="+mn-ea"/>
              </a:rPr>
              <a:t>T</a:t>
            </a:r>
            <a:r>
              <a:rPr lang="zh-CN" altLang="en-US" sz="1500" b="1" dirty="0">
                <a:sym typeface="+mn-ea"/>
              </a:rPr>
              <a:t>编码的数量</a:t>
            </a:r>
            <a:r>
              <a:rPr lang="en-US" altLang="zh-CN" sz="1500" b="1" dirty="0">
                <a:sym typeface="+mn-ea"/>
              </a:rPr>
              <a:t>NT</a:t>
            </a:r>
            <a:r>
              <a:rPr lang="zh-CN" altLang="en-US" sz="1500" b="1" dirty="0">
                <a:sym typeface="+mn-ea"/>
              </a:rPr>
              <a:t>与总编码数</a:t>
            </a:r>
            <a:r>
              <a:rPr lang="en-US" altLang="zh-CN" sz="1500" b="1" dirty="0">
                <a:sym typeface="+mn-ea"/>
              </a:rPr>
              <a:t>N</a:t>
            </a:r>
            <a:r>
              <a:rPr lang="zh-CN" altLang="en-US" sz="1500" b="1" dirty="0">
                <a:sym typeface="+mn-ea"/>
              </a:rPr>
              <a:t>之比，师生互动率</a:t>
            </a:r>
            <a:r>
              <a:rPr lang="en-US" altLang="zh-CN" sz="1500" b="1" dirty="0">
                <a:sym typeface="+mn-ea"/>
              </a:rPr>
              <a:t>Ch</a:t>
            </a:r>
            <a:r>
              <a:rPr lang="zh-CN" altLang="en-US" sz="1500" b="1" dirty="0">
                <a:sym typeface="+mn-ea"/>
              </a:rPr>
              <a:t>等于编码类型变换的次数</a:t>
            </a:r>
            <a:r>
              <a:rPr lang="en-US" altLang="zh-CN" sz="1500" b="1" dirty="0">
                <a:sym typeface="+mn-ea"/>
              </a:rPr>
              <a:t>NI</a:t>
            </a:r>
            <a:r>
              <a:rPr lang="zh-CN" altLang="en-US" sz="1500" b="1" dirty="0">
                <a:sym typeface="+mn-ea"/>
              </a:rPr>
              <a:t>与</a:t>
            </a:r>
            <a:r>
              <a:rPr lang="en-US" altLang="zh-CN" sz="1500" b="1" dirty="0">
                <a:sym typeface="+mn-ea"/>
              </a:rPr>
              <a:t>N</a:t>
            </a:r>
            <a:r>
              <a:rPr lang="zh-CN" altLang="en-US" sz="1500" b="1" dirty="0">
                <a:sym typeface="+mn-ea"/>
              </a:rPr>
              <a:t>之比。</a:t>
            </a:r>
            <a:endParaRPr lang="zh-CN" altLang="en-US" sz="1500" b="1" dirty="0">
              <a:sym typeface="+mn-ea"/>
            </a:endParaRPr>
          </a:p>
          <a:p>
            <a:r>
              <a:rPr lang="zh-CN" altLang="en-US" sz="1500" b="1" dirty="0">
                <a:sym typeface="+mn-ea"/>
              </a:rPr>
              <a:t>从课堂教学</a:t>
            </a:r>
            <a:r>
              <a:rPr lang="en-US" altLang="zh-CN" sz="1500" b="1" dirty="0">
                <a:sym typeface="+mn-ea"/>
              </a:rPr>
              <a:t>S-T</a:t>
            </a:r>
            <a:r>
              <a:rPr lang="zh-CN" altLang="en-US" sz="1500" b="1" dirty="0">
                <a:sym typeface="+mn-ea"/>
              </a:rPr>
              <a:t>编码情况来看，由于教师教授和学生自学活动都比较长，可以采用基于教学活动的变时长编码技术、来减少手工编码的工作量、即总编码数</a:t>
            </a:r>
            <a:r>
              <a:rPr lang="en-US" altLang="zh-CN" sz="1500" b="1" dirty="0">
                <a:sym typeface="+mn-ea"/>
              </a:rPr>
              <a:t>N</a:t>
            </a:r>
            <a:r>
              <a:rPr lang="zh-CN" altLang="en-US" sz="1500" b="1" dirty="0">
                <a:sym typeface="+mn-ea"/>
              </a:rPr>
              <a:t>明显变小，同时可以找出所有的师生互动，使</a:t>
            </a:r>
            <a:r>
              <a:rPr lang="en-US" altLang="zh-CN" sz="1500" b="1" dirty="0">
                <a:sym typeface="+mn-ea"/>
              </a:rPr>
              <a:t>NI</a:t>
            </a:r>
            <a:r>
              <a:rPr lang="zh-CN" altLang="en-US" sz="1500" b="1" dirty="0">
                <a:sym typeface="+mn-ea"/>
              </a:rPr>
              <a:t>最大。</a:t>
            </a:r>
            <a:endParaRPr lang="zh-CN" altLang="en-US" sz="1500" b="1" dirty="0">
              <a:sym typeface="+mn-ea"/>
            </a:endParaRPr>
          </a:p>
          <a:p>
            <a:r>
              <a:rPr lang="zh-CN" altLang="en-US" sz="1500" b="1" dirty="0">
                <a:sym typeface="+mn-ea"/>
              </a:rPr>
              <a:t>由于经典的</a:t>
            </a:r>
            <a:r>
              <a:rPr lang="en-US" altLang="zh-CN" sz="1500" b="1" dirty="0">
                <a:sym typeface="+mn-ea"/>
              </a:rPr>
              <a:t>S-T</a:t>
            </a:r>
            <a:r>
              <a:rPr lang="zh-CN" altLang="en-US" sz="1500" b="1" dirty="0">
                <a:sym typeface="+mn-ea"/>
              </a:rPr>
              <a:t>分析技术是基于等时长采样的编码技术，所以简单地以教学活动开展变时长编码，会产生巨大的编码时长差异，从而使师生互动率</a:t>
            </a:r>
            <a:r>
              <a:rPr lang="en-US" altLang="zh-CN" sz="1500" b="1" dirty="0">
                <a:sym typeface="+mn-ea"/>
              </a:rPr>
              <a:t>Ch</a:t>
            </a:r>
            <a:r>
              <a:rPr lang="zh-CN" altLang="en-US" sz="1500" b="1" dirty="0">
                <a:sym typeface="+mn-ea"/>
              </a:rPr>
              <a:t>异常增大；</a:t>
            </a:r>
            <a:endParaRPr lang="zh-CN" altLang="en-US" sz="1500" b="1" dirty="0">
              <a:sym typeface="+mn-ea"/>
            </a:endParaRPr>
          </a:p>
          <a:p>
            <a:r>
              <a:rPr lang="zh-CN" altLang="en-US" sz="1500" b="1" dirty="0">
                <a:sym typeface="+mn-ea"/>
              </a:rPr>
              <a:t>因此，研究者使用</a:t>
            </a:r>
            <a:r>
              <a:rPr lang="en-US" altLang="zh-CN" sz="1500" b="1" dirty="0">
                <a:sym typeface="+mn-ea"/>
              </a:rPr>
              <a:t>30</a:t>
            </a:r>
            <a:r>
              <a:rPr lang="zh-CN" altLang="en-US" sz="1500" b="1" dirty="0">
                <a:sym typeface="+mn-ea"/>
              </a:rPr>
              <a:t>秒和平均编码时长之间的低者、作为浮动采样时长，对大时长的编码进行细化，以增加总编码数</a:t>
            </a:r>
            <a:r>
              <a:rPr lang="en-US" altLang="zh-CN" sz="1500" b="1" dirty="0">
                <a:sym typeface="+mn-ea"/>
              </a:rPr>
              <a:t>N</a:t>
            </a:r>
            <a:r>
              <a:rPr lang="zh-CN" altLang="en-US" sz="1500" b="1" dirty="0">
                <a:sym typeface="+mn-ea"/>
              </a:rPr>
              <a:t>，降低师生互动率</a:t>
            </a:r>
            <a:r>
              <a:rPr lang="en-US" altLang="zh-CN" sz="1500" b="1" dirty="0">
                <a:sym typeface="+mn-ea"/>
              </a:rPr>
              <a:t>Ch</a:t>
            </a:r>
            <a:r>
              <a:rPr lang="zh-CN" altLang="en-US" sz="1500" b="1" dirty="0">
                <a:sym typeface="+mn-ea"/>
              </a:rPr>
              <a:t>。</a:t>
            </a:r>
            <a:endParaRPr lang="zh-CN" altLang="en-US" sz="1500" b="1" dirty="0">
              <a:sym typeface="+mn-ea"/>
            </a:endParaRPr>
          </a:p>
        </p:txBody>
      </p:sp>
      <p:graphicFrame>
        <p:nvGraphicFramePr>
          <p:cNvPr id="3" name="对象 2"/>
          <p:cNvGraphicFramePr/>
          <p:nvPr>
            <p:custDataLst>
              <p:tags r:id="rId2"/>
            </p:custDataLst>
          </p:nvPr>
        </p:nvGraphicFramePr>
        <p:xfrm>
          <a:off x="1493520" y="1863090"/>
          <a:ext cx="6105525" cy="1037749"/>
        </p:xfrm>
        <a:graphic>
          <a:graphicData uri="http://schemas.openxmlformats.org/presentationml/2006/ole">
            <mc:AlternateContent xmlns:mc="http://schemas.openxmlformats.org/markup-compatibility/2006">
              <mc:Choice xmlns:v="urn:schemas-microsoft-com:vml" Requires="v">
                <p:oleObj spid="_x0000_s1026" name="" r:id="rId3" imgW="4749800" imgH="977900" progId="Paint.Picture">
                  <p:embed/>
                </p:oleObj>
              </mc:Choice>
              <mc:Fallback>
                <p:oleObj name="" r:id="rId3" imgW="4749800" imgH="977900" progId="Paint.Picture">
                  <p:embed/>
                  <p:pic>
                    <p:nvPicPr>
                      <p:cNvPr id="0" name="图片 4"/>
                      <p:cNvPicPr/>
                      <p:nvPr/>
                    </p:nvPicPr>
                    <p:blipFill>
                      <a:blip r:embed="rId4"/>
                      <a:stretch>
                        <a:fillRect/>
                      </a:stretch>
                    </p:blipFill>
                    <p:spPr>
                      <a:xfrm>
                        <a:off x="1493520" y="1863090"/>
                        <a:ext cx="6105525" cy="1037749"/>
                      </a:xfrm>
                      <a:prstGeom prst="rect">
                        <a:avLst/>
                      </a:prstGeom>
                    </p:spPr>
                  </p:pic>
                </p:oleObj>
              </mc:Fallback>
            </mc:AlternateContent>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9704" y="1068705"/>
            <a:ext cx="5812155" cy="545783"/>
          </a:xfrm>
        </p:spPr>
        <p:txBody>
          <a:bodyPr/>
          <a:lstStyle/>
          <a:p>
            <a:pPr algn="ctr"/>
            <a:r>
              <a:rPr lang="zh-CN" altLang="en-US" sz="2100" dirty="0"/>
              <a:t>不同</a:t>
            </a:r>
            <a:r>
              <a:rPr lang="en-US" sz="2100" dirty="0"/>
              <a:t>S-T</a:t>
            </a:r>
            <a:r>
              <a:rPr lang="zh-CN" altLang="en-US" sz="2100" dirty="0"/>
              <a:t>编码技术的结果比较</a:t>
            </a:r>
            <a:endParaRPr lang="zh-CN" altLang="en-US" sz="2100" dirty="0"/>
          </a:p>
        </p:txBody>
      </p:sp>
      <p:graphicFrame>
        <p:nvGraphicFramePr>
          <p:cNvPr id="6" name="对象 5"/>
          <p:cNvGraphicFramePr/>
          <p:nvPr/>
        </p:nvGraphicFramePr>
        <p:xfrm>
          <a:off x="971550" y="2025015"/>
          <a:ext cx="7178040" cy="3160871"/>
        </p:xfrm>
        <a:graphic>
          <a:graphicData uri="http://schemas.openxmlformats.org/presentationml/2006/ole">
            <mc:AlternateContent xmlns:mc="http://schemas.openxmlformats.org/markup-compatibility/2006">
              <mc:Choice xmlns:v="urn:schemas-microsoft-com:vml" Requires="v">
                <p:oleObj spid="_x0000_s2050" name="" r:id="rId1" imgW="5162550" imgH="1981200" progId="Excel.Sheet.12">
                  <p:embed/>
                </p:oleObj>
              </mc:Choice>
              <mc:Fallback>
                <p:oleObj name="" r:id="rId1" imgW="5162550" imgH="1981200" progId="Excel.Sheet.12">
                  <p:embed/>
                  <p:pic>
                    <p:nvPicPr>
                      <p:cNvPr id="0" name="图片 6"/>
                      <p:cNvPicPr/>
                      <p:nvPr/>
                    </p:nvPicPr>
                    <p:blipFill>
                      <a:blip r:embed="rId2"/>
                      <a:stretch>
                        <a:fillRect/>
                      </a:stretch>
                    </p:blipFill>
                    <p:spPr>
                      <a:xfrm>
                        <a:off x="971550" y="2025015"/>
                        <a:ext cx="7178040" cy="3160871"/>
                      </a:xfrm>
                      <a:prstGeom prst="rect">
                        <a:avLst/>
                      </a:prstGeom>
                    </p:spPr>
                  </p:pic>
                </p:oleObj>
              </mc:Fallback>
            </mc:AlternateContent>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439704" y="1068705"/>
            <a:ext cx="5812155" cy="545783"/>
          </a:xfrm>
        </p:spPr>
        <p:txBody>
          <a:bodyPr/>
          <a:lstStyle/>
          <a:p>
            <a:pPr algn="ctr"/>
            <a:r>
              <a:rPr lang="zh-CN" altLang="en-US" sz="2100" dirty="0"/>
              <a:t>基于现有</a:t>
            </a:r>
            <a:r>
              <a:rPr lang="en-US" altLang="zh-CN" sz="2100" dirty="0"/>
              <a:t>S-T</a:t>
            </a:r>
            <a:r>
              <a:rPr lang="zh-CN" altLang="en-US" sz="2100" dirty="0"/>
              <a:t>编码分析方法的课堂评价结果</a:t>
            </a:r>
            <a:endParaRPr lang="zh-CN" altLang="en-US" sz="2100" dirty="0"/>
          </a:p>
        </p:txBody>
      </p:sp>
      <p:pic>
        <p:nvPicPr>
          <p:cNvPr id="5" name="图片 4"/>
          <p:cNvPicPr>
            <a:picLocks noChangeAspect="1"/>
          </p:cNvPicPr>
          <p:nvPr/>
        </p:nvPicPr>
        <p:blipFill>
          <a:blip r:embed="rId1"/>
          <a:stretch>
            <a:fillRect/>
          </a:stretch>
        </p:blipFill>
        <p:spPr>
          <a:xfrm>
            <a:off x="4463891" y="3154204"/>
            <a:ext cx="3108960" cy="2763679"/>
          </a:xfrm>
          <a:prstGeom prst="rect">
            <a:avLst/>
          </a:prstGeom>
        </p:spPr>
      </p:pic>
      <p:pic>
        <p:nvPicPr>
          <p:cNvPr id="9" name="图片 8"/>
          <p:cNvPicPr>
            <a:picLocks noChangeAspect="1"/>
          </p:cNvPicPr>
          <p:nvPr/>
        </p:nvPicPr>
        <p:blipFill>
          <a:blip r:embed="rId2"/>
          <a:stretch>
            <a:fillRect/>
          </a:stretch>
        </p:blipFill>
        <p:spPr>
          <a:xfrm>
            <a:off x="1547813" y="3097054"/>
            <a:ext cx="2739390" cy="2739390"/>
          </a:xfrm>
          <a:prstGeom prst="rect">
            <a:avLst/>
          </a:prstGeom>
          <a:noFill/>
          <a:ln>
            <a:noFill/>
          </a:ln>
        </p:spPr>
      </p:pic>
      <p:sp>
        <p:nvSpPr>
          <p:cNvPr id="66" name="内容占位符 2"/>
          <p:cNvSpPr>
            <a:spLocks noGrp="1"/>
          </p:cNvSpPr>
          <p:nvPr>
            <p:ph idx="1"/>
            <p:custDataLst>
              <p:tags r:id="rId3"/>
            </p:custDataLst>
          </p:nvPr>
        </p:nvSpPr>
        <p:spPr>
          <a:xfrm>
            <a:off x="1326356" y="1937385"/>
            <a:ext cx="6385560" cy="891540"/>
          </a:xfrm>
        </p:spPr>
        <p:txBody>
          <a:bodyPr/>
          <a:lstStyle/>
          <a:p>
            <a:r>
              <a:rPr lang="zh-CN" altLang="en-US" sz="1500" b="1" dirty="0">
                <a:sym typeface="+mn-ea"/>
              </a:rPr>
              <a:t>现有</a:t>
            </a:r>
            <a:r>
              <a:rPr lang="en-US" altLang="zh-CN" sz="1500" b="1" dirty="0">
                <a:sym typeface="+mn-ea"/>
              </a:rPr>
              <a:t>S-T</a:t>
            </a:r>
            <a:r>
              <a:rPr lang="zh-CN" altLang="en-US" sz="1500" b="1" dirty="0">
                <a:sym typeface="+mn-ea"/>
              </a:rPr>
              <a:t>编码分析方法功能孱弱，仅能够使用</a:t>
            </a:r>
            <a:r>
              <a:rPr lang="en-US" altLang="zh-CN" sz="1500" b="1" dirty="0">
                <a:sym typeface="+mn-ea"/>
              </a:rPr>
              <a:t>Rt-Ch</a:t>
            </a:r>
            <a:r>
              <a:rPr lang="zh-CN" altLang="en-US" sz="1500" b="1" dirty="0">
                <a:sym typeface="+mn-ea"/>
              </a:rPr>
              <a:t>图（三角区域）对课堂教学类型进行分类和简单的评价；</a:t>
            </a:r>
            <a:endParaRPr lang="zh-CN" altLang="en-US" sz="1500" b="1" dirty="0">
              <a:sym typeface="+mn-ea"/>
            </a:endParaRPr>
          </a:p>
          <a:p>
            <a:r>
              <a:rPr lang="zh-CN" altLang="en-US" sz="1500" b="1" dirty="0">
                <a:sym typeface="+mn-ea"/>
              </a:rPr>
              <a:t>与</a:t>
            </a:r>
            <a:r>
              <a:rPr lang="en-US" altLang="zh-CN" sz="1500" b="1" dirty="0">
                <a:sym typeface="+mn-ea"/>
              </a:rPr>
              <a:t>Rt-Ch</a:t>
            </a:r>
            <a:r>
              <a:rPr lang="zh-CN" altLang="en-US" sz="1500" b="1" dirty="0">
                <a:sym typeface="+mn-ea"/>
              </a:rPr>
              <a:t>图相比，基于时间累计的</a:t>
            </a:r>
            <a:r>
              <a:rPr lang="en-US" altLang="zh-CN" sz="1500" b="1" dirty="0">
                <a:sym typeface="+mn-ea"/>
              </a:rPr>
              <a:t>S-T</a:t>
            </a:r>
            <a:r>
              <a:rPr lang="zh-CN" altLang="en-US" sz="1500" b="1" dirty="0">
                <a:sym typeface="+mn-ea"/>
              </a:rPr>
              <a:t>用时图，其双时间坐标不符合用户使用习惯，无法对课堂教学过程进行分析，是个鸡肋，用的很少。</a:t>
            </a:r>
            <a:endParaRPr lang="zh-CN" altLang="en-US" sz="1500" b="1" dirty="0">
              <a:sym typeface="+mn-ea"/>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lgn="ctr"/>
            <a:r>
              <a:rPr lang="zh-CN" altLang="en-US" dirty="0"/>
              <a:t>基于教学音频的</a:t>
            </a:r>
            <a:br>
              <a:rPr lang="en-US" altLang="zh-CN" dirty="0"/>
            </a:br>
            <a:r>
              <a:rPr lang="zh-CN" altLang="en-US" dirty="0"/>
              <a:t>课堂教学过程自动分析工作原理</a:t>
            </a:r>
            <a:endParaRPr lang="zh-CN" altLang="en-US" dirty="0"/>
          </a:p>
        </p:txBody>
      </p:sp>
      <p:pic>
        <p:nvPicPr>
          <p:cNvPr id="3" name="图片 2"/>
          <p:cNvPicPr>
            <a:picLocks noChangeAspect="1"/>
          </p:cNvPicPr>
          <p:nvPr/>
        </p:nvPicPr>
        <p:blipFill>
          <a:blip r:embed="rId1"/>
          <a:stretch>
            <a:fillRect/>
          </a:stretch>
        </p:blipFill>
        <p:spPr>
          <a:xfrm>
            <a:off x="40460" y="1628800"/>
            <a:ext cx="9052937" cy="2327670"/>
          </a:xfrm>
          <a:prstGeom prst="rect">
            <a:avLst/>
          </a:prstGeom>
        </p:spPr>
      </p:pic>
      <p:pic>
        <p:nvPicPr>
          <p:cNvPr id="5" name="图片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9552" y="4293096"/>
            <a:ext cx="2232248" cy="2232248"/>
          </a:xfrm>
          <a:prstGeom prst="rect">
            <a:avLst/>
          </a:prstGeom>
        </p:spPr>
      </p:pic>
      <p:pic>
        <p:nvPicPr>
          <p:cNvPr id="7" name="图片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10644" y="4221088"/>
            <a:ext cx="2353444" cy="2353444"/>
          </a:xfrm>
          <a:prstGeom prst="rect">
            <a:avLst/>
          </a:prstGeom>
        </p:spPr>
      </p:pic>
      <p:pic>
        <p:nvPicPr>
          <p:cNvPr id="13" name="图片 1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56176" y="4149080"/>
            <a:ext cx="2592288" cy="2592288"/>
          </a:xfrm>
          <a:prstGeom prst="rect">
            <a:avLst/>
          </a:prstGeom>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 name="组合 5"/>
          <p:cNvGrpSpPr/>
          <p:nvPr/>
        </p:nvGrpSpPr>
        <p:grpSpPr>
          <a:xfrm>
            <a:off x="1332230" y="433705"/>
            <a:ext cx="2375535" cy="5858510"/>
            <a:chOff x="2098" y="683"/>
            <a:chExt cx="3741" cy="9226"/>
          </a:xfrm>
        </p:grpSpPr>
        <p:sp>
          <p:nvSpPr>
            <p:cNvPr id="74" name="圆角矩形 73"/>
            <p:cNvSpPr/>
            <p:nvPr/>
          </p:nvSpPr>
          <p:spPr>
            <a:xfrm>
              <a:off x="2098" y="2880"/>
              <a:ext cx="3741" cy="7029"/>
            </a:xfrm>
            <a:prstGeom prst="roundRect">
              <a:avLst/>
            </a:prstGeom>
            <a:solidFill>
              <a:schemeClr val="bg1"/>
            </a:solidFill>
            <a:ln>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aphicFrame>
          <p:nvGraphicFramePr>
            <p:cNvPr id="11" name="对象 10"/>
            <p:cNvGraphicFramePr>
              <a:graphicFrameLocks noChangeAspect="1"/>
            </p:cNvGraphicFramePr>
            <p:nvPr/>
          </p:nvGraphicFramePr>
          <p:xfrm>
            <a:off x="2569" y="683"/>
            <a:ext cx="555" cy="1825"/>
          </p:xfrm>
          <a:graphic>
            <a:graphicData uri="http://schemas.openxmlformats.org/presentationml/2006/ole">
              <mc:AlternateContent xmlns:mc="http://schemas.openxmlformats.org/markup-compatibility/2006">
                <mc:Choice xmlns:v="urn:schemas-microsoft-com:vml" Requires="v">
                  <p:oleObj spid="_x0000_s6165" name="" r:id="rId1" imgW="704850" imgH="2317750" progId="Paint.Picture">
                    <p:embed/>
                  </p:oleObj>
                </mc:Choice>
                <mc:Fallback>
                  <p:oleObj name="" r:id="rId1" imgW="704850" imgH="2317750" progId="Paint.Picture">
                    <p:embed/>
                    <p:pic>
                      <p:nvPicPr>
                        <p:cNvPr id="0" name="对象 10"/>
                        <p:cNvPicPr/>
                        <p:nvPr/>
                      </p:nvPicPr>
                      <p:blipFill>
                        <a:blip r:embed="rId2"/>
                        <a:stretch>
                          <a:fillRect/>
                        </a:stretch>
                      </p:blipFill>
                      <p:spPr>
                        <a:xfrm>
                          <a:off x="2569" y="683"/>
                          <a:ext cx="555" cy="1825"/>
                        </a:xfrm>
                        <a:prstGeom prst="rect">
                          <a:avLst/>
                        </a:prstGeom>
                      </p:spPr>
                    </p:pic>
                  </p:oleObj>
                </mc:Fallback>
              </mc:AlternateContent>
            </a:graphicData>
          </a:graphic>
        </p:graphicFrame>
        <p:graphicFrame>
          <p:nvGraphicFramePr>
            <p:cNvPr id="13" name="对象 12"/>
            <p:cNvGraphicFramePr>
              <a:graphicFrameLocks noChangeAspect="1"/>
            </p:cNvGraphicFramePr>
            <p:nvPr/>
          </p:nvGraphicFramePr>
          <p:xfrm>
            <a:off x="3941" y="683"/>
            <a:ext cx="1354" cy="1826"/>
          </p:xfrm>
          <a:graphic>
            <a:graphicData uri="http://schemas.openxmlformats.org/presentationml/2006/ole">
              <mc:AlternateContent xmlns:mc="http://schemas.openxmlformats.org/markup-compatibility/2006">
                <mc:Choice xmlns:v="urn:schemas-microsoft-com:vml" Requires="v">
                  <p:oleObj spid="_x0000_s6166" name="" r:id="rId3" imgW="1828800" imgH="2463800" progId="Paint.Picture">
                    <p:embed/>
                  </p:oleObj>
                </mc:Choice>
                <mc:Fallback>
                  <p:oleObj name="" r:id="rId3" imgW="1828800" imgH="2463800" progId="Paint.Picture">
                    <p:embed/>
                    <p:pic>
                      <p:nvPicPr>
                        <p:cNvPr id="0" name="对象 12"/>
                        <p:cNvPicPr/>
                        <p:nvPr/>
                      </p:nvPicPr>
                      <p:blipFill>
                        <a:blip r:embed="rId4"/>
                        <a:stretch>
                          <a:fillRect/>
                        </a:stretch>
                      </p:blipFill>
                      <p:spPr>
                        <a:xfrm>
                          <a:off x="3941" y="683"/>
                          <a:ext cx="1354" cy="1826"/>
                        </a:xfrm>
                        <a:prstGeom prst="rect">
                          <a:avLst/>
                        </a:prstGeom>
                      </p:spPr>
                    </p:pic>
                  </p:oleObj>
                </mc:Fallback>
              </mc:AlternateContent>
            </a:graphicData>
          </a:graphic>
        </p:graphicFrame>
        <p:sp>
          <p:nvSpPr>
            <p:cNvPr id="17" name="矩形 16"/>
            <p:cNvSpPr/>
            <p:nvPr/>
          </p:nvSpPr>
          <p:spPr>
            <a:xfrm>
              <a:off x="2704" y="4435"/>
              <a:ext cx="2341" cy="4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8" name="矩形 17"/>
            <p:cNvSpPr/>
            <p:nvPr/>
          </p:nvSpPr>
          <p:spPr>
            <a:xfrm>
              <a:off x="2741" y="4498"/>
              <a:ext cx="2267" cy="410"/>
            </a:xfrm>
            <a:prstGeom prst="rect">
              <a:avLst/>
            </a:prstGeom>
          </p:spPr>
          <p:txBody>
            <a:bodyPr wrap="square">
              <a:spAutoFit/>
            </a:bodyPr>
            <a:lstStyle/>
            <a:p>
              <a:pPr algn="ctr"/>
              <a:r>
                <a:rPr lang="en-US" altLang="zh-CN" sz="1100" dirty="0"/>
                <a:t>S1: ASR for discourses</a:t>
              </a:r>
              <a:endParaRPr lang="en-US" altLang="zh-CN" sz="1100" dirty="0"/>
            </a:p>
          </p:txBody>
        </p:sp>
        <p:cxnSp>
          <p:nvCxnSpPr>
            <p:cNvPr id="19" name="直接箭头连接符 18"/>
            <p:cNvCxnSpPr>
              <a:stCxn id="11" idx="2"/>
            </p:cNvCxnSpPr>
            <p:nvPr/>
          </p:nvCxnSpPr>
          <p:spPr>
            <a:xfrm>
              <a:off x="2847" y="2395"/>
              <a:ext cx="0"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a:off x="4618" y="2395"/>
              <a:ext cx="0" cy="761"/>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25" name="文本框 24"/>
            <p:cNvSpPr txBox="1"/>
            <p:nvPr/>
          </p:nvSpPr>
          <p:spPr>
            <a:xfrm>
              <a:off x="2781" y="2486"/>
              <a:ext cx="525" cy="434"/>
            </a:xfrm>
            <a:prstGeom prst="rect">
              <a:avLst/>
            </a:prstGeom>
            <a:noFill/>
          </p:spPr>
          <p:txBody>
            <a:bodyPr wrap="none" rtlCol="0" anchor="ctr" anchorCtr="0">
              <a:spAutoFit/>
            </a:bodyPr>
            <a:lstStyle/>
            <a:p>
              <a:r>
                <a:rPr lang="en-US" altLang="zh-CN" sz="1200"/>
                <a:t>AT</a:t>
              </a:r>
              <a:endParaRPr lang="en-US" altLang="zh-CN" sz="1200"/>
            </a:p>
          </p:txBody>
        </p:sp>
        <p:sp>
          <p:nvSpPr>
            <p:cNvPr id="30" name="文本框 29"/>
            <p:cNvSpPr txBox="1"/>
            <p:nvPr/>
          </p:nvSpPr>
          <p:spPr>
            <a:xfrm>
              <a:off x="4063" y="2446"/>
              <a:ext cx="553" cy="434"/>
            </a:xfrm>
            <a:prstGeom prst="rect">
              <a:avLst/>
            </a:prstGeom>
            <a:noFill/>
          </p:spPr>
          <p:txBody>
            <a:bodyPr wrap="none" rtlCol="0" anchor="ctr" anchorCtr="0">
              <a:spAutoFit/>
            </a:bodyPr>
            <a:lstStyle/>
            <a:p>
              <a:r>
                <a:rPr lang="en-US" altLang="zh-CN" sz="1200"/>
                <a:t>AC</a:t>
              </a:r>
              <a:endParaRPr lang="en-US" altLang="zh-CN" sz="1200"/>
            </a:p>
          </p:txBody>
        </p:sp>
        <p:sp>
          <p:nvSpPr>
            <p:cNvPr id="32" name="矩形 31"/>
            <p:cNvSpPr/>
            <p:nvPr/>
          </p:nvSpPr>
          <p:spPr>
            <a:xfrm>
              <a:off x="2704" y="5355"/>
              <a:ext cx="2340" cy="473"/>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3" name="矩形 32"/>
            <p:cNvSpPr/>
            <p:nvPr/>
          </p:nvSpPr>
          <p:spPr>
            <a:xfrm>
              <a:off x="2636" y="5395"/>
              <a:ext cx="2476" cy="410"/>
            </a:xfrm>
            <a:prstGeom prst="rect">
              <a:avLst/>
            </a:prstGeom>
          </p:spPr>
          <p:txBody>
            <a:bodyPr wrap="square">
              <a:spAutoFit/>
            </a:bodyPr>
            <a:lstStyle/>
            <a:p>
              <a:pPr algn="ctr"/>
              <a:r>
                <a:rPr lang="en-US" altLang="zh-CN" sz="1100" dirty="0"/>
                <a:t>S2: S-T-N Coding</a:t>
              </a:r>
              <a:endParaRPr lang="en-US" altLang="zh-CN" sz="1100" dirty="0"/>
            </a:p>
          </p:txBody>
        </p:sp>
        <p:sp>
          <p:nvSpPr>
            <p:cNvPr id="40" name="矩形 39"/>
            <p:cNvSpPr/>
            <p:nvPr/>
          </p:nvSpPr>
          <p:spPr>
            <a:xfrm>
              <a:off x="2680" y="6218"/>
              <a:ext cx="2388" cy="787"/>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1" name="矩形 40"/>
            <p:cNvSpPr/>
            <p:nvPr/>
          </p:nvSpPr>
          <p:spPr>
            <a:xfrm>
              <a:off x="2623" y="6306"/>
              <a:ext cx="2503" cy="677"/>
            </a:xfrm>
            <a:prstGeom prst="rect">
              <a:avLst/>
            </a:prstGeom>
          </p:spPr>
          <p:txBody>
            <a:bodyPr wrap="square">
              <a:spAutoFit/>
            </a:bodyPr>
            <a:lstStyle/>
            <a:p>
              <a:pPr algn="ctr"/>
              <a:r>
                <a:rPr lang="en-US" altLang="zh-CN" sz="1100" dirty="0"/>
                <a:t>S3: S-T Codings&amp;Analyses</a:t>
              </a:r>
              <a:endParaRPr lang="en-US" altLang="zh-CN" sz="1100" dirty="0"/>
            </a:p>
          </p:txBody>
        </p:sp>
        <p:sp>
          <p:nvSpPr>
            <p:cNvPr id="44" name="矩形 43"/>
            <p:cNvSpPr/>
            <p:nvPr/>
          </p:nvSpPr>
          <p:spPr>
            <a:xfrm>
              <a:off x="2681" y="7456"/>
              <a:ext cx="2386" cy="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5" name="矩形 44"/>
            <p:cNvSpPr/>
            <p:nvPr/>
          </p:nvSpPr>
          <p:spPr>
            <a:xfrm>
              <a:off x="2624" y="7496"/>
              <a:ext cx="2500" cy="677"/>
            </a:xfrm>
            <a:prstGeom prst="rect">
              <a:avLst/>
            </a:prstGeom>
          </p:spPr>
          <p:txBody>
            <a:bodyPr wrap="square">
              <a:spAutoFit/>
            </a:bodyPr>
            <a:lstStyle/>
            <a:p>
              <a:pPr algn="ctr"/>
              <a:r>
                <a:rPr lang="en-US" altLang="zh-CN" sz="1100" dirty="0"/>
                <a:t>S4: Teaching activities</a:t>
              </a:r>
              <a:endParaRPr lang="en-US" altLang="zh-CN" sz="1100" dirty="0"/>
            </a:p>
            <a:p>
              <a:pPr algn="ctr"/>
              <a:r>
                <a:rPr lang="en-US" altLang="zh-CN" sz="1100" dirty="0"/>
                <a:t>Classification&amp;analyses</a:t>
              </a:r>
              <a:endParaRPr lang="en-US" altLang="zh-CN" sz="1100" dirty="0"/>
            </a:p>
          </p:txBody>
        </p:sp>
        <p:cxnSp>
          <p:nvCxnSpPr>
            <p:cNvPr id="59" name="直接箭头连接符 58"/>
            <p:cNvCxnSpPr/>
            <p:nvPr/>
          </p:nvCxnSpPr>
          <p:spPr>
            <a:xfrm>
              <a:off x="3868" y="6982"/>
              <a:ext cx="12" cy="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63" name="直接箭头连接符 62"/>
            <p:cNvCxnSpPr/>
            <p:nvPr/>
          </p:nvCxnSpPr>
          <p:spPr>
            <a:xfrm>
              <a:off x="3868" y="4937"/>
              <a:ext cx="12" cy="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2681" y="8703"/>
              <a:ext cx="2386" cy="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7" name="矩形 66"/>
            <p:cNvSpPr/>
            <p:nvPr/>
          </p:nvSpPr>
          <p:spPr>
            <a:xfrm>
              <a:off x="2624" y="8743"/>
              <a:ext cx="2500" cy="677"/>
            </a:xfrm>
            <a:prstGeom prst="rect">
              <a:avLst/>
            </a:prstGeom>
          </p:spPr>
          <p:txBody>
            <a:bodyPr wrap="square">
              <a:spAutoFit/>
            </a:bodyPr>
            <a:lstStyle/>
            <a:p>
              <a:pPr algn="ctr"/>
              <a:r>
                <a:rPr lang="en-US" altLang="zh-CN" sz="1100" dirty="0"/>
                <a:t>SO: Output  discourses and graphics </a:t>
              </a:r>
              <a:endParaRPr lang="en-US" altLang="zh-CN" sz="1100" dirty="0"/>
            </a:p>
          </p:txBody>
        </p:sp>
        <p:cxnSp>
          <p:nvCxnSpPr>
            <p:cNvPr id="68" name="直接箭头连接符 67"/>
            <p:cNvCxnSpPr/>
            <p:nvPr/>
          </p:nvCxnSpPr>
          <p:spPr>
            <a:xfrm>
              <a:off x="3868" y="8229"/>
              <a:ext cx="12" cy="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5" name="文本框 74"/>
            <p:cNvSpPr txBox="1"/>
            <p:nvPr/>
          </p:nvSpPr>
          <p:spPr>
            <a:xfrm>
              <a:off x="2682" y="9474"/>
              <a:ext cx="2269" cy="434"/>
            </a:xfrm>
            <a:prstGeom prst="rect">
              <a:avLst/>
            </a:prstGeom>
            <a:noFill/>
          </p:spPr>
          <p:txBody>
            <a:bodyPr wrap="none" rtlCol="0" anchor="t">
              <a:spAutoFit/>
            </a:bodyPr>
            <a:lstStyle/>
            <a:p>
              <a:r>
                <a:rPr lang="en-US" altLang="zh-CN" sz="1200"/>
                <a:t>CTPAA tool software</a:t>
              </a:r>
              <a:endParaRPr lang="en-US" altLang="zh-CN" sz="1200"/>
            </a:p>
          </p:txBody>
        </p:sp>
        <p:cxnSp>
          <p:nvCxnSpPr>
            <p:cNvPr id="2" name="直接箭头连接符 1"/>
            <p:cNvCxnSpPr/>
            <p:nvPr/>
          </p:nvCxnSpPr>
          <p:spPr>
            <a:xfrm>
              <a:off x="3880" y="5805"/>
              <a:ext cx="12" cy="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3" name="矩形 2"/>
            <p:cNvSpPr/>
            <p:nvPr/>
          </p:nvSpPr>
          <p:spPr>
            <a:xfrm>
              <a:off x="2704" y="3197"/>
              <a:ext cx="2386" cy="771"/>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矩形 3"/>
            <p:cNvSpPr/>
            <p:nvPr/>
          </p:nvSpPr>
          <p:spPr>
            <a:xfrm>
              <a:off x="2647" y="3237"/>
              <a:ext cx="2500" cy="677"/>
            </a:xfrm>
            <a:prstGeom prst="rect">
              <a:avLst/>
            </a:prstGeom>
          </p:spPr>
          <p:txBody>
            <a:bodyPr wrap="square">
              <a:spAutoFit/>
            </a:bodyPr>
            <a:lstStyle/>
            <a:p>
              <a:pPr algn="ctr"/>
              <a:r>
                <a:rPr lang="en-US" altLang="zh-CN" sz="1100" dirty="0"/>
                <a:t>SI: Input  and manually process AT&amp;AC</a:t>
              </a:r>
              <a:endParaRPr lang="en-US" altLang="zh-CN" sz="1100" dirty="0"/>
            </a:p>
          </p:txBody>
        </p:sp>
        <p:cxnSp>
          <p:nvCxnSpPr>
            <p:cNvPr id="5" name="直接箭头连接符 4"/>
            <p:cNvCxnSpPr/>
            <p:nvPr/>
          </p:nvCxnSpPr>
          <p:spPr>
            <a:xfrm>
              <a:off x="3810" y="3993"/>
              <a:ext cx="12" cy="442"/>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组合 3"/>
          <p:cNvGrpSpPr/>
          <p:nvPr/>
        </p:nvGrpSpPr>
        <p:grpSpPr>
          <a:xfrm>
            <a:off x="755576" y="764704"/>
            <a:ext cx="6840760" cy="5256584"/>
            <a:chOff x="1691680" y="548680"/>
            <a:chExt cx="5381625" cy="3681224"/>
          </a:xfrm>
        </p:grpSpPr>
        <p:pic>
          <p:nvPicPr>
            <p:cNvPr id="1026"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1691680" y="548680"/>
              <a:ext cx="5381625" cy="178955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图片 4" descr="屏幕快照%202019-05-31%20下午12.29.54.png"/>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1680" y="2338239"/>
              <a:ext cx="5381625" cy="1891665"/>
            </a:xfrm>
            <a:prstGeom prst="rect">
              <a:avLst/>
            </a:prstGeom>
            <a:noFill/>
            <a:ln>
              <a:noFill/>
            </a:ln>
          </p:spPr>
        </p:pic>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25" name="组合 124"/>
          <p:cNvGrpSpPr/>
          <p:nvPr/>
        </p:nvGrpSpPr>
        <p:grpSpPr>
          <a:xfrm>
            <a:off x="679450" y="2409825"/>
            <a:ext cx="5074285" cy="2278380"/>
            <a:chOff x="1070" y="3795"/>
            <a:chExt cx="7991" cy="3588"/>
          </a:xfrm>
        </p:grpSpPr>
        <p:cxnSp>
          <p:nvCxnSpPr>
            <p:cNvPr id="32" name="直接连接符 31"/>
            <p:cNvCxnSpPr/>
            <p:nvPr/>
          </p:nvCxnSpPr>
          <p:spPr>
            <a:xfrm>
              <a:off x="3366" y="5904"/>
              <a:ext cx="1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直接连接符 41"/>
            <p:cNvCxnSpPr/>
            <p:nvPr/>
          </p:nvCxnSpPr>
          <p:spPr>
            <a:xfrm flipV="1">
              <a:off x="4651" y="5151"/>
              <a:ext cx="0" cy="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直接连接符 42"/>
            <p:cNvCxnSpPr/>
            <p:nvPr/>
          </p:nvCxnSpPr>
          <p:spPr>
            <a:xfrm>
              <a:off x="4651" y="5141"/>
              <a:ext cx="230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直接连接符 43"/>
            <p:cNvCxnSpPr/>
            <p:nvPr/>
          </p:nvCxnSpPr>
          <p:spPr>
            <a:xfrm flipV="1">
              <a:off x="6968" y="5125"/>
              <a:ext cx="0" cy="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直接连接符 44"/>
            <p:cNvCxnSpPr/>
            <p:nvPr/>
          </p:nvCxnSpPr>
          <p:spPr>
            <a:xfrm>
              <a:off x="6956" y="5903"/>
              <a:ext cx="21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直接连接符 45"/>
            <p:cNvCxnSpPr/>
            <p:nvPr/>
          </p:nvCxnSpPr>
          <p:spPr>
            <a:xfrm>
              <a:off x="3366" y="4558"/>
              <a:ext cx="214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直接连接符 46"/>
            <p:cNvCxnSpPr/>
            <p:nvPr/>
          </p:nvCxnSpPr>
          <p:spPr>
            <a:xfrm flipV="1">
              <a:off x="5529" y="3806"/>
              <a:ext cx="0" cy="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直接连接符 55"/>
            <p:cNvCxnSpPr/>
            <p:nvPr/>
          </p:nvCxnSpPr>
          <p:spPr>
            <a:xfrm>
              <a:off x="5529" y="3795"/>
              <a:ext cx="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flipV="1">
              <a:off x="6341" y="3806"/>
              <a:ext cx="0" cy="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直接连接符 75"/>
            <p:cNvCxnSpPr/>
            <p:nvPr/>
          </p:nvCxnSpPr>
          <p:spPr>
            <a:xfrm>
              <a:off x="6344" y="4557"/>
              <a:ext cx="271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直接连接符 91"/>
            <p:cNvCxnSpPr/>
            <p:nvPr/>
          </p:nvCxnSpPr>
          <p:spPr>
            <a:xfrm>
              <a:off x="4620" y="7357"/>
              <a:ext cx="89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直接连接符 95"/>
            <p:cNvCxnSpPr/>
            <p:nvPr/>
          </p:nvCxnSpPr>
          <p:spPr>
            <a:xfrm flipV="1">
              <a:off x="5533" y="6605"/>
              <a:ext cx="0" cy="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直接连接符 96"/>
            <p:cNvCxnSpPr/>
            <p:nvPr/>
          </p:nvCxnSpPr>
          <p:spPr>
            <a:xfrm>
              <a:off x="5533" y="6594"/>
              <a:ext cx="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8" name="直接连接符 97"/>
            <p:cNvCxnSpPr/>
            <p:nvPr/>
          </p:nvCxnSpPr>
          <p:spPr>
            <a:xfrm flipV="1">
              <a:off x="6345" y="6605"/>
              <a:ext cx="0" cy="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99" name="直接连接符 98"/>
            <p:cNvCxnSpPr/>
            <p:nvPr/>
          </p:nvCxnSpPr>
          <p:spPr>
            <a:xfrm>
              <a:off x="6348" y="7356"/>
              <a:ext cx="65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0" name="直接连接符 99"/>
            <p:cNvCxnSpPr/>
            <p:nvPr/>
          </p:nvCxnSpPr>
          <p:spPr>
            <a:xfrm>
              <a:off x="3366" y="6978"/>
              <a:ext cx="130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1" name="直接连接符 100"/>
            <p:cNvCxnSpPr/>
            <p:nvPr/>
          </p:nvCxnSpPr>
          <p:spPr>
            <a:xfrm>
              <a:off x="6960" y="6977"/>
              <a:ext cx="210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直接连接符 101"/>
            <p:cNvCxnSpPr/>
            <p:nvPr/>
          </p:nvCxnSpPr>
          <p:spPr>
            <a:xfrm flipV="1">
              <a:off x="4655" y="6975"/>
              <a:ext cx="0" cy="40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直接连接符 102"/>
            <p:cNvCxnSpPr/>
            <p:nvPr/>
          </p:nvCxnSpPr>
          <p:spPr>
            <a:xfrm flipV="1">
              <a:off x="6972" y="6959"/>
              <a:ext cx="0" cy="413"/>
            </a:xfrm>
            <a:prstGeom prst="line">
              <a:avLst/>
            </a:prstGeom>
          </p:spPr>
          <p:style>
            <a:lnRef idx="1">
              <a:schemeClr val="accent1"/>
            </a:lnRef>
            <a:fillRef idx="0">
              <a:schemeClr val="accent1"/>
            </a:fillRef>
            <a:effectRef idx="0">
              <a:schemeClr val="accent1"/>
            </a:effectRef>
            <a:fontRef idx="minor">
              <a:schemeClr val="tx1"/>
            </a:fontRef>
          </p:style>
        </p:cxnSp>
        <p:sp>
          <p:nvSpPr>
            <p:cNvPr id="104" name="文本框 103"/>
            <p:cNvSpPr txBox="1"/>
            <p:nvPr/>
          </p:nvSpPr>
          <p:spPr>
            <a:xfrm>
              <a:off x="1195" y="3796"/>
              <a:ext cx="1074" cy="725"/>
            </a:xfrm>
            <a:prstGeom prst="rect">
              <a:avLst/>
            </a:prstGeom>
            <a:noFill/>
          </p:spPr>
          <p:txBody>
            <a:bodyPr wrap="square" rtlCol="0">
              <a:spAutoFit/>
            </a:bodyPr>
            <a:lstStyle/>
            <a:p>
              <a:r>
                <a:rPr lang="en-US" altLang="zh-CN" sz="2400"/>
                <a:t>AT</a:t>
              </a:r>
              <a:endParaRPr lang="en-US" altLang="zh-CN" sz="2400"/>
            </a:p>
          </p:txBody>
        </p:sp>
        <p:sp>
          <p:nvSpPr>
            <p:cNvPr id="105" name="文本框 104"/>
            <p:cNvSpPr txBox="1"/>
            <p:nvPr/>
          </p:nvSpPr>
          <p:spPr>
            <a:xfrm>
              <a:off x="1179" y="5152"/>
              <a:ext cx="1005" cy="725"/>
            </a:xfrm>
            <a:prstGeom prst="rect">
              <a:avLst/>
            </a:prstGeom>
            <a:noFill/>
          </p:spPr>
          <p:txBody>
            <a:bodyPr wrap="square" rtlCol="0">
              <a:spAutoFit/>
            </a:bodyPr>
            <a:lstStyle/>
            <a:p>
              <a:r>
                <a:rPr lang="en-US" altLang="zh-CN" sz="2400"/>
                <a:t>AC</a:t>
              </a:r>
              <a:endParaRPr lang="en-US" altLang="zh-CN" sz="2400"/>
            </a:p>
          </p:txBody>
        </p:sp>
        <p:sp>
          <p:nvSpPr>
            <p:cNvPr id="106" name="文本框 105"/>
            <p:cNvSpPr txBox="1"/>
            <p:nvPr/>
          </p:nvSpPr>
          <p:spPr>
            <a:xfrm>
              <a:off x="1070" y="6560"/>
              <a:ext cx="1347" cy="725"/>
            </a:xfrm>
            <a:prstGeom prst="rect">
              <a:avLst/>
            </a:prstGeom>
            <a:noFill/>
          </p:spPr>
          <p:txBody>
            <a:bodyPr wrap="none" rtlCol="0">
              <a:spAutoFit/>
            </a:bodyPr>
            <a:lstStyle/>
            <a:p>
              <a:r>
                <a:rPr lang="en-US" altLang="zh-CN" sz="2400"/>
                <a:t>S-T-N</a:t>
              </a:r>
              <a:endParaRPr lang="en-US" altLang="zh-CN" sz="2400"/>
            </a:p>
          </p:txBody>
        </p:sp>
        <p:cxnSp>
          <p:nvCxnSpPr>
            <p:cNvPr id="107" name="直接连接符 106"/>
            <p:cNvCxnSpPr/>
            <p:nvPr/>
          </p:nvCxnSpPr>
          <p:spPr>
            <a:xfrm>
              <a:off x="2550" y="3806"/>
              <a:ext cx="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直接连接符 107"/>
            <p:cNvCxnSpPr/>
            <p:nvPr/>
          </p:nvCxnSpPr>
          <p:spPr>
            <a:xfrm flipV="1">
              <a:off x="3350" y="3806"/>
              <a:ext cx="0" cy="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9" name="直接连接符 108"/>
            <p:cNvCxnSpPr/>
            <p:nvPr/>
          </p:nvCxnSpPr>
          <p:spPr>
            <a:xfrm>
              <a:off x="2550" y="5151"/>
              <a:ext cx="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直接连接符 109"/>
            <p:cNvCxnSpPr/>
            <p:nvPr/>
          </p:nvCxnSpPr>
          <p:spPr>
            <a:xfrm flipV="1">
              <a:off x="3350" y="5151"/>
              <a:ext cx="0" cy="752"/>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直接连接符 121"/>
            <p:cNvCxnSpPr/>
            <p:nvPr/>
          </p:nvCxnSpPr>
          <p:spPr>
            <a:xfrm>
              <a:off x="2566" y="6605"/>
              <a:ext cx="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直接连接符 122"/>
            <p:cNvCxnSpPr/>
            <p:nvPr/>
          </p:nvCxnSpPr>
          <p:spPr>
            <a:xfrm flipV="1">
              <a:off x="3366" y="6605"/>
              <a:ext cx="0" cy="370"/>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标题 1"/>
          <p:cNvSpPr txBox="1"/>
          <p:nvPr/>
        </p:nvSpPr>
        <p:spPr>
          <a:xfrm>
            <a:off x="457200" y="471264"/>
            <a:ext cx="7543800" cy="725488"/>
          </a:xfrm>
          <a:prstGeom prst="rect">
            <a:avLst/>
          </a:prstGeom>
        </p:spPr>
        <p:txBody>
          <a:bodyPr/>
          <a:lst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a:lstStyle>
          <a:p>
            <a:pPr algn="ctr"/>
            <a:r>
              <a:rPr lang="zh-CN" altLang="en-US" kern="0" dirty="0"/>
              <a:t>基于教学音频的</a:t>
            </a:r>
            <a:r>
              <a:rPr lang="en-US" altLang="zh-CN" kern="0" dirty="0"/>
              <a:t>S-T-N</a:t>
            </a:r>
            <a:r>
              <a:rPr lang="zh-CN" altLang="en-US" kern="0" dirty="0"/>
              <a:t>编码</a:t>
            </a:r>
            <a:endParaRPr lang="zh-CN" altLang="en-US" kern="0" dirty="0"/>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UNIT_PLACING_PICTURE_USER_VIEWPORT" val="{&quot;height&quot;:3080,&quot;width&quot;:7635}"/>
</p:tagLst>
</file>

<file path=ppt/tags/tag14.xml><?xml version="1.0" encoding="utf-8"?>
<p:tagLst xmlns:p="http://schemas.openxmlformats.org/presentationml/2006/main">
  <p:tag name="KSO_WPP_MARK_KEY" val="b71b4175-4001-4061-bdd5-e049222a5678"/>
  <p:tag name="COMMONDATA" val="eyJoZGlkIjoiYzc5MTA1MGU0OThhZmNkZjc5Y2VjOTY2YTYzMTE3ZDkifQ=="/>
</p:tagLst>
</file>

<file path=ppt/tags/tag2.xml><?xml version="1.0" encoding="utf-8"?>
<p:tagLst xmlns:p="http://schemas.openxmlformats.org/presentationml/2006/main">
  <p:tag name="TABLE_ENDDRAG_ORIGIN_RECT" val="674*251"/>
  <p:tag name="TABLE_ENDDRAG_RECT" val="135*252*674*251"/>
</p:tagLst>
</file>

<file path=ppt/tags/tag3.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UNIT_TABLE_BEAUTIFY" val="smartTable{c07a76fa-0448-4f0e-869b-658628f8d95f}"/>
  <p:tag name="TABLE_ENDDRAG_ORIGIN_RECT" val="561*356"/>
  <p:tag name="TABLE_ENDDRAG_RECT" val="137*150*561*356"/>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2606</Words>
  <Application>WPS 演示</Application>
  <PresentationFormat>全屏显示(4:3)</PresentationFormat>
  <Paragraphs>507</Paragraphs>
  <Slides>22</Slides>
  <Notes>37</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5</vt:i4>
      </vt:variant>
      <vt:variant>
        <vt:lpstr>幻灯片标题</vt:lpstr>
      </vt:variant>
      <vt:variant>
        <vt:i4>22</vt:i4>
      </vt:variant>
    </vt:vector>
  </HeadingPairs>
  <TitlesOfParts>
    <vt:vector size="39" baseType="lpstr">
      <vt:lpstr>Arial</vt:lpstr>
      <vt:lpstr>宋体</vt:lpstr>
      <vt:lpstr>Wingdings</vt:lpstr>
      <vt:lpstr>Franklin Gothic Medium</vt:lpstr>
      <vt:lpstr>华文楷体</vt:lpstr>
      <vt:lpstr>Times New Roman</vt:lpstr>
      <vt:lpstr>微软雅黑</vt:lpstr>
      <vt:lpstr>Arial Unicode MS</vt:lpstr>
      <vt:lpstr>Calibri</vt:lpstr>
      <vt:lpstr>Wingdings</vt:lpstr>
      <vt:lpstr>Cambria Math</vt:lpstr>
      <vt:lpstr>Network</vt:lpstr>
      <vt:lpstr>Excel.Sheet.12</vt:lpstr>
      <vt:lpstr>Excel.Sheet.12</vt:lpstr>
      <vt:lpstr>Paint.Picture</vt:lpstr>
      <vt:lpstr>Paint.Picture</vt:lpstr>
      <vt:lpstr>Paint.Picture</vt:lpstr>
      <vt:lpstr>课后作业</vt:lpstr>
      <vt:lpstr>经典的S-T编码技术</vt:lpstr>
      <vt:lpstr>经典的S-T编码分析方法与编码方法改良</vt:lpstr>
      <vt:lpstr>不同S-T编码技术的结果比较</vt:lpstr>
      <vt:lpstr>基于现有S-T编码分析方法的课堂评价结果</vt:lpstr>
      <vt:lpstr>基于教学音频的 课堂教学过程自动分析工作原理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基于S-T双编码的课堂教学过程分析理论</vt:lpstr>
      <vt:lpstr>基于S-T双编码的课堂教学过程评价理论 应用案例1</vt:lpstr>
      <vt:lpstr>基于S-T双编码的课堂教学过程评价理论 应用案例2</vt:lpstr>
      <vt:lpstr>基于S-T双编码的课堂教学过程评价理论 应用案例3</vt:lpstr>
      <vt:lpstr>PowerPoint 演示文稿</vt:lpstr>
      <vt:lpstr>S-T互动编码与S-T分析方法的 专利保护</vt:lpstr>
      <vt:lpstr>基于教学语音的 课堂教学过程分析与评价的技术优势</vt:lpstr>
      <vt:lpstr>多种S-T编码与分析方法的结果比较</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面向中小学云端虚拟教育的并行图形绘制研究</dc:title>
  <dc:creator>luozy</dc:creator>
  <cp:lastModifiedBy>lzy</cp:lastModifiedBy>
  <cp:revision>1064</cp:revision>
  <dcterms:created xsi:type="dcterms:W3CDTF">2019-10-06T12:10:00Z</dcterms:created>
  <dcterms:modified xsi:type="dcterms:W3CDTF">2023-11-23T02:59:26Z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2052-12.1.0.15712</vt:lpwstr>
  </property>
  <property fmtid="{D5CDD505-2E9C-101B-9397-08002B2CF9AE}" pid="3" name="ICV">
    <vt:lpwstr>CF9F6E6F845E45D89F38D44657DD81A7_13</vt:lpwstr>
  </property>
</Properties>
</file>