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041" r:id="rId2"/>
    <p:sldId id="921" r:id="rId3"/>
    <p:sldId id="942" r:id="rId4"/>
    <p:sldId id="943" r:id="rId5"/>
    <p:sldId id="964" r:id="rId6"/>
    <p:sldId id="956" r:id="rId7"/>
  </p:sldIdLst>
  <p:sldSz cx="9144000" cy="6858000" type="screen4x3"/>
  <p:notesSz cx="7099300" cy="10234613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80099" autoAdjust="0"/>
  </p:normalViewPr>
  <p:slideViewPr>
    <p:cSldViewPr showGuides="1">
      <p:cViewPr varScale="1">
        <p:scale>
          <a:sx n="103" d="100"/>
          <a:sy n="103" d="100"/>
        </p:scale>
        <p:origin x="133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0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/>
            </a:lvl1pPr>
          </a:lstStyle>
          <a:p>
            <a:fld id="{CBCDED79-2E0A-4F10-BB4A-0D76FF3B56F7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9549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0D5C-0BB7-4A35-91DA-6A43C8E88DA3}" type="datetimeFigureOut">
              <a:rPr lang="zh-CN" altLang="en-US" smtClean="0"/>
              <a:t>2023/12/3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3FEB-688A-4F62-B637-A458DA103F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4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33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80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96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695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69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601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982369" y="3479006"/>
            <a:ext cx="4724400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8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924175"/>
            <a:ext cx="936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－zi-s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848100"/>
            <a:ext cx="292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69213" y="3848100"/>
            <a:ext cx="320675" cy="215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900" b="1">
                <a:latin typeface="Franklin Gothic Medium" panose="020B0603020102020204" pitchFamily="34" charset="0"/>
              </a:rPr>
              <a:t>INSTITUTE OF COMPUTING TECHNOLOGY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0825" y="2708275"/>
            <a:ext cx="828198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7058025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924175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C533D-5FFB-455A-893C-89815F109EB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078C-AF67-4462-A399-5B85A7E24B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2F5A-3BFB-4AE8-998F-5316945E4E6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7543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30DB-6621-4284-947A-056D3A549D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7057-B256-4F76-995B-DDA611CBF02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86B6E-DCEA-4A35-8040-8263043E24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6F0A-057F-4E34-81E6-547D012A36F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35146-12F7-441D-8E30-D649917D5D4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D362-A74D-4D10-A3AD-B858FBBB78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ECC0-695B-4BAF-B847-00504E4E38C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16210-A357-4124-8A8F-42E44220DDC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1AFF8-0C68-47F0-8A57-20E76977B83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7543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/>
            </a:lvl1pPr>
          </a:lstStyle>
          <a:p>
            <a:pPr>
              <a:defRPr/>
            </a:pPr>
            <a:fld id="{569A5F50-896F-4585-B595-20E3948513EE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68313" y="1484313"/>
            <a:ext cx="7272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3272"/>
            <a:ext cx="7749480" cy="725488"/>
          </a:xfrm>
        </p:spPr>
        <p:txBody>
          <a:bodyPr/>
          <a:lstStyle/>
          <a:p>
            <a:pPr algn="ctr"/>
            <a:r>
              <a:rPr lang="zh-CN" altLang="en-US" sz="4000" dirty="0">
                <a:sym typeface="+mn-ea"/>
              </a:rPr>
              <a:t>课后作业</a:t>
            </a:r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779780" y="1700530"/>
            <a:ext cx="7859395" cy="4536440"/>
          </a:xfrm>
        </p:spPr>
        <p:txBody>
          <a:bodyPr/>
          <a:lstStyle/>
          <a:p>
            <a:pPr marL="0" indent="0">
              <a:buFont typeface="+mj-lt"/>
              <a:buNone/>
            </a:pPr>
            <a:r>
              <a:rPr lang="zh-CN" sz="2800" b="1" dirty="0"/>
              <a:t>(1)</a:t>
            </a:r>
            <a:r>
              <a:rPr lang="zh-CN" sz="2800" b="1" u="sng" dirty="0"/>
              <a:t>请论述基于课堂教学过程评价的成绩预测与学业预警原理</a:t>
            </a:r>
            <a:r>
              <a:rPr lang="zh-CN" sz="2800" b="1" dirty="0"/>
              <a:t>。</a:t>
            </a:r>
          </a:p>
          <a:p>
            <a:pPr marL="0" indent="0">
              <a:buFont typeface="+mj-lt"/>
              <a:buNone/>
            </a:pPr>
            <a:r>
              <a:rPr lang="zh-CN" sz="2800" b="1" dirty="0"/>
              <a:t>(2)请论述课堂评价与课程评价的异同。</a:t>
            </a:r>
          </a:p>
          <a:p>
            <a:pPr marL="0" indent="0">
              <a:buFont typeface="+mj-lt"/>
              <a:buNone/>
            </a:pPr>
            <a:r>
              <a:rPr lang="zh-CN" sz="2800" b="1" dirty="0"/>
              <a:t>(3)阅读报告：请列出近5年还在开展的国际教育评价项目及其评价指标。</a:t>
            </a:r>
          </a:p>
        </p:txBody>
      </p:sp>
    </p:spTree>
    <p:extLst>
      <p:ext uri="{BB962C8B-B14F-4D97-AF65-F5344CB8AC3E}">
        <p14:creationId xmlns:p14="http://schemas.microsoft.com/office/powerpoint/2010/main" val="31475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3272"/>
            <a:ext cx="7749480" cy="725488"/>
          </a:xfrm>
        </p:spPr>
        <p:txBody>
          <a:bodyPr/>
          <a:lstStyle/>
          <a:p>
            <a:pPr algn="ctr"/>
            <a:r>
              <a:rPr lang="zh-CN" altLang="zh-CN" dirty="0"/>
              <a:t>学业成就评价简介</a:t>
            </a:r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638175" y="1700530"/>
            <a:ext cx="7888605" cy="4536440"/>
          </a:xfrm>
        </p:spPr>
        <p:txBody>
          <a:bodyPr/>
          <a:lstStyle/>
          <a:p>
            <a:r>
              <a:rPr altLang="zh-CN" sz="2200" b="1" dirty="0"/>
              <a:t>从研究角度来看，由于具有技术优势的教育技术专家更重视学习分析，通过对学生行为与情感的智能感知、来评价学生的学习状态与学业发展，使学业成就预测与预警成为一个研究热点[周楠2021][胡钦太2021][许炜2021]，成为一个仅有的具有研究热度与研究成果的智能评估工作，便于在教科书中进行集中论述</a:t>
            </a:r>
            <a:r>
              <a:rPr lang="zh-CN" altLang="zh-CN" sz="2200" b="1" dirty="0"/>
              <a:t>。</a:t>
            </a:r>
          </a:p>
          <a:p>
            <a:r>
              <a:rPr lang="zh-CN" altLang="zh-CN" sz="2200" b="1" dirty="0"/>
              <a:t>学业成就是教学评估的重要指标，发布学业预警信息是教学评估的一个重要功能。影响学业成就的因素很多，主要有家庭环境与网络社交学习等课外因素和学生的课内表现因素。由于课堂教学过程分析研究的滞后，当前主要使用课外指标变量和线上学习信息、开展规模较大的数据分析研究，而线下实际课堂教学的抬头率和学习行为一般来自人工观察，数据量非常小，仅能够用于案例分析和探索性研究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615315"/>
            <a:ext cx="7749540" cy="760095"/>
          </a:xfrm>
        </p:spPr>
        <p:txBody>
          <a:bodyPr/>
          <a:lstStyle/>
          <a:p>
            <a:pPr algn="ctr"/>
            <a:r>
              <a:rPr lang="zh-CN" sz="2800" dirty="0"/>
              <a:t>学业成就</a:t>
            </a:r>
            <a:r>
              <a:rPr altLang="zh-CN" sz="2800" dirty="0"/>
              <a:t>已有研究的现状分析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95" y="1629410"/>
            <a:ext cx="5348605" cy="4815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615315"/>
            <a:ext cx="7749540" cy="760095"/>
          </a:xfrm>
        </p:spPr>
        <p:txBody>
          <a:bodyPr/>
          <a:lstStyle/>
          <a:p>
            <a:pPr algn="ctr"/>
            <a:r>
              <a:rPr altLang="zh-CN" sz="2800" dirty="0"/>
              <a:t>学业成就预测的因素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" y="1772920"/>
            <a:ext cx="8044180" cy="42595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615315"/>
            <a:ext cx="7749540" cy="760095"/>
          </a:xfrm>
        </p:spPr>
        <p:txBody>
          <a:bodyPr/>
          <a:lstStyle/>
          <a:p>
            <a:pPr algn="ctr"/>
            <a:r>
              <a:rPr altLang="zh-CN" sz="2800" dirty="0"/>
              <a:t>用于学生学业成就预测的指标体系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155" y="1558290"/>
            <a:ext cx="5732463" cy="5140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705" y="615315"/>
            <a:ext cx="7749540" cy="760095"/>
          </a:xfrm>
        </p:spPr>
        <p:txBody>
          <a:bodyPr/>
          <a:lstStyle/>
          <a:p>
            <a:pPr algn="ctr"/>
            <a:r>
              <a:rPr altLang="zh-CN" sz="2800" dirty="0"/>
              <a:t> 基于多数据源的学业成就预测与预警系统架构</a:t>
            </a:r>
            <a:br>
              <a:rPr altLang="zh-CN" sz="2800" dirty="0"/>
            </a:br>
            <a:r>
              <a:rPr altLang="zh-CN" sz="2800" dirty="0"/>
              <a:t>[许炜2021]</a:t>
            </a:r>
          </a:p>
        </p:txBody>
      </p:sp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3193" y="1843088"/>
            <a:ext cx="8774075" cy="456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71b4175-4001-4061-bdd5-e049222a5678"/>
  <p:tag name="COMMONDATA" val="eyJoZGlkIjoiYzc5MTA1MGU0OThhZmNkZjc5Y2VjOTY2YTYzMTE3ZDk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310</Words>
  <Application>Microsoft Office PowerPoint</Application>
  <PresentationFormat>全屏显示(4:3)</PresentationFormat>
  <Paragraphs>17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宋体</vt:lpstr>
      <vt:lpstr>Arial</vt:lpstr>
      <vt:lpstr>Calibri</vt:lpstr>
      <vt:lpstr>Franklin Gothic Medium</vt:lpstr>
      <vt:lpstr>Wingdings</vt:lpstr>
      <vt:lpstr>Network</vt:lpstr>
      <vt:lpstr>课后作业</vt:lpstr>
      <vt:lpstr>学业成就评价简介</vt:lpstr>
      <vt:lpstr>学业成就已有研究的现状分析</vt:lpstr>
      <vt:lpstr>学业成就预测的因素</vt:lpstr>
      <vt:lpstr>用于学生学业成就预测的指标体系</vt:lpstr>
      <vt:lpstr> 基于多数据源的学业成就预测与预警系统架构 [许炜2021]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面向中小学云端虚拟教育的并行图形绘制研究</dc:title>
  <dc:creator>luozy</dc:creator>
  <cp:lastModifiedBy>Zuying Lock</cp:lastModifiedBy>
  <cp:revision>1183</cp:revision>
  <dcterms:created xsi:type="dcterms:W3CDTF">2019-10-06T12:10:00Z</dcterms:created>
  <dcterms:modified xsi:type="dcterms:W3CDTF">2023-12-03T12:09:16Z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0DC8F96F60C4416CAE7F14439D8063FA</vt:lpwstr>
  </property>
</Properties>
</file>