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
  </p:handoutMasterIdLst>
  <p:sldIdLst>
    <p:sldId id="850" r:id="rId3"/>
    <p:sldId id="926" r:id="rId5"/>
  </p:sldIdLst>
  <p:sldSz cx="9144000" cy="6858000" type="screen4x3"/>
  <p:notesSz cx="7099300" cy="10234295"/>
  <p:custDataLst>
    <p:tags r:id="rId10"/>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0099" autoAdjust="0"/>
  </p:normalViewPr>
  <p:slideViewPr>
    <p:cSldViewPr showGuides="1">
      <p:cViewPr varScale="1">
        <p:scale>
          <a:sx n="139" d="100"/>
          <a:sy n="139" d="100"/>
        </p:scale>
        <p:origin x="2472" y="120"/>
      </p:cViewPr>
      <p:guideLst>
        <p:guide orient="horz" pos="2160"/>
        <p:guide pos="2931"/>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handoutMaster" Target="handoutMasters/handoutMaster1.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gs" Target="tags/tag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endParaRPr lang="en-US" altLang="zh-CN" sz="900" b="1">
              <a:latin typeface="Franklin Gothic Medium" panose="020B0603020102020204" pitchFamily="34" charset="0"/>
            </a:endParaRP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sz="3200" dirty="0"/>
              <a:t>课后作业</a:t>
            </a:r>
            <a:endParaRPr lang="zh-CN" sz="3200" dirty="0"/>
          </a:p>
        </p:txBody>
      </p:sp>
      <p:sp>
        <p:nvSpPr>
          <p:cNvPr id="66" name="内容占位符 2"/>
          <p:cNvSpPr>
            <a:spLocks noGrp="1"/>
          </p:cNvSpPr>
          <p:nvPr>
            <p:ph idx="1"/>
          </p:nvPr>
        </p:nvSpPr>
        <p:spPr>
          <a:xfrm>
            <a:off x="790575" y="1565910"/>
            <a:ext cx="7381240" cy="4886960"/>
          </a:xfrm>
        </p:spPr>
        <p:txBody>
          <a:bodyPr/>
          <a:lstStyle/>
          <a:p>
            <a:r>
              <a:rPr lang="zh-CN" altLang="en-US" sz="2000" b="1" dirty="0"/>
              <a:t>请查资料论述</a:t>
            </a:r>
            <a:r>
              <a:rPr lang="zh-CN" altLang="en-US" sz="2000" b="1" dirty="0">
                <a:sym typeface="+mn-ea"/>
              </a:rPr>
              <a:t>行为主义、认知主义、建构主义的学习理论，并论述关联主义学习理论的优势所在</a:t>
            </a:r>
            <a:r>
              <a:rPr lang="zh-CN" altLang="en-US" sz="2000" b="1" dirty="0"/>
              <a:t>？</a:t>
            </a:r>
            <a:endParaRPr lang="zh-CN" altLang="en-US" sz="2000" b="1" dirty="0"/>
          </a:p>
          <a:p>
            <a:r>
              <a:rPr lang="zh-CN" altLang="en-US" sz="2000" b="1" u="sng" dirty="0"/>
              <a:t>从教育数字化的三篇文章来看，你觉得教育数字化的最大阻力是什么？是赋能还是转型？</a:t>
            </a:r>
            <a:endParaRPr lang="en-US" altLang="zh-CN" sz="2000" b="1" dirty="0"/>
          </a:p>
          <a:p>
            <a:r>
              <a:rPr lang="zh-CN" altLang="en-US" sz="2000" b="1" u="sng" dirty="0"/>
              <a:t>通过本次课的学习，讨论教育数字化的发展思路</a:t>
            </a:r>
            <a:endParaRPr lang="zh-CN" altLang="en-US" sz="20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sym typeface="+mn-ea"/>
              </a:rPr>
              <a:t>从教育数字化的三篇文章来看，你觉得教育数字化的最大阻力是什么？是赋能还是转型？</a:t>
            </a:r>
            <a:endParaRPr lang="zh-CN" altLang="en-US" sz="2800" u="sng" dirty="0">
              <a:sym typeface="+mn-ea"/>
            </a:endParaRPr>
          </a:p>
        </p:txBody>
      </p:sp>
      <p:sp>
        <p:nvSpPr>
          <p:cNvPr id="66" name="内容占位符 2"/>
          <p:cNvSpPr>
            <a:spLocks noGrp="1"/>
          </p:cNvSpPr>
          <p:nvPr>
            <p:ph idx="1"/>
          </p:nvPr>
        </p:nvSpPr>
        <p:spPr>
          <a:xfrm>
            <a:off x="790575" y="1565910"/>
            <a:ext cx="7381240" cy="4886960"/>
          </a:xfrm>
        </p:spPr>
        <p:txBody>
          <a:bodyPr/>
          <a:lstStyle/>
          <a:p>
            <a:r>
              <a:rPr lang="zh-CN" altLang="en-US" sz="2000" b="1" u="sng" dirty="0"/>
              <a:t>教育数字化的最大阻力从表面上看，来自教育专业教师对于教育数字化的认可，</a:t>
            </a:r>
            <a:r>
              <a:rPr lang="zh-CN" altLang="en-US" sz="2000" b="1" dirty="0">
                <a:sym typeface="+mn-ea"/>
              </a:rPr>
              <a:t>诸如缺乏</a:t>
            </a:r>
            <a:r>
              <a:rPr lang="zh-CN" altLang="en-US" sz="2000" b="1" dirty="0">
                <a:sym typeface="+mn-ea"/>
              </a:rPr>
              <a:t>具身性、</a:t>
            </a:r>
            <a:r>
              <a:rPr lang="zh-CN" altLang="en-US" sz="2000" b="1" dirty="0">
                <a:sym typeface="+mn-ea"/>
              </a:rPr>
              <a:t>影响人的认知与思考能力、人际交往能力以及引发焦虑、抑郁等诸多弊端和由此产生的负面效应也逐渐强化了人们对其的理性认识。实际上，最大阻力来自教育专业对于外专业强力推动的本能反抗，需要教育专业人士和一线教师自发地进行原生教育数字化创新，变革要从内部</a:t>
            </a:r>
            <a:r>
              <a:rPr lang="zh-CN" altLang="en-US" sz="2000" b="1" dirty="0">
                <a:sym typeface="+mn-ea"/>
              </a:rPr>
              <a:t>萌生；</a:t>
            </a:r>
            <a:endParaRPr lang="zh-CN" altLang="en-US" sz="2000" b="1" dirty="0">
              <a:sym typeface="+mn-ea"/>
            </a:endParaRPr>
          </a:p>
          <a:p>
            <a:r>
              <a:rPr lang="zh-CN" altLang="en-US" sz="2000" b="1" dirty="0">
                <a:sym typeface="+mn-ea"/>
              </a:rPr>
              <a:t>教育数字化是赋能、不是转型，需要引入信息技术、特别是</a:t>
            </a:r>
            <a:r>
              <a:rPr lang="en-US" altLang="zh-CN" sz="2000" b="1" dirty="0">
                <a:sym typeface="+mn-ea"/>
              </a:rPr>
              <a:t>AI</a:t>
            </a:r>
            <a:r>
              <a:rPr lang="zh-CN" altLang="en-US" sz="2000" b="1" dirty="0">
                <a:sym typeface="+mn-ea"/>
              </a:rPr>
              <a:t>技术为</a:t>
            </a:r>
            <a:r>
              <a:rPr lang="zh-CN" altLang="en-US" sz="2000" b="1" dirty="0">
                <a:sym typeface="+mn-ea"/>
              </a:rPr>
              <a:t>教育专业人士和一线教师进行赋能，帮助他们进行自发地原生教育数字化创新，实现自身</a:t>
            </a:r>
            <a:r>
              <a:rPr lang="zh-CN" altLang="en-US" sz="2000" b="1" dirty="0">
                <a:sym typeface="+mn-ea"/>
              </a:rPr>
              <a:t>转型。</a:t>
            </a:r>
            <a:endParaRPr lang="zh-CN" altLang="en-US" sz="2000" b="1" dirty="0">
              <a:sym typeface="+mn-ea"/>
            </a:endParaRPr>
          </a:p>
        </p:txBody>
      </p:sp>
    </p:spTree>
  </p:cSld>
  <p:clrMapOvr>
    <a:masterClrMapping/>
  </p:clrMapOvr>
</p:sld>
</file>

<file path=ppt/tags/tag1.xml><?xml version="1.0" encoding="utf-8"?>
<p:tagLst xmlns:p="http://schemas.openxmlformats.org/presentationml/2006/main">
  <p:tag name="KSO_WPP_MARK_KEY" val="b71b4175-4001-4061-bdd5-e049222a5678"/>
  <p:tag name="COMMONDATA" val="eyJoZGlkIjoiYzc5MTA1MGU0OThhZmNkZjc5Y2VjOTY2YTYzMTE3ZDk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386</Words>
  <Application>WPS 演示</Application>
  <PresentationFormat>全屏显示(4:3)</PresentationFormat>
  <Paragraphs>11</Paragraphs>
  <Slides>2</Slides>
  <Notes>58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vt:i4>
      </vt:variant>
    </vt:vector>
  </HeadingPairs>
  <TitlesOfParts>
    <vt:vector size="12" baseType="lpstr">
      <vt:lpstr>Arial</vt:lpstr>
      <vt:lpstr>宋体</vt:lpstr>
      <vt:lpstr>Wingdings</vt:lpstr>
      <vt:lpstr>Franklin Gothic Medium</vt:lpstr>
      <vt:lpstr>华文楷体</vt:lpstr>
      <vt:lpstr>Wingdings</vt:lpstr>
      <vt:lpstr>微软雅黑</vt:lpstr>
      <vt:lpstr>Arial Unicode MS</vt:lpstr>
      <vt:lpstr>Calibri</vt:lpstr>
      <vt:lpstr>Network</vt:lpstr>
      <vt:lpstr>课后作业</vt:lpstr>
      <vt:lpstr>课后作业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lzy</cp:lastModifiedBy>
  <cp:revision>1119</cp:revision>
  <dcterms:created xsi:type="dcterms:W3CDTF">2019-10-06T12:10:00Z</dcterms:created>
  <dcterms:modified xsi:type="dcterms:W3CDTF">2023-08-30T13:10:18Z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9ACFD049D3F5469F95C4C297AFCA2286_13</vt:lpwstr>
  </property>
</Properties>
</file>