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notesSlides/notesSlide3.xml" ContentType="application/vnd.openxmlformats-officedocument.presentationml.notesSlide+xml"/>
  <Override PartName="/ppt/tags/tag21.xml" ContentType="application/vnd.openxmlformats-officedocument.presentationml.tags+xml"/>
  <Override PartName="/ppt/notesSlides/notesSlide4.xml" ContentType="application/vnd.openxmlformats-officedocument.presentationml.notesSlide+xml"/>
  <Override PartName="/ppt/tags/tag22.xml" ContentType="application/vnd.openxmlformats-officedocument.presentationml.tags+xml"/>
  <Override PartName="/ppt/notesSlides/notesSlide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6.xml" ContentType="application/vnd.openxmlformats-officedocument.presentationml.notesSlide+xml"/>
  <Override PartName="/ppt/tags/tag42.xml" ContentType="application/vnd.openxmlformats-officedocument.presentationml.tags+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handoutMasterIdLst>
    <p:handoutMasterId r:id="rId11"/>
  </p:handoutMasterIdLst>
  <p:sldIdLst>
    <p:sldId id="352" r:id="rId2"/>
    <p:sldId id="1118" r:id="rId3"/>
    <p:sldId id="1046" r:id="rId4"/>
    <p:sldId id="1054" r:id="rId5"/>
    <p:sldId id="1052" r:id="rId6"/>
    <p:sldId id="1120" r:id="rId7"/>
    <p:sldId id="1119" r:id="rId8"/>
    <p:sldId id="1122" r:id="rId9"/>
  </p:sldIdLst>
  <p:sldSz cx="9144000" cy="6858000" type="screen4x3"/>
  <p:notesSz cx="7099300" cy="10234613"/>
  <p:custDataLst>
    <p:tags r:id="rId12"/>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9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4996" autoAdjust="0"/>
    <p:restoredTop sz="80099" autoAdjust="0"/>
  </p:normalViewPr>
  <p:slideViewPr>
    <p:cSldViewPr showGuides="1">
      <p:cViewPr varScale="1">
        <p:scale>
          <a:sx n="164" d="100"/>
          <a:sy n="164" d="100"/>
        </p:scale>
        <p:origin x="1752" y="150"/>
      </p:cViewPr>
      <p:guideLst>
        <p:guide orient="horz" pos="2160"/>
        <p:guide pos="2956"/>
      </p:guideLst>
    </p:cSldViewPr>
  </p:slideViewPr>
  <p:outlineViewPr>
    <p:cViewPr>
      <p:scale>
        <a:sx n="33" d="100"/>
        <a:sy n="33" d="100"/>
      </p:scale>
      <p:origin x="0" y="-15068"/>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lstStyle>
            <a:lvl1pPr defTabSz="990600">
              <a:defRPr sz="1300"/>
            </a:lvl1pPr>
          </a:lstStyle>
          <a:p>
            <a:endParaRPr lang="en-US" altLang="zh-CN"/>
          </a:p>
        </p:txBody>
      </p:sp>
      <p:sp>
        <p:nvSpPr>
          <p:cNvPr id="92163" name="Rectangle 3"/>
          <p:cNvSpPr>
            <a:spLocks noGrp="1" noChangeArrowheads="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lstStyle>
            <a:lvl1pPr algn="r" defTabSz="990600">
              <a:defRPr sz="1300"/>
            </a:lvl1pPr>
          </a:lstStyle>
          <a:p>
            <a:endParaRPr lang="en-US" altLang="zh-CN"/>
          </a:p>
        </p:txBody>
      </p:sp>
      <p:sp>
        <p:nvSpPr>
          <p:cNvPr id="92164" name="Rectangle 4"/>
          <p:cNvSpPr>
            <a:spLocks noGrp="1" noChangeArrowheads="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b" anchorCtr="0" compatLnSpc="1"/>
          <a:lstStyle>
            <a:lvl1pPr defTabSz="990600">
              <a:defRPr sz="1300"/>
            </a:lvl1pPr>
          </a:lstStyle>
          <a:p>
            <a:endParaRPr lang="en-US" altLang="zh-CN"/>
          </a:p>
        </p:txBody>
      </p:sp>
      <p:sp>
        <p:nvSpPr>
          <p:cNvPr id="92165" name="Rectangle 5"/>
          <p:cNvSpPr>
            <a:spLocks noGrp="1" noChangeArrowheads="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b" anchorCtr="0" compatLnSpc="1"/>
          <a:lstStyle>
            <a:lvl1pPr algn="r" defTabSz="990600">
              <a:defRPr sz="1300"/>
            </a:lvl1pPr>
          </a:lstStyle>
          <a:p>
            <a:fld id="{CBCDED79-2E0A-4F10-BB4A-0D76FF3B56F7}" type="slidenum">
              <a:rPr lang="en-US" altLang="zh-CN"/>
              <a:t>‹#›</a:t>
            </a:fld>
            <a:endParaRPr lang="en-US" altLang="zh-CN"/>
          </a:p>
        </p:txBody>
      </p:sp>
    </p:spTree>
    <p:extLst>
      <p:ext uri="{BB962C8B-B14F-4D97-AF65-F5344CB8AC3E}">
        <p14:creationId xmlns:p14="http://schemas.microsoft.com/office/powerpoint/2010/main" val="1852796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876C0D5C-0BB7-4A35-91DA-6A43C8E88DA3}" type="datetimeFigureOut">
              <a:rPr lang="zh-CN" altLang="en-US" smtClean="0"/>
              <a:t>2023/9/17</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5B933FEB-688A-4F62-B637-A458DA103F39}" type="slidenum">
              <a:rPr lang="zh-CN" altLang="en-US" smtClean="0"/>
              <a:t>‹#›</a:t>
            </a:fld>
            <a:endParaRPr lang="zh-CN" altLang="en-US"/>
          </a:p>
        </p:txBody>
      </p:sp>
    </p:spTree>
    <p:extLst>
      <p:ext uri="{BB962C8B-B14F-4D97-AF65-F5344CB8AC3E}">
        <p14:creationId xmlns:p14="http://schemas.microsoft.com/office/powerpoint/2010/main" val="3023633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2</a:t>
            </a:fld>
            <a:endParaRPr lang="zh-CN" altLang="en-US"/>
          </a:p>
        </p:txBody>
      </p:sp>
    </p:spTree>
    <p:extLst>
      <p:ext uri="{BB962C8B-B14F-4D97-AF65-F5344CB8AC3E}">
        <p14:creationId xmlns:p14="http://schemas.microsoft.com/office/powerpoint/2010/main" val="1541987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3</a:t>
            </a:fld>
            <a:endParaRPr lang="zh-CN" altLang="en-US"/>
          </a:p>
        </p:txBody>
      </p:sp>
    </p:spTree>
    <p:extLst>
      <p:ext uri="{BB962C8B-B14F-4D97-AF65-F5344CB8AC3E}">
        <p14:creationId xmlns:p14="http://schemas.microsoft.com/office/powerpoint/2010/main" val="2972422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4</a:t>
            </a:fld>
            <a:endParaRPr lang="zh-CN" altLang="en-US"/>
          </a:p>
        </p:txBody>
      </p:sp>
    </p:spTree>
    <p:extLst>
      <p:ext uri="{BB962C8B-B14F-4D97-AF65-F5344CB8AC3E}">
        <p14:creationId xmlns:p14="http://schemas.microsoft.com/office/powerpoint/2010/main" val="722366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5</a:t>
            </a:fld>
            <a:endParaRPr lang="zh-CN" altLang="en-US"/>
          </a:p>
        </p:txBody>
      </p:sp>
    </p:spTree>
    <p:extLst>
      <p:ext uri="{BB962C8B-B14F-4D97-AF65-F5344CB8AC3E}">
        <p14:creationId xmlns:p14="http://schemas.microsoft.com/office/powerpoint/2010/main" val="904980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6</a:t>
            </a:fld>
            <a:endParaRPr lang="zh-CN" altLang="en-US"/>
          </a:p>
        </p:txBody>
      </p:sp>
    </p:spTree>
    <p:extLst>
      <p:ext uri="{BB962C8B-B14F-4D97-AF65-F5344CB8AC3E}">
        <p14:creationId xmlns:p14="http://schemas.microsoft.com/office/powerpoint/2010/main" val="2344684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7</a:t>
            </a:fld>
            <a:endParaRPr lang="zh-CN" altLang="en-US"/>
          </a:p>
        </p:txBody>
      </p:sp>
    </p:spTree>
    <p:extLst>
      <p:ext uri="{BB962C8B-B14F-4D97-AF65-F5344CB8AC3E}">
        <p14:creationId xmlns:p14="http://schemas.microsoft.com/office/powerpoint/2010/main" val="3346407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t>8</a:t>
            </a:fld>
            <a:endParaRPr lang="zh-CN" altLang="en-US"/>
          </a:p>
        </p:txBody>
      </p:sp>
    </p:spTree>
    <p:extLst>
      <p:ext uri="{BB962C8B-B14F-4D97-AF65-F5344CB8AC3E}">
        <p14:creationId xmlns:p14="http://schemas.microsoft.com/office/powerpoint/2010/main" val="25975544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982369" y="3479006"/>
            <a:ext cx="4724400"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w="9525">
            <a:noFill/>
            <a:miter lim="800000"/>
          </a:ln>
          <a:effectLst/>
        </p:spPr>
        <p:txBody>
          <a:bodyPr wrap="none" anchor="ctr"/>
          <a:lstStyle/>
          <a:p>
            <a:pPr>
              <a:defRPr/>
            </a:pPr>
            <a:endParaRPr lang="zh-CN" altLang="en-US"/>
          </a:p>
        </p:txBody>
      </p:sp>
      <p:pic>
        <p:nvPicPr>
          <p:cNvPr id="5" name="Picture 8"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750" y="2924175"/>
            <a:ext cx="93662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logo－zi-sh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75" y="3848100"/>
            <a:ext cx="2921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p:cNvSpPr txBox="1">
            <a:spLocks noChangeArrowheads="1"/>
          </p:cNvSpPr>
          <p:nvPr/>
        </p:nvSpPr>
        <p:spPr bwMode="auto">
          <a:xfrm>
            <a:off x="7669213" y="3848100"/>
            <a:ext cx="320675" cy="2159000"/>
          </a:xfrm>
          <a:prstGeom prst="rect">
            <a:avLst/>
          </a:prstGeom>
          <a:noFill/>
          <a:ln w="9525">
            <a:noFill/>
            <a:miter lim="800000"/>
          </a:ln>
          <a:effectLst/>
        </p:spPr>
        <p:txBody>
          <a:bodyPr vert="eaVert">
            <a:spAutoFit/>
          </a:bodyPr>
          <a:lstStyle/>
          <a:p>
            <a:pPr>
              <a:defRPr/>
            </a:pPr>
            <a:r>
              <a:rPr lang="en-US" altLang="zh-CN" sz="900" b="1">
                <a:latin typeface="Franklin Gothic Medium" panose="020B0603020102020204" pitchFamily="34" charset="0"/>
              </a:rPr>
              <a:t>INSTITUTE OF COMPUTING TECHNOLOGY</a:t>
            </a:r>
          </a:p>
        </p:txBody>
      </p:sp>
      <p:sp>
        <p:nvSpPr>
          <p:cNvPr id="8" name="Rectangle 11"/>
          <p:cNvSpPr>
            <a:spLocks noChangeArrowheads="1"/>
          </p:cNvSpPr>
          <p:nvPr/>
        </p:nvSpPr>
        <p:spPr bwMode="auto">
          <a:xfrm>
            <a:off x="250825" y="2708275"/>
            <a:ext cx="8281988"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w="9525">
            <a:noFill/>
            <a:miter lim="800000"/>
          </a:ln>
          <a:effectLst/>
        </p:spPr>
        <p:txBody>
          <a:bodyPr wrap="none" anchor="ctr"/>
          <a:lstStyle/>
          <a:p>
            <a:pPr>
              <a:defRPr/>
            </a:pPr>
            <a:endParaRPr lang="zh-CN" altLang="en-US"/>
          </a:p>
        </p:txBody>
      </p:sp>
      <p:sp>
        <p:nvSpPr>
          <p:cNvPr id="5123" name="Rectangle 3"/>
          <p:cNvSpPr>
            <a:spLocks noGrp="1" noChangeArrowheads="1"/>
          </p:cNvSpPr>
          <p:nvPr>
            <p:ph type="ctrTitle"/>
          </p:nvPr>
        </p:nvSpPr>
        <p:spPr>
          <a:xfrm>
            <a:off x="250825" y="549275"/>
            <a:ext cx="7058025" cy="2133600"/>
          </a:xfrm>
        </p:spPr>
        <p:txBody>
          <a:bodyPr/>
          <a:lstStyle>
            <a:lvl1pPr algn="r">
              <a:defRPr sz="4400"/>
            </a:lvl1pPr>
          </a:lstStyle>
          <a:p>
            <a:r>
              <a:rPr lang="zh-CN" altLang="en-US"/>
              <a:t>单击此处编辑母版标题样式</a:t>
            </a:r>
          </a:p>
        </p:txBody>
      </p:sp>
      <p:sp>
        <p:nvSpPr>
          <p:cNvPr id="5124" name="Rectangle 4"/>
          <p:cNvSpPr>
            <a:spLocks noGrp="1" noChangeArrowheads="1"/>
          </p:cNvSpPr>
          <p:nvPr>
            <p:ph type="subTitle" idx="1"/>
          </p:nvPr>
        </p:nvSpPr>
        <p:spPr>
          <a:xfrm>
            <a:off x="971550" y="2924175"/>
            <a:ext cx="6248400" cy="2362200"/>
          </a:xfrm>
        </p:spPr>
        <p:txBody>
          <a:bodyPr/>
          <a:lstStyle>
            <a:lvl1pPr marL="0" indent="0" algn="r">
              <a:buFont typeface="Wingdings" panose="05000000000000000000" pitchFamily="2" charset="2"/>
              <a:buNone/>
              <a:defRPr sz="3200"/>
            </a:lvl1pPr>
          </a:lstStyle>
          <a:p>
            <a:r>
              <a:rPr lang="zh-CN" altLang="en-US"/>
              <a:t>单击此处编辑母版副标题样式</a:t>
            </a:r>
          </a:p>
        </p:txBody>
      </p:sp>
      <p:sp>
        <p:nvSpPr>
          <p:cNvPr id="9" name="Rectangle 5"/>
          <p:cNvSpPr>
            <a:spLocks noGrp="1" noChangeArrowheads="1"/>
          </p:cNvSpPr>
          <p:nvPr>
            <p:ph type="dt" sz="half" idx="10"/>
          </p:nvPr>
        </p:nvSpPr>
        <p:spPr/>
        <p:txBody>
          <a:bodyPr/>
          <a:lstStyle>
            <a:lvl1pPr>
              <a:defRPr smtClean="0"/>
            </a:lvl1pPr>
          </a:lstStyle>
          <a:p>
            <a:pPr>
              <a:defRPr/>
            </a:pPr>
            <a:endParaRPr lang="en-US" altLang="zh-CN"/>
          </a:p>
        </p:txBody>
      </p:sp>
      <p:sp>
        <p:nvSpPr>
          <p:cNvPr id="10" name="Rectangle 6"/>
          <p:cNvSpPr>
            <a:spLocks noGrp="1" noChangeArrowheads="1"/>
          </p:cNvSpPr>
          <p:nvPr>
            <p:ph type="ftr" sz="quarter" idx="11"/>
          </p:nvPr>
        </p:nvSpPr>
        <p:spPr/>
        <p:txBody>
          <a:bodyPr/>
          <a:lstStyle>
            <a:lvl1pPr>
              <a:defRPr smtClean="0"/>
            </a:lvl1pPr>
          </a:lstStyle>
          <a:p>
            <a:pPr>
              <a:defRPr/>
            </a:pPr>
            <a:endParaRPr lang="en-US" altLang="zh-CN"/>
          </a:p>
        </p:txBody>
      </p:sp>
      <p:sp>
        <p:nvSpPr>
          <p:cNvPr id="11" name="Rectangle 7"/>
          <p:cNvSpPr>
            <a:spLocks noGrp="1" noChangeArrowheads="1"/>
          </p:cNvSpPr>
          <p:nvPr>
            <p:ph type="sldNum" sz="quarter" idx="12"/>
          </p:nvPr>
        </p:nvSpPr>
        <p:spPr/>
        <p:txBody>
          <a:bodyPr/>
          <a:lstStyle>
            <a:lvl1pPr>
              <a:defRPr smtClean="0"/>
            </a:lvl1pPr>
          </a:lstStyle>
          <a:p>
            <a:pPr>
              <a:defRPr/>
            </a:pPr>
            <a:fld id="{696C533D-5FFB-455A-893C-89815F109EBA}"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748078C-AF67-4462-A399-5B85A7E24B2A}"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92150"/>
            <a:ext cx="2057400" cy="54387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692150"/>
            <a:ext cx="6019800" cy="54387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36E2F5A-3BFB-4AE8-998F-5316945E4E6A}"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150"/>
            <a:ext cx="7543800" cy="725488"/>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8CD30DB-6621-4284-947A-056D3A549D77}" type="slidenum">
              <a:rPr lang="en-US" altLang="zh-CN"/>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AFE7057-B256-4F76-995B-DDA611CBF024}" type="slidenum">
              <a:rPr lang="en-US" altLang="zh-CN"/>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C486B6E-DCEA-4A35-8040-8263043E245C}"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8586F0A-057F-4E34-81E6-547D012A36F4}"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A7935146-12F7-441D-8E30-D649917D5D46}"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5D51D362-A74D-4D10-A3AD-B858FBBB7808}"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B9C7ECC0-695B-4BAF-B847-00504E4E38C1}"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9016210-A357-4124-8A8F-42E44220DDCE}"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1B1AFF8-0C68-47F0-8A57-20E76977B837}"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692150"/>
            <a:ext cx="75438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sp>
        <p:nvSpPr>
          <p:cNvPr id="6147" name="Rectangle 3"/>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Rectangle 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smtClean="0"/>
            </a:lvl1pPr>
          </a:lstStyle>
          <a:p>
            <a:pPr>
              <a:defRPr/>
            </a:pPr>
            <a:endParaRPr lang="en-US" altLang="zh-CN"/>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smtClean="0"/>
            </a:lvl1pPr>
          </a:lstStyle>
          <a:p>
            <a:pPr>
              <a:defRPr/>
            </a:pPr>
            <a:endParaRPr lang="en-US" altLang="zh-CN"/>
          </a:p>
        </p:txBody>
      </p:sp>
      <p:sp>
        <p:nvSpPr>
          <p:cNvPr id="4102" name="Rectangle 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smtClean="0"/>
            </a:lvl1pPr>
          </a:lstStyle>
          <a:p>
            <a:pPr>
              <a:defRPr/>
            </a:pPr>
            <a:fld id="{569A5F50-896F-4585-B595-20E3948513EE}" type="slidenum">
              <a:rPr lang="en-US" altLang="zh-CN"/>
              <a:t>‹#›</a:t>
            </a:fld>
            <a:endParaRPr lang="en-US" altLang="zh-CN"/>
          </a:p>
        </p:txBody>
      </p:sp>
      <p:sp>
        <p:nvSpPr>
          <p:cNvPr id="4107" name="Line 11"/>
          <p:cNvSpPr>
            <a:spLocks noChangeShapeType="1"/>
          </p:cNvSpPr>
          <p:nvPr/>
        </p:nvSpPr>
        <p:spPr bwMode="auto">
          <a:xfrm>
            <a:off x="468313" y="1484313"/>
            <a:ext cx="7272337" cy="0"/>
          </a:xfrm>
          <a:prstGeom prst="line">
            <a:avLst/>
          </a:prstGeom>
          <a:noFill/>
          <a:ln w="38100">
            <a:solidFill>
              <a:srgbClr val="FF0000"/>
            </a:solidFill>
            <a:rou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FF0000"/>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notesSlide" Target="../notesSlides/notesSlide2.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slideLayout" Target="../slideLayouts/slideLayout2.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7.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18" Type="http://schemas.openxmlformats.org/officeDocument/2006/relationships/tags" Target="../tags/tag40.xml"/><Relationship Id="rId3" Type="http://schemas.openxmlformats.org/officeDocument/2006/relationships/tags" Target="../tags/tag25.xml"/><Relationship Id="rId21" Type="http://schemas.openxmlformats.org/officeDocument/2006/relationships/notesSlide" Target="../notesSlides/notesSlide6.xml"/><Relationship Id="rId7" Type="http://schemas.openxmlformats.org/officeDocument/2006/relationships/tags" Target="../tags/tag29.xml"/><Relationship Id="rId12" Type="http://schemas.openxmlformats.org/officeDocument/2006/relationships/tags" Target="../tags/tag34.xml"/><Relationship Id="rId17" Type="http://schemas.openxmlformats.org/officeDocument/2006/relationships/tags" Target="../tags/tag39.xml"/><Relationship Id="rId2" Type="http://schemas.openxmlformats.org/officeDocument/2006/relationships/tags" Target="../tags/tag24.xml"/><Relationship Id="rId16" Type="http://schemas.openxmlformats.org/officeDocument/2006/relationships/tags" Target="../tags/tag38.xml"/><Relationship Id="rId20"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5" Type="http://schemas.openxmlformats.org/officeDocument/2006/relationships/tags" Target="../tags/tag37.xml"/><Relationship Id="rId10" Type="http://schemas.openxmlformats.org/officeDocument/2006/relationships/tags" Target="../tags/tag32.xml"/><Relationship Id="rId19" Type="http://schemas.openxmlformats.org/officeDocument/2006/relationships/tags" Target="../tags/tag41.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tags" Target="../tags/tag3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ctrTitle"/>
          </p:nvPr>
        </p:nvSpPr>
        <p:spPr>
          <a:xfrm>
            <a:off x="179388" y="549652"/>
            <a:ext cx="7200900" cy="1511449"/>
          </a:xfrm>
        </p:spPr>
        <p:txBody>
          <a:bodyPr/>
          <a:lstStyle/>
          <a:p>
            <a:pPr algn="ctr" eaLnBrk="1" hangingPunct="1"/>
            <a:r>
              <a:rPr lang="zh-CN" altLang="en-US" sz="3200" dirty="0">
                <a:sym typeface="+mn-ea"/>
              </a:rPr>
              <a:t>第四章</a:t>
            </a:r>
            <a:r>
              <a:rPr lang="en-US" altLang="zh-CN" sz="3200" dirty="0">
                <a:sym typeface="+mn-ea"/>
              </a:rPr>
              <a:t> </a:t>
            </a:r>
            <a:r>
              <a:rPr lang="zh-CN" altLang="en-US" sz="3200" dirty="0"/>
              <a:t>服务教育数字化的</a:t>
            </a:r>
            <a:br>
              <a:rPr lang="zh-CN" altLang="en-US" sz="3200" dirty="0"/>
            </a:br>
            <a:r>
              <a:rPr lang="zh-CN" altLang="en-US" sz="3200" dirty="0"/>
              <a:t>学科知识图谱开发</a:t>
            </a:r>
          </a:p>
        </p:txBody>
      </p:sp>
      <p:sp>
        <p:nvSpPr>
          <p:cNvPr id="8195" name="Rectangle 3"/>
          <p:cNvSpPr>
            <a:spLocks noGrp="1" noChangeArrowheads="1"/>
          </p:cNvSpPr>
          <p:nvPr>
            <p:ph type="subTitle" idx="1"/>
          </p:nvPr>
        </p:nvSpPr>
        <p:spPr>
          <a:xfrm>
            <a:off x="971550" y="3629660"/>
            <a:ext cx="6264275" cy="2104390"/>
          </a:xfrm>
        </p:spPr>
        <p:txBody>
          <a:bodyPr/>
          <a:lstStyle/>
          <a:p>
            <a:pPr algn="ctr"/>
            <a:r>
              <a:rPr lang="zh-CN" altLang="en-US" sz="2400" dirty="0">
                <a:ea typeface="华文楷体" panose="02010600040101010101" pitchFamily="2" charset="-122"/>
                <a:sym typeface="+mn-ea"/>
              </a:rPr>
              <a:t>骆祖莹</a:t>
            </a:r>
            <a:endParaRPr lang="en-US" altLang="zh-CN" sz="2400" dirty="0">
              <a:ea typeface="华文楷体" panose="02010600040101010101" pitchFamily="2" charset="-122"/>
              <a:sym typeface="+mn-ea"/>
            </a:endParaRPr>
          </a:p>
          <a:p>
            <a:pPr algn="ctr"/>
            <a:r>
              <a:rPr lang="zh-CN" altLang="en-US" sz="2400" dirty="0">
                <a:ea typeface="华文楷体" panose="02010600040101010101" pitchFamily="2" charset="-122"/>
                <a:sym typeface="+mn-ea"/>
              </a:rPr>
              <a:t>北京师范大学人工智能学院</a:t>
            </a:r>
            <a:endParaRPr lang="zh-CN" altLang="en-US" sz="2400" dirty="0">
              <a:ea typeface="华文楷体" panose="02010600040101010101" pitchFamily="2" charset="-122"/>
            </a:endParaRPr>
          </a:p>
          <a:p>
            <a:pPr algn="ctr"/>
            <a:r>
              <a:rPr lang="zh-CN" altLang="en-US" sz="2400" dirty="0">
                <a:ea typeface="华文楷体" panose="02010600040101010101" pitchFamily="2" charset="-122"/>
              </a:rPr>
              <a:t>虚拟现实应用</a:t>
            </a:r>
            <a:r>
              <a:rPr lang="zh-CN" altLang="en-US" sz="2400" dirty="0">
                <a:ea typeface="华文楷体" panose="02010600040101010101" pitchFamily="2" charset="-122"/>
                <a:sym typeface="+mn-ea"/>
              </a:rPr>
              <a:t>教育部</a:t>
            </a:r>
            <a:r>
              <a:rPr lang="zh-CN" altLang="en-US" sz="2400" dirty="0">
                <a:ea typeface="华文楷体" panose="02010600040101010101" pitchFamily="2" charset="-122"/>
              </a:rPr>
              <a:t>工程研究中心</a:t>
            </a:r>
            <a:endParaRPr lang="en-US" altLang="zh-CN" sz="2400" dirty="0">
              <a:ea typeface="华文楷体" panose="02010600040101010101" pitchFamily="2" charset="-122"/>
            </a:endParaRPr>
          </a:p>
          <a:p>
            <a:pPr algn="ctr"/>
            <a:r>
              <a:rPr lang="en-US" altLang="zh-CN" sz="2400" dirty="0">
                <a:ea typeface="华文楷体" panose="02010600040101010101" pitchFamily="2" charset="-122"/>
              </a:rPr>
              <a:t>13693275535</a:t>
            </a:r>
            <a:r>
              <a:rPr lang="zh-CN" altLang="en-US" sz="2400" dirty="0">
                <a:ea typeface="华文楷体" panose="02010600040101010101" pitchFamily="2" charset="-122"/>
              </a:rPr>
              <a:t>，</a:t>
            </a:r>
            <a:r>
              <a:rPr lang="en-US" altLang="zh-CN" sz="2400" dirty="0">
                <a:ea typeface="华文楷体" panose="02010600040101010101" pitchFamily="2" charset="-122"/>
              </a:rPr>
              <a:t>luozy@bnu.edu.cn</a:t>
            </a:r>
            <a:endParaRPr lang="zh-CN" altLang="en-US" sz="2400" dirty="0">
              <a:ea typeface="华文楷体" panose="0201060004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sz="3200" dirty="0"/>
              <a:t>课后作业</a:t>
            </a:r>
          </a:p>
        </p:txBody>
      </p:sp>
      <p:sp>
        <p:nvSpPr>
          <p:cNvPr id="66" name="内容占位符 2"/>
          <p:cNvSpPr>
            <a:spLocks noGrp="1"/>
          </p:cNvSpPr>
          <p:nvPr>
            <p:ph idx="1"/>
          </p:nvPr>
        </p:nvSpPr>
        <p:spPr>
          <a:xfrm>
            <a:off x="790575" y="1565910"/>
            <a:ext cx="7381240" cy="4886960"/>
          </a:xfrm>
        </p:spPr>
        <p:txBody>
          <a:bodyPr/>
          <a:lstStyle/>
          <a:p>
            <a:r>
              <a:rPr lang="zh-CN" altLang="en-US" sz="2000" b="1" dirty="0"/>
              <a:t>论述教育数字化供给端和应用端的内容？</a:t>
            </a:r>
          </a:p>
          <a:p>
            <a:r>
              <a:rPr lang="zh-CN" altLang="en-US" sz="2000" b="1" u="sng" dirty="0"/>
              <a:t>论述学科知识图谱对于教育数字化的重要性？</a:t>
            </a:r>
          </a:p>
          <a:p>
            <a:r>
              <a:rPr lang="zh-CN" altLang="en-US" sz="2000" b="1" u="sng" dirty="0"/>
              <a:t>如</a:t>
            </a:r>
            <a:r>
              <a:rPr lang="zh-CN" altLang="en-US" sz="2000" b="1" u="sng" dirty="0" smtClean="0"/>
              <a:t>何面向课程构</a:t>
            </a:r>
            <a:r>
              <a:rPr lang="zh-CN" altLang="en-US" sz="2000" b="1" u="sng" dirty="0"/>
              <a:t>建层次</a:t>
            </a:r>
            <a:r>
              <a:rPr lang="zh-CN" altLang="en-US" sz="2000" b="1" u="sng" dirty="0" smtClean="0"/>
              <a:t>式知</a:t>
            </a:r>
            <a:r>
              <a:rPr lang="zh-CN" altLang="en-US" sz="2000" b="1" u="sng" dirty="0"/>
              <a:t>识全图谱</a:t>
            </a:r>
            <a:r>
              <a:rPr lang="zh-CN" altLang="en-US" sz="2000" b="1" u="sng" dirty="0" smtClean="0"/>
              <a:t>？如何构建层次式教育知识全图谱？进</a:t>
            </a:r>
            <a:r>
              <a:rPr lang="zh-CN" altLang="en-US" sz="2000" b="1" u="sng" dirty="0"/>
              <a:t>而讨论如何构建个性化的个人知识全图谱？其商业价值体现在什么地方</a:t>
            </a:r>
            <a:r>
              <a:rPr lang="zh-CN" altLang="en-US" sz="2000" b="1" dirty="0"/>
              <a:t>？</a:t>
            </a:r>
          </a:p>
          <a:p>
            <a:r>
              <a:rPr lang="zh-CN" altLang="en-US" sz="2000" b="1" dirty="0">
                <a:sym typeface="+mn-ea"/>
              </a:rPr>
              <a:t>通过本次课的学习，讨论教育供给侧改革对于哪些教育数字化技术产生需求？</a:t>
            </a:r>
            <a:endParaRPr lang="zh-CN" altLang="en-US" sz="2000" b="1" dirty="0"/>
          </a:p>
          <a:p>
            <a:r>
              <a:rPr lang="zh-CN" altLang="en-US" sz="2000" b="1" dirty="0"/>
              <a:t>从智慧教育平台介绍和已有使用经验来看，网络精品课是否满足我们考研复习的需求？如何对网络精品课进行改造？</a:t>
            </a:r>
          </a:p>
        </p:txBody>
      </p:sp>
    </p:spTree>
    <p:extLst>
      <p:ext uri="{BB962C8B-B14F-4D97-AF65-F5344CB8AC3E}">
        <p14:creationId xmlns:p14="http://schemas.microsoft.com/office/powerpoint/2010/main" val="2119024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altLang="en-US" sz="2800" u="sng" dirty="0"/>
              <a:t>论述学科知识图谱对于教育数字化的重要性</a:t>
            </a:r>
            <a:r>
              <a:rPr lang="en-US" altLang="zh-CN" sz="2800" dirty="0" smtClean="0">
                <a:sym typeface="+mn-ea"/>
              </a:rPr>
              <a:t/>
            </a:r>
            <a:br>
              <a:rPr lang="en-US" altLang="zh-CN" sz="2800" dirty="0" smtClean="0">
                <a:sym typeface="+mn-ea"/>
              </a:rPr>
            </a:br>
            <a:r>
              <a:rPr lang="zh-CN" altLang="en-US" sz="2800" dirty="0" smtClean="0">
                <a:sym typeface="+mn-ea"/>
              </a:rPr>
              <a:t>面</a:t>
            </a:r>
            <a:r>
              <a:rPr lang="zh-CN" altLang="en-US" sz="2800" dirty="0">
                <a:sym typeface="+mn-ea"/>
              </a:rPr>
              <a:t>向个性化服务的教育数字</a:t>
            </a:r>
            <a:r>
              <a:rPr lang="zh-CN" altLang="en-US" sz="2800" dirty="0" smtClean="0">
                <a:sym typeface="+mn-ea"/>
              </a:rPr>
              <a:t>化总</a:t>
            </a:r>
            <a:r>
              <a:rPr lang="zh-CN" altLang="en-US" sz="2800" dirty="0">
                <a:sym typeface="+mn-ea"/>
              </a:rPr>
              <a:t>体框架</a:t>
            </a:r>
          </a:p>
        </p:txBody>
      </p:sp>
      <p:grpSp>
        <p:nvGrpSpPr>
          <p:cNvPr id="26" name="组合 25"/>
          <p:cNvGrpSpPr/>
          <p:nvPr/>
        </p:nvGrpSpPr>
        <p:grpSpPr>
          <a:xfrm>
            <a:off x="522605" y="1551305"/>
            <a:ext cx="7193280" cy="5189855"/>
            <a:chOff x="823" y="2443"/>
            <a:chExt cx="11328" cy="8173"/>
          </a:xfrm>
        </p:grpSpPr>
        <p:sp>
          <p:nvSpPr>
            <p:cNvPr id="18" name="圆角矩形 17"/>
            <p:cNvSpPr/>
            <p:nvPr>
              <p:custDataLst>
                <p:tags r:id="rId1"/>
              </p:custDataLst>
            </p:nvPr>
          </p:nvSpPr>
          <p:spPr>
            <a:xfrm>
              <a:off x="4705" y="6349"/>
              <a:ext cx="7258" cy="3577"/>
            </a:xfrm>
            <a:prstGeom prst="roundRect">
              <a:avLst/>
            </a:prstGeom>
            <a:solidFill>
              <a:schemeClr val="bg1"/>
            </a:solid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圆角矩形 16"/>
            <p:cNvSpPr/>
            <p:nvPr/>
          </p:nvSpPr>
          <p:spPr>
            <a:xfrm>
              <a:off x="963" y="2443"/>
              <a:ext cx="7258" cy="3639"/>
            </a:xfrm>
            <a:prstGeom prst="roundRect">
              <a:avLst/>
            </a:prstGeom>
            <a:solidFill>
              <a:schemeClr val="bg1"/>
            </a:solid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1300" y="4596"/>
              <a:ext cx="2834" cy="1247"/>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723" y="4673"/>
              <a:ext cx="2069" cy="1016"/>
            </a:xfrm>
            <a:prstGeom prst="rect">
              <a:avLst/>
            </a:prstGeom>
            <a:noFill/>
          </p:spPr>
          <p:txBody>
            <a:bodyPr wrap="square" rtlCol="0">
              <a:spAutoFit/>
            </a:bodyPr>
            <a:lstStyle/>
            <a:p>
              <a:r>
                <a:rPr lang="zh-CN" altLang="en-US"/>
                <a:t>教学资源采集</a:t>
              </a:r>
              <a:r>
                <a:rPr lang="en-US" altLang="zh-CN"/>
                <a:t>&amp;</a:t>
              </a:r>
              <a:r>
                <a:rPr lang="zh-CN" altLang="en-US"/>
                <a:t>生成</a:t>
              </a:r>
            </a:p>
          </p:txBody>
        </p:sp>
        <p:sp>
          <p:nvSpPr>
            <p:cNvPr id="6" name="矩形 5"/>
            <p:cNvSpPr/>
            <p:nvPr>
              <p:custDataLst>
                <p:tags r:id="rId2"/>
              </p:custDataLst>
            </p:nvPr>
          </p:nvSpPr>
          <p:spPr>
            <a:xfrm>
              <a:off x="5034" y="4596"/>
              <a:ext cx="2834" cy="1247"/>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custDataLst>
                <p:tags r:id="rId3"/>
              </p:custDataLst>
            </p:nvPr>
          </p:nvSpPr>
          <p:spPr>
            <a:xfrm>
              <a:off x="5344" y="4673"/>
              <a:ext cx="2351" cy="1016"/>
            </a:xfrm>
            <a:prstGeom prst="rect">
              <a:avLst/>
            </a:prstGeom>
            <a:noFill/>
          </p:spPr>
          <p:txBody>
            <a:bodyPr wrap="square" rtlCol="0">
              <a:spAutoFit/>
            </a:bodyPr>
            <a:lstStyle/>
            <a:p>
              <a:pPr algn="ctr"/>
              <a:r>
                <a:rPr lang="zh-CN" altLang="en-US" b="1"/>
                <a:t>教学资源组织</a:t>
              </a:r>
              <a:r>
                <a:rPr lang="en-US" altLang="zh-CN" b="1"/>
                <a:t>&amp;</a:t>
              </a:r>
              <a:r>
                <a:rPr lang="zh-CN" altLang="en-US" b="1"/>
                <a:t>碎片化</a:t>
              </a:r>
            </a:p>
          </p:txBody>
        </p:sp>
        <p:sp>
          <p:nvSpPr>
            <p:cNvPr id="9" name="文本框 8"/>
            <p:cNvSpPr txBox="1"/>
            <p:nvPr>
              <p:custDataLst>
                <p:tags r:id="rId4"/>
              </p:custDataLst>
            </p:nvPr>
          </p:nvSpPr>
          <p:spPr>
            <a:xfrm>
              <a:off x="823" y="6083"/>
              <a:ext cx="3287" cy="580"/>
            </a:xfrm>
            <a:prstGeom prst="rect">
              <a:avLst/>
            </a:prstGeom>
            <a:noFill/>
          </p:spPr>
          <p:txBody>
            <a:bodyPr wrap="square" rtlCol="0">
              <a:spAutoFit/>
            </a:bodyPr>
            <a:lstStyle/>
            <a:p>
              <a:r>
                <a:rPr lang="zh-CN" altLang="en-US"/>
                <a:t>教育数字化供给端</a:t>
              </a:r>
            </a:p>
          </p:txBody>
        </p:sp>
        <p:sp>
          <p:nvSpPr>
            <p:cNvPr id="3" name="矩形 2"/>
            <p:cNvSpPr/>
            <p:nvPr>
              <p:custDataLst>
                <p:tags r:id="rId5"/>
              </p:custDataLst>
            </p:nvPr>
          </p:nvSpPr>
          <p:spPr>
            <a:xfrm>
              <a:off x="5045" y="8397"/>
              <a:ext cx="2834" cy="1247"/>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custDataLst>
                <p:tags r:id="rId6"/>
              </p:custDataLst>
            </p:nvPr>
          </p:nvSpPr>
          <p:spPr>
            <a:xfrm>
              <a:off x="5355" y="8474"/>
              <a:ext cx="2351" cy="1016"/>
            </a:xfrm>
            <a:prstGeom prst="rect">
              <a:avLst/>
            </a:prstGeom>
            <a:noFill/>
          </p:spPr>
          <p:txBody>
            <a:bodyPr wrap="square" rtlCol="0">
              <a:spAutoFit/>
            </a:bodyPr>
            <a:lstStyle/>
            <a:p>
              <a:pPr algn="ctr"/>
              <a:r>
                <a:rPr lang="zh-CN" altLang="en-US" b="1"/>
                <a:t>教学评价</a:t>
              </a:r>
              <a:r>
                <a:rPr lang="en-US" altLang="zh-CN" b="1"/>
                <a:t>&amp;</a:t>
              </a:r>
              <a:endParaRPr lang="zh-CN" altLang="en-US" b="1"/>
            </a:p>
            <a:p>
              <a:pPr algn="ctr"/>
              <a:r>
                <a:rPr lang="zh-CN" altLang="en-US" b="1"/>
                <a:t>认知测试</a:t>
              </a:r>
            </a:p>
          </p:txBody>
        </p:sp>
        <p:grpSp>
          <p:nvGrpSpPr>
            <p:cNvPr id="31" name="组合 30"/>
            <p:cNvGrpSpPr/>
            <p:nvPr/>
          </p:nvGrpSpPr>
          <p:grpSpPr>
            <a:xfrm>
              <a:off x="8674" y="6535"/>
              <a:ext cx="2834" cy="1247"/>
              <a:chOff x="9500" y="6987"/>
              <a:chExt cx="2834" cy="1247"/>
            </a:xfrm>
          </p:grpSpPr>
          <p:sp>
            <p:nvSpPr>
              <p:cNvPr id="27" name="矩形 26"/>
              <p:cNvSpPr/>
              <p:nvPr>
                <p:custDataLst>
                  <p:tags r:id="rId17"/>
                </p:custDataLst>
              </p:nvPr>
            </p:nvSpPr>
            <p:spPr>
              <a:xfrm>
                <a:off x="9500" y="6987"/>
                <a:ext cx="2834" cy="1247"/>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p:cNvSpPr txBox="1"/>
              <p:nvPr>
                <p:custDataLst>
                  <p:tags r:id="rId18"/>
                </p:custDataLst>
              </p:nvPr>
            </p:nvSpPr>
            <p:spPr>
              <a:xfrm>
                <a:off x="9810" y="7064"/>
                <a:ext cx="2351" cy="1016"/>
              </a:xfrm>
              <a:prstGeom prst="rect">
                <a:avLst/>
              </a:prstGeom>
              <a:noFill/>
            </p:spPr>
            <p:txBody>
              <a:bodyPr wrap="square" rtlCol="0">
                <a:spAutoFit/>
              </a:bodyPr>
              <a:lstStyle/>
              <a:p>
                <a:pPr algn="ctr"/>
                <a:r>
                  <a:rPr lang="zh-CN" altLang="en-US" b="1"/>
                  <a:t>教学评估</a:t>
                </a:r>
                <a:r>
                  <a:rPr lang="en-US" altLang="zh-CN" b="1"/>
                  <a:t>&amp;</a:t>
                </a:r>
                <a:endParaRPr lang="zh-CN" altLang="en-US" b="1"/>
              </a:p>
              <a:p>
                <a:pPr algn="ctr"/>
                <a:r>
                  <a:rPr lang="zh-CN" altLang="en-US" b="1"/>
                  <a:t>用户画像</a:t>
                </a:r>
              </a:p>
            </p:txBody>
          </p:sp>
        </p:grpSp>
        <p:sp>
          <p:nvSpPr>
            <p:cNvPr id="29" name="矩形 28"/>
            <p:cNvSpPr/>
            <p:nvPr>
              <p:custDataLst>
                <p:tags r:id="rId7"/>
              </p:custDataLst>
            </p:nvPr>
          </p:nvSpPr>
          <p:spPr>
            <a:xfrm>
              <a:off x="5034" y="6535"/>
              <a:ext cx="2834" cy="1247"/>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p:cNvSpPr txBox="1"/>
            <p:nvPr>
              <p:custDataLst>
                <p:tags r:id="rId8"/>
              </p:custDataLst>
            </p:nvPr>
          </p:nvSpPr>
          <p:spPr>
            <a:xfrm>
              <a:off x="5344" y="6612"/>
              <a:ext cx="2351" cy="1016"/>
            </a:xfrm>
            <a:prstGeom prst="rect">
              <a:avLst/>
            </a:prstGeom>
            <a:noFill/>
          </p:spPr>
          <p:txBody>
            <a:bodyPr wrap="square" rtlCol="0">
              <a:spAutoFit/>
            </a:bodyPr>
            <a:lstStyle/>
            <a:p>
              <a:pPr algn="ctr"/>
              <a:r>
                <a:rPr lang="zh-CN" altLang="en-US" b="1"/>
                <a:t>教学资源</a:t>
              </a:r>
            </a:p>
            <a:p>
              <a:pPr algn="ctr"/>
              <a:r>
                <a:rPr lang="zh-CN" altLang="en-US" b="1"/>
                <a:t>个性化推荐</a:t>
              </a:r>
            </a:p>
          </p:txBody>
        </p:sp>
        <p:sp>
          <p:nvSpPr>
            <p:cNvPr id="32" name="矩形 31"/>
            <p:cNvSpPr/>
            <p:nvPr>
              <p:custDataLst>
                <p:tags r:id="rId9"/>
              </p:custDataLst>
            </p:nvPr>
          </p:nvSpPr>
          <p:spPr>
            <a:xfrm>
              <a:off x="5032" y="2684"/>
              <a:ext cx="2834" cy="1247"/>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p:cNvSpPr txBox="1"/>
            <p:nvPr>
              <p:custDataLst>
                <p:tags r:id="rId10"/>
              </p:custDataLst>
            </p:nvPr>
          </p:nvSpPr>
          <p:spPr>
            <a:xfrm>
              <a:off x="5342" y="2761"/>
              <a:ext cx="2351" cy="1016"/>
            </a:xfrm>
            <a:prstGeom prst="rect">
              <a:avLst/>
            </a:prstGeom>
            <a:noFill/>
          </p:spPr>
          <p:txBody>
            <a:bodyPr wrap="square" rtlCol="0">
              <a:spAutoFit/>
            </a:bodyPr>
            <a:lstStyle/>
            <a:p>
              <a:pPr algn="ctr"/>
              <a:r>
                <a:rPr lang="zh-CN" altLang="en-US" b="1"/>
                <a:t>学科知识</a:t>
              </a:r>
            </a:p>
            <a:p>
              <a:pPr algn="ctr"/>
              <a:r>
                <a:rPr lang="zh-CN" altLang="en-US" b="1"/>
                <a:t>图谱构建</a:t>
              </a:r>
            </a:p>
          </p:txBody>
        </p:sp>
        <p:sp>
          <p:nvSpPr>
            <p:cNvPr id="34" name="矩形 33"/>
            <p:cNvSpPr/>
            <p:nvPr>
              <p:custDataLst>
                <p:tags r:id="rId11"/>
              </p:custDataLst>
            </p:nvPr>
          </p:nvSpPr>
          <p:spPr>
            <a:xfrm>
              <a:off x="1299" y="2680"/>
              <a:ext cx="2834" cy="1247"/>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p:cNvSpPr txBox="1"/>
            <p:nvPr>
              <p:custDataLst>
                <p:tags r:id="rId12"/>
              </p:custDataLst>
            </p:nvPr>
          </p:nvSpPr>
          <p:spPr>
            <a:xfrm>
              <a:off x="1722" y="2757"/>
              <a:ext cx="2283" cy="1016"/>
            </a:xfrm>
            <a:prstGeom prst="rect">
              <a:avLst/>
            </a:prstGeom>
            <a:noFill/>
          </p:spPr>
          <p:txBody>
            <a:bodyPr wrap="square" rtlCol="0">
              <a:spAutoFit/>
            </a:bodyPr>
            <a:lstStyle/>
            <a:p>
              <a:pPr algn="ctr"/>
              <a:r>
                <a:rPr lang="zh-CN" altLang="en-US"/>
                <a:t>教材、教辅教学大纲等</a:t>
              </a:r>
            </a:p>
          </p:txBody>
        </p:sp>
        <p:cxnSp>
          <p:nvCxnSpPr>
            <p:cNvPr id="36" name="直接箭头连接符 35"/>
            <p:cNvCxnSpPr>
              <a:stCxn id="34" idx="3"/>
              <a:endCxn id="32" idx="1"/>
            </p:cNvCxnSpPr>
            <p:nvPr/>
          </p:nvCxnSpPr>
          <p:spPr>
            <a:xfrm>
              <a:off x="4133" y="3304"/>
              <a:ext cx="899" cy="4"/>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4" idx="2"/>
              <a:endCxn id="4" idx="0"/>
            </p:cNvCxnSpPr>
            <p:nvPr/>
          </p:nvCxnSpPr>
          <p:spPr>
            <a:xfrm>
              <a:off x="2716" y="3927"/>
              <a:ext cx="1" cy="669"/>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4" idx="3"/>
              <a:endCxn id="6" idx="1"/>
            </p:cNvCxnSpPr>
            <p:nvPr/>
          </p:nvCxnSpPr>
          <p:spPr>
            <a:xfrm>
              <a:off x="4134" y="5220"/>
              <a:ext cx="900" cy="0"/>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32" idx="2"/>
              <a:endCxn id="6" idx="0"/>
            </p:cNvCxnSpPr>
            <p:nvPr/>
          </p:nvCxnSpPr>
          <p:spPr>
            <a:xfrm>
              <a:off x="6449" y="3931"/>
              <a:ext cx="2" cy="665"/>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flipV="1">
              <a:off x="4103" y="3928"/>
              <a:ext cx="942" cy="648"/>
            </a:xfrm>
            <a:prstGeom prst="straightConnector1">
              <a:avLst/>
            </a:prstGeom>
            <a:ln>
              <a:solidFill>
                <a:schemeClr val="bg1">
                  <a:lumMod val="8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a:stCxn id="6" idx="2"/>
              <a:endCxn id="29" idx="0"/>
            </p:cNvCxnSpPr>
            <p:nvPr/>
          </p:nvCxnSpPr>
          <p:spPr>
            <a:xfrm>
              <a:off x="6451" y="5843"/>
              <a:ext cx="0" cy="692"/>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直接箭头连接符 41"/>
            <p:cNvCxnSpPr>
              <a:stCxn id="29" idx="2"/>
              <a:endCxn id="3" idx="0"/>
            </p:cNvCxnSpPr>
            <p:nvPr/>
          </p:nvCxnSpPr>
          <p:spPr>
            <a:xfrm>
              <a:off x="6451" y="7782"/>
              <a:ext cx="11" cy="615"/>
            </a:xfrm>
            <a:prstGeom prst="straightConnector1">
              <a:avLst/>
            </a:prstGeom>
            <a:ln>
              <a:solidFill>
                <a:schemeClr val="bg1">
                  <a:lumMod val="85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a:stCxn id="27" idx="1"/>
              <a:endCxn id="29" idx="3"/>
            </p:cNvCxnSpPr>
            <p:nvPr/>
          </p:nvCxnSpPr>
          <p:spPr>
            <a:xfrm flipH="1">
              <a:off x="7868" y="7159"/>
              <a:ext cx="806" cy="0"/>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p:nvPr/>
          </p:nvCxnSpPr>
          <p:spPr>
            <a:xfrm flipV="1">
              <a:off x="7818" y="7783"/>
              <a:ext cx="856" cy="617"/>
            </a:xfrm>
            <a:prstGeom prst="straightConnector1">
              <a:avLst/>
            </a:prstGeom>
            <a:ln>
              <a:solidFill>
                <a:schemeClr val="bg1">
                  <a:lumMod val="85000"/>
                </a:schemeClr>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11" name="矩形 10"/>
            <p:cNvSpPr/>
            <p:nvPr>
              <p:custDataLst>
                <p:tags r:id="rId13"/>
              </p:custDataLst>
            </p:nvPr>
          </p:nvSpPr>
          <p:spPr>
            <a:xfrm>
              <a:off x="8674" y="8397"/>
              <a:ext cx="2834" cy="1247"/>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14"/>
              </p:custDataLst>
            </p:nvPr>
          </p:nvSpPr>
          <p:spPr>
            <a:xfrm>
              <a:off x="8984" y="8474"/>
              <a:ext cx="2351" cy="1016"/>
            </a:xfrm>
            <a:prstGeom prst="rect">
              <a:avLst/>
            </a:prstGeom>
            <a:noFill/>
          </p:spPr>
          <p:txBody>
            <a:bodyPr wrap="square" rtlCol="0">
              <a:spAutoFit/>
            </a:bodyPr>
            <a:lstStyle/>
            <a:p>
              <a:pPr algn="ctr"/>
              <a:r>
                <a:rPr lang="zh-CN" altLang="en-US" b="1"/>
                <a:t>教育管理</a:t>
              </a:r>
              <a:r>
                <a:rPr lang="en-US" altLang="zh-CN" b="1"/>
                <a:t>/</a:t>
              </a:r>
              <a:r>
                <a:rPr lang="zh-CN" altLang="en-US" b="1"/>
                <a:t>研究等应用</a:t>
              </a:r>
            </a:p>
          </p:txBody>
        </p:sp>
        <p:cxnSp>
          <p:nvCxnSpPr>
            <p:cNvPr id="15" name="直接箭头连接符 14"/>
            <p:cNvCxnSpPr>
              <a:stCxn id="3" idx="3"/>
              <a:endCxn id="11" idx="1"/>
            </p:cNvCxnSpPr>
            <p:nvPr/>
          </p:nvCxnSpPr>
          <p:spPr>
            <a:xfrm>
              <a:off x="7879" y="9021"/>
              <a:ext cx="795" cy="0"/>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27" idx="2"/>
              <a:endCxn id="11" idx="0"/>
            </p:cNvCxnSpPr>
            <p:nvPr/>
          </p:nvCxnSpPr>
          <p:spPr>
            <a:xfrm>
              <a:off x="10091" y="7782"/>
              <a:ext cx="0" cy="615"/>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sp>
          <p:nvSpPr>
            <p:cNvPr id="19" name="文本框 18"/>
            <p:cNvSpPr txBox="1"/>
            <p:nvPr>
              <p:custDataLst>
                <p:tags r:id="rId15"/>
              </p:custDataLst>
            </p:nvPr>
          </p:nvSpPr>
          <p:spPr>
            <a:xfrm>
              <a:off x="8905" y="10036"/>
              <a:ext cx="3246" cy="580"/>
            </a:xfrm>
            <a:prstGeom prst="rect">
              <a:avLst/>
            </a:prstGeom>
            <a:noFill/>
          </p:spPr>
          <p:txBody>
            <a:bodyPr wrap="square" rtlCol="0">
              <a:spAutoFit/>
            </a:bodyPr>
            <a:lstStyle/>
            <a:p>
              <a:r>
                <a:rPr lang="zh-CN" altLang="en-US"/>
                <a:t>教育数字化应用端</a:t>
              </a:r>
            </a:p>
          </p:txBody>
        </p:sp>
        <p:cxnSp>
          <p:nvCxnSpPr>
            <p:cNvPr id="22" name="直接连接符 21"/>
            <p:cNvCxnSpPr>
              <a:stCxn id="32" idx="3"/>
            </p:cNvCxnSpPr>
            <p:nvPr/>
          </p:nvCxnSpPr>
          <p:spPr>
            <a:xfrm>
              <a:off x="7866" y="3308"/>
              <a:ext cx="140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custDataLst>
                <p:tags r:id="rId16"/>
              </p:custDataLst>
            </p:nvPr>
          </p:nvCxnSpPr>
          <p:spPr>
            <a:xfrm>
              <a:off x="7881" y="5233"/>
              <a:ext cx="1409"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9260" y="3307"/>
              <a:ext cx="0" cy="3025"/>
            </a:xfrm>
            <a:prstGeom prst="straightConnector1">
              <a:avLst/>
            </a:prstGeom>
            <a:ln>
              <a:solidFill>
                <a:schemeClr val="bg1">
                  <a:lumMod val="85000"/>
                </a:schemeClr>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altLang="en-US" sz="2400" u="sng" dirty="0"/>
              <a:t>论述学科知识图谱对于教育数字化的重要性</a:t>
            </a:r>
            <a:r>
              <a:rPr lang="en-US" altLang="zh-CN" sz="3600" dirty="0" smtClean="0">
                <a:sym typeface="+mn-ea"/>
              </a:rPr>
              <a:t/>
            </a:r>
            <a:br>
              <a:rPr lang="en-US" altLang="zh-CN" sz="3600" dirty="0" smtClean="0">
                <a:sym typeface="+mn-ea"/>
              </a:rPr>
            </a:br>
            <a:r>
              <a:rPr lang="zh-CN" altLang="en-US" sz="3600" dirty="0" smtClean="0">
                <a:sym typeface="+mn-ea"/>
              </a:rPr>
              <a:t>教</a:t>
            </a:r>
            <a:r>
              <a:rPr lang="zh-CN" altLang="en-US" sz="3600" dirty="0">
                <a:sym typeface="+mn-ea"/>
              </a:rPr>
              <a:t>育数字化供给端</a:t>
            </a:r>
          </a:p>
        </p:txBody>
      </p:sp>
      <p:sp>
        <p:nvSpPr>
          <p:cNvPr id="66" name="内容占位符 2"/>
          <p:cNvSpPr>
            <a:spLocks noGrp="1"/>
          </p:cNvSpPr>
          <p:nvPr>
            <p:ph idx="1"/>
            <p:custDataLst>
              <p:tags r:id="rId1"/>
            </p:custDataLst>
          </p:nvPr>
        </p:nvSpPr>
        <p:spPr>
          <a:xfrm>
            <a:off x="401955" y="1671320"/>
            <a:ext cx="8130485" cy="4781550"/>
          </a:xfrm>
        </p:spPr>
        <p:txBody>
          <a:bodyPr/>
          <a:lstStyle/>
          <a:p>
            <a:r>
              <a:rPr lang="zh-CN" altLang="en-US" sz="2000" b="1" dirty="0"/>
              <a:t>教学资源：</a:t>
            </a:r>
            <a:r>
              <a:rPr lang="en-US" altLang="zh-CN" sz="2000" b="1" dirty="0"/>
              <a:t>(1)</a:t>
            </a:r>
            <a:r>
              <a:rPr lang="zh-CN" altLang="en-US" sz="2000" b="1" dirty="0"/>
              <a:t>教科书、教学大纲、教案汇编、习题册等纸质材料及其电子版；</a:t>
            </a:r>
            <a:r>
              <a:rPr lang="en-US" altLang="zh-CN" sz="2000" b="1" dirty="0">
                <a:sym typeface="+mn-ea"/>
              </a:rPr>
              <a:t>(2)</a:t>
            </a:r>
            <a:r>
              <a:rPr lang="zh-CN" altLang="en-US" sz="2000" b="1" dirty="0">
                <a:sym typeface="+mn-ea"/>
              </a:rPr>
              <a:t>商业公司提供的</a:t>
            </a:r>
            <a:r>
              <a:rPr lang="en-US" altLang="zh-CN" sz="2000" b="1" dirty="0">
                <a:sym typeface="+mn-ea"/>
              </a:rPr>
              <a:t>VR/AR/MR</a:t>
            </a:r>
            <a:r>
              <a:rPr lang="zh-CN" altLang="en-US" sz="2000" b="1" dirty="0">
                <a:sym typeface="+mn-ea"/>
              </a:rPr>
              <a:t>虚拟教学软件，用于难点讲解和虚拟实</a:t>
            </a:r>
            <a:r>
              <a:rPr lang="zh-CN" altLang="en-US" sz="2000" b="1" dirty="0" smtClean="0">
                <a:sym typeface="+mn-ea"/>
              </a:rPr>
              <a:t>验</a:t>
            </a:r>
            <a:r>
              <a:rPr lang="en-US" altLang="zh-CN" sz="2000" b="1" dirty="0" smtClean="0">
                <a:sym typeface="+mn-ea"/>
              </a:rPr>
              <a:t>/</a:t>
            </a:r>
            <a:r>
              <a:rPr lang="zh-CN" altLang="en-US" sz="2000" b="1" dirty="0" smtClean="0">
                <a:sym typeface="+mn-ea"/>
              </a:rPr>
              <a:t>实</a:t>
            </a:r>
            <a:r>
              <a:rPr lang="zh-CN" altLang="en-US" sz="2000" b="1" dirty="0">
                <a:sym typeface="+mn-ea"/>
              </a:rPr>
              <a:t>训；</a:t>
            </a:r>
            <a:r>
              <a:rPr lang="en-US" altLang="zh-CN" sz="2000" b="1" dirty="0">
                <a:sym typeface="+mn-ea"/>
              </a:rPr>
              <a:t>(3)</a:t>
            </a:r>
            <a:r>
              <a:rPr lang="zh-CN" altLang="en-US" sz="2000" b="1" dirty="0">
                <a:sym typeface="+mn-ea"/>
              </a:rPr>
              <a:t>教育部门及教师个人提供的教学材料：</a:t>
            </a:r>
            <a:r>
              <a:rPr lang="en-US" altLang="zh-CN" sz="2000" b="1" dirty="0">
                <a:sym typeface="+mn-ea"/>
              </a:rPr>
              <a:t>PPT</a:t>
            </a:r>
            <a:r>
              <a:rPr lang="zh-CN" altLang="en-US" sz="2000" b="1" dirty="0">
                <a:sym typeface="+mn-ea"/>
              </a:rPr>
              <a:t>、板书设计、教案、教学视频、教学切片、说课等；</a:t>
            </a:r>
            <a:r>
              <a:rPr lang="en-US" altLang="zh-CN" sz="2000" b="1" dirty="0">
                <a:sym typeface="+mn-ea"/>
              </a:rPr>
              <a:t>(4)</a:t>
            </a:r>
            <a:r>
              <a:rPr lang="zh-CN" altLang="en-US" sz="2000" b="1" dirty="0">
                <a:sym typeface="+mn-ea"/>
              </a:rPr>
              <a:t>教培机构和教学网站提供的在线课程与培训教材；</a:t>
            </a:r>
            <a:r>
              <a:rPr lang="en-US" altLang="zh-CN" sz="2000" b="1" dirty="0">
                <a:sym typeface="+mn-ea"/>
              </a:rPr>
              <a:t>(5)</a:t>
            </a:r>
            <a:r>
              <a:rPr lang="zh-CN" altLang="en-US" sz="2000" b="1" dirty="0">
                <a:sym typeface="+mn-ea"/>
              </a:rPr>
              <a:t>百度、知网、字节跳动、谷歌、知乎等互联网企业提供的学科知识图谱、知识点定义、教学短视频等开源材料；</a:t>
            </a:r>
            <a:r>
              <a:rPr lang="en-US" altLang="zh-CN" sz="2000" b="1" dirty="0">
                <a:sym typeface="+mn-ea"/>
              </a:rPr>
              <a:t>(6)</a:t>
            </a:r>
            <a:r>
              <a:rPr lang="zh-CN" altLang="en-US" sz="2000" b="1" dirty="0">
                <a:sym typeface="+mn-ea"/>
              </a:rPr>
              <a:t>拍照搜题等商业公司提供的考试题库、教学设计工具、教学评价工具与数据库等</a:t>
            </a:r>
            <a:r>
              <a:rPr lang="zh-CN" altLang="en-US" sz="2000" b="1" dirty="0"/>
              <a:t>。</a:t>
            </a:r>
          </a:p>
          <a:p>
            <a:r>
              <a:rPr lang="zh-CN" altLang="en-US" sz="2000" b="1" dirty="0"/>
              <a:t>学科知识图谱：</a:t>
            </a:r>
            <a:r>
              <a:rPr lang="en-US" altLang="zh-CN" sz="2000" b="1" dirty="0">
                <a:sym typeface="+mn-ea"/>
              </a:rPr>
              <a:t>(1)</a:t>
            </a:r>
            <a:r>
              <a:rPr lang="zh-CN" altLang="en-US" sz="2000" b="1" dirty="0">
                <a:sym typeface="+mn-ea"/>
              </a:rPr>
              <a:t>一门课程的层次式知识图谱；</a:t>
            </a:r>
            <a:r>
              <a:rPr lang="en-US" altLang="zh-CN" sz="2000" b="1" dirty="0">
                <a:sym typeface="+mn-ea"/>
              </a:rPr>
              <a:t>(2)</a:t>
            </a:r>
            <a:r>
              <a:rPr lang="zh-CN" altLang="en-US" sz="2000" b="1" dirty="0">
                <a:sym typeface="+mn-ea"/>
              </a:rPr>
              <a:t>一节课的知识图谱；</a:t>
            </a:r>
            <a:r>
              <a:rPr lang="en-US" altLang="zh-CN" sz="2000" b="1" dirty="0">
                <a:sym typeface="+mn-ea"/>
              </a:rPr>
              <a:t>(3)</a:t>
            </a:r>
            <a:r>
              <a:rPr lang="zh-CN" altLang="en-US" sz="2000" b="1" dirty="0">
                <a:sym typeface="+mn-ea"/>
              </a:rPr>
              <a:t>个性化的知识图谱；</a:t>
            </a:r>
            <a:r>
              <a:rPr lang="en-US" altLang="zh-CN" sz="2000" b="1" dirty="0">
                <a:sym typeface="+mn-ea"/>
              </a:rPr>
              <a:t>(4)</a:t>
            </a:r>
            <a:r>
              <a:rPr lang="zh-CN" altLang="en-US" sz="2000" b="1" dirty="0">
                <a:sym typeface="+mn-ea"/>
              </a:rPr>
              <a:t>面向特定专业或学科的知识图谱；</a:t>
            </a:r>
            <a:r>
              <a:rPr lang="en-US" altLang="zh-CN" sz="2000" b="1" dirty="0">
                <a:sym typeface="+mn-ea"/>
              </a:rPr>
              <a:t>(5)</a:t>
            </a:r>
            <a:r>
              <a:rPr lang="zh-CN" altLang="en-US" sz="2000" b="1" dirty="0">
                <a:sym typeface="+mn-ea"/>
              </a:rPr>
              <a:t>面向教育数字化的知识图谱总谱</a:t>
            </a:r>
            <a:r>
              <a:rPr lang="zh-CN" altLang="en-US" sz="2000" b="1" dirty="0"/>
              <a:t>。</a:t>
            </a:r>
          </a:p>
          <a:p>
            <a:r>
              <a:rPr lang="zh-CN" altLang="en-US" sz="2000" b="1" dirty="0"/>
              <a:t>教育资源组织与碎片化：</a:t>
            </a:r>
            <a:r>
              <a:rPr lang="en-US" altLang="zh-CN" sz="2000" b="1" dirty="0">
                <a:sym typeface="+mn-ea"/>
              </a:rPr>
              <a:t>(1)</a:t>
            </a:r>
            <a:r>
              <a:rPr lang="zh-CN" altLang="en-US" sz="2000" b="1" dirty="0"/>
              <a:t>使</a:t>
            </a:r>
            <a:r>
              <a:rPr lang="zh-CN" altLang="en-US" sz="2000" b="1" dirty="0" smtClean="0"/>
              <a:t>用</a:t>
            </a:r>
            <a:r>
              <a:rPr lang="en-US" altLang="zh-CN" sz="2000" b="1" dirty="0" smtClean="0"/>
              <a:t>MapReduce</a:t>
            </a:r>
            <a:r>
              <a:rPr lang="zh-CN" altLang="en-US" sz="2000" b="1" dirty="0" smtClean="0"/>
              <a:t>分</a:t>
            </a:r>
            <a:r>
              <a:rPr lang="zh-CN" altLang="en-US" sz="2000" b="1" dirty="0"/>
              <a:t>布式架构进行教育资源的组织与存储，以提高扩展、更新、并发量、灾备等性能；</a:t>
            </a:r>
            <a:r>
              <a:rPr lang="en-US" altLang="zh-CN" sz="2000" b="1" dirty="0">
                <a:sym typeface="+mn-ea"/>
              </a:rPr>
              <a:t>(2)</a:t>
            </a:r>
            <a:r>
              <a:rPr lang="zh-CN" altLang="en-US" sz="2000" b="1" dirty="0">
                <a:sym typeface="+mn-ea"/>
              </a:rPr>
              <a:t>将教学视频、教案、</a:t>
            </a:r>
            <a:r>
              <a:rPr lang="en-US" altLang="zh-CN" sz="2000" b="1" dirty="0">
                <a:sym typeface="+mn-ea"/>
              </a:rPr>
              <a:t>PPT</a:t>
            </a:r>
            <a:r>
              <a:rPr lang="zh-CN" altLang="en-US" sz="2000" b="1" dirty="0">
                <a:sym typeface="+mn-ea"/>
              </a:rPr>
              <a:t>、板书等材料按照知识点进行碎片化，并进行类封装，打造拥有多种材料的教学切片，便于用户使用。</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0015" y="764704"/>
            <a:ext cx="7749480" cy="725488"/>
          </a:xfrm>
        </p:spPr>
        <p:txBody>
          <a:bodyPr/>
          <a:lstStyle/>
          <a:p>
            <a:pPr algn="ctr"/>
            <a:r>
              <a:rPr lang="zh-CN" altLang="en-US" sz="2800" u="sng" dirty="0"/>
              <a:t>论述学科知识图谱对于教育数字化的重要</a:t>
            </a:r>
            <a:r>
              <a:rPr lang="zh-CN" altLang="en-US" sz="2800" u="sng" dirty="0" smtClean="0"/>
              <a:t>性</a:t>
            </a:r>
            <a:r>
              <a:rPr lang="en-US" altLang="zh-CN" sz="3600" dirty="0" smtClean="0">
                <a:sym typeface="+mn-ea"/>
              </a:rPr>
              <a:t/>
            </a:r>
            <a:br>
              <a:rPr lang="en-US" altLang="zh-CN" sz="3600" dirty="0" smtClean="0">
                <a:sym typeface="+mn-ea"/>
              </a:rPr>
            </a:br>
            <a:r>
              <a:rPr lang="zh-CN" altLang="en-US" sz="3600" dirty="0" smtClean="0">
                <a:sym typeface="+mn-ea"/>
              </a:rPr>
              <a:t>教</a:t>
            </a:r>
            <a:r>
              <a:rPr lang="zh-CN" altLang="en-US" sz="3600" dirty="0">
                <a:sym typeface="+mn-ea"/>
              </a:rPr>
              <a:t>育数字化应用端</a:t>
            </a:r>
          </a:p>
        </p:txBody>
      </p:sp>
      <p:sp>
        <p:nvSpPr>
          <p:cNvPr id="66" name="内容占位符 2"/>
          <p:cNvSpPr>
            <a:spLocks noGrp="1"/>
          </p:cNvSpPr>
          <p:nvPr>
            <p:ph idx="1"/>
            <p:custDataLst>
              <p:tags r:id="rId1"/>
            </p:custDataLst>
          </p:nvPr>
        </p:nvSpPr>
        <p:spPr>
          <a:xfrm>
            <a:off x="401955" y="1671320"/>
            <a:ext cx="8058477" cy="4781550"/>
          </a:xfrm>
        </p:spPr>
        <p:txBody>
          <a:bodyPr/>
          <a:lstStyle/>
          <a:p>
            <a:r>
              <a:rPr lang="zh-CN" altLang="en-US" sz="2000" b="1" dirty="0"/>
              <a:t>教学资源个性化推荐：</a:t>
            </a:r>
            <a:r>
              <a:rPr lang="en-US" altLang="zh-CN" sz="2000" b="1" dirty="0"/>
              <a:t>(1)</a:t>
            </a:r>
            <a:r>
              <a:rPr lang="zh-CN" altLang="en-US" sz="2000" b="1" dirty="0"/>
              <a:t>教师：基于知识图谱和教师画像的智能组卷、智能备课；</a:t>
            </a:r>
            <a:r>
              <a:rPr lang="en-US" altLang="zh-CN" sz="2000" b="1" dirty="0">
                <a:sym typeface="+mn-ea"/>
              </a:rPr>
              <a:t>(2)</a:t>
            </a:r>
            <a:r>
              <a:rPr lang="zh-CN" altLang="en-US" sz="2000" b="1" dirty="0">
                <a:sym typeface="+mn-ea"/>
              </a:rPr>
              <a:t>学生：基于知识图谱、认知测试、学生画像的智能导</a:t>
            </a:r>
            <a:r>
              <a:rPr lang="zh-CN" altLang="en-US" sz="2000" b="1" dirty="0" smtClean="0">
                <a:sym typeface="+mn-ea"/>
              </a:rPr>
              <a:t>学与个性化学习</a:t>
            </a:r>
            <a:r>
              <a:rPr lang="zh-CN" altLang="en-US" sz="2000" b="1" dirty="0" smtClean="0"/>
              <a:t>。</a:t>
            </a:r>
            <a:endParaRPr lang="zh-CN" altLang="en-US" sz="2000" b="1" dirty="0"/>
          </a:p>
          <a:p>
            <a:r>
              <a:rPr lang="zh-CN" altLang="en-US" sz="2000" b="1" dirty="0"/>
              <a:t>教学评价与认知测试：</a:t>
            </a:r>
            <a:r>
              <a:rPr lang="en-US" altLang="zh-CN" sz="2000" b="1" dirty="0">
                <a:sym typeface="+mn-ea"/>
              </a:rPr>
              <a:t>(1)</a:t>
            </a:r>
            <a:r>
              <a:rPr lang="zh-CN" altLang="en-US" sz="2000" b="1" dirty="0">
                <a:sym typeface="+mn-ea"/>
              </a:rPr>
              <a:t>基于感知智能的智能评学和智能评教、基于感知智能和认知智能的智能评课；</a:t>
            </a:r>
            <a:r>
              <a:rPr lang="en-US" altLang="zh-CN" sz="2000" b="1" dirty="0">
                <a:sym typeface="+mn-ea"/>
              </a:rPr>
              <a:t>(2)</a:t>
            </a:r>
            <a:r>
              <a:rPr lang="zh-CN" altLang="en-US" sz="2000" b="1" dirty="0">
                <a:sym typeface="+mn-ea"/>
              </a:rPr>
              <a:t>基于知识图谱的个性化测试；</a:t>
            </a:r>
            <a:r>
              <a:rPr lang="en-US" altLang="zh-CN" sz="2000" b="1" dirty="0">
                <a:sym typeface="+mn-ea"/>
              </a:rPr>
              <a:t>(3)</a:t>
            </a:r>
            <a:r>
              <a:rPr lang="zh-CN" altLang="en-US" sz="2000" b="1" dirty="0">
                <a:sym typeface="+mn-ea"/>
              </a:rPr>
              <a:t>面向智慧考试的智能监考</a:t>
            </a:r>
            <a:r>
              <a:rPr lang="zh-CN" altLang="en-US" sz="2000" b="1" dirty="0"/>
              <a:t>。</a:t>
            </a:r>
          </a:p>
          <a:p>
            <a:r>
              <a:rPr lang="zh-CN" altLang="en-US" sz="2000" b="1" dirty="0"/>
              <a:t>教学评估与用户画像：</a:t>
            </a:r>
            <a:r>
              <a:rPr lang="en-US" altLang="zh-CN" sz="2000" b="1" dirty="0">
                <a:sym typeface="+mn-ea"/>
              </a:rPr>
              <a:t>(1)</a:t>
            </a:r>
            <a:r>
              <a:rPr lang="zh-CN" altLang="en-US" sz="2000" b="1" dirty="0"/>
              <a:t>基于评价与测试的成绩预测预警、教师专业发展、办学水平评估等；</a:t>
            </a:r>
            <a:r>
              <a:rPr lang="en-US" altLang="zh-CN" sz="2000" b="1" dirty="0">
                <a:sym typeface="+mn-ea"/>
              </a:rPr>
              <a:t>(2)</a:t>
            </a:r>
            <a:r>
              <a:rPr lang="zh-CN" altLang="en-US" sz="2000" b="1" dirty="0">
                <a:sym typeface="+mn-ea"/>
              </a:rPr>
              <a:t>基于背景数据和评价数据的学生</a:t>
            </a:r>
            <a:r>
              <a:rPr lang="en-US" altLang="zh-CN" sz="2000" b="1" dirty="0">
                <a:sym typeface="+mn-ea"/>
              </a:rPr>
              <a:t>/</a:t>
            </a:r>
            <a:r>
              <a:rPr lang="zh-CN" altLang="en-US" sz="2000" b="1" dirty="0">
                <a:sym typeface="+mn-ea"/>
              </a:rPr>
              <a:t>教师</a:t>
            </a:r>
            <a:r>
              <a:rPr lang="en-US" altLang="zh-CN" sz="2000" b="1" dirty="0">
                <a:sym typeface="+mn-ea"/>
              </a:rPr>
              <a:t>/</a:t>
            </a:r>
            <a:r>
              <a:rPr lang="zh-CN" altLang="en-US" sz="2000" b="1" dirty="0">
                <a:sym typeface="+mn-ea"/>
              </a:rPr>
              <a:t>校长</a:t>
            </a:r>
            <a:r>
              <a:rPr lang="en-US" altLang="zh-CN" sz="2000" b="1" dirty="0">
                <a:sym typeface="+mn-ea"/>
              </a:rPr>
              <a:t>/</a:t>
            </a:r>
            <a:r>
              <a:rPr lang="zh-CN" altLang="en-US" sz="2000" b="1" dirty="0">
                <a:sym typeface="+mn-ea"/>
              </a:rPr>
              <a:t>班级</a:t>
            </a:r>
            <a:r>
              <a:rPr lang="en-US" altLang="zh-CN" sz="2000" b="1" dirty="0">
                <a:sym typeface="+mn-ea"/>
              </a:rPr>
              <a:t>/</a:t>
            </a:r>
            <a:r>
              <a:rPr lang="zh-CN" altLang="en-US" sz="2000" b="1" dirty="0">
                <a:sym typeface="+mn-ea"/>
              </a:rPr>
              <a:t>年级</a:t>
            </a:r>
            <a:r>
              <a:rPr lang="en-US" altLang="zh-CN" sz="2000" b="1" dirty="0">
                <a:sym typeface="+mn-ea"/>
              </a:rPr>
              <a:t>/</a:t>
            </a:r>
            <a:r>
              <a:rPr lang="zh-CN" altLang="en-US" sz="2000" b="1" dirty="0">
                <a:sym typeface="+mn-ea"/>
              </a:rPr>
              <a:t>学院</a:t>
            </a:r>
            <a:r>
              <a:rPr lang="en-US" altLang="zh-CN" sz="2000" b="1" dirty="0">
                <a:sym typeface="+mn-ea"/>
              </a:rPr>
              <a:t>/</a:t>
            </a:r>
            <a:r>
              <a:rPr lang="zh-CN" altLang="en-US" sz="2000" b="1" dirty="0">
                <a:sym typeface="+mn-ea"/>
              </a:rPr>
              <a:t>学校的画像。</a:t>
            </a:r>
          </a:p>
          <a:p>
            <a:r>
              <a:rPr lang="zh-CN" altLang="en-US" sz="2000" b="1" dirty="0">
                <a:sym typeface="+mn-ea"/>
              </a:rPr>
              <a:t>教育管理与教育研究等应用：</a:t>
            </a:r>
            <a:r>
              <a:rPr lang="en-US" altLang="zh-CN" sz="2000" b="1" dirty="0">
                <a:sym typeface="+mn-ea"/>
              </a:rPr>
              <a:t>(1)</a:t>
            </a:r>
            <a:r>
              <a:rPr lang="zh-CN" altLang="en-US" sz="2000" b="1" dirty="0">
                <a:sym typeface="+mn-ea"/>
              </a:rPr>
              <a:t>基于教育人员</a:t>
            </a:r>
            <a:r>
              <a:rPr lang="en-US" altLang="zh-CN" sz="2000" b="1" dirty="0">
                <a:sym typeface="+mn-ea"/>
              </a:rPr>
              <a:t>KPI</a:t>
            </a:r>
            <a:r>
              <a:rPr lang="zh-CN" altLang="en-US" sz="2000" b="1" dirty="0">
                <a:sym typeface="+mn-ea"/>
              </a:rPr>
              <a:t>打分的绩效、评优、职称</a:t>
            </a:r>
            <a:r>
              <a:rPr lang="zh-CN" altLang="en-US" sz="2000" b="1" dirty="0" smtClean="0">
                <a:sym typeface="+mn-ea"/>
              </a:rPr>
              <a:t>等个性化管</a:t>
            </a:r>
            <a:r>
              <a:rPr lang="zh-CN" altLang="en-US" sz="2000" b="1" dirty="0">
                <a:sym typeface="+mn-ea"/>
              </a:rPr>
              <a:t>理，学校</a:t>
            </a:r>
            <a:r>
              <a:rPr lang="en-US" altLang="zh-CN" sz="2000" b="1" dirty="0">
                <a:sym typeface="+mn-ea"/>
              </a:rPr>
              <a:t>/</a:t>
            </a:r>
            <a:r>
              <a:rPr lang="zh-CN" altLang="en-US" sz="2000" b="1" dirty="0">
                <a:sym typeface="+mn-ea"/>
              </a:rPr>
              <a:t>学区的评估与管理；</a:t>
            </a:r>
            <a:r>
              <a:rPr lang="en-US" altLang="zh-CN" sz="2000" b="1" dirty="0">
                <a:sym typeface="+mn-ea"/>
              </a:rPr>
              <a:t>(2)</a:t>
            </a:r>
            <a:r>
              <a:rPr lang="zh-CN" altLang="en-US" sz="2000" b="1" dirty="0">
                <a:sym typeface="+mn-ea"/>
              </a:rPr>
              <a:t>面向高质量发展的校本科研、实证（循证）研究、教学规律研究等量化研究；</a:t>
            </a:r>
            <a:r>
              <a:rPr lang="en-US" altLang="zh-CN" sz="2000" b="1" dirty="0">
                <a:sym typeface="+mn-ea"/>
              </a:rPr>
              <a:t>(3)</a:t>
            </a:r>
            <a:r>
              <a:rPr lang="zh-CN" altLang="en-US" sz="2000" b="1" dirty="0">
                <a:sym typeface="+mn-ea"/>
              </a:rPr>
              <a:t>国际教育评价项目的教育比较研究</a:t>
            </a:r>
            <a:r>
              <a:rPr lang="en-US" altLang="zh-CN" sz="2000" b="1" dirty="0">
                <a:sym typeface="+mn-ea"/>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altLang="en-US" sz="2800" u="sng" dirty="0"/>
              <a:t>如何面向课程构建层次式知识全图谱？</a:t>
            </a:r>
            <a:r>
              <a:rPr lang="en-US" altLang="zh-CN" sz="3600" dirty="0" smtClean="0">
                <a:sym typeface="+mn-ea"/>
              </a:rPr>
              <a:t/>
            </a:r>
            <a:br>
              <a:rPr lang="en-US" altLang="zh-CN" sz="3600" dirty="0" smtClean="0">
                <a:sym typeface="+mn-ea"/>
              </a:rPr>
            </a:br>
            <a:r>
              <a:rPr lang="zh-CN" altLang="en-US" sz="3600" dirty="0" smtClean="0">
                <a:sym typeface="+mn-ea"/>
              </a:rPr>
              <a:t>学</a:t>
            </a:r>
            <a:r>
              <a:rPr lang="zh-CN" altLang="en-US" sz="3600" dirty="0">
                <a:sym typeface="+mn-ea"/>
              </a:rPr>
              <a:t>科知识图谱的层次</a:t>
            </a:r>
            <a:br>
              <a:rPr lang="zh-CN" altLang="en-US" sz="3600" dirty="0">
                <a:sym typeface="+mn-ea"/>
              </a:rPr>
            </a:br>
            <a:r>
              <a:rPr sz="1400" dirty="0">
                <a:sym typeface="+mn-ea"/>
              </a:rPr>
              <a:t>李昊泽. 基于神经网络的初中数学学科知识图谱构建与应用研究[D].云南师范大学,2022</a:t>
            </a:r>
            <a:endParaRPr lang="zh-CN" altLang="en-US" sz="1400" dirty="0">
              <a:sym typeface="+mn-ea"/>
            </a:endParaRPr>
          </a:p>
        </p:txBody>
      </p:sp>
      <p:sp>
        <p:nvSpPr>
          <p:cNvPr id="66" name="内容占位符 2"/>
          <p:cNvSpPr>
            <a:spLocks noGrp="1"/>
          </p:cNvSpPr>
          <p:nvPr>
            <p:ph idx="1"/>
            <p:custDataLst>
              <p:tags r:id="rId1"/>
            </p:custDataLst>
          </p:nvPr>
        </p:nvSpPr>
        <p:spPr>
          <a:xfrm>
            <a:off x="401955" y="1671320"/>
            <a:ext cx="7914005" cy="4781550"/>
          </a:xfrm>
        </p:spPr>
        <p:txBody>
          <a:bodyPr/>
          <a:lstStyle/>
          <a:p>
            <a:r>
              <a:rPr lang="zh-CN" altLang="en-US" sz="2000" b="1" dirty="0"/>
              <a:t>通用学科知识图谱</a:t>
            </a:r>
          </a:p>
          <a:p>
            <a:pPr lvl="1">
              <a:buFont typeface="Wingdings" panose="05000000000000000000" charset="0"/>
              <a:buChar char="ü"/>
            </a:pPr>
            <a:r>
              <a:rPr lang="zh-CN" altLang="en-US" sz="1730" b="1" dirty="0"/>
              <a:t>知识点：知识点是知识树的基本单位，它是知识的内容，包括数学定义、性质、概念以及定理</a:t>
            </a:r>
          </a:p>
          <a:p>
            <a:pPr lvl="1">
              <a:buFont typeface="Wingdings" panose="05000000000000000000" charset="0"/>
              <a:buChar char="ü"/>
            </a:pPr>
            <a:r>
              <a:rPr lang="zh-CN" altLang="en-US" sz="1730" b="1" dirty="0"/>
              <a:t>知识链：指由两个或两个以上的知识实体按照某种属性关系连接起来的知识内容</a:t>
            </a:r>
          </a:p>
          <a:p>
            <a:pPr lvl="1">
              <a:buFont typeface="Wingdings" panose="05000000000000000000" charset="0"/>
              <a:buChar char="ü"/>
            </a:pPr>
            <a:r>
              <a:rPr lang="zh-CN" altLang="en-US" sz="1730" b="1" dirty="0"/>
              <a:t>知识树：指的是将初中数学中的某一个或若干个知识实体为知识树的根节点，并依据该实体与其他相关实体所连接的所有知识链的集合</a:t>
            </a:r>
          </a:p>
          <a:p>
            <a:pPr lvl="1">
              <a:buFont typeface="Wingdings" panose="05000000000000000000" charset="0"/>
              <a:buChar char="ü"/>
            </a:pPr>
            <a:r>
              <a:rPr lang="zh-CN" altLang="en-US" sz="1730" b="1" dirty="0"/>
              <a:t>知识块：表示某一知识树之间的外部连接或是内部连接的所有知识链的集合，知识块之间也可以通过某联系连接成一个新的知识块</a:t>
            </a:r>
          </a:p>
          <a:p>
            <a:pPr lvl="1">
              <a:buFont typeface="Wingdings" panose="05000000000000000000" charset="0"/>
              <a:buChar char="ü"/>
            </a:pPr>
            <a:r>
              <a:rPr lang="zh-CN" altLang="en-US" sz="1730" b="1" dirty="0"/>
              <a:t>课程知识图谱：</a:t>
            </a:r>
          </a:p>
          <a:p>
            <a:pPr lvl="1">
              <a:buFont typeface="Wingdings" panose="05000000000000000000" charset="0"/>
              <a:buChar char="ü"/>
            </a:pPr>
            <a:r>
              <a:rPr lang="zh-CN" altLang="en-US" sz="1730" b="1" dirty="0"/>
              <a:t>专业</a:t>
            </a:r>
            <a:r>
              <a:rPr lang="en-US" altLang="zh-CN" sz="1730" b="1" dirty="0"/>
              <a:t>/</a:t>
            </a:r>
            <a:r>
              <a:rPr lang="zh-CN" altLang="en-US" sz="1730" b="1" dirty="0"/>
              <a:t>学科知识图谱：</a:t>
            </a:r>
          </a:p>
          <a:p>
            <a:pPr lvl="1">
              <a:buFont typeface="Wingdings" panose="05000000000000000000" charset="0"/>
              <a:buChar char="ü"/>
            </a:pPr>
            <a:r>
              <a:rPr lang="zh-CN" altLang="en-US" sz="1730" b="1" dirty="0">
                <a:sym typeface="+mn-ea"/>
              </a:rPr>
              <a:t>知识图谱总谱：</a:t>
            </a:r>
          </a:p>
          <a:p>
            <a:r>
              <a:rPr lang="zh-CN" altLang="en-US" sz="2000" b="1" dirty="0">
                <a:sym typeface="+mn-ea"/>
              </a:rPr>
              <a:t>个性化知识图谱</a:t>
            </a:r>
          </a:p>
          <a:p>
            <a:pPr lvl="1" algn="l">
              <a:buFont typeface="Wingdings" panose="05000000000000000000" charset="0"/>
              <a:buChar char="ü"/>
            </a:pPr>
            <a:r>
              <a:rPr lang="zh-CN" altLang="en-US" sz="1730" b="1" dirty="0">
                <a:cs typeface="+mn-ea"/>
                <a:sym typeface="+mn-ea"/>
              </a:rPr>
              <a:t>单次课教学的知识图谱：</a:t>
            </a:r>
          </a:p>
          <a:p>
            <a:pPr lvl="1" algn="l">
              <a:buFont typeface="Wingdings" panose="05000000000000000000" charset="0"/>
              <a:buChar char="ü"/>
            </a:pPr>
            <a:r>
              <a:rPr lang="zh-CN" altLang="en-US" sz="1730" b="1" dirty="0">
                <a:cs typeface="+mn-ea"/>
                <a:sym typeface="+mn-ea"/>
              </a:rPr>
              <a:t>教学模块的知识图谱：</a:t>
            </a:r>
          </a:p>
          <a:p>
            <a:pPr lvl="1" algn="l">
              <a:buFont typeface="Wingdings" panose="05000000000000000000" charset="0"/>
              <a:buChar char="ü"/>
            </a:pPr>
            <a:r>
              <a:rPr lang="zh-CN" altLang="en-US" sz="1730" b="1" dirty="0">
                <a:cs typeface="+mn-ea"/>
                <a:sym typeface="+mn-ea"/>
              </a:rPr>
              <a:t>学生个人的知识图谱：</a:t>
            </a:r>
          </a:p>
        </p:txBody>
      </p:sp>
    </p:spTree>
    <p:extLst>
      <p:ext uri="{BB962C8B-B14F-4D97-AF65-F5344CB8AC3E}">
        <p14:creationId xmlns:p14="http://schemas.microsoft.com/office/powerpoint/2010/main" val="5231102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圆角矩形 56"/>
          <p:cNvSpPr/>
          <p:nvPr/>
        </p:nvSpPr>
        <p:spPr>
          <a:xfrm>
            <a:off x="467544" y="4365104"/>
            <a:ext cx="6624736" cy="1656184"/>
          </a:xfrm>
          <a:prstGeom prst="roundRect">
            <a:avLst/>
          </a:prstGeom>
          <a:solidFill>
            <a:schemeClr val="bg1"/>
          </a:solidFill>
          <a:ln>
            <a:solidFill>
              <a:schemeClr val="bg2">
                <a:lumMod val="20000"/>
                <a:lumOff val="8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179512" y="543272"/>
            <a:ext cx="7749480" cy="725488"/>
          </a:xfrm>
        </p:spPr>
        <p:txBody>
          <a:bodyPr/>
          <a:lstStyle/>
          <a:p>
            <a:pPr algn="ctr"/>
            <a:r>
              <a:rPr lang="en-US" altLang="zh-CN" sz="2800" dirty="0" smtClean="0">
                <a:sym typeface="+mn-ea"/>
              </a:rPr>
              <a:t/>
            </a:r>
            <a:br>
              <a:rPr lang="en-US" altLang="zh-CN" sz="2800" dirty="0" smtClean="0">
                <a:sym typeface="+mn-ea"/>
              </a:rPr>
            </a:br>
            <a:r>
              <a:rPr lang="zh-CN" altLang="en-US" sz="1600" u="sng" dirty="0"/>
              <a:t>如何构建层次式教育知识全图谱？进而讨论如何构建个性化的个人知识全图</a:t>
            </a:r>
            <a:r>
              <a:rPr lang="zh-CN" altLang="en-US" sz="1600" u="sng" dirty="0" smtClean="0"/>
              <a:t>谱？</a:t>
            </a:r>
            <a:r>
              <a:rPr lang="en-US" altLang="zh-CN" sz="1800" u="sng" dirty="0" smtClean="0"/>
              <a:t/>
            </a:r>
            <a:br>
              <a:rPr lang="en-US" altLang="zh-CN" sz="1800" u="sng" dirty="0" smtClean="0"/>
            </a:br>
            <a:r>
              <a:rPr lang="zh-CN" altLang="en-US" sz="2800" dirty="0" smtClean="0">
                <a:sym typeface="+mn-ea"/>
              </a:rPr>
              <a:t>层</a:t>
            </a:r>
            <a:r>
              <a:rPr lang="zh-CN" altLang="en-US" sz="2800" dirty="0" smtClean="0">
                <a:sym typeface="+mn-ea"/>
              </a:rPr>
              <a:t>次化知识图谱的构建</a:t>
            </a:r>
            <a:endParaRPr lang="zh-CN" altLang="en-US" sz="2800" dirty="0">
              <a:sym typeface="+mn-ea"/>
            </a:endParaRPr>
          </a:p>
        </p:txBody>
      </p:sp>
      <p:sp>
        <p:nvSpPr>
          <p:cNvPr id="8" name="椭圆 7"/>
          <p:cNvSpPr/>
          <p:nvPr/>
        </p:nvSpPr>
        <p:spPr>
          <a:xfrm>
            <a:off x="755576" y="4545965"/>
            <a:ext cx="864096" cy="835025"/>
          </a:xfrm>
          <a:prstGeom prst="ellipse">
            <a:avLst/>
          </a:prstGeom>
          <a:solidFill>
            <a:schemeClr val="bg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custDataLst>
              <p:tags r:id="rId1"/>
            </p:custDataLst>
          </p:nvPr>
        </p:nvSpPr>
        <p:spPr>
          <a:xfrm>
            <a:off x="920254" y="4732645"/>
            <a:ext cx="519077" cy="461665"/>
          </a:xfrm>
          <a:prstGeom prst="rect">
            <a:avLst/>
          </a:prstGeom>
          <a:noFill/>
        </p:spPr>
        <p:txBody>
          <a:bodyPr wrap="square" rtlCol="0">
            <a:spAutoFit/>
          </a:bodyPr>
          <a:lstStyle/>
          <a:p>
            <a:pPr algn="ctr"/>
            <a:r>
              <a:rPr lang="zh-CN" altLang="en-US" sz="1200" b="1" dirty="0" smtClean="0"/>
              <a:t>知识</a:t>
            </a:r>
            <a:endParaRPr lang="en-US" altLang="zh-CN" sz="1200" b="1" dirty="0" smtClean="0"/>
          </a:p>
          <a:p>
            <a:pPr algn="ctr"/>
            <a:r>
              <a:rPr lang="zh-CN" altLang="en-US" sz="1200" b="1" dirty="0" smtClean="0"/>
              <a:t>总谱</a:t>
            </a:r>
            <a:endParaRPr lang="zh-CN" altLang="en-US" sz="1200" b="1" dirty="0"/>
          </a:p>
        </p:txBody>
      </p:sp>
      <p:sp>
        <p:nvSpPr>
          <p:cNvPr id="46" name="矩形 45"/>
          <p:cNvSpPr/>
          <p:nvPr>
            <p:custDataLst>
              <p:tags r:id="rId2"/>
            </p:custDataLst>
          </p:nvPr>
        </p:nvSpPr>
        <p:spPr>
          <a:xfrm>
            <a:off x="2195736" y="4693868"/>
            <a:ext cx="1035581" cy="539218"/>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文本框 46"/>
          <p:cNvSpPr txBox="1"/>
          <p:nvPr>
            <p:custDataLst>
              <p:tags r:id="rId3"/>
            </p:custDataLst>
          </p:nvPr>
        </p:nvSpPr>
        <p:spPr>
          <a:xfrm>
            <a:off x="2248720" y="4732645"/>
            <a:ext cx="918741" cy="461665"/>
          </a:xfrm>
          <a:prstGeom prst="rect">
            <a:avLst/>
          </a:prstGeom>
          <a:noFill/>
        </p:spPr>
        <p:txBody>
          <a:bodyPr wrap="square" rtlCol="0">
            <a:spAutoFit/>
          </a:bodyPr>
          <a:lstStyle/>
          <a:p>
            <a:pPr algn="ctr"/>
            <a:r>
              <a:rPr lang="zh-CN" altLang="en-US" sz="1200" b="1" dirty="0" smtClean="0"/>
              <a:t>专业</a:t>
            </a:r>
            <a:r>
              <a:rPr lang="en-US" altLang="zh-CN" sz="1200" b="1" dirty="0" smtClean="0"/>
              <a:t>/</a:t>
            </a:r>
            <a:r>
              <a:rPr lang="zh-CN" altLang="en-US" sz="1200" b="1" dirty="0" smtClean="0"/>
              <a:t>学科</a:t>
            </a:r>
            <a:endParaRPr lang="en-US" altLang="zh-CN" sz="1200" b="1" dirty="0" smtClean="0"/>
          </a:p>
          <a:p>
            <a:pPr algn="ctr"/>
            <a:r>
              <a:rPr lang="zh-CN" altLang="en-US" sz="1200" b="1" dirty="0"/>
              <a:t>知</a:t>
            </a:r>
            <a:r>
              <a:rPr lang="zh-CN" altLang="en-US" sz="1200" b="1" dirty="0" smtClean="0"/>
              <a:t>识图谱</a:t>
            </a:r>
            <a:endParaRPr lang="zh-CN" altLang="en-US" sz="1200" b="1" dirty="0"/>
          </a:p>
        </p:txBody>
      </p:sp>
      <p:sp>
        <p:nvSpPr>
          <p:cNvPr id="48" name="矩形 47"/>
          <p:cNvSpPr/>
          <p:nvPr>
            <p:custDataLst>
              <p:tags r:id="rId4"/>
            </p:custDataLst>
          </p:nvPr>
        </p:nvSpPr>
        <p:spPr>
          <a:xfrm>
            <a:off x="3923928" y="4693868"/>
            <a:ext cx="1035581" cy="539218"/>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文本框 48"/>
          <p:cNvSpPr txBox="1"/>
          <p:nvPr>
            <p:custDataLst>
              <p:tags r:id="rId5"/>
            </p:custDataLst>
          </p:nvPr>
        </p:nvSpPr>
        <p:spPr>
          <a:xfrm>
            <a:off x="3976912" y="4732645"/>
            <a:ext cx="918741" cy="461665"/>
          </a:xfrm>
          <a:prstGeom prst="rect">
            <a:avLst/>
          </a:prstGeom>
          <a:noFill/>
        </p:spPr>
        <p:txBody>
          <a:bodyPr wrap="square" rtlCol="0">
            <a:spAutoFit/>
          </a:bodyPr>
          <a:lstStyle/>
          <a:p>
            <a:pPr algn="ctr"/>
            <a:r>
              <a:rPr lang="zh-CN" altLang="en-US" sz="1200" b="1" dirty="0" smtClean="0"/>
              <a:t>课程</a:t>
            </a:r>
            <a:endParaRPr lang="en-US" altLang="zh-CN" sz="1200" b="1" dirty="0" smtClean="0"/>
          </a:p>
          <a:p>
            <a:pPr algn="ctr"/>
            <a:r>
              <a:rPr lang="zh-CN" altLang="en-US" sz="1200" b="1" dirty="0" smtClean="0"/>
              <a:t>知识图谱</a:t>
            </a:r>
            <a:endParaRPr lang="zh-CN" altLang="en-US" sz="1200" b="1" dirty="0"/>
          </a:p>
        </p:txBody>
      </p:sp>
      <p:sp>
        <p:nvSpPr>
          <p:cNvPr id="50" name="矩形 49"/>
          <p:cNvSpPr/>
          <p:nvPr>
            <p:custDataLst>
              <p:tags r:id="rId6"/>
            </p:custDataLst>
          </p:nvPr>
        </p:nvSpPr>
        <p:spPr>
          <a:xfrm>
            <a:off x="5652120" y="4693868"/>
            <a:ext cx="1035581" cy="539218"/>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文本框 50"/>
          <p:cNvSpPr txBox="1"/>
          <p:nvPr>
            <p:custDataLst>
              <p:tags r:id="rId7"/>
            </p:custDataLst>
          </p:nvPr>
        </p:nvSpPr>
        <p:spPr>
          <a:xfrm>
            <a:off x="5705104" y="4732645"/>
            <a:ext cx="918741" cy="461665"/>
          </a:xfrm>
          <a:prstGeom prst="rect">
            <a:avLst/>
          </a:prstGeom>
          <a:noFill/>
        </p:spPr>
        <p:txBody>
          <a:bodyPr wrap="square" rtlCol="0">
            <a:spAutoFit/>
          </a:bodyPr>
          <a:lstStyle/>
          <a:p>
            <a:pPr algn="ctr"/>
            <a:r>
              <a:rPr lang="zh-CN" altLang="en-US" sz="1200" b="1" dirty="0"/>
              <a:t>课</a:t>
            </a:r>
            <a:r>
              <a:rPr lang="zh-CN" altLang="en-US" sz="1200" b="1" dirty="0" smtClean="0"/>
              <a:t>堂教学知识图谱</a:t>
            </a:r>
            <a:endParaRPr lang="zh-CN" altLang="en-US" sz="1200" b="1" dirty="0"/>
          </a:p>
        </p:txBody>
      </p:sp>
      <p:cxnSp>
        <p:nvCxnSpPr>
          <p:cNvPr id="52" name="直接箭头连接符 51"/>
          <p:cNvCxnSpPr>
            <a:stCxn id="48" idx="3"/>
            <a:endCxn id="50" idx="1"/>
          </p:cNvCxnSpPr>
          <p:nvPr/>
        </p:nvCxnSpPr>
        <p:spPr>
          <a:xfrm>
            <a:off x="4959509" y="4963477"/>
            <a:ext cx="69261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a:stCxn id="48" idx="1"/>
            <a:endCxn id="46" idx="3"/>
          </p:cNvCxnSpPr>
          <p:nvPr/>
        </p:nvCxnSpPr>
        <p:spPr>
          <a:xfrm flipH="1">
            <a:off x="3231317" y="4963477"/>
            <a:ext cx="69261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46" idx="1"/>
            <a:endCxn id="8" idx="6"/>
          </p:cNvCxnSpPr>
          <p:nvPr/>
        </p:nvCxnSpPr>
        <p:spPr>
          <a:xfrm flipH="1">
            <a:off x="1619672" y="4963477"/>
            <a:ext cx="57606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文本框 57"/>
          <p:cNvSpPr txBox="1"/>
          <p:nvPr>
            <p:custDataLst>
              <p:tags r:id="rId8"/>
            </p:custDataLst>
          </p:nvPr>
        </p:nvSpPr>
        <p:spPr>
          <a:xfrm>
            <a:off x="7164288" y="4700911"/>
            <a:ext cx="1224136" cy="461665"/>
          </a:xfrm>
          <a:prstGeom prst="rect">
            <a:avLst/>
          </a:prstGeom>
          <a:noFill/>
        </p:spPr>
        <p:txBody>
          <a:bodyPr wrap="square" rtlCol="0">
            <a:spAutoFit/>
          </a:bodyPr>
          <a:lstStyle/>
          <a:p>
            <a:pPr algn="ctr"/>
            <a:r>
              <a:rPr lang="zh-CN" altLang="en-US" sz="1200" b="1" dirty="0" smtClean="0"/>
              <a:t>教育供给侧</a:t>
            </a:r>
            <a:endParaRPr lang="en-US" altLang="zh-CN" sz="1200" b="1" dirty="0" smtClean="0"/>
          </a:p>
          <a:p>
            <a:pPr algn="ctr"/>
            <a:r>
              <a:rPr lang="zh-CN" altLang="en-US" sz="1200" b="1" dirty="0" smtClean="0"/>
              <a:t>知识图谱构建</a:t>
            </a:r>
            <a:endParaRPr lang="zh-CN" altLang="en-US" sz="1200" b="1" dirty="0"/>
          </a:p>
        </p:txBody>
      </p:sp>
      <p:cxnSp>
        <p:nvCxnSpPr>
          <p:cNvPr id="73" name="直接箭头连接符 72"/>
          <p:cNvCxnSpPr/>
          <p:nvPr/>
        </p:nvCxnSpPr>
        <p:spPr>
          <a:xfrm flipH="1">
            <a:off x="1619672" y="4545965"/>
            <a:ext cx="432048" cy="251187"/>
          </a:xfrm>
          <a:prstGeom prst="straightConnector1">
            <a:avLst/>
          </a:prstGeom>
          <a:ln>
            <a:solidFill>
              <a:schemeClr val="bg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接箭头连接符 74"/>
          <p:cNvCxnSpPr/>
          <p:nvPr/>
        </p:nvCxnSpPr>
        <p:spPr>
          <a:xfrm flipH="1" flipV="1">
            <a:off x="1604009" y="5157192"/>
            <a:ext cx="447711" cy="288032"/>
          </a:xfrm>
          <a:prstGeom prst="straightConnector1">
            <a:avLst/>
          </a:prstGeom>
          <a:ln>
            <a:solidFill>
              <a:schemeClr val="bg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flipH="1">
            <a:off x="3246980" y="4530203"/>
            <a:ext cx="432048" cy="251187"/>
          </a:xfrm>
          <a:prstGeom prst="straightConnector1">
            <a:avLst/>
          </a:prstGeom>
          <a:ln>
            <a:solidFill>
              <a:schemeClr val="bg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接箭头连接符 76"/>
          <p:cNvCxnSpPr/>
          <p:nvPr/>
        </p:nvCxnSpPr>
        <p:spPr>
          <a:xfrm flipH="1" flipV="1">
            <a:off x="3231317" y="5141430"/>
            <a:ext cx="447711" cy="288032"/>
          </a:xfrm>
          <a:prstGeom prst="straightConnector1">
            <a:avLst/>
          </a:prstGeom>
          <a:ln>
            <a:solidFill>
              <a:schemeClr val="bg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8" name="圆角矩形 77"/>
          <p:cNvSpPr/>
          <p:nvPr/>
        </p:nvSpPr>
        <p:spPr>
          <a:xfrm>
            <a:off x="467544" y="2060848"/>
            <a:ext cx="6624736" cy="1296144"/>
          </a:xfrm>
          <a:prstGeom prst="roundRect">
            <a:avLst/>
          </a:prstGeom>
          <a:solidFill>
            <a:schemeClr val="bg1"/>
          </a:solidFill>
          <a:ln>
            <a:solidFill>
              <a:schemeClr val="bg2">
                <a:lumMod val="20000"/>
                <a:lumOff val="8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椭圆 78"/>
          <p:cNvSpPr/>
          <p:nvPr/>
        </p:nvSpPr>
        <p:spPr>
          <a:xfrm>
            <a:off x="755576" y="2241709"/>
            <a:ext cx="864096" cy="835025"/>
          </a:xfrm>
          <a:prstGeom prst="ellipse">
            <a:avLst/>
          </a:prstGeom>
          <a:solidFill>
            <a:schemeClr val="bg1"/>
          </a:solidFill>
          <a:ln>
            <a:solidFill>
              <a:schemeClr val="bg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文本框 79"/>
          <p:cNvSpPr txBox="1"/>
          <p:nvPr>
            <p:custDataLst>
              <p:tags r:id="rId9"/>
            </p:custDataLst>
          </p:nvPr>
        </p:nvSpPr>
        <p:spPr>
          <a:xfrm>
            <a:off x="920254" y="2428389"/>
            <a:ext cx="519077" cy="461665"/>
          </a:xfrm>
          <a:prstGeom prst="rect">
            <a:avLst/>
          </a:prstGeom>
          <a:noFill/>
        </p:spPr>
        <p:txBody>
          <a:bodyPr wrap="square" rtlCol="0">
            <a:spAutoFit/>
          </a:bodyPr>
          <a:lstStyle/>
          <a:p>
            <a:pPr algn="ctr"/>
            <a:r>
              <a:rPr lang="zh-CN" altLang="en-US" sz="1200" b="1" dirty="0" smtClean="0"/>
              <a:t>知识</a:t>
            </a:r>
            <a:endParaRPr lang="en-US" altLang="zh-CN" sz="1200" b="1" dirty="0" smtClean="0"/>
          </a:p>
          <a:p>
            <a:pPr algn="ctr"/>
            <a:r>
              <a:rPr lang="zh-CN" altLang="en-US" sz="1200" b="1" dirty="0" smtClean="0"/>
              <a:t>总谱</a:t>
            </a:r>
            <a:endParaRPr lang="zh-CN" altLang="en-US" sz="1200" b="1" dirty="0"/>
          </a:p>
        </p:txBody>
      </p:sp>
      <p:sp>
        <p:nvSpPr>
          <p:cNvPr id="81" name="矩形 80"/>
          <p:cNvSpPr/>
          <p:nvPr>
            <p:custDataLst>
              <p:tags r:id="rId10"/>
            </p:custDataLst>
          </p:nvPr>
        </p:nvSpPr>
        <p:spPr>
          <a:xfrm>
            <a:off x="2195736" y="2389612"/>
            <a:ext cx="1035581" cy="539218"/>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文本框 81"/>
          <p:cNvSpPr txBox="1"/>
          <p:nvPr>
            <p:custDataLst>
              <p:tags r:id="rId11"/>
            </p:custDataLst>
          </p:nvPr>
        </p:nvSpPr>
        <p:spPr>
          <a:xfrm>
            <a:off x="2248720" y="2428389"/>
            <a:ext cx="918741" cy="461665"/>
          </a:xfrm>
          <a:prstGeom prst="rect">
            <a:avLst/>
          </a:prstGeom>
          <a:noFill/>
        </p:spPr>
        <p:txBody>
          <a:bodyPr wrap="square" rtlCol="0">
            <a:spAutoFit/>
          </a:bodyPr>
          <a:lstStyle/>
          <a:p>
            <a:pPr algn="ctr"/>
            <a:r>
              <a:rPr lang="zh-CN" altLang="en-US" sz="1200" b="1" dirty="0" smtClean="0"/>
              <a:t>专业</a:t>
            </a:r>
            <a:r>
              <a:rPr lang="en-US" altLang="zh-CN" sz="1200" b="1" dirty="0" smtClean="0"/>
              <a:t>/</a:t>
            </a:r>
            <a:r>
              <a:rPr lang="zh-CN" altLang="en-US" sz="1200" b="1" dirty="0" smtClean="0"/>
              <a:t>学科</a:t>
            </a:r>
            <a:endParaRPr lang="en-US" altLang="zh-CN" sz="1200" b="1" dirty="0" smtClean="0"/>
          </a:p>
          <a:p>
            <a:pPr algn="ctr"/>
            <a:r>
              <a:rPr lang="zh-CN" altLang="en-US" sz="1200" b="1" dirty="0"/>
              <a:t>知</a:t>
            </a:r>
            <a:r>
              <a:rPr lang="zh-CN" altLang="en-US" sz="1200" b="1" dirty="0" smtClean="0"/>
              <a:t>识图谱</a:t>
            </a:r>
            <a:endParaRPr lang="zh-CN" altLang="en-US" sz="1200" b="1" dirty="0"/>
          </a:p>
        </p:txBody>
      </p:sp>
      <p:sp>
        <p:nvSpPr>
          <p:cNvPr id="83" name="矩形 82"/>
          <p:cNvSpPr/>
          <p:nvPr>
            <p:custDataLst>
              <p:tags r:id="rId12"/>
            </p:custDataLst>
          </p:nvPr>
        </p:nvSpPr>
        <p:spPr>
          <a:xfrm>
            <a:off x="3923928" y="2389612"/>
            <a:ext cx="1035581" cy="539218"/>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文本框 83"/>
          <p:cNvSpPr txBox="1"/>
          <p:nvPr>
            <p:custDataLst>
              <p:tags r:id="rId13"/>
            </p:custDataLst>
          </p:nvPr>
        </p:nvSpPr>
        <p:spPr>
          <a:xfrm>
            <a:off x="3976912" y="2428389"/>
            <a:ext cx="918741" cy="461665"/>
          </a:xfrm>
          <a:prstGeom prst="rect">
            <a:avLst/>
          </a:prstGeom>
          <a:noFill/>
        </p:spPr>
        <p:txBody>
          <a:bodyPr wrap="square" rtlCol="0">
            <a:spAutoFit/>
          </a:bodyPr>
          <a:lstStyle/>
          <a:p>
            <a:pPr algn="ctr"/>
            <a:r>
              <a:rPr lang="zh-CN" altLang="en-US" sz="1200" b="1" dirty="0" smtClean="0"/>
              <a:t>课程</a:t>
            </a:r>
            <a:endParaRPr lang="en-US" altLang="zh-CN" sz="1200" b="1" dirty="0" smtClean="0"/>
          </a:p>
          <a:p>
            <a:pPr algn="ctr"/>
            <a:r>
              <a:rPr lang="zh-CN" altLang="en-US" sz="1200" b="1" dirty="0" smtClean="0"/>
              <a:t>知识图谱</a:t>
            </a:r>
            <a:endParaRPr lang="zh-CN" altLang="en-US" sz="1200" b="1" dirty="0"/>
          </a:p>
        </p:txBody>
      </p:sp>
      <p:sp>
        <p:nvSpPr>
          <p:cNvPr id="85" name="矩形 84"/>
          <p:cNvSpPr/>
          <p:nvPr>
            <p:custDataLst>
              <p:tags r:id="rId14"/>
            </p:custDataLst>
          </p:nvPr>
        </p:nvSpPr>
        <p:spPr>
          <a:xfrm>
            <a:off x="5652120" y="2389612"/>
            <a:ext cx="1035581" cy="539218"/>
          </a:xfrm>
          <a:prstGeom prst="rect">
            <a:avLst/>
          </a:prstGeom>
          <a:noFill/>
          <a:ln>
            <a:solidFill>
              <a:schemeClr val="bg1">
                <a:lumMod val="85000"/>
              </a:schemeClr>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文本框 85"/>
          <p:cNvSpPr txBox="1"/>
          <p:nvPr>
            <p:custDataLst>
              <p:tags r:id="rId15"/>
            </p:custDataLst>
          </p:nvPr>
        </p:nvSpPr>
        <p:spPr>
          <a:xfrm>
            <a:off x="5705104" y="2428389"/>
            <a:ext cx="918741" cy="461665"/>
          </a:xfrm>
          <a:prstGeom prst="rect">
            <a:avLst/>
          </a:prstGeom>
          <a:noFill/>
        </p:spPr>
        <p:txBody>
          <a:bodyPr wrap="square" rtlCol="0">
            <a:spAutoFit/>
          </a:bodyPr>
          <a:lstStyle/>
          <a:p>
            <a:pPr algn="ctr"/>
            <a:r>
              <a:rPr lang="zh-CN" altLang="en-US" sz="1200" b="1" dirty="0"/>
              <a:t>课</a:t>
            </a:r>
            <a:r>
              <a:rPr lang="zh-CN" altLang="en-US" sz="1200" b="1" dirty="0" smtClean="0"/>
              <a:t>堂教学知识图谱</a:t>
            </a:r>
            <a:endParaRPr lang="zh-CN" altLang="en-US" sz="1200" b="1" dirty="0"/>
          </a:p>
        </p:txBody>
      </p:sp>
      <p:cxnSp>
        <p:nvCxnSpPr>
          <p:cNvPr id="87" name="直接箭头连接符 86"/>
          <p:cNvCxnSpPr/>
          <p:nvPr/>
        </p:nvCxnSpPr>
        <p:spPr>
          <a:xfrm flipH="1">
            <a:off x="4932040" y="2659221"/>
            <a:ext cx="69261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接箭头连接符 87"/>
          <p:cNvCxnSpPr>
            <a:stCxn id="83" idx="1"/>
            <a:endCxn id="81" idx="3"/>
          </p:cNvCxnSpPr>
          <p:nvPr/>
        </p:nvCxnSpPr>
        <p:spPr>
          <a:xfrm flipH="1">
            <a:off x="3231317" y="2659221"/>
            <a:ext cx="69261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接箭头连接符 88"/>
          <p:cNvCxnSpPr>
            <a:stCxn id="81" idx="1"/>
            <a:endCxn id="79" idx="6"/>
          </p:cNvCxnSpPr>
          <p:nvPr/>
        </p:nvCxnSpPr>
        <p:spPr>
          <a:xfrm flipH="1">
            <a:off x="1619672" y="2659221"/>
            <a:ext cx="576064"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文本框 89"/>
          <p:cNvSpPr txBox="1"/>
          <p:nvPr>
            <p:custDataLst>
              <p:tags r:id="rId16"/>
            </p:custDataLst>
          </p:nvPr>
        </p:nvSpPr>
        <p:spPr>
          <a:xfrm>
            <a:off x="7164288" y="2391271"/>
            <a:ext cx="1224136" cy="461665"/>
          </a:xfrm>
          <a:prstGeom prst="rect">
            <a:avLst/>
          </a:prstGeom>
          <a:noFill/>
        </p:spPr>
        <p:txBody>
          <a:bodyPr wrap="square" rtlCol="0">
            <a:spAutoFit/>
          </a:bodyPr>
          <a:lstStyle/>
          <a:p>
            <a:pPr algn="ctr"/>
            <a:r>
              <a:rPr lang="zh-CN" altLang="en-US" sz="1200" b="1" dirty="0" smtClean="0"/>
              <a:t>教学主体侧</a:t>
            </a:r>
            <a:endParaRPr lang="en-US" altLang="zh-CN" sz="1200" b="1" dirty="0" smtClean="0"/>
          </a:p>
          <a:p>
            <a:pPr algn="ctr"/>
            <a:r>
              <a:rPr lang="zh-CN" altLang="en-US" sz="1200" b="1" dirty="0" smtClean="0"/>
              <a:t>知识图谱构建</a:t>
            </a:r>
            <a:endParaRPr lang="zh-CN" altLang="en-US" sz="1200" b="1" dirty="0"/>
          </a:p>
        </p:txBody>
      </p:sp>
      <p:cxnSp>
        <p:nvCxnSpPr>
          <p:cNvPr id="91" name="直接箭头连接符 90"/>
          <p:cNvCxnSpPr/>
          <p:nvPr/>
        </p:nvCxnSpPr>
        <p:spPr>
          <a:xfrm flipH="1">
            <a:off x="1619672" y="2241709"/>
            <a:ext cx="432048" cy="251187"/>
          </a:xfrm>
          <a:prstGeom prst="straightConnector1">
            <a:avLst/>
          </a:prstGeom>
          <a:ln>
            <a:solidFill>
              <a:schemeClr val="bg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p:cNvCxnSpPr/>
          <p:nvPr/>
        </p:nvCxnSpPr>
        <p:spPr>
          <a:xfrm flipH="1" flipV="1">
            <a:off x="1604009" y="2852936"/>
            <a:ext cx="447711" cy="288032"/>
          </a:xfrm>
          <a:prstGeom prst="straightConnector1">
            <a:avLst/>
          </a:prstGeom>
          <a:ln>
            <a:solidFill>
              <a:schemeClr val="bg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flipH="1">
            <a:off x="3246980" y="2225947"/>
            <a:ext cx="432048" cy="251187"/>
          </a:xfrm>
          <a:prstGeom prst="straightConnector1">
            <a:avLst/>
          </a:prstGeom>
          <a:ln>
            <a:solidFill>
              <a:schemeClr val="bg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4" name="直接箭头连接符 93"/>
          <p:cNvCxnSpPr/>
          <p:nvPr/>
        </p:nvCxnSpPr>
        <p:spPr>
          <a:xfrm flipH="1" flipV="1">
            <a:off x="3231317" y="2837174"/>
            <a:ext cx="447711" cy="288032"/>
          </a:xfrm>
          <a:prstGeom prst="straightConnector1">
            <a:avLst/>
          </a:prstGeom>
          <a:ln>
            <a:solidFill>
              <a:schemeClr val="bg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flipV="1">
            <a:off x="6156176" y="2928830"/>
            <a:ext cx="0" cy="1765038"/>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7" name="左大括号 96"/>
          <p:cNvSpPr/>
          <p:nvPr/>
        </p:nvSpPr>
        <p:spPr>
          <a:xfrm rot="5400000">
            <a:off x="2713526" y="3415265"/>
            <a:ext cx="216024" cy="4275941"/>
          </a:xfrm>
          <a:prstGeom prst="leftBrac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8" name="文本框 97"/>
          <p:cNvSpPr txBox="1"/>
          <p:nvPr>
            <p:custDataLst>
              <p:tags r:id="rId17"/>
            </p:custDataLst>
          </p:nvPr>
        </p:nvSpPr>
        <p:spPr>
          <a:xfrm>
            <a:off x="1871700" y="5589240"/>
            <a:ext cx="1836204" cy="276999"/>
          </a:xfrm>
          <a:prstGeom prst="rect">
            <a:avLst/>
          </a:prstGeom>
          <a:noFill/>
        </p:spPr>
        <p:txBody>
          <a:bodyPr wrap="square" rtlCol="0">
            <a:spAutoFit/>
          </a:bodyPr>
          <a:lstStyle/>
          <a:p>
            <a:pPr algn="ctr"/>
            <a:r>
              <a:rPr lang="zh-CN" altLang="en-US" sz="1200" b="1" dirty="0" smtClean="0"/>
              <a:t>静态知识图谱构建</a:t>
            </a:r>
            <a:endParaRPr lang="zh-CN" altLang="en-US" sz="1200" b="1" dirty="0"/>
          </a:p>
        </p:txBody>
      </p:sp>
      <p:sp>
        <p:nvSpPr>
          <p:cNvPr id="99" name="左大括号 98"/>
          <p:cNvSpPr/>
          <p:nvPr/>
        </p:nvSpPr>
        <p:spPr>
          <a:xfrm rot="5400000">
            <a:off x="6084167" y="5013177"/>
            <a:ext cx="216024" cy="1080120"/>
          </a:xfrm>
          <a:prstGeom prst="leftBrace">
            <a:avLst/>
          </a:prstGeom>
          <a:ln>
            <a:solidFill>
              <a:schemeClr val="bg2">
                <a:lumMod val="20000"/>
                <a:lumOff val="8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0" name="文本框 99"/>
          <p:cNvSpPr txBox="1"/>
          <p:nvPr>
            <p:custDataLst>
              <p:tags r:id="rId18"/>
            </p:custDataLst>
          </p:nvPr>
        </p:nvSpPr>
        <p:spPr>
          <a:xfrm>
            <a:off x="5652119" y="5559623"/>
            <a:ext cx="1080120" cy="461665"/>
          </a:xfrm>
          <a:prstGeom prst="rect">
            <a:avLst/>
          </a:prstGeom>
          <a:noFill/>
        </p:spPr>
        <p:txBody>
          <a:bodyPr wrap="square" rtlCol="0">
            <a:spAutoFit/>
          </a:bodyPr>
          <a:lstStyle/>
          <a:p>
            <a:pPr algn="ctr"/>
            <a:r>
              <a:rPr lang="zh-CN" altLang="en-US" sz="1200" b="1" dirty="0" smtClean="0"/>
              <a:t>动态知识</a:t>
            </a:r>
            <a:endParaRPr lang="en-US" altLang="zh-CN" sz="1200" b="1" dirty="0" smtClean="0"/>
          </a:p>
          <a:p>
            <a:pPr algn="ctr"/>
            <a:r>
              <a:rPr lang="zh-CN" altLang="en-US" sz="1200" b="1" dirty="0" smtClean="0"/>
              <a:t>图谱构建</a:t>
            </a:r>
            <a:endParaRPr lang="zh-CN" altLang="en-US" sz="1200" b="1" dirty="0"/>
          </a:p>
        </p:txBody>
      </p:sp>
      <p:sp>
        <p:nvSpPr>
          <p:cNvPr id="101" name="文本框 100"/>
          <p:cNvSpPr txBox="1"/>
          <p:nvPr>
            <p:custDataLst>
              <p:tags r:id="rId19"/>
            </p:custDataLst>
          </p:nvPr>
        </p:nvSpPr>
        <p:spPr>
          <a:xfrm>
            <a:off x="2735796" y="1775968"/>
            <a:ext cx="1836204" cy="276999"/>
          </a:xfrm>
          <a:prstGeom prst="rect">
            <a:avLst/>
          </a:prstGeom>
          <a:noFill/>
        </p:spPr>
        <p:txBody>
          <a:bodyPr wrap="square" rtlCol="0">
            <a:spAutoFit/>
          </a:bodyPr>
          <a:lstStyle/>
          <a:p>
            <a:pPr algn="ctr"/>
            <a:r>
              <a:rPr lang="zh-CN" altLang="en-US" sz="1200" b="1" dirty="0" smtClean="0"/>
              <a:t>建构学习理论</a:t>
            </a:r>
            <a:endParaRPr lang="zh-CN" altLang="en-US" sz="1200" b="1" dirty="0"/>
          </a:p>
        </p:txBody>
      </p:sp>
      <p:cxnSp>
        <p:nvCxnSpPr>
          <p:cNvPr id="102" name="直接箭头连接符 101"/>
          <p:cNvCxnSpPr/>
          <p:nvPr/>
        </p:nvCxnSpPr>
        <p:spPr>
          <a:xfrm flipH="1">
            <a:off x="4976579" y="2204864"/>
            <a:ext cx="432048" cy="251187"/>
          </a:xfrm>
          <a:prstGeom prst="straightConnector1">
            <a:avLst/>
          </a:prstGeom>
          <a:ln>
            <a:solidFill>
              <a:schemeClr val="bg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p:nvPr/>
        </p:nvCxnSpPr>
        <p:spPr>
          <a:xfrm flipH="1" flipV="1">
            <a:off x="4960916" y="2816091"/>
            <a:ext cx="447711" cy="288032"/>
          </a:xfrm>
          <a:prstGeom prst="straightConnector1">
            <a:avLst/>
          </a:prstGeom>
          <a:ln>
            <a:solidFill>
              <a:schemeClr val="bg2">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74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30015" y="764704"/>
            <a:ext cx="7749480" cy="725488"/>
          </a:xfrm>
        </p:spPr>
        <p:txBody>
          <a:bodyPr/>
          <a:lstStyle/>
          <a:p>
            <a:pPr algn="ctr"/>
            <a:r>
              <a:rPr lang="zh-CN" altLang="en-US" sz="2800" u="sng" dirty="0"/>
              <a:t>其商业价值体现在什么地方</a:t>
            </a:r>
            <a:r>
              <a:rPr lang="zh-CN" altLang="en-US" sz="2800" dirty="0"/>
              <a:t>？</a:t>
            </a:r>
            <a:r>
              <a:rPr lang="en-US" altLang="zh-CN" sz="3600" dirty="0" smtClean="0">
                <a:sym typeface="+mn-ea"/>
              </a:rPr>
              <a:t/>
            </a:r>
            <a:br>
              <a:rPr lang="en-US" altLang="zh-CN" sz="3600" dirty="0" smtClean="0">
                <a:sym typeface="+mn-ea"/>
              </a:rPr>
            </a:br>
            <a:r>
              <a:rPr lang="zh-CN" altLang="en-US" sz="3600" dirty="0" smtClean="0">
                <a:sym typeface="+mn-ea"/>
              </a:rPr>
              <a:t>教</a:t>
            </a:r>
            <a:r>
              <a:rPr lang="zh-CN" altLang="en-US" sz="3600" dirty="0">
                <a:sym typeface="+mn-ea"/>
              </a:rPr>
              <a:t>育数字化应用端</a:t>
            </a:r>
          </a:p>
        </p:txBody>
      </p:sp>
      <p:sp>
        <p:nvSpPr>
          <p:cNvPr id="66" name="内容占位符 2"/>
          <p:cNvSpPr>
            <a:spLocks noGrp="1"/>
          </p:cNvSpPr>
          <p:nvPr>
            <p:ph idx="1"/>
            <p:custDataLst>
              <p:tags r:id="rId1"/>
            </p:custDataLst>
          </p:nvPr>
        </p:nvSpPr>
        <p:spPr>
          <a:xfrm>
            <a:off x="401955" y="1671320"/>
            <a:ext cx="8058477" cy="4781550"/>
          </a:xfrm>
        </p:spPr>
        <p:txBody>
          <a:bodyPr/>
          <a:lstStyle/>
          <a:p>
            <a:r>
              <a:rPr lang="zh-CN" altLang="en-US" sz="2000" b="1" dirty="0"/>
              <a:t>教学资源个性化推荐：</a:t>
            </a:r>
            <a:r>
              <a:rPr lang="en-US" altLang="zh-CN" sz="2000" b="1" dirty="0"/>
              <a:t>(1)</a:t>
            </a:r>
            <a:r>
              <a:rPr lang="zh-CN" altLang="en-US" sz="2000" b="1" dirty="0"/>
              <a:t>教师：基于知识图谱和教师画像的智能组卷、智能备课；</a:t>
            </a:r>
            <a:r>
              <a:rPr lang="en-US" altLang="zh-CN" sz="2000" b="1" dirty="0">
                <a:sym typeface="+mn-ea"/>
              </a:rPr>
              <a:t>(2)</a:t>
            </a:r>
            <a:r>
              <a:rPr lang="zh-CN" altLang="en-US" sz="2000" b="1" dirty="0">
                <a:sym typeface="+mn-ea"/>
              </a:rPr>
              <a:t>学生：基于知识图谱、认知测试、学生画像的智能导</a:t>
            </a:r>
            <a:r>
              <a:rPr lang="zh-CN" altLang="en-US" sz="2000" b="1" dirty="0" smtClean="0">
                <a:sym typeface="+mn-ea"/>
              </a:rPr>
              <a:t>学与个性化学习</a:t>
            </a:r>
            <a:r>
              <a:rPr lang="zh-CN" altLang="en-US" sz="2000" b="1" dirty="0" smtClean="0"/>
              <a:t>。</a:t>
            </a:r>
            <a:endParaRPr lang="zh-CN" altLang="en-US" sz="2000" b="1" dirty="0"/>
          </a:p>
          <a:p>
            <a:r>
              <a:rPr lang="zh-CN" altLang="en-US" sz="2000" b="1" dirty="0"/>
              <a:t>教学评价与认知测试：</a:t>
            </a:r>
            <a:r>
              <a:rPr lang="en-US" altLang="zh-CN" sz="2000" b="1" dirty="0">
                <a:sym typeface="+mn-ea"/>
              </a:rPr>
              <a:t>(1)</a:t>
            </a:r>
            <a:r>
              <a:rPr lang="zh-CN" altLang="en-US" sz="2000" b="1" dirty="0">
                <a:sym typeface="+mn-ea"/>
              </a:rPr>
              <a:t>基于感知智能的智能评学和智能评教、基于感知智能和认知智能的智能评课；</a:t>
            </a:r>
            <a:r>
              <a:rPr lang="en-US" altLang="zh-CN" sz="2000" b="1" dirty="0">
                <a:sym typeface="+mn-ea"/>
              </a:rPr>
              <a:t>(2)</a:t>
            </a:r>
            <a:r>
              <a:rPr lang="zh-CN" altLang="en-US" sz="2000" b="1" dirty="0">
                <a:sym typeface="+mn-ea"/>
              </a:rPr>
              <a:t>基于知识图谱的个性化测试；</a:t>
            </a:r>
            <a:r>
              <a:rPr lang="en-US" altLang="zh-CN" sz="2000" b="1" dirty="0">
                <a:sym typeface="+mn-ea"/>
              </a:rPr>
              <a:t>(3)</a:t>
            </a:r>
            <a:r>
              <a:rPr lang="zh-CN" altLang="en-US" sz="2000" b="1" dirty="0">
                <a:sym typeface="+mn-ea"/>
              </a:rPr>
              <a:t>面向智慧考试的智能监考</a:t>
            </a:r>
            <a:r>
              <a:rPr lang="zh-CN" altLang="en-US" sz="2000" b="1" dirty="0"/>
              <a:t>。</a:t>
            </a:r>
          </a:p>
          <a:p>
            <a:r>
              <a:rPr lang="zh-CN" altLang="en-US" sz="2000" b="1" dirty="0"/>
              <a:t>教学评估与用户画像：</a:t>
            </a:r>
            <a:r>
              <a:rPr lang="en-US" altLang="zh-CN" sz="2000" b="1" dirty="0">
                <a:sym typeface="+mn-ea"/>
              </a:rPr>
              <a:t>(1)</a:t>
            </a:r>
            <a:r>
              <a:rPr lang="zh-CN" altLang="en-US" sz="2000" b="1" dirty="0"/>
              <a:t>基于评价与测试的成绩预测预警、教师专业发展、办学水平评估等；</a:t>
            </a:r>
            <a:r>
              <a:rPr lang="en-US" altLang="zh-CN" sz="2000" b="1" dirty="0">
                <a:sym typeface="+mn-ea"/>
              </a:rPr>
              <a:t>(2)</a:t>
            </a:r>
            <a:r>
              <a:rPr lang="zh-CN" altLang="en-US" sz="2000" b="1" dirty="0">
                <a:sym typeface="+mn-ea"/>
              </a:rPr>
              <a:t>基于背景数据和评价数据的学生</a:t>
            </a:r>
            <a:r>
              <a:rPr lang="en-US" altLang="zh-CN" sz="2000" b="1" dirty="0">
                <a:sym typeface="+mn-ea"/>
              </a:rPr>
              <a:t>/</a:t>
            </a:r>
            <a:r>
              <a:rPr lang="zh-CN" altLang="en-US" sz="2000" b="1" dirty="0">
                <a:sym typeface="+mn-ea"/>
              </a:rPr>
              <a:t>教师</a:t>
            </a:r>
            <a:r>
              <a:rPr lang="en-US" altLang="zh-CN" sz="2000" b="1" dirty="0">
                <a:sym typeface="+mn-ea"/>
              </a:rPr>
              <a:t>/</a:t>
            </a:r>
            <a:r>
              <a:rPr lang="zh-CN" altLang="en-US" sz="2000" b="1" dirty="0">
                <a:sym typeface="+mn-ea"/>
              </a:rPr>
              <a:t>校长</a:t>
            </a:r>
            <a:r>
              <a:rPr lang="en-US" altLang="zh-CN" sz="2000" b="1" dirty="0">
                <a:sym typeface="+mn-ea"/>
              </a:rPr>
              <a:t>/</a:t>
            </a:r>
            <a:r>
              <a:rPr lang="zh-CN" altLang="en-US" sz="2000" b="1" dirty="0">
                <a:sym typeface="+mn-ea"/>
              </a:rPr>
              <a:t>班级</a:t>
            </a:r>
            <a:r>
              <a:rPr lang="en-US" altLang="zh-CN" sz="2000" b="1" dirty="0">
                <a:sym typeface="+mn-ea"/>
              </a:rPr>
              <a:t>/</a:t>
            </a:r>
            <a:r>
              <a:rPr lang="zh-CN" altLang="en-US" sz="2000" b="1" dirty="0">
                <a:sym typeface="+mn-ea"/>
              </a:rPr>
              <a:t>年级</a:t>
            </a:r>
            <a:r>
              <a:rPr lang="en-US" altLang="zh-CN" sz="2000" b="1" dirty="0">
                <a:sym typeface="+mn-ea"/>
              </a:rPr>
              <a:t>/</a:t>
            </a:r>
            <a:r>
              <a:rPr lang="zh-CN" altLang="en-US" sz="2000" b="1" dirty="0">
                <a:sym typeface="+mn-ea"/>
              </a:rPr>
              <a:t>学院</a:t>
            </a:r>
            <a:r>
              <a:rPr lang="en-US" altLang="zh-CN" sz="2000" b="1" dirty="0">
                <a:sym typeface="+mn-ea"/>
              </a:rPr>
              <a:t>/</a:t>
            </a:r>
            <a:r>
              <a:rPr lang="zh-CN" altLang="en-US" sz="2000" b="1" dirty="0">
                <a:sym typeface="+mn-ea"/>
              </a:rPr>
              <a:t>学校的画像。</a:t>
            </a:r>
          </a:p>
          <a:p>
            <a:r>
              <a:rPr lang="zh-CN" altLang="en-US" sz="2000" b="1" dirty="0">
                <a:sym typeface="+mn-ea"/>
              </a:rPr>
              <a:t>教育管理与教育研究等应用：</a:t>
            </a:r>
            <a:r>
              <a:rPr lang="en-US" altLang="zh-CN" sz="2000" b="1" dirty="0">
                <a:sym typeface="+mn-ea"/>
              </a:rPr>
              <a:t>(1)</a:t>
            </a:r>
            <a:r>
              <a:rPr lang="zh-CN" altLang="en-US" sz="2000" b="1" dirty="0">
                <a:sym typeface="+mn-ea"/>
              </a:rPr>
              <a:t>基于教育人员</a:t>
            </a:r>
            <a:r>
              <a:rPr lang="en-US" altLang="zh-CN" sz="2000" b="1" dirty="0">
                <a:sym typeface="+mn-ea"/>
              </a:rPr>
              <a:t>KPI</a:t>
            </a:r>
            <a:r>
              <a:rPr lang="zh-CN" altLang="en-US" sz="2000" b="1" dirty="0">
                <a:sym typeface="+mn-ea"/>
              </a:rPr>
              <a:t>打分的绩效、评优、职称</a:t>
            </a:r>
            <a:r>
              <a:rPr lang="zh-CN" altLang="en-US" sz="2000" b="1" dirty="0" smtClean="0">
                <a:sym typeface="+mn-ea"/>
              </a:rPr>
              <a:t>等个性化管</a:t>
            </a:r>
            <a:r>
              <a:rPr lang="zh-CN" altLang="en-US" sz="2000" b="1" dirty="0">
                <a:sym typeface="+mn-ea"/>
              </a:rPr>
              <a:t>理，学校</a:t>
            </a:r>
            <a:r>
              <a:rPr lang="en-US" altLang="zh-CN" sz="2000" b="1" dirty="0">
                <a:sym typeface="+mn-ea"/>
              </a:rPr>
              <a:t>/</a:t>
            </a:r>
            <a:r>
              <a:rPr lang="zh-CN" altLang="en-US" sz="2000" b="1" dirty="0">
                <a:sym typeface="+mn-ea"/>
              </a:rPr>
              <a:t>学区的评估与管理；</a:t>
            </a:r>
            <a:r>
              <a:rPr lang="en-US" altLang="zh-CN" sz="2000" b="1" dirty="0">
                <a:sym typeface="+mn-ea"/>
              </a:rPr>
              <a:t>(2)</a:t>
            </a:r>
            <a:r>
              <a:rPr lang="zh-CN" altLang="en-US" sz="2000" b="1" dirty="0">
                <a:sym typeface="+mn-ea"/>
              </a:rPr>
              <a:t>面向高质量发展的校本科研、实证（循证）研究、教学规律研究等量化研究；</a:t>
            </a:r>
            <a:r>
              <a:rPr lang="en-US" altLang="zh-CN" sz="2000" b="1" dirty="0">
                <a:sym typeface="+mn-ea"/>
              </a:rPr>
              <a:t>(3)</a:t>
            </a:r>
            <a:r>
              <a:rPr lang="zh-CN" altLang="en-US" sz="2000" b="1" dirty="0">
                <a:sym typeface="+mn-ea"/>
              </a:rPr>
              <a:t>国际教育评价项目的教育比较研究</a:t>
            </a:r>
            <a:r>
              <a:rPr lang="en-US" altLang="zh-CN" sz="2000" b="1" dirty="0">
                <a:sym typeface="+mn-ea"/>
              </a:rPr>
              <a:t>.</a:t>
            </a:r>
          </a:p>
        </p:txBody>
      </p:sp>
    </p:spTree>
    <p:extLst>
      <p:ext uri="{BB962C8B-B14F-4D97-AF65-F5344CB8AC3E}">
        <p14:creationId xmlns:p14="http://schemas.microsoft.com/office/powerpoint/2010/main" val="35759980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b71b4175-4001-4061-bdd5-e049222a5678"/>
  <p:tag name="COMMONDATA" val="eyJoZGlkIjoiYzc5MTA1MGU0OThhZmNkZjc5Y2VjOTY2YTYzMTE3ZDk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TotalTime>
  <Words>1886</Words>
  <Application>Microsoft Office PowerPoint</Application>
  <PresentationFormat>全屏显示(4:3)</PresentationFormat>
  <Paragraphs>83</Paragraphs>
  <Slides>8</Slides>
  <Notes>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华文楷体</vt:lpstr>
      <vt:lpstr>宋体</vt:lpstr>
      <vt:lpstr>Arial</vt:lpstr>
      <vt:lpstr>Calibri</vt:lpstr>
      <vt:lpstr>Franklin Gothic Medium</vt:lpstr>
      <vt:lpstr>Wingdings</vt:lpstr>
      <vt:lpstr>Network</vt:lpstr>
      <vt:lpstr>第四章 服务教育数字化的 学科知识图谱开发</vt:lpstr>
      <vt:lpstr>课后作业</vt:lpstr>
      <vt:lpstr>论述学科知识图谱对于教育数字化的重要性 面向个性化服务的教育数字化总体框架</vt:lpstr>
      <vt:lpstr>论述学科知识图谱对于教育数字化的重要性 教育数字化供给端</vt:lpstr>
      <vt:lpstr>论述学科知识图谱对于教育数字化的重要性 教育数字化应用端</vt:lpstr>
      <vt:lpstr>如何面向课程构建层次式知识全图谱？ 学科知识图谱的层次 李昊泽. 基于神经网络的初中数学学科知识图谱构建与应用研究[D].云南师范大学,2022</vt:lpstr>
      <vt:lpstr> 如何构建层次式教育知识全图谱？进而讨论如何构建个性化的个人知识全图谱？ 层次化知识图谱的构建</vt:lpstr>
      <vt:lpstr>其商业价值体现在什么地方？ 教育数字化应用端</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面向中小学云端虚拟教育的并行图形绘制研究</dc:title>
  <dc:creator>luozy</dc:creator>
  <cp:lastModifiedBy>Zuying Lock</cp:lastModifiedBy>
  <cp:revision>1282</cp:revision>
  <dcterms:created xsi:type="dcterms:W3CDTF">2019-10-06T12:10:00Z</dcterms:created>
  <dcterms:modified xsi:type="dcterms:W3CDTF">2023-09-17T11:33:16Z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F82C452098DD4807916D297960D2CA2D_13</vt:lpwstr>
  </property>
</Properties>
</file>