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1"/>
  </p:handoutMasterIdLst>
  <p:sldIdLst>
    <p:sldId id="1140" r:id="rId2"/>
    <p:sldId id="1131" r:id="rId3"/>
    <p:sldId id="1132" r:id="rId4"/>
    <p:sldId id="1133" r:id="rId5"/>
    <p:sldId id="1125" r:id="rId6"/>
    <p:sldId id="1126" r:id="rId7"/>
    <p:sldId id="1127" r:id="rId8"/>
    <p:sldId id="1139" r:id="rId9"/>
  </p:sldIdLst>
  <p:sldSz cx="9144000" cy="6858000" type="screen4x3"/>
  <p:notesSz cx="7099300" cy="10234613"/>
  <p:custDataLst>
    <p:tags r:id="rId12"/>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9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996" autoAdjust="0"/>
    <p:restoredTop sz="80099" autoAdjust="0"/>
  </p:normalViewPr>
  <p:slideViewPr>
    <p:cSldViewPr showGuides="1">
      <p:cViewPr varScale="1">
        <p:scale>
          <a:sx n="164" d="100"/>
          <a:sy n="164" d="100"/>
        </p:scale>
        <p:origin x="1752" y="150"/>
      </p:cViewPr>
      <p:guideLst>
        <p:guide orient="horz" pos="2160"/>
        <p:guide pos="2956"/>
      </p:guideLst>
    </p:cSldViewPr>
  </p:slideViewPr>
  <p:outlineViewPr>
    <p:cViewPr>
      <p:scale>
        <a:sx n="33" d="100"/>
        <a:sy n="33" d="100"/>
      </p:scale>
      <p:origin x="0" y="-15068"/>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t" anchorCtr="0" compatLnSpc="1"/>
          <a:lstStyle>
            <a:lvl1pPr defTabSz="990600">
              <a:defRPr sz="1300"/>
            </a:lvl1pPr>
          </a:lstStyle>
          <a:p>
            <a:endParaRPr lang="en-US" altLang="zh-CN"/>
          </a:p>
        </p:txBody>
      </p:sp>
      <p:sp>
        <p:nvSpPr>
          <p:cNvPr id="92163" name="Rectangle 3"/>
          <p:cNvSpPr>
            <a:spLocks noGrp="1" noChangeArrowheads="1"/>
          </p:cNvSpPr>
          <p:nvPr>
            <p:ph type="dt" sz="quarter"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t" anchorCtr="0" compatLnSpc="1"/>
          <a:lstStyle>
            <a:lvl1pPr algn="r" defTabSz="990600">
              <a:defRPr sz="1300"/>
            </a:lvl1pPr>
          </a:lstStyle>
          <a:p>
            <a:endParaRPr lang="en-US" altLang="zh-CN"/>
          </a:p>
        </p:txBody>
      </p:sp>
      <p:sp>
        <p:nvSpPr>
          <p:cNvPr id="92164" name="Rectangle 4"/>
          <p:cNvSpPr>
            <a:spLocks noGrp="1" noChangeArrowheads="1"/>
          </p:cNvSpPr>
          <p:nvPr>
            <p:ph type="ftr" sz="quarter" idx="2"/>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b" anchorCtr="0" compatLnSpc="1"/>
          <a:lstStyle>
            <a:lvl1pPr defTabSz="990600">
              <a:defRPr sz="1300"/>
            </a:lvl1pPr>
          </a:lstStyle>
          <a:p>
            <a:endParaRPr lang="en-US" altLang="zh-CN"/>
          </a:p>
        </p:txBody>
      </p:sp>
      <p:sp>
        <p:nvSpPr>
          <p:cNvPr id="92165" name="Rectangle 5"/>
          <p:cNvSpPr>
            <a:spLocks noGrp="1" noChangeArrowheads="1"/>
          </p:cNvSpPr>
          <p:nvPr>
            <p:ph type="sldNum" sz="quarter" idx="3"/>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b" anchorCtr="0" compatLnSpc="1"/>
          <a:lstStyle>
            <a:lvl1pPr algn="r" defTabSz="990600">
              <a:defRPr sz="1300"/>
            </a:lvl1pPr>
          </a:lstStyle>
          <a:p>
            <a:fld id="{CBCDED79-2E0A-4F10-BB4A-0D76FF3B56F7}" type="slidenum">
              <a:rPr lang="en-US" altLang="zh-CN"/>
              <a:t>‹#›</a:t>
            </a:fld>
            <a:endParaRPr lang="en-US" altLang="zh-CN"/>
          </a:p>
        </p:txBody>
      </p:sp>
    </p:spTree>
    <p:extLst>
      <p:ext uri="{BB962C8B-B14F-4D97-AF65-F5344CB8AC3E}">
        <p14:creationId xmlns:p14="http://schemas.microsoft.com/office/powerpoint/2010/main" val="18223315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876C0D5C-0BB7-4A35-91DA-6A43C8E88DA3}" type="datetimeFigureOut">
              <a:rPr lang="zh-CN" altLang="en-US" smtClean="0"/>
              <a:t>2023/9/23</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5B933FEB-688A-4F62-B637-A458DA103F39}" type="slidenum">
              <a:rPr lang="zh-CN" altLang="en-US" smtClean="0"/>
              <a:t>‹#›</a:t>
            </a:fld>
            <a:endParaRPr lang="zh-CN" altLang="en-US"/>
          </a:p>
        </p:txBody>
      </p:sp>
    </p:spTree>
    <p:extLst>
      <p:ext uri="{BB962C8B-B14F-4D97-AF65-F5344CB8AC3E}">
        <p14:creationId xmlns:p14="http://schemas.microsoft.com/office/powerpoint/2010/main" val="3596150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t>1</a:t>
            </a:fld>
            <a:endParaRPr lang="zh-CN" altLang="en-US"/>
          </a:p>
        </p:txBody>
      </p:sp>
    </p:spTree>
    <p:extLst>
      <p:ext uri="{BB962C8B-B14F-4D97-AF65-F5344CB8AC3E}">
        <p14:creationId xmlns:p14="http://schemas.microsoft.com/office/powerpoint/2010/main" val="2726753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t>2</a:t>
            </a:fld>
            <a:endParaRPr lang="zh-CN" altLang="en-US"/>
          </a:p>
        </p:txBody>
      </p:sp>
    </p:spTree>
    <p:extLst>
      <p:ext uri="{BB962C8B-B14F-4D97-AF65-F5344CB8AC3E}">
        <p14:creationId xmlns:p14="http://schemas.microsoft.com/office/powerpoint/2010/main" val="259055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t>3</a:t>
            </a:fld>
            <a:endParaRPr lang="zh-CN" altLang="en-US"/>
          </a:p>
        </p:txBody>
      </p:sp>
    </p:spTree>
    <p:extLst>
      <p:ext uri="{BB962C8B-B14F-4D97-AF65-F5344CB8AC3E}">
        <p14:creationId xmlns:p14="http://schemas.microsoft.com/office/powerpoint/2010/main" val="1047884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t>4</a:t>
            </a:fld>
            <a:endParaRPr lang="zh-CN" altLang="en-US"/>
          </a:p>
        </p:txBody>
      </p:sp>
    </p:spTree>
    <p:extLst>
      <p:ext uri="{BB962C8B-B14F-4D97-AF65-F5344CB8AC3E}">
        <p14:creationId xmlns:p14="http://schemas.microsoft.com/office/powerpoint/2010/main" val="921992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t>5</a:t>
            </a:fld>
            <a:endParaRPr lang="zh-CN" altLang="en-US"/>
          </a:p>
        </p:txBody>
      </p:sp>
    </p:spTree>
    <p:extLst>
      <p:ext uri="{BB962C8B-B14F-4D97-AF65-F5344CB8AC3E}">
        <p14:creationId xmlns:p14="http://schemas.microsoft.com/office/powerpoint/2010/main" val="2246407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t>6</a:t>
            </a:fld>
            <a:endParaRPr lang="zh-CN" altLang="en-US"/>
          </a:p>
        </p:txBody>
      </p:sp>
    </p:spTree>
    <p:extLst>
      <p:ext uri="{BB962C8B-B14F-4D97-AF65-F5344CB8AC3E}">
        <p14:creationId xmlns:p14="http://schemas.microsoft.com/office/powerpoint/2010/main" val="4008303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t>7</a:t>
            </a:fld>
            <a:endParaRPr lang="zh-CN" altLang="en-US"/>
          </a:p>
        </p:txBody>
      </p:sp>
    </p:spTree>
    <p:extLst>
      <p:ext uri="{BB962C8B-B14F-4D97-AF65-F5344CB8AC3E}">
        <p14:creationId xmlns:p14="http://schemas.microsoft.com/office/powerpoint/2010/main" val="854849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t>8</a:t>
            </a:fld>
            <a:endParaRPr lang="zh-CN" altLang="en-US"/>
          </a:p>
        </p:txBody>
      </p:sp>
    </p:spTree>
    <p:extLst>
      <p:ext uri="{BB962C8B-B14F-4D97-AF65-F5344CB8AC3E}">
        <p14:creationId xmlns:p14="http://schemas.microsoft.com/office/powerpoint/2010/main" val="14980887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4982369" y="3479006"/>
            <a:ext cx="4724400"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w="9525">
            <a:noFill/>
            <a:miter lim="800000"/>
          </a:ln>
          <a:effectLst/>
        </p:spPr>
        <p:txBody>
          <a:bodyPr wrap="none" anchor="ctr"/>
          <a:lstStyle/>
          <a:p>
            <a:pPr>
              <a:defRPr/>
            </a:pPr>
            <a:endParaRPr lang="zh-CN" altLang="en-US"/>
          </a:p>
        </p:txBody>
      </p:sp>
      <p:pic>
        <p:nvPicPr>
          <p:cNvPr id="5" name="Picture 8"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4750" y="2924175"/>
            <a:ext cx="936625"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logo－zi-sh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75" y="3848100"/>
            <a:ext cx="2921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p:cNvSpPr txBox="1">
            <a:spLocks noChangeArrowheads="1"/>
          </p:cNvSpPr>
          <p:nvPr/>
        </p:nvSpPr>
        <p:spPr bwMode="auto">
          <a:xfrm>
            <a:off x="7669213" y="3848100"/>
            <a:ext cx="320675" cy="2159000"/>
          </a:xfrm>
          <a:prstGeom prst="rect">
            <a:avLst/>
          </a:prstGeom>
          <a:noFill/>
          <a:ln w="9525">
            <a:noFill/>
            <a:miter lim="800000"/>
          </a:ln>
          <a:effectLst/>
        </p:spPr>
        <p:txBody>
          <a:bodyPr vert="eaVert">
            <a:spAutoFit/>
          </a:bodyPr>
          <a:lstStyle/>
          <a:p>
            <a:pPr>
              <a:defRPr/>
            </a:pPr>
            <a:r>
              <a:rPr lang="en-US" altLang="zh-CN" sz="900" b="1">
                <a:latin typeface="Franklin Gothic Medium" panose="020B0603020102020204" pitchFamily="34" charset="0"/>
              </a:rPr>
              <a:t>INSTITUTE OF COMPUTING TECHNOLOGY</a:t>
            </a:r>
          </a:p>
        </p:txBody>
      </p:sp>
      <p:sp>
        <p:nvSpPr>
          <p:cNvPr id="8" name="Rectangle 11"/>
          <p:cNvSpPr>
            <a:spLocks noChangeArrowheads="1"/>
          </p:cNvSpPr>
          <p:nvPr/>
        </p:nvSpPr>
        <p:spPr bwMode="auto">
          <a:xfrm>
            <a:off x="250825" y="2708275"/>
            <a:ext cx="8281988"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w="9525">
            <a:noFill/>
            <a:miter lim="800000"/>
          </a:ln>
          <a:effectLst/>
        </p:spPr>
        <p:txBody>
          <a:bodyPr wrap="none" anchor="ctr"/>
          <a:lstStyle/>
          <a:p>
            <a:pPr>
              <a:defRPr/>
            </a:pPr>
            <a:endParaRPr lang="zh-CN" altLang="en-US"/>
          </a:p>
        </p:txBody>
      </p:sp>
      <p:sp>
        <p:nvSpPr>
          <p:cNvPr id="5123" name="Rectangle 3"/>
          <p:cNvSpPr>
            <a:spLocks noGrp="1" noChangeArrowheads="1"/>
          </p:cNvSpPr>
          <p:nvPr>
            <p:ph type="ctrTitle"/>
          </p:nvPr>
        </p:nvSpPr>
        <p:spPr>
          <a:xfrm>
            <a:off x="250825" y="549275"/>
            <a:ext cx="7058025" cy="2133600"/>
          </a:xfrm>
        </p:spPr>
        <p:txBody>
          <a:bodyPr/>
          <a:lstStyle>
            <a:lvl1pPr algn="r">
              <a:defRPr sz="4400"/>
            </a:lvl1pPr>
          </a:lstStyle>
          <a:p>
            <a:r>
              <a:rPr lang="zh-CN" altLang="en-US"/>
              <a:t>单击此处编辑母版标题样式</a:t>
            </a:r>
          </a:p>
        </p:txBody>
      </p:sp>
      <p:sp>
        <p:nvSpPr>
          <p:cNvPr id="5124" name="Rectangle 4"/>
          <p:cNvSpPr>
            <a:spLocks noGrp="1" noChangeArrowheads="1"/>
          </p:cNvSpPr>
          <p:nvPr>
            <p:ph type="subTitle" idx="1"/>
          </p:nvPr>
        </p:nvSpPr>
        <p:spPr>
          <a:xfrm>
            <a:off x="971550" y="2924175"/>
            <a:ext cx="6248400" cy="2362200"/>
          </a:xfrm>
        </p:spPr>
        <p:txBody>
          <a:bodyPr/>
          <a:lstStyle>
            <a:lvl1pPr marL="0" indent="0" algn="r">
              <a:buFont typeface="Wingdings" panose="05000000000000000000" pitchFamily="2" charset="2"/>
              <a:buNone/>
              <a:defRPr sz="3200"/>
            </a:lvl1pPr>
          </a:lstStyle>
          <a:p>
            <a:r>
              <a:rPr lang="zh-CN" altLang="en-US"/>
              <a:t>单击此处编辑母版副标题样式</a:t>
            </a:r>
          </a:p>
        </p:txBody>
      </p:sp>
      <p:sp>
        <p:nvSpPr>
          <p:cNvPr id="9" name="Rectangle 5"/>
          <p:cNvSpPr>
            <a:spLocks noGrp="1" noChangeArrowheads="1"/>
          </p:cNvSpPr>
          <p:nvPr>
            <p:ph type="dt" sz="half" idx="10"/>
          </p:nvPr>
        </p:nvSpPr>
        <p:spPr/>
        <p:txBody>
          <a:bodyPr/>
          <a:lstStyle>
            <a:lvl1pPr>
              <a:defRPr smtClean="0"/>
            </a:lvl1pPr>
          </a:lstStyle>
          <a:p>
            <a:pPr>
              <a:defRPr/>
            </a:pPr>
            <a:endParaRPr lang="en-US" altLang="zh-CN"/>
          </a:p>
        </p:txBody>
      </p:sp>
      <p:sp>
        <p:nvSpPr>
          <p:cNvPr id="10" name="Rectangle 6"/>
          <p:cNvSpPr>
            <a:spLocks noGrp="1" noChangeArrowheads="1"/>
          </p:cNvSpPr>
          <p:nvPr>
            <p:ph type="ftr" sz="quarter" idx="11"/>
          </p:nvPr>
        </p:nvSpPr>
        <p:spPr/>
        <p:txBody>
          <a:bodyPr/>
          <a:lstStyle>
            <a:lvl1pPr>
              <a:defRPr smtClean="0"/>
            </a:lvl1pPr>
          </a:lstStyle>
          <a:p>
            <a:pPr>
              <a:defRPr/>
            </a:pPr>
            <a:endParaRPr lang="en-US" altLang="zh-CN"/>
          </a:p>
        </p:txBody>
      </p:sp>
      <p:sp>
        <p:nvSpPr>
          <p:cNvPr id="11" name="Rectangle 7"/>
          <p:cNvSpPr>
            <a:spLocks noGrp="1" noChangeArrowheads="1"/>
          </p:cNvSpPr>
          <p:nvPr>
            <p:ph type="sldNum" sz="quarter" idx="12"/>
          </p:nvPr>
        </p:nvSpPr>
        <p:spPr/>
        <p:txBody>
          <a:bodyPr/>
          <a:lstStyle>
            <a:lvl1pPr>
              <a:defRPr smtClean="0"/>
            </a:lvl1pPr>
          </a:lstStyle>
          <a:p>
            <a:pPr>
              <a:defRPr/>
            </a:pPr>
            <a:fld id="{696C533D-5FFB-455A-893C-89815F109EBA}"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748078C-AF67-4462-A399-5B85A7E24B2A}"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92150"/>
            <a:ext cx="2057400" cy="5438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692150"/>
            <a:ext cx="6019800" cy="5438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36E2F5A-3BFB-4AE8-998F-5316945E4E6A}" type="slidenum">
              <a:rPr lang="en-US" altLang="zh-CN"/>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150"/>
            <a:ext cx="7543800" cy="725488"/>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F8CD30DB-6621-4284-947A-056D3A549D77}"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AFE7057-B256-4F76-995B-DDA611CBF024}"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C486B6E-DCEA-4A35-8040-8263043E245C}"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8586F0A-057F-4E34-81E6-547D012A36F4}"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A7935146-12F7-441D-8E30-D649917D5D46}"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5D51D362-A74D-4D10-A3AD-B858FBBB7808}"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B9C7ECC0-695B-4BAF-B847-00504E4E38C1}"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9016210-A357-4124-8A8F-42E44220DDCE}"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1B1AFF8-0C68-47F0-8A57-20E76977B837}"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692150"/>
            <a:ext cx="75438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p>
        </p:txBody>
      </p:sp>
      <p:sp>
        <p:nvSpPr>
          <p:cNvPr id="6147" name="Rectangle 3"/>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0" name="Rectangle 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defRPr sz="1000" smtClean="0"/>
            </a:lvl1pPr>
          </a:lstStyle>
          <a:p>
            <a:pPr>
              <a:defRPr/>
            </a:pPr>
            <a:endParaRPr lang="en-US" altLang="zh-CN"/>
          </a:p>
        </p:txBody>
      </p:sp>
      <p:sp>
        <p:nvSpPr>
          <p:cNvPr id="4101"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000" smtClean="0"/>
            </a:lvl1pPr>
          </a:lstStyle>
          <a:p>
            <a:pPr>
              <a:defRPr/>
            </a:pPr>
            <a:endParaRPr lang="en-US" altLang="zh-CN"/>
          </a:p>
        </p:txBody>
      </p:sp>
      <p:sp>
        <p:nvSpPr>
          <p:cNvPr id="4102" name="Rectangle 6"/>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t" anchorCtr="0" compatLnSpc="1"/>
          <a:lstStyle>
            <a:lvl1pPr algn="r">
              <a:defRPr sz="1000" smtClean="0"/>
            </a:lvl1pPr>
          </a:lstStyle>
          <a:p>
            <a:pPr>
              <a:defRPr/>
            </a:pPr>
            <a:fld id="{569A5F50-896F-4585-B595-20E3948513EE}" type="slidenum">
              <a:rPr lang="en-US" altLang="zh-CN"/>
              <a:t>‹#›</a:t>
            </a:fld>
            <a:endParaRPr lang="en-US" altLang="zh-CN"/>
          </a:p>
        </p:txBody>
      </p:sp>
      <p:sp>
        <p:nvSpPr>
          <p:cNvPr id="4107" name="Line 11"/>
          <p:cNvSpPr>
            <a:spLocks noChangeShapeType="1"/>
          </p:cNvSpPr>
          <p:nvPr/>
        </p:nvSpPr>
        <p:spPr bwMode="auto">
          <a:xfrm>
            <a:off x="468313" y="1484313"/>
            <a:ext cx="7272337" cy="0"/>
          </a:xfrm>
          <a:prstGeom prst="line">
            <a:avLst/>
          </a:prstGeom>
          <a:noFill/>
          <a:ln w="38100">
            <a:solidFill>
              <a:srgbClr val="FF0000"/>
            </a:solidFill>
            <a:round/>
          </a:ln>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FF0000"/>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43272"/>
            <a:ext cx="7749480" cy="725488"/>
          </a:xfrm>
        </p:spPr>
        <p:txBody>
          <a:bodyPr/>
          <a:lstStyle/>
          <a:p>
            <a:pPr algn="ctr"/>
            <a:r>
              <a:rPr lang="zh-CN" sz="3200" dirty="0"/>
              <a:t>课后作业</a:t>
            </a:r>
          </a:p>
        </p:txBody>
      </p:sp>
      <p:sp>
        <p:nvSpPr>
          <p:cNvPr id="66" name="内容占位符 2"/>
          <p:cNvSpPr>
            <a:spLocks noGrp="1"/>
          </p:cNvSpPr>
          <p:nvPr>
            <p:ph idx="1"/>
          </p:nvPr>
        </p:nvSpPr>
        <p:spPr>
          <a:xfrm>
            <a:off x="790575" y="1565910"/>
            <a:ext cx="7381240" cy="4886960"/>
          </a:xfrm>
        </p:spPr>
        <p:txBody>
          <a:bodyPr/>
          <a:lstStyle/>
          <a:p>
            <a:r>
              <a:rPr lang="zh-CN" altLang="en-US" sz="2000" b="1" dirty="0"/>
              <a:t>请论述教案与教学设计的区别？</a:t>
            </a:r>
          </a:p>
          <a:p>
            <a:r>
              <a:rPr lang="zh-CN" altLang="en-US" sz="2000" b="1" u="sng" dirty="0">
                <a:sym typeface="+mn-ea"/>
              </a:rPr>
              <a:t>如何构建课堂日志</a:t>
            </a:r>
            <a:r>
              <a:rPr lang="zh-CN" altLang="en-US" sz="2000" b="1" u="sng" dirty="0" smtClean="0">
                <a:sym typeface="+mn-ea"/>
              </a:rPr>
              <a:t>？论述课堂日志的技术优势。</a:t>
            </a:r>
            <a:endParaRPr lang="zh-CN" altLang="en-US" sz="2000" b="1" u="sng" dirty="0"/>
          </a:p>
          <a:p>
            <a:r>
              <a:rPr lang="zh-CN" altLang="en-US" sz="2000" b="1" dirty="0"/>
              <a:t>针对高校</a:t>
            </a:r>
            <a:r>
              <a:rPr lang="en-US" altLang="zh-CN" sz="2000" b="1" dirty="0"/>
              <a:t>PPT</a:t>
            </a:r>
            <a:r>
              <a:rPr lang="zh-CN" altLang="en-US" sz="2000" b="1" dirty="0"/>
              <a:t>讲授型、中小学知识讲授型、中小学语言教学型教学场景，论述如何进行教学过程碎片化？</a:t>
            </a:r>
          </a:p>
          <a:p>
            <a:r>
              <a:rPr lang="zh-CN" altLang="en-US" sz="2000" b="1" dirty="0"/>
              <a:t>论述教学过程碎片化的</a:t>
            </a:r>
            <a:r>
              <a:rPr lang="en-US" altLang="zh-CN" sz="2000" b="1" dirty="0"/>
              <a:t>3-4</a:t>
            </a:r>
            <a:r>
              <a:rPr lang="zh-CN" altLang="en-US" sz="2000" b="1" dirty="0"/>
              <a:t>种应用？</a:t>
            </a:r>
          </a:p>
        </p:txBody>
      </p:sp>
    </p:spTree>
    <p:extLst>
      <p:ext uri="{BB962C8B-B14F-4D97-AF65-F5344CB8AC3E}">
        <p14:creationId xmlns:p14="http://schemas.microsoft.com/office/powerpoint/2010/main" val="1193777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404664"/>
            <a:ext cx="7749480" cy="864096"/>
          </a:xfrm>
        </p:spPr>
        <p:txBody>
          <a:bodyPr/>
          <a:lstStyle/>
          <a:p>
            <a:pPr algn="ctr"/>
            <a:r>
              <a:rPr lang="zh-CN" altLang="zh-CN" sz="2400" dirty="0"/>
              <a:t>基于字幕添加软件的课堂教学日志文本生成</a:t>
            </a:r>
            <a:r>
              <a:rPr lang="en-US" altLang="zh-CN" sz="2400" dirty="0"/>
              <a:t/>
            </a:r>
            <a:br>
              <a:rPr lang="en-US" altLang="zh-CN" sz="2400" dirty="0"/>
            </a:br>
            <a:r>
              <a:rPr lang="zh-CN" altLang="zh-CN" sz="2400" dirty="0"/>
              <a:t>与教学过程细分</a:t>
            </a:r>
            <a:endParaRPr lang="zh-CN" altLang="en-US" sz="1400" dirty="0">
              <a:sym typeface="+mn-ea"/>
            </a:endParaRPr>
          </a:p>
        </p:txBody>
      </p:sp>
      <p:pic>
        <p:nvPicPr>
          <p:cNvPr id="22" name="图片 21"/>
          <p:cNvPicPr/>
          <p:nvPr/>
        </p:nvPicPr>
        <p:blipFill>
          <a:blip r:embed="rId3" cstate="print">
            <a:extLst>
              <a:ext uri="{28A0092B-C50C-407E-A947-70E740481C1C}">
                <a14:useLocalDpi xmlns:a14="http://schemas.microsoft.com/office/drawing/2010/main" val="0"/>
              </a:ext>
            </a:extLst>
          </a:blip>
          <a:srcRect/>
          <a:stretch>
            <a:fillRect/>
          </a:stretch>
        </p:blipFill>
        <p:spPr>
          <a:xfrm>
            <a:off x="683568" y="1556792"/>
            <a:ext cx="7245424" cy="496855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43272"/>
            <a:ext cx="7749480" cy="725488"/>
          </a:xfrm>
        </p:spPr>
        <p:txBody>
          <a:bodyPr/>
          <a:lstStyle/>
          <a:p>
            <a:pPr algn="ctr"/>
            <a:r>
              <a:rPr lang="zh-CN" altLang="zh-CN" dirty="0"/>
              <a:t>构建课堂日志的规则</a:t>
            </a:r>
            <a:endParaRPr lang="zh-CN" altLang="en-US" sz="4000" dirty="0">
              <a:sym typeface="+mn-ea"/>
            </a:endParaRPr>
          </a:p>
        </p:txBody>
      </p:sp>
      <p:sp>
        <p:nvSpPr>
          <p:cNvPr id="66" name="内容占位符 2"/>
          <p:cNvSpPr>
            <a:spLocks noGrp="1"/>
          </p:cNvSpPr>
          <p:nvPr>
            <p:ph idx="1"/>
          </p:nvPr>
        </p:nvSpPr>
        <p:spPr>
          <a:xfrm>
            <a:off x="719772" y="1700808"/>
            <a:ext cx="7704455" cy="4536440"/>
          </a:xfrm>
        </p:spPr>
        <p:txBody>
          <a:bodyPr/>
          <a:lstStyle/>
          <a:p>
            <a:r>
              <a:rPr lang="zh-CN" altLang="zh-CN" sz="2000" dirty="0"/>
              <a:t>尽量根据教学活动和教学行为撰写教学记录，即一条教学记录所包含的教学活动和教学行为有且只有一个；</a:t>
            </a:r>
            <a:endParaRPr lang="en-US" altLang="zh-CN" sz="2000" dirty="0"/>
          </a:p>
          <a:p>
            <a:r>
              <a:rPr lang="zh-CN" altLang="zh-CN" sz="2000" dirty="0"/>
              <a:t>一条教学记录具有完整的语义，是一个完整的句子；</a:t>
            </a:r>
            <a:endParaRPr lang="en-US" altLang="zh-CN" sz="2000" dirty="0"/>
          </a:p>
          <a:p>
            <a:r>
              <a:rPr lang="zh-CN" altLang="zh-CN" sz="2000" dirty="0"/>
              <a:t>使用标准候答时间来组织教学记录，即一条教学记录不能过长，使用</a:t>
            </a:r>
            <a:r>
              <a:rPr lang="en-US" altLang="zh-CN" sz="2000" dirty="0"/>
              <a:t>1-2</a:t>
            </a:r>
            <a:r>
              <a:rPr lang="zh-CN" altLang="zh-CN" sz="2000" dirty="0"/>
              <a:t>秒的候答时间来切分教师连续教授的内容，一般而言一条师生说话的教学记录不超过</a:t>
            </a:r>
            <a:r>
              <a:rPr lang="en-US" altLang="zh-CN" sz="2000" dirty="0"/>
              <a:t>20</a:t>
            </a:r>
            <a:r>
              <a:rPr lang="zh-CN" altLang="zh-CN" sz="2000" dirty="0"/>
              <a:t>秒；</a:t>
            </a:r>
            <a:endParaRPr lang="en-US" altLang="zh-CN" sz="2000" dirty="0"/>
          </a:p>
          <a:p>
            <a:r>
              <a:rPr lang="zh-CN" altLang="zh-CN" sz="2000" dirty="0"/>
              <a:t>对于没有明确说话人的教学记录可以将说话人框进行空白处理，时间长度也不限长，但在记录文本框的开始位置需要用小括号给出无声教学活动或无声教学行为的注释，如（多模态播放）、（名家诗朗诵）、（师生齐读）等；</a:t>
            </a:r>
            <a:endParaRPr lang="en-US" altLang="zh-CN" sz="2000" dirty="0"/>
          </a:p>
          <a:p>
            <a:r>
              <a:rPr lang="zh-CN" altLang="zh-CN" sz="2000" dirty="0"/>
              <a:t>对于教学研究内容，如果需要使用小括号给出注释，都要放到记录的开始位置。</a:t>
            </a:r>
            <a:endParaRPr lang="zh-CN" altLang="zh-CN" sz="1600" b="1" dirty="0">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43272"/>
            <a:ext cx="7749480" cy="725488"/>
          </a:xfrm>
        </p:spPr>
        <p:txBody>
          <a:bodyPr/>
          <a:lstStyle/>
          <a:p>
            <a:pPr algn="ctr"/>
            <a:r>
              <a:rPr lang="zh-CN" altLang="zh-CN" dirty="0"/>
              <a:t>课堂日志的技术优势</a:t>
            </a:r>
            <a:endParaRPr lang="zh-CN" altLang="en-US" sz="4000" dirty="0">
              <a:sym typeface="+mn-ea"/>
            </a:endParaRPr>
          </a:p>
        </p:txBody>
      </p:sp>
      <p:sp>
        <p:nvSpPr>
          <p:cNvPr id="66" name="内容占位符 2"/>
          <p:cNvSpPr>
            <a:spLocks noGrp="1"/>
          </p:cNvSpPr>
          <p:nvPr>
            <p:ph idx="1"/>
          </p:nvPr>
        </p:nvSpPr>
        <p:spPr>
          <a:xfrm>
            <a:off x="467544" y="1700808"/>
            <a:ext cx="8208912" cy="4536440"/>
          </a:xfrm>
        </p:spPr>
        <p:txBody>
          <a:bodyPr/>
          <a:lstStyle/>
          <a:p>
            <a:r>
              <a:rPr lang="zh-CN" altLang="zh-CN" sz="1800" dirty="0"/>
              <a:t>课堂日志与教学视频配对出现，有视频有文本，简单易用，利于一线教师单人撰写，可以反复观看分析并进行丰富，利于计算机文本分析技术对日常教学过程进行量化研究，从多人多课堂累加的角度开展大规模课堂研究。</a:t>
            </a:r>
            <a:endParaRPr lang="en-US" altLang="zh-CN" sz="1800" dirty="0"/>
          </a:p>
          <a:p>
            <a:r>
              <a:rPr lang="zh-CN" altLang="zh-CN" sz="1800" dirty="0"/>
              <a:t>评价人员亲身参与课堂教学过程撰写的等同于田野志的课堂志，依赖评价人员亲受亲历的课堂志方法的时间约束太重，无法重现教学场景；</a:t>
            </a:r>
            <a:endParaRPr lang="en-US" altLang="zh-CN" sz="1800" dirty="0"/>
          </a:p>
          <a:p>
            <a:r>
              <a:rPr lang="zh-CN" altLang="zh-CN" sz="1800" dirty="0"/>
              <a:t>课堂教学过程编码方法胜在编码数据的自动分析，缺点是编码数据还需要手工打码，工作量太大，当然编码种类少、描述教学过程能力弱；</a:t>
            </a:r>
            <a:endParaRPr lang="en-US" altLang="zh-CN" sz="1800" dirty="0"/>
          </a:p>
          <a:p>
            <a:r>
              <a:rPr lang="zh-CN" altLang="zh-CN" sz="1800" dirty="0"/>
              <a:t>教学切片分析是一种基于教学实录的教学视频分析方法</a:t>
            </a:r>
            <a:r>
              <a:rPr lang="zh-CN" altLang="en-US" sz="1800" dirty="0"/>
              <a:t>，</a:t>
            </a:r>
            <a:r>
              <a:rPr lang="zh-CN" altLang="zh-CN" sz="1800" dirty="0"/>
              <a:t>仅能够对少数感兴趣的教学片段进行教学分析与诊断，无法开展全过程的课堂教学过程分析与诊断；</a:t>
            </a:r>
            <a:endParaRPr lang="en-US" altLang="zh-CN" sz="1800" dirty="0"/>
          </a:p>
          <a:p>
            <a:r>
              <a:rPr lang="zh-CN" altLang="zh-CN" sz="1800" dirty="0"/>
              <a:t>课堂教学过程智能评价方法还处于初始阶段，只能对少数教学指标进行智能分析与评价，无法满足众多用户的各种要求。</a:t>
            </a:r>
            <a:endParaRPr lang="en-US" altLang="zh-CN" sz="1800" dirty="0"/>
          </a:p>
          <a:p>
            <a:r>
              <a:rPr lang="zh-CN" altLang="zh-CN" sz="1800" u="sng" dirty="0"/>
              <a:t>课堂日志能够单独用于课堂评价，也可以用于</a:t>
            </a:r>
            <a:r>
              <a:rPr lang="en-US" altLang="zh-CN" sz="1800" u="sng" dirty="0"/>
              <a:t>CTIE</a:t>
            </a:r>
            <a:r>
              <a:rPr lang="zh-CN" altLang="zh-CN" sz="1800" u="sng" dirty="0"/>
              <a:t>研究的样本生成，其优势在于使用灵活、功能全面，其缺陷在于自动化程度不高</a:t>
            </a:r>
            <a:r>
              <a:rPr lang="zh-CN" altLang="en-US" sz="1800" u="sng" dirty="0"/>
              <a:t>。</a:t>
            </a:r>
            <a:endParaRPr lang="zh-CN" altLang="zh-CN" sz="1800" u="sn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43272"/>
            <a:ext cx="7749480" cy="725488"/>
          </a:xfrm>
        </p:spPr>
        <p:txBody>
          <a:bodyPr/>
          <a:lstStyle/>
          <a:p>
            <a:pPr algn="ctr"/>
            <a:r>
              <a:rPr lang="zh-CN" altLang="zh-CN" dirty="0"/>
              <a:t>课堂教学切片诊断操作步骤</a:t>
            </a:r>
            <a:endParaRPr lang="zh-CN" altLang="en-US" sz="2400" dirty="0">
              <a:sym typeface="+mn-ea"/>
            </a:endParaRPr>
          </a:p>
        </p:txBody>
      </p:sp>
      <p:pic>
        <p:nvPicPr>
          <p:cNvPr id="22" name="图片 21"/>
          <p:cNvPicPr/>
          <p:nvPr/>
        </p:nvPicPr>
        <p:blipFill>
          <a:blip r:embed="rId3"/>
          <a:stretch>
            <a:fillRect/>
          </a:stretch>
        </p:blipFill>
        <p:spPr>
          <a:xfrm>
            <a:off x="1979712" y="1700808"/>
            <a:ext cx="3528392" cy="41764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43272"/>
            <a:ext cx="7749480" cy="725488"/>
          </a:xfrm>
        </p:spPr>
        <p:txBody>
          <a:bodyPr/>
          <a:lstStyle/>
          <a:p>
            <a:pPr algn="ctr"/>
            <a:r>
              <a:rPr lang="zh-CN" altLang="en-US" sz="2400" dirty="0">
                <a:sym typeface="+mn-ea"/>
              </a:rPr>
              <a:t>多时间尺度的层次式教学结构</a:t>
            </a:r>
          </a:p>
        </p:txBody>
      </p:sp>
      <p:grpSp>
        <p:nvGrpSpPr>
          <p:cNvPr id="4" name="组合 3"/>
          <p:cNvGrpSpPr/>
          <p:nvPr/>
        </p:nvGrpSpPr>
        <p:grpSpPr>
          <a:xfrm>
            <a:off x="2339752" y="2109622"/>
            <a:ext cx="4491582" cy="1622690"/>
            <a:chOff x="2339752" y="2109622"/>
            <a:chExt cx="4491582" cy="1622690"/>
          </a:xfrm>
        </p:grpSpPr>
        <p:sp>
          <p:nvSpPr>
            <p:cNvPr id="48" name="矩形: 圆角 47"/>
            <p:cNvSpPr/>
            <p:nvPr/>
          </p:nvSpPr>
          <p:spPr>
            <a:xfrm>
              <a:off x="2339752" y="2109622"/>
              <a:ext cx="4320480" cy="575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25" name="矩形: 圆角 24"/>
            <p:cNvSpPr/>
            <p:nvPr/>
          </p:nvSpPr>
          <p:spPr>
            <a:xfrm>
              <a:off x="2339752" y="3140968"/>
              <a:ext cx="3240360" cy="575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p:nvSpPr>
          <p:spPr>
            <a:xfrm>
              <a:off x="2483768" y="2271464"/>
              <a:ext cx="792088" cy="2934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导入环节</a:t>
              </a:r>
            </a:p>
          </p:txBody>
        </p:sp>
        <p:sp>
          <p:nvSpPr>
            <p:cNvPr id="6" name="矩形: 圆角 5"/>
            <p:cNvSpPr/>
            <p:nvPr/>
          </p:nvSpPr>
          <p:spPr>
            <a:xfrm>
              <a:off x="3563888" y="2271464"/>
              <a:ext cx="792088" cy="2934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知识讲授</a:t>
              </a:r>
            </a:p>
          </p:txBody>
        </p:sp>
        <p:sp>
          <p:nvSpPr>
            <p:cNvPr id="7" name="矩形: 圆角 6"/>
            <p:cNvSpPr/>
            <p:nvPr/>
          </p:nvSpPr>
          <p:spPr>
            <a:xfrm>
              <a:off x="4644008" y="2271464"/>
              <a:ext cx="792088" cy="2934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巩固提高</a:t>
              </a:r>
            </a:p>
          </p:txBody>
        </p:sp>
        <p:sp>
          <p:nvSpPr>
            <p:cNvPr id="9" name="矩形: 圆角 8"/>
            <p:cNvSpPr/>
            <p:nvPr/>
          </p:nvSpPr>
          <p:spPr>
            <a:xfrm>
              <a:off x="5724128" y="2271464"/>
              <a:ext cx="792088" cy="2934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总结归纳</a:t>
              </a:r>
            </a:p>
          </p:txBody>
        </p:sp>
        <p:cxnSp>
          <p:nvCxnSpPr>
            <p:cNvPr id="10" name="直接箭头连接符 9"/>
            <p:cNvCxnSpPr>
              <a:stCxn id="3" idx="3"/>
              <a:endCxn id="6" idx="1"/>
            </p:cNvCxnSpPr>
            <p:nvPr/>
          </p:nvCxnSpPr>
          <p:spPr>
            <a:xfrm>
              <a:off x="3275856" y="2418184"/>
              <a:ext cx="2880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4355976" y="2418184"/>
              <a:ext cx="2880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436096" y="2418184"/>
              <a:ext cx="2880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圆角 14"/>
            <p:cNvSpPr/>
            <p:nvPr/>
          </p:nvSpPr>
          <p:spPr>
            <a:xfrm>
              <a:off x="2483768" y="3284984"/>
              <a:ext cx="792088" cy="2934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教学模块</a:t>
              </a:r>
              <a:r>
                <a:rPr lang="en-US" altLang="zh-CN" sz="1000" dirty="0">
                  <a:solidFill>
                    <a:schemeClr val="tx1"/>
                  </a:solidFill>
                </a:rPr>
                <a:t>1</a:t>
              </a:r>
              <a:endParaRPr lang="zh-CN" altLang="en-US" sz="1000" dirty="0">
                <a:solidFill>
                  <a:schemeClr val="tx1"/>
                </a:solidFill>
              </a:endParaRPr>
            </a:p>
          </p:txBody>
        </p:sp>
        <p:sp>
          <p:nvSpPr>
            <p:cNvPr id="16" name="矩形: 圆角 15"/>
            <p:cNvSpPr/>
            <p:nvPr/>
          </p:nvSpPr>
          <p:spPr>
            <a:xfrm>
              <a:off x="3563888" y="3284984"/>
              <a:ext cx="792088" cy="2934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教学模块</a:t>
              </a:r>
              <a:r>
                <a:rPr lang="en-US" altLang="zh-CN" sz="1000" dirty="0">
                  <a:solidFill>
                    <a:schemeClr val="tx1"/>
                  </a:solidFill>
                </a:rPr>
                <a:t>2</a:t>
              </a:r>
              <a:endParaRPr lang="zh-CN" altLang="en-US" sz="1000" dirty="0">
                <a:solidFill>
                  <a:schemeClr val="tx1"/>
                </a:solidFill>
              </a:endParaRPr>
            </a:p>
          </p:txBody>
        </p:sp>
        <p:sp>
          <p:nvSpPr>
            <p:cNvPr id="17" name="矩形: 圆角 16"/>
            <p:cNvSpPr/>
            <p:nvPr/>
          </p:nvSpPr>
          <p:spPr>
            <a:xfrm>
              <a:off x="4644008" y="3284984"/>
              <a:ext cx="792088" cy="2934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教学模块</a:t>
              </a:r>
              <a:r>
                <a:rPr lang="en-US" altLang="zh-CN" sz="1000" dirty="0">
                  <a:solidFill>
                    <a:schemeClr val="tx1"/>
                  </a:solidFill>
                </a:rPr>
                <a:t>3</a:t>
              </a:r>
              <a:endParaRPr lang="zh-CN" altLang="en-US" sz="1000" dirty="0">
                <a:solidFill>
                  <a:schemeClr val="tx1"/>
                </a:solidFill>
              </a:endParaRPr>
            </a:p>
          </p:txBody>
        </p:sp>
        <p:cxnSp>
          <p:nvCxnSpPr>
            <p:cNvPr id="18" name="直接箭头连接符 17"/>
            <p:cNvCxnSpPr>
              <a:stCxn id="15" idx="3"/>
              <a:endCxn id="16" idx="1"/>
            </p:cNvCxnSpPr>
            <p:nvPr/>
          </p:nvCxnSpPr>
          <p:spPr>
            <a:xfrm>
              <a:off x="3275856" y="3431704"/>
              <a:ext cx="2880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4355976" y="3431704"/>
              <a:ext cx="2880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2483768" y="2556723"/>
              <a:ext cx="1080120" cy="5842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355976" y="2564904"/>
              <a:ext cx="1080120" cy="5678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5531683" y="2689175"/>
              <a:ext cx="902811" cy="307777"/>
            </a:xfrm>
            <a:prstGeom prst="rect">
              <a:avLst/>
            </a:prstGeom>
            <a:noFill/>
          </p:spPr>
          <p:txBody>
            <a:bodyPr wrap="none" rtlCol="0">
              <a:spAutoFit/>
            </a:bodyPr>
            <a:lstStyle/>
            <a:p>
              <a:r>
                <a:rPr lang="zh-CN" altLang="en-US" sz="1400" dirty="0"/>
                <a:t>教学环节</a:t>
              </a:r>
            </a:p>
          </p:txBody>
        </p:sp>
        <p:sp>
          <p:nvSpPr>
            <p:cNvPr id="50" name="文本框 49"/>
            <p:cNvSpPr txBox="1"/>
            <p:nvPr/>
          </p:nvSpPr>
          <p:spPr>
            <a:xfrm>
              <a:off x="5569450" y="3209092"/>
              <a:ext cx="1261884" cy="523220"/>
            </a:xfrm>
            <a:prstGeom prst="rect">
              <a:avLst/>
            </a:prstGeom>
            <a:noFill/>
          </p:spPr>
          <p:txBody>
            <a:bodyPr wrap="none" rtlCol="0">
              <a:spAutoFit/>
            </a:bodyPr>
            <a:lstStyle/>
            <a:p>
              <a:r>
                <a:rPr lang="zh-CN" altLang="en-US" sz="1400" dirty="0"/>
                <a:t>教学模块</a:t>
              </a:r>
              <a:endParaRPr lang="en-US" altLang="zh-CN" sz="1400" dirty="0"/>
            </a:p>
            <a:p>
              <a:r>
                <a:rPr lang="zh-CN" altLang="en-US" sz="1400" dirty="0"/>
                <a:t>（教学活动）</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43272"/>
            <a:ext cx="7749480" cy="725488"/>
          </a:xfrm>
        </p:spPr>
        <p:txBody>
          <a:bodyPr/>
          <a:lstStyle/>
          <a:p>
            <a:pPr algn="ctr"/>
            <a:r>
              <a:rPr lang="zh-CN" altLang="zh-CN" sz="2800" dirty="0"/>
              <a:t>基于课堂日志的教学环节与教学模块手工标注</a:t>
            </a:r>
            <a:endParaRPr lang="zh-CN" altLang="en-US" sz="2800" dirty="0">
              <a:sym typeface="+mn-ea"/>
            </a:endParaRPr>
          </a:p>
        </p:txBody>
      </p:sp>
      <p:sp>
        <p:nvSpPr>
          <p:cNvPr id="5" name="矩形 4"/>
          <p:cNvSpPr/>
          <p:nvPr/>
        </p:nvSpPr>
        <p:spPr>
          <a:xfrm>
            <a:off x="215516" y="1630634"/>
            <a:ext cx="8712968" cy="4662815"/>
          </a:xfrm>
          <a:prstGeom prst="rect">
            <a:avLst/>
          </a:prstGeom>
        </p:spPr>
        <p:txBody>
          <a:bodyPr wrap="square">
            <a:spAutoFit/>
          </a:bodyPr>
          <a:lstStyle/>
          <a:p>
            <a:pPr marL="76200" indent="-76200">
              <a:lnSpc>
                <a:spcPct val="150000"/>
              </a:lnSpc>
              <a:spcAft>
                <a:spcPts val="0"/>
              </a:spcAft>
            </a:pPr>
            <a:r>
              <a:rPr lang="en-US" altLang="zh-CN" sz="1100" kern="100" dirty="0">
                <a:latin typeface="Times New Roman" panose="02020603050405020304" pitchFamily="18" charset="0"/>
                <a:cs typeface="Times New Roman" panose="02020603050405020304" pitchFamily="18" charset="0"/>
              </a:rPr>
              <a:t>Dialogue: 0,0:02:15.92,0:02:24.92,Default,</a:t>
            </a:r>
            <a:r>
              <a:rPr lang="zh-CN" altLang="zh-CN" sz="1100" kern="100" dirty="0">
                <a:latin typeface="Times New Roman" panose="02020603050405020304" pitchFamily="18" charset="0"/>
                <a:cs typeface="Times New Roman" panose="02020603050405020304" pitchFamily="18" charset="0"/>
              </a:rPr>
              <a:t>教师</a:t>
            </a:r>
            <a:r>
              <a:rPr lang="en-US" altLang="zh-CN" sz="1100" kern="100" dirty="0">
                <a:latin typeface="Times New Roman" panose="02020603050405020304" pitchFamily="18" charset="0"/>
                <a:cs typeface="Times New Roman" panose="02020603050405020304" pitchFamily="18" charset="0"/>
              </a:rPr>
              <a:t>,0,0,0,,</a:t>
            </a:r>
            <a:r>
              <a:rPr lang="zh-CN" altLang="zh-CN" sz="1100" kern="100" dirty="0">
                <a:latin typeface="Times New Roman" panose="02020603050405020304" pitchFamily="18" charset="0"/>
                <a:cs typeface="Times New Roman" panose="02020603050405020304" pitchFamily="18" charset="0"/>
              </a:rPr>
              <a:t>（</a:t>
            </a:r>
            <a:r>
              <a:rPr lang="zh-CN" altLang="zh-CN" sz="1100" u="sng" kern="100" dirty="0">
                <a:latin typeface="Times New Roman" panose="02020603050405020304" pitchFamily="18" charset="0"/>
                <a:cs typeface="Times New Roman" panose="02020603050405020304" pitchFamily="18" charset="0"/>
              </a:rPr>
              <a:t>教学环节二：课文讲解；教学模块</a:t>
            </a:r>
            <a:r>
              <a:rPr lang="en-US" altLang="zh-CN" sz="1100" u="sng" kern="100" dirty="0">
                <a:latin typeface="Times New Roman" panose="02020603050405020304" pitchFamily="18" charset="0"/>
                <a:cs typeface="Times New Roman" panose="02020603050405020304" pitchFamily="18" charset="0"/>
              </a:rPr>
              <a:t>1</a:t>
            </a:r>
            <a:r>
              <a:rPr lang="zh-CN" altLang="zh-CN" sz="1100" u="sng" kern="100" dirty="0">
                <a:latin typeface="Times New Roman" panose="02020603050405020304" pitchFamily="18" charset="0"/>
                <a:cs typeface="Times New Roman" panose="02020603050405020304" pitchFamily="18" charset="0"/>
              </a:rPr>
              <a:t>：引入对比对象《田巴先生说齐》</a:t>
            </a:r>
            <a:r>
              <a:rPr lang="zh-CN" altLang="zh-CN" sz="1100" kern="100" dirty="0">
                <a:latin typeface="Times New Roman" panose="02020603050405020304" pitchFamily="18" charset="0"/>
                <a:cs typeface="Times New Roman" panose="02020603050405020304" pitchFamily="18" charset="0"/>
              </a:rPr>
              <a:t>）好，今天我要用对比阅读，请大家看我给大家发了一个片子，一起来读一下这个片子。</a:t>
            </a:r>
            <a:endParaRPr lang="zh-CN" altLang="zh-CN" sz="1000" kern="100" dirty="0">
              <a:latin typeface="Calibri" panose="020F0502020204030204" charset="0"/>
              <a:cs typeface="Times New Roman" panose="02020603050405020304" pitchFamily="18" charset="0"/>
            </a:endParaRPr>
          </a:p>
          <a:p>
            <a:pPr marL="76200" indent="-76200">
              <a:lnSpc>
                <a:spcPct val="150000"/>
              </a:lnSpc>
              <a:spcAft>
                <a:spcPts val="0"/>
              </a:spcAft>
            </a:pPr>
            <a:r>
              <a:rPr lang="en-US" altLang="zh-CN" sz="1100" kern="100" dirty="0">
                <a:latin typeface="Times New Roman" panose="02020603050405020304" pitchFamily="18" charset="0"/>
                <a:cs typeface="Times New Roman" panose="02020603050405020304" pitchFamily="18" charset="0"/>
              </a:rPr>
              <a:t>Dialogue: 0,0:02:24.92,0:02:28.64,Default,,0,0,0,,</a:t>
            </a:r>
            <a:r>
              <a:rPr lang="zh-CN" altLang="zh-CN" sz="1100" kern="100" dirty="0">
                <a:latin typeface="Times New Roman" panose="02020603050405020304" pitchFamily="18" charset="0"/>
                <a:cs typeface="Times New Roman" panose="02020603050405020304" pitchFamily="18" charset="0"/>
              </a:rPr>
              <a:t>学生们准备</a:t>
            </a:r>
            <a:r>
              <a:rPr lang="en-US" altLang="zh-CN" sz="1100" kern="100" dirty="0">
                <a:latin typeface="Times New Roman" panose="02020603050405020304" pitchFamily="18" charset="0"/>
                <a:cs typeface="Times New Roman" panose="02020603050405020304" pitchFamily="18" charset="0"/>
              </a:rPr>
              <a:t>.</a:t>
            </a:r>
            <a:endParaRPr lang="zh-CN" altLang="zh-CN" sz="1000" kern="100" dirty="0">
              <a:latin typeface="Calibri" panose="020F0502020204030204" charset="0"/>
              <a:cs typeface="Times New Roman" panose="02020603050405020304" pitchFamily="18" charset="0"/>
            </a:endParaRPr>
          </a:p>
          <a:p>
            <a:pPr marL="76200" indent="-76200">
              <a:lnSpc>
                <a:spcPct val="150000"/>
              </a:lnSpc>
              <a:spcAft>
                <a:spcPts val="0"/>
              </a:spcAft>
            </a:pPr>
            <a:r>
              <a:rPr lang="en-US" altLang="zh-CN" sz="1100" kern="100" dirty="0">
                <a:latin typeface="Times New Roman" panose="02020603050405020304" pitchFamily="18" charset="0"/>
                <a:cs typeface="Times New Roman" panose="02020603050405020304" pitchFamily="18" charset="0"/>
              </a:rPr>
              <a:t>Dialogue: 0,0:02:28.64,0:02:32.20,Default,</a:t>
            </a:r>
            <a:r>
              <a:rPr lang="zh-CN" altLang="zh-CN" sz="1100" kern="100" dirty="0">
                <a:latin typeface="Times New Roman" panose="02020603050405020304" pitchFamily="18" charset="0"/>
                <a:cs typeface="Times New Roman" panose="02020603050405020304" pitchFamily="18" charset="0"/>
              </a:rPr>
              <a:t>教师</a:t>
            </a:r>
            <a:r>
              <a:rPr lang="en-US" altLang="zh-CN" sz="1100" kern="100" dirty="0">
                <a:latin typeface="Times New Roman" panose="02020603050405020304" pitchFamily="18" charset="0"/>
                <a:cs typeface="Times New Roman" panose="02020603050405020304" pitchFamily="18" charset="0"/>
              </a:rPr>
              <a:t>,0,0,0,,</a:t>
            </a:r>
            <a:r>
              <a:rPr lang="zh-CN" altLang="zh-CN" sz="1100" kern="100" dirty="0">
                <a:latin typeface="Times New Roman" panose="02020603050405020304" pitchFamily="18" charset="0"/>
                <a:cs typeface="Times New Roman" panose="02020603050405020304" pitchFamily="18" charset="0"/>
              </a:rPr>
              <a:t>额，齐有田巴先生者，一、二！</a:t>
            </a:r>
            <a:endParaRPr lang="zh-CN" altLang="zh-CN" sz="1000" kern="100" dirty="0">
              <a:latin typeface="Calibri" panose="020F0502020204030204" charset="0"/>
              <a:cs typeface="Times New Roman" panose="02020603050405020304" pitchFamily="18" charset="0"/>
            </a:endParaRPr>
          </a:p>
          <a:p>
            <a:pPr marL="76200" indent="-76200">
              <a:lnSpc>
                <a:spcPct val="150000"/>
              </a:lnSpc>
              <a:spcAft>
                <a:spcPts val="0"/>
              </a:spcAft>
            </a:pPr>
            <a:r>
              <a:rPr lang="en-US" altLang="zh-CN" sz="1100" kern="100" dirty="0">
                <a:latin typeface="Times New Roman" panose="02020603050405020304" pitchFamily="18" charset="0"/>
                <a:cs typeface="Times New Roman" panose="02020603050405020304" pitchFamily="18" charset="0"/>
              </a:rPr>
              <a:t>Dialogue: 0,0:02:32.20,0:03:21.24,Default,</a:t>
            </a:r>
            <a:r>
              <a:rPr lang="zh-CN" altLang="zh-CN" sz="1100" kern="100" dirty="0">
                <a:latin typeface="Times New Roman" panose="02020603050405020304" pitchFamily="18" charset="0"/>
                <a:cs typeface="Times New Roman" panose="02020603050405020304" pitchFamily="18" charset="0"/>
              </a:rPr>
              <a:t>全体学生</a:t>
            </a:r>
            <a:r>
              <a:rPr lang="en-US" altLang="zh-CN" sz="1100" kern="100" dirty="0">
                <a:latin typeface="Times New Roman" panose="02020603050405020304" pitchFamily="18" charset="0"/>
                <a:cs typeface="Times New Roman" panose="02020603050405020304" pitchFamily="18" charset="0"/>
              </a:rPr>
              <a:t>,0,0,0,,</a:t>
            </a:r>
            <a:r>
              <a:rPr lang="zh-CN" altLang="zh-CN" sz="1100" kern="100" dirty="0">
                <a:latin typeface="Times New Roman" panose="02020603050405020304" pitchFamily="18" charset="0"/>
                <a:cs typeface="Times New Roman" panose="02020603050405020304" pitchFamily="18" charset="0"/>
              </a:rPr>
              <a:t>齐有田巴先生者，行修于外，齐君闻其贤，聘之，将而问政焉。田巴改制新衣，拂饰冠带，顾谓其妾，妾曰：“佼”。将出门，问其从者，从者曰：“佼”。过于淄水，自照视，丑恶甚焉。遂见齐王，齐王问政，对曰：“今者大王招臣，臣问妾，妾爱臣，谀臣曰：‘佼’。问从者，从者畏臣，谀臣曰：‘佼’。臣至临淄水而观，然后知丑恶也。今王察之，齐国治矣。”</a:t>
            </a:r>
            <a:endParaRPr lang="zh-CN" altLang="zh-CN" sz="1000" kern="100" dirty="0">
              <a:latin typeface="Calibri" panose="020F0502020204030204" charset="0"/>
              <a:cs typeface="Times New Roman" panose="02020603050405020304" pitchFamily="18" charset="0"/>
            </a:endParaRPr>
          </a:p>
          <a:p>
            <a:pPr marL="76200" indent="-76200">
              <a:lnSpc>
                <a:spcPct val="150000"/>
              </a:lnSpc>
              <a:spcAft>
                <a:spcPts val="0"/>
              </a:spcAft>
            </a:pPr>
            <a:r>
              <a:rPr lang="en-US" altLang="zh-CN" sz="1100" kern="100" dirty="0">
                <a:latin typeface="Times New Roman" panose="02020603050405020304" pitchFamily="18" charset="0"/>
                <a:cs typeface="Times New Roman" panose="02020603050405020304" pitchFamily="18" charset="0"/>
              </a:rPr>
              <a:t>Dialogue: 0,0:03:21.24,0:03:41.76,Default,</a:t>
            </a:r>
            <a:r>
              <a:rPr lang="zh-CN" altLang="zh-CN" sz="1100" kern="100" dirty="0">
                <a:latin typeface="Times New Roman" panose="02020603050405020304" pitchFamily="18" charset="0"/>
                <a:cs typeface="Times New Roman" panose="02020603050405020304" pitchFamily="18" charset="0"/>
              </a:rPr>
              <a:t>教师</a:t>
            </a:r>
            <a:r>
              <a:rPr lang="en-US" altLang="zh-CN" sz="1100" kern="100" dirty="0">
                <a:latin typeface="Times New Roman" panose="02020603050405020304" pitchFamily="18" charset="0"/>
                <a:cs typeface="Times New Roman" panose="02020603050405020304" pitchFamily="18" charset="0"/>
              </a:rPr>
              <a:t>,0,0,0,,</a:t>
            </a:r>
            <a:r>
              <a:rPr lang="zh-CN" altLang="zh-CN" sz="1100" kern="100" dirty="0">
                <a:latin typeface="Times New Roman" panose="02020603050405020304" pitchFamily="18" charset="0"/>
                <a:cs typeface="Times New Roman" panose="02020603050405020304" pitchFamily="18" charset="0"/>
              </a:rPr>
              <a:t>简单翻译一下，不难啊，齐国一个叫田巴的人，他的品行端正，声名在外！齐王听说了他的贤才，就想去聘请他，向他问政，田巴改制新衣，田巴赶紧穿上一套新做的衣服，服饰冠带，整理好帽子、配饰。</a:t>
            </a:r>
            <a:endParaRPr lang="zh-CN" altLang="zh-CN" sz="1000" kern="100" dirty="0">
              <a:latin typeface="Calibri" panose="020F0502020204030204" charset="0"/>
              <a:cs typeface="Times New Roman" panose="02020603050405020304" pitchFamily="18" charset="0"/>
            </a:endParaRPr>
          </a:p>
          <a:p>
            <a:pPr marL="76200" indent="-76200">
              <a:lnSpc>
                <a:spcPct val="150000"/>
              </a:lnSpc>
              <a:spcAft>
                <a:spcPts val="0"/>
              </a:spcAft>
            </a:pPr>
            <a:r>
              <a:rPr lang="en-US" altLang="zh-CN" sz="1100" kern="100" dirty="0">
                <a:latin typeface="Times New Roman" panose="02020603050405020304" pitchFamily="18" charset="0"/>
                <a:cs typeface="Times New Roman" panose="02020603050405020304" pitchFamily="18" charset="0"/>
              </a:rPr>
              <a:t>Dialogue: 0,0:03:41.76,0:04:05.04,Default,</a:t>
            </a:r>
            <a:r>
              <a:rPr lang="zh-CN" altLang="zh-CN" sz="1100" kern="100" dirty="0">
                <a:latin typeface="Times New Roman" panose="02020603050405020304" pitchFamily="18" charset="0"/>
                <a:cs typeface="Times New Roman" panose="02020603050405020304" pitchFamily="18" charset="0"/>
              </a:rPr>
              <a:t>教师</a:t>
            </a:r>
            <a:r>
              <a:rPr lang="en-US" altLang="zh-CN" sz="1100" kern="100" dirty="0">
                <a:latin typeface="Times New Roman" panose="02020603050405020304" pitchFamily="18" charset="0"/>
                <a:cs typeface="Times New Roman" panose="02020603050405020304" pitchFamily="18" charset="0"/>
              </a:rPr>
              <a:t>,0,0,0,,</a:t>
            </a:r>
            <a:r>
              <a:rPr lang="zh-CN" altLang="zh-CN" sz="1100" kern="100" dirty="0">
                <a:latin typeface="Times New Roman" panose="02020603050405020304" pitchFamily="18" charset="0"/>
                <a:cs typeface="Times New Roman" panose="02020603050405020304" pitchFamily="18" charset="0"/>
              </a:rPr>
              <a:t>顾谓其妾，回过头问他的妾，我长得怎么样啊？他的妾说：帅。将出门，快要出门的时候，问他的从者，我长得怎么样啊？这个从者的说：帅铁了，帅。过于淄水，经过一、一个淄水，这条是一条河水啊，照照镜、照一照水，那时候可能还没有拿着镜子，看看水，好丑啊！（表情到位）</a:t>
            </a:r>
            <a:endParaRPr lang="zh-CN" altLang="zh-CN" sz="1000" kern="100" dirty="0">
              <a:latin typeface="Calibri" panose="020F0502020204030204" charset="0"/>
              <a:cs typeface="Times New Roman" panose="02020603050405020304" pitchFamily="18" charset="0"/>
            </a:endParaRPr>
          </a:p>
          <a:p>
            <a:pPr marL="76200" indent="-76200">
              <a:lnSpc>
                <a:spcPct val="150000"/>
              </a:lnSpc>
              <a:spcAft>
                <a:spcPts val="0"/>
              </a:spcAft>
            </a:pPr>
            <a:r>
              <a:rPr lang="en-US" altLang="zh-CN" sz="1100" kern="100" dirty="0">
                <a:latin typeface="Times New Roman" panose="02020603050405020304" pitchFamily="18" charset="0"/>
                <a:cs typeface="Times New Roman" panose="02020603050405020304" pitchFamily="18" charset="0"/>
              </a:rPr>
              <a:t>Dialogue: 0,0:04:05.04,0:04:35.00,Default,</a:t>
            </a:r>
            <a:r>
              <a:rPr lang="zh-CN" altLang="zh-CN" sz="1100" kern="100" dirty="0">
                <a:latin typeface="Times New Roman" panose="02020603050405020304" pitchFamily="18" charset="0"/>
                <a:cs typeface="Times New Roman" panose="02020603050405020304" pitchFamily="18" charset="0"/>
              </a:rPr>
              <a:t>教师</a:t>
            </a:r>
            <a:r>
              <a:rPr lang="en-US" altLang="zh-CN" sz="1100" kern="100" dirty="0">
                <a:latin typeface="Times New Roman" panose="02020603050405020304" pitchFamily="18" charset="0"/>
                <a:cs typeface="Times New Roman" panose="02020603050405020304" pitchFamily="18" charset="0"/>
              </a:rPr>
              <a:t>,0,0,0,,</a:t>
            </a:r>
            <a:r>
              <a:rPr lang="zh-CN" altLang="zh-CN" sz="1100" kern="100" dirty="0">
                <a:latin typeface="Times New Roman" panose="02020603050405020304" pitchFamily="18" charset="0"/>
                <a:cs typeface="Times New Roman" panose="02020603050405020304" pitchFamily="18" charset="0"/>
              </a:rPr>
              <a:t>遂见齐王，于是去见齐王了。齐王向他问政，他就回答说，大王，今天我来的时候，问我家妾，我们妾爱我，说、阿谀我说：漂亮极了。我问我的从者，我的从者怕我，阿谀我说：帅气。所以我找到临淄这个水的时候，我看了看那个水，结果发现我长得特难看。大王您想一想，唉，如果你能认识到这一点，齐国就能够太平了。</a:t>
            </a:r>
            <a:endParaRPr lang="zh-CN" altLang="zh-CN" sz="1000" kern="100" dirty="0">
              <a:latin typeface="Calibri" panose="020F0502020204030204" charset="0"/>
              <a:cs typeface="Times New Roman" panose="02020603050405020304" pitchFamily="18" charset="0"/>
            </a:endParaRPr>
          </a:p>
          <a:p>
            <a:pPr marL="76200" indent="-76200">
              <a:lnSpc>
                <a:spcPct val="150000"/>
              </a:lnSpc>
              <a:spcAft>
                <a:spcPts val="0"/>
              </a:spcAft>
            </a:pPr>
            <a:r>
              <a:rPr lang="en-US" altLang="zh-CN" sz="1100" kern="100" dirty="0">
                <a:latin typeface="Times New Roman" panose="02020603050405020304" pitchFamily="18" charset="0"/>
                <a:cs typeface="Times New Roman" panose="02020603050405020304" pitchFamily="18" charset="0"/>
              </a:rPr>
              <a:t>Dialogue: 0,0:04:35.00,0:04:51.28,Default,</a:t>
            </a:r>
            <a:r>
              <a:rPr lang="zh-CN" altLang="zh-CN" sz="1100" kern="100" dirty="0">
                <a:latin typeface="Times New Roman" panose="02020603050405020304" pitchFamily="18" charset="0"/>
                <a:cs typeface="Times New Roman" panose="02020603050405020304" pitchFamily="18" charset="0"/>
              </a:rPr>
              <a:t>教师</a:t>
            </a:r>
            <a:r>
              <a:rPr lang="en-US" altLang="zh-CN" sz="1100" kern="100" dirty="0">
                <a:latin typeface="Times New Roman" panose="02020603050405020304" pitchFamily="18" charset="0"/>
                <a:cs typeface="Times New Roman" panose="02020603050405020304" pitchFamily="18" charset="0"/>
              </a:rPr>
              <a:t>,0,0,0,,</a:t>
            </a:r>
            <a:r>
              <a:rPr lang="zh-CN" altLang="zh-CN" sz="1100" kern="100" dirty="0">
                <a:latin typeface="Times New Roman" panose="02020603050405020304" pitchFamily="18" charset="0"/>
                <a:cs typeface="Times New Roman" panose="02020603050405020304" pitchFamily="18" charset="0"/>
              </a:rPr>
              <a:t>（</a:t>
            </a:r>
            <a:r>
              <a:rPr lang="zh-CN" altLang="zh-CN" sz="1100" u="sng" kern="100" dirty="0">
                <a:latin typeface="Times New Roman" panose="02020603050405020304" pitchFamily="18" charset="0"/>
                <a:cs typeface="Times New Roman" panose="02020603050405020304" pitchFamily="18" charset="0"/>
              </a:rPr>
              <a:t>教学环节二：课文讲解；教学模块</a:t>
            </a:r>
            <a:r>
              <a:rPr lang="en-US" altLang="zh-CN" sz="1100" u="sng" kern="100" dirty="0">
                <a:latin typeface="Times New Roman" panose="02020603050405020304" pitchFamily="18" charset="0"/>
                <a:cs typeface="Times New Roman" panose="02020603050405020304" pitchFamily="18" charset="0"/>
              </a:rPr>
              <a:t>2</a:t>
            </a:r>
            <a:r>
              <a:rPr lang="zh-CN" altLang="zh-CN" sz="1100" u="sng" kern="100" dirty="0">
                <a:latin typeface="Times New Roman" panose="02020603050405020304" pitchFamily="18" charset="0"/>
                <a:cs typeface="Times New Roman" panose="02020603050405020304" pitchFamily="18" charset="0"/>
              </a:rPr>
              <a:t>：比较两篇文章游说的说服力</a:t>
            </a:r>
            <a:r>
              <a:rPr lang="zh-CN" altLang="zh-CN" sz="1100" kern="100" dirty="0">
                <a:latin typeface="Times New Roman" panose="02020603050405020304" pitchFamily="18" charset="0"/>
                <a:cs typeface="Times New Roman" panose="02020603050405020304" pitchFamily="18" charset="0"/>
              </a:rPr>
              <a:t>）好，我找了一个很相似的文章，大家发现没有？现在我想请问大家，如果你是齐王，邹忌的纳谏和田巴的纳谏，你更能接受谁？为什么？</a:t>
            </a:r>
            <a:endParaRPr lang="zh-CN" altLang="zh-CN" sz="1000" kern="100" dirty="0">
              <a:latin typeface="Calibri" panose="020F050202020403020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43272"/>
            <a:ext cx="7749480" cy="725488"/>
          </a:xfrm>
        </p:spPr>
        <p:txBody>
          <a:bodyPr/>
          <a:lstStyle/>
          <a:p>
            <a:pPr algn="ctr"/>
            <a:r>
              <a:rPr lang="zh-CN" altLang="zh-CN" sz="3600" dirty="0"/>
              <a:t>基于</a:t>
            </a:r>
            <a:r>
              <a:rPr lang="zh-CN" altLang="en-US" sz="3600" dirty="0"/>
              <a:t>课堂日志的教学过程虚拟碎片化</a:t>
            </a:r>
          </a:p>
        </p:txBody>
      </p:sp>
      <p:sp>
        <p:nvSpPr>
          <p:cNvPr id="66" name="内容占位符 2"/>
          <p:cNvSpPr>
            <a:spLocks noGrp="1"/>
          </p:cNvSpPr>
          <p:nvPr>
            <p:ph idx="1"/>
          </p:nvPr>
        </p:nvSpPr>
        <p:spPr>
          <a:xfrm>
            <a:off x="467544" y="1700808"/>
            <a:ext cx="8208912" cy="4536440"/>
          </a:xfrm>
        </p:spPr>
        <p:txBody>
          <a:bodyPr/>
          <a:lstStyle/>
          <a:p>
            <a:r>
              <a:rPr lang="zh-CN" altLang="en-US" sz="2000" b="1" dirty="0">
                <a:sym typeface="+mn-ea"/>
              </a:rPr>
              <a:t>由于课堂日志是教学视频的字幕文件，可以实现教学视频的文本点播，所以基于课堂日志可以实现教学过程的虚拟碎片化，即直接定义一个教学片段的起止教学记录，即可以实现定义一个教学片段，并可以使用标注的形式给出教学片段的标题、内容简介。</a:t>
            </a:r>
          </a:p>
          <a:p>
            <a:r>
              <a:rPr lang="zh-CN" altLang="en-US" sz="2000" b="1" dirty="0">
                <a:sym typeface="+mn-ea"/>
              </a:rPr>
              <a:t>教学给出虚拟碎片化可以不破坏原有课堂教学视频，降低教学频段的存储空间需求；</a:t>
            </a:r>
          </a:p>
          <a:p>
            <a:r>
              <a:rPr lang="zh-CN" altLang="en-US" sz="2000" b="1" dirty="0">
                <a:sym typeface="+mn-ea"/>
              </a:rPr>
              <a:t>对于用户而言，就如同看小说一样，可以从中间看，如果感兴趣，可以向先看、也可以向后，或直接观看整堂课的教学视频；</a:t>
            </a:r>
          </a:p>
          <a:p>
            <a:r>
              <a:rPr lang="zh-CN" altLang="en-US" sz="2000" b="1" dirty="0">
                <a:sym typeface="+mn-ea"/>
              </a:rPr>
              <a:t>与受时间限制的微课或短视频相比，直接来自课堂教学视频的教学片段真实性、场景型更强，更能够展示优秀教师华彩的片段。</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b71b4175-4001-4061-bdd5-e049222a5678"/>
  <p:tag name="COMMONDATA" val="eyJoZGlkIjoiYzc5MTA1MGU0OThhZmNkZjc5Y2VjOTY2YTYzMTE3ZDkifQ=="/>
</p:tagLst>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1943</Words>
  <Application>Microsoft Office PowerPoint</Application>
  <PresentationFormat>全屏显示(4:3)</PresentationFormat>
  <Paragraphs>53</Paragraphs>
  <Slides>8</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宋体</vt:lpstr>
      <vt:lpstr>Arial</vt:lpstr>
      <vt:lpstr>Calibri</vt:lpstr>
      <vt:lpstr>Franklin Gothic Medium</vt:lpstr>
      <vt:lpstr>Times New Roman</vt:lpstr>
      <vt:lpstr>Wingdings</vt:lpstr>
      <vt:lpstr>Network</vt:lpstr>
      <vt:lpstr>课后作业</vt:lpstr>
      <vt:lpstr>基于字幕添加软件的课堂教学日志文本生成 与教学过程细分</vt:lpstr>
      <vt:lpstr>构建课堂日志的规则</vt:lpstr>
      <vt:lpstr>课堂日志的技术优势</vt:lpstr>
      <vt:lpstr>课堂教学切片诊断操作步骤</vt:lpstr>
      <vt:lpstr>多时间尺度的层次式教学结构</vt:lpstr>
      <vt:lpstr>基于课堂日志的教学环节与教学模块手工标注</vt:lpstr>
      <vt:lpstr>基于课堂日志的教学过程虚拟碎片化</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面向中小学云端虚拟教育的并行图形绘制研究</dc:title>
  <dc:creator>luozy</dc:creator>
  <cp:lastModifiedBy>Zuying Lock</cp:lastModifiedBy>
  <cp:revision>1297</cp:revision>
  <dcterms:created xsi:type="dcterms:W3CDTF">2019-10-06T12:10:00Z</dcterms:created>
  <dcterms:modified xsi:type="dcterms:W3CDTF">2023-09-23T13:09:33Z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950E10A824244BC99CF6E3AF8E8D9B92_13</vt:lpwstr>
  </property>
</Properties>
</file>