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990" r:id="rId3"/>
    <p:sldId id="954" r:id="rId5"/>
    <p:sldId id="955" r:id="rId6"/>
    <p:sldId id="956" r:id="rId7"/>
    <p:sldId id="960" r:id="rId8"/>
    <p:sldId id="961" r:id="rId9"/>
  </p:sldIdLst>
  <p:sldSz cx="9144000" cy="6858000" type="screen4x3"/>
  <p:notesSz cx="7099300" cy="10234295"/>
  <p:custDataLst>
    <p:tags r:id="rId1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139" d="100"/>
          <a:sy n="139" d="100"/>
        </p:scale>
        <p:origin x="2472" y="120"/>
      </p:cViewPr>
      <p:guideLst>
        <p:guide orient="horz" pos="2160"/>
        <p:guide pos="2931"/>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endParaRPr lang="zh-CN" sz="3200" dirty="0"/>
          </a:p>
        </p:txBody>
      </p:sp>
      <p:sp>
        <p:nvSpPr>
          <p:cNvPr id="66" name="内容占位符 2"/>
          <p:cNvSpPr>
            <a:spLocks noGrp="1"/>
          </p:cNvSpPr>
          <p:nvPr>
            <p:ph idx="1"/>
          </p:nvPr>
        </p:nvSpPr>
        <p:spPr>
          <a:xfrm>
            <a:off x="790575" y="1565910"/>
            <a:ext cx="7381240" cy="4886960"/>
          </a:xfrm>
        </p:spPr>
        <p:txBody>
          <a:bodyPr/>
          <a:lstStyle/>
          <a:p>
            <a:r>
              <a:rPr lang="zh-CN" altLang="en-US" sz="2000" b="1" dirty="0"/>
              <a:t>论述拍照搜题与智慧考试之间的</a:t>
            </a:r>
            <a:r>
              <a:rPr lang="zh-CN" altLang="en-US" sz="2000" b="1" dirty="0"/>
              <a:t>关系？</a:t>
            </a:r>
            <a:endParaRPr lang="zh-CN" altLang="en-US" sz="2000" b="1" dirty="0"/>
          </a:p>
          <a:p>
            <a:r>
              <a:rPr lang="zh-CN" altLang="en-US" sz="2000" b="1" u="sng" dirty="0">
                <a:sym typeface="+mn-ea"/>
              </a:rPr>
              <a:t>对拍照搜题</a:t>
            </a:r>
            <a:r>
              <a:rPr lang="zh-CN" altLang="en-US" sz="2000" b="1" u="sng" dirty="0">
                <a:sym typeface="+mn-ea"/>
              </a:rPr>
              <a:t>系统进行需求分析？</a:t>
            </a:r>
            <a:endParaRPr lang="zh-CN" altLang="en-US" sz="2000" b="1" dirty="0"/>
          </a:p>
          <a:p>
            <a:r>
              <a:rPr lang="zh-CN" altLang="en-US" sz="2000" b="1" dirty="0"/>
              <a:t>如何设计出满足需求的拍照搜题系统？</a:t>
            </a:r>
            <a:endParaRPr lang="zh-CN" altLang="en-US" sz="2000" b="1" dirty="0"/>
          </a:p>
          <a:p>
            <a:r>
              <a:rPr lang="zh-CN" altLang="en-US" sz="2000" b="1" dirty="0"/>
              <a:t>如何解决拍照搜题</a:t>
            </a:r>
            <a:r>
              <a:rPr lang="zh-CN" altLang="en-US" sz="2000" b="1" dirty="0"/>
              <a:t>引起的学生懒于思考的</a:t>
            </a:r>
            <a:r>
              <a:rPr lang="zh-CN" altLang="en-US" sz="2000" b="1" dirty="0"/>
              <a:t>问题？</a:t>
            </a:r>
            <a:endParaRPr lang="zh-CN" alt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548352"/>
            <a:ext cx="7749480" cy="725488"/>
          </a:xfrm>
        </p:spPr>
        <p:txBody>
          <a:bodyPr/>
          <a:lstStyle/>
          <a:p>
            <a:pPr algn="ctr"/>
            <a:r>
              <a:rPr lang="zh-CN" altLang="en-US" sz="3600" dirty="0">
                <a:sym typeface="+mn-ea"/>
              </a:rPr>
              <a:t>自演化拍照搜题系统需求分析</a:t>
            </a:r>
            <a:r>
              <a:rPr lang="en-US" altLang="zh-CN" sz="3600" dirty="0">
                <a:sym typeface="+mn-ea"/>
              </a:rPr>
              <a:t>-</a:t>
            </a:r>
            <a:r>
              <a:rPr lang="zh-CN" altLang="en-US" sz="3600" dirty="0">
                <a:sym typeface="+mn-ea"/>
              </a:rPr>
              <a:t>功能</a:t>
            </a:r>
            <a:br>
              <a:rPr lang="zh-CN" altLang="en-US" sz="3600" dirty="0"/>
            </a:br>
            <a:r>
              <a:rPr sz="1600" u="sng" dirty="0">
                <a:sym typeface="+mn-ea"/>
              </a:rPr>
              <a:t>金正伟. 自演化题库搜索系统的设计与实现[D].华中科技大学,2022.</a:t>
            </a:r>
            <a:endParaRPr lang="zh-CN" altLang="en-US" sz="1600" dirty="0">
              <a:sym typeface="+mn-ea"/>
            </a:endParaRPr>
          </a:p>
        </p:txBody>
      </p:sp>
      <p:sp>
        <p:nvSpPr>
          <p:cNvPr id="66" name="内容占位符 2"/>
          <p:cNvSpPr>
            <a:spLocks noGrp="1"/>
          </p:cNvSpPr>
          <p:nvPr>
            <p:ph idx="1"/>
          </p:nvPr>
        </p:nvSpPr>
        <p:spPr>
          <a:xfrm>
            <a:off x="401955" y="1565910"/>
            <a:ext cx="8318500" cy="4886960"/>
          </a:xfrm>
        </p:spPr>
        <p:txBody>
          <a:bodyPr/>
          <a:lstStyle/>
          <a:p>
            <a:r>
              <a:rPr sz="2000" b="1" dirty="0"/>
              <a:t>自演化题库搜索系统的使用地区为东南亚地区，面向人群主要分为以下四类：搜题用户、反馈用户、上传管理员及审核管理员。</a:t>
            </a:r>
            <a:endParaRPr sz="2000" b="1" dirty="0"/>
          </a:p>
          <a:p>
            <a:r>
              <a:rPr sz="2000" b="1" dirty="0"/>
              <a:t>搜题用户和反馈用户群体主要为中学生，主要需求为拍照搜题或文本搜题。</a:t>
            </a:r>
            <a:endParaRPr sz="2000" b="1" dirty="0"/>
          </a:p>
          <a:p>
            <a:pPr lvl="1">
              <a:buFont typeface="Wingdings" panose="05000000000000000000" charset="0"/>
              <a:buChar char="ü"/>
            </a:pPr>
            <a:r>
              <a:rPr sz="1800" b="1" dirty="0"/>
              <a:t>自演化题库搜索系统会接收用户从客户端传过来的图片，调用光学字符识别接口，将图片转化为文本，再对文本进行优化处理，利用优化后的文本去 Elasticsearch 搜索引擎进行搜索，并将Elasticsearch 搜索引擎返回的结果进行优化处理，最后返回给客户端。</a:t>
            </a:r>
            <a:endParaRPr sz="1800" b="1" dirty="0"/>
          </a:p>
          <a:p>
            <a:pPr lvl="1">
              <a:buFont typeface="Wingdings" panose="05000000000000000000" charset="0"/>
              <a:buChar char="ü"/>
            </a:pPr>
            <a:r>
              <a:rPr sz="1800" b="1" dirty="0"/>
              <a:t>如果没有搜到符合条件的题目，用户可以对当前未搜索到的题目进行上传，管理员后续会进行题目入库的处理。</a:t>
            </a:r>
            <a:endParaRPr sz="1800" b="1" dirty="0"/>
          </a:p>
          <a:p>
            <a:pPr lvl="1">
              <a:buFont typeface="Wingdings" panose="05000000000000000000" charset="0"/>
              <a:buChar char="ü"/>
            </a:pPr>
            <a:r>
              <a:rPr sz="1800" b="1" dirty="0"/>
              <a:t>如果有符合条件的题目用户可以在客户端看到各个题目的选项条，当用户点击某一具体题目，会向自演化题库搜索系统发出请求，自演化题库搜索系统会从Redis 缓存或Cassandra 数据库中查询到数据并返回给客户端</a:t>
            </a:r>
            <a:r>
              <a:rPr sz="1800" b="1" dirty="0">
                <a:cs typeface="+mn-ea"/>
              </a:rPr>
              <a:t>。此时用户可以看到题目详情，包括题干、选项、答案、详解等信息。</a:t>
            </a:r>
            <a:endParaRPr sz="1800" b="1" dirty="0">
              <a:cs typeface="+mn-ea"/>
            </a:endParaRPr>
          </a:p>
          <a:p>
            <a:pPr lvl="1">
              <a:buFont typeface="Wingdings" panose="05000000000000000000" charset="0"/>
              <a:buChar char="ü"/>
            </a:pPr>
            <a:r>
              <a:rPr sz="1800" b="1" dirty="0">
                <a:cs typeface="+mn-ea"/>
              </a:rPr>
              <a:t>如果题目存在质量问题，例如答案错误或者文本解析错误，用户可以对题目进行质量反馈，管理员会对反馈的题目进行优化处理。</a:t>
            </a:r>
            <a:endParaRPr sz="1800" b="1" dirty="0">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548352"/>
            <a:ext cx="7749480" cy="725488"/>
          </a:xfrm>
        </p:spPr>
        <p:txBody>
          <a:bodyPr/>
          <a:lstStyle/>
          <a:p>
            <a:pPr algn="ctr"/>
            <a:r>
              <a:rPr lang="zh-CN" altLang="en-US" sz="3600" dirty="0">
                <a:sym typeface="+mn-ea"/>
              </a:rPr>
              <a:t>自演化拍照搜题系统需求分析</a:t>
            </a:r>
            <a:r>
              <a:rPr lang="en-US" altLang="zh-CN" sz="3600" dirty="0">
                <a:sym typeface="+mn-ea"/>
              </a:rPr>
              <a:t>-</a:t>
            </a:r>
            <a:r>
              <a:rPr lang="zh-CN" altLang="en-US" sz="3600" dirty="0">
                <a:sym typeface="+mn-ea"/>
              </a:rPr>
              <a:t>功能</a:t>
            </a:r>
            <a:br>
              <a:rPr lang="zh-CN" altLang="en-US" sz="3600" dirty="0"/>
            </a:br>
            <a:r>
              <a:rPr sz="1600" u="sng" dirty="0">
                <a:sym typeface="+mn-ea"/>
              </a:rPr>
              <a:t>金正伟. 自演化题库搜索系统的设计与实现[D].华中科技大学,2022.</a:t>
            </a:r>
            <a:endParaRPr lang="zh-CN" altLang="en-US" sz="1600" dirty="0">
              <a:sym typeface="+mn-ea"/>
            </a:endParaRPr>
          </a:p>
        </p:txBody>
      </p:sp>
      <p:sp>
        <p:nvSpPr>
          <p:cNvPr id="66" name="内容占位符 2"/>
          <p:cNvSpPr>
            <a:spLocks noGrp="1"/>
          </p:cNvSpPr>
          <p:nvPr>
            <p:ph idx="1"/>
          </p:nvPr>
        </p:nvSpPr>
        <p:spPr>
          <a:xfrm>
            <a:off x="401955" y="1565910"/>
            <a:ext cx="8196580" cy="4886960"/>
          </a:xfrm>
        </p:spPr>
        <p:txBody>
          <a:bodyPr/>
          <a:lstStyle/>
          <a:p>
            <a:r>
              <a:rPr sz="2400" b="1" dirty="0"/>
              <a:t>上传管理员及审核管理员的主要需求有以下几点：</a:t>
            </a:r>
            <a:endParaRPr sz="2400" b="1" dirty="0"/>
          </a:p>
          <a:p>
            <a:pPr lvl="1">
              <a:buFont typeface="Wingdings" panose="05000000000000000000" charset="0"/>
              <a:buChar char="ü"/>
            </a:pPr>
            <a:r>
              <a:rPr sz="2000" b="1" dirty="0"/>
              <a:t>对目标网站进行抓取，并进行数据解析、优化去重、入库等操作；对已抓取的部分网站进行定时增量抓取。</a:t>
            </a:r>
            <a:endParaRPr sz="2000" b="1" dirty="0"/>
          </a:p>
          <a:p>
            <a:pPr lvl="1">
              <a:buFont typeface="Wingdings" panose="05000000000000000000" charset="0"/>
              <a:buChar char="ü"/>
            </a:pPr>
            <a:r>
              <a:rPr sz="2000" b="1" dirty="0"/>
              <a:t>对用户反馈的质量低下的题目进行审查优化；</a:t>
            </a:r>
            <a:endParaRPr sz="2000" b="1" dirty="0"/>
          </a:p>
          <a:p>
            <a:pPr lvl="1">
              <a:buFont typeface="Wingdings" panose="05000000000000000000" charset="0"/>
              <a:buChar char="ü"/>
            </a:pPr>
            <a:r>
              <a:rPr sz="2000" b="1" dirty="0"/>
              <a:t>上传教辅资料，对教辅资料图片进行光学字符识别接口的调用以获取题目信息；</a:t>
            </a:r>
            <a:endParaRPr sz="2000" b="1" dirty="0"/>
          </a:p>
          <a:p>
            <a:pPr lvl="1">
              <a:buFont typeface="Wingdings" panose="05000000000000000000" charset="0"/>
              <a:buChar char="ü"/>
            </a:pPr>
            <a:r>
              <a:rPr sz="2000" b="1" dirty="0"/>
              <a:t>对已上传的教辅资料题目进行录入审查，然后入库。</a:t>
            </a:r>
            <a:endParaRPr sz="2000" b="1" dirty="0"/>
          </a:p>
          <a:p>
            <a:pPr marL="342900" lvl="1" indent="-342900" algn="l">
              <a:buChar char="l"/>
            </a:pPr>
            <a:r>
              <a:rPr sz="2400" b="1" dirty="0">
                <a:cs typeface="+mn-cs"/>
              </a:rPr>
              <a:t>题库的自演化功能可以提高题目质量、增加题目数量。一方面用户会对题目质量进行反馈，管理员会对反馈进行审核修改。另一方面管理员会对教辅资料题目进行录入和对目标网站进行自动抓取。</a:t>
            </a:r>
            <a:endParaRPr sz="2400" b="1" dirty="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548352"/>
            <a:ext cx="7749480" cy="725488"/>
          </a:xfrm>
        </p:spPr>
        <p:txBody>
          <a:bodyPr/>
          <a:lstStyle/>
          <a:p>
            <a:pPr algn="ctr"/>
            <a:r>
              <a:rPr lang="zh-CN" altLang="en-US" sz="3600" dirty="0">
                <a:sym typeface="+mn-ea"/>
              </a:rPr>
              <a:t>自演化拍照搜题系统需求分析</a:t>
            </a:r>
            <a:r>
              <a:rPr lang="en-US" altLang="zh-CN" sz="3600" dirty="0">
                <a:sym typeface="+mn-ea"/>
              </a:rPr>
              <a:t>-</a:t>
            </a:r>
            <a:r>
              <a:rPr lang="zh-CN" altLang="en-US" sz="3600" dirty="0">
                <a:sym typeface="+mn-ea"/>
              </a:rPr>
              <a:t>性能</a:t>
            </a:r>
            <a:br>
              <a:rPr lang="zh-CN" altLang="en-US" sz="3600" dirty="0"/>
            </a:br>
            <a:r>
              <a:rPr sz="1600" u="sng" dirty="0">
                <a:sym typeface="+mn-ea"/>
              </a:rPr>
              <a:t>金正伟. 自演化题库搜索系统的设计与实现[D].华中科技大学,2022.</a:t>
            </a:r>
            <a:endParaRPr lang="zh-CN" altLang="en-US" sz="1600" dirty="0">
              <a:sym typeface="+mn-ea"/>
            </a:endParaRPr>
          </a:p>
        </p:txBody>
      </p:sp>
      <p:sp>
        <p:nvSpPr>
          <p:cNvPr id="66" name="内容占位符 2"/>
          <p:cNvSpPr>
            <a:spLocks noGrp="1"/>
          </p:cNvSpPr>
          <p:nvPr>
            <p:ph idx="1"/>
          </p:nvPr>
        </p:nvSpPr>
        <p:spPr>
          <a:xfrm>
            <a:off x="251460" y="1565910"/>
            <a:ext cx="8472805" cy="4886960"/>
          </a:xfrm>
        </p:spPr>
        <p:txBody>
          <a:bodyPr/>
          <a:lstStyle/>
          <a:p>
            <a:r>
              <a:rPr sz="2000" b="1" dirty="0"/>
              <a:t>系统的响应时间</a:t>
            </a:r>
            <a:endParaRPr sz="2000" b="1" dirty="0"/>
          </a:p>
          <a:p>
            <a:pPr lvl="1">
              <a:buFont typeface="Wingdings" panose="05000000000000000000" charset="0"/>
              <a:buChar char="ü"/>
            </a:pPr>
            <a:r>
              <a:rPr sz="1730" b="1" dirty="0"/>
              <a:t>系统的响应时间指的是用户从搜题客户端发起请求到自演化题库搜索系统完成请求的消耗时间。响应时间这个指标直观的表现了用户使用系统时的主观体验。它精确的表示了整个自演化题库搜索系统处理请求的时间。</a:t>
            </a:r>
            <a:endParaRPr sz="1730" b="1" dirty="0"/>
          </a:p>
          <a:p>
            <a:pPr lvl="1">
              <a:buFont typeface="Wingdings" panose="05000000000000000000" charset="0"/>
              <a:buChar char="ü"/>
            </a:pPr>
            <a:r>
              <a:rPr sz="1730" b="1" dirty="0"/>
              <a:t>自演化题库搜索系统包含有许多功能，每个功能都有自身的业务处理逻辑。因此，同一情况下，各个功能的响应时间长短不一，并且功能的输入数据也会影响响应时间。鉴于以上情况，系统的响应时间应取多次请求的平均值。除此之外，也可以参考各个功能的最大响应时间；</a:t>
            </a:r>
            <a:endParaRPr sz="1730" b="1" dirty="0"/>
          </a:p>
          <a:p>
            <a:pPr lvl="1">
              <a:buFont typeface="Wingdings" panose="05000000000000000000" charset="0"/>
              <a:buChar char="ü"/>
            </a:pPr>
            <a:r>
              <a:rPr sz="1730" b="1" dirty="0"/>
              <a:t>由于自演化题库搜索系统的使用特性及交互特性，用户在进行拍照搜题、文档搜题或详情展示后，会直接等待自演化题库搜索系统返回结果，所以对于搜题功能和详情展示功能的响应时间要求会比较高，整个流程需在 2 秒左右。</a:t>
            </a:r>
            <a:endParaRPr sz="1730" b="1" dirty="0"/>
          </a:p>
          <a:p>
            <a:pPr marL="342900" lvl="1" indent="-342900" algn="l">
              <a:buChar char="l"/>
            </a:pPr>
            <a:r>
              <a:rPr sz="2000" b="1" dirty="0">
                <a:cs typeface="+mn-cs"/>
              </a:rPr>
              <a:t>系统的并发能力</a:t>
            </a:r>
            <a:endParaRPr sz="2000" b="1" dirty="0">
              <a:cs typeface="+mn-cs"/>
            </a:endParaRPr>
          </a:p>
          <a:p>
            <a:pPr lvl="1" algn="l">
              <a:buFont typeface="Wingdings" panose="05000000000000000000" charset="0"/>
              <a:buChar char="ü"/>
            </a:pPr>
            <a:r>
              <a:rPr sz="1730" b="1" dirty="0">
                <a:cs typeface="+mn-ea"/>
              </a:rPr>
              <a:t>自演化题库搜索系统的并发能力是指同一时刻，自演化题库搜索系统能够接收处理的用户数量。考虑到目前自演化题库搜索系统的用户规模和并发现状，自演化题库搜索系统需要满足 200 用户数的并发要求。</a:t>
            </a:r>
            <a:endParaRPr sz="1730" b="1" dirty="0">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548352"/>
            <a:ext cx="7749480" cy="725488"/>
          </a:xfrm>
        </p:spPr>
        <p:txBody>
          <a:bodyPr/>
          <a:lstStyle/>
          <a:p>
            <a:pPr algn="ctr"/>
            <a:r>
              <a:rPr lang="zh-CN" altLang="en-US" sz="3600" dirty="0">
                <a:sym typeface="+mn-ea"/>
              </a:rPr>
              <a:t>自演化拍照搜题系统需求分析</a:t>
            </a:r>
            <a:r>
              <a:rPr lang="en-US" altLang="zh-CN" sz="3600" dirty="0">
                <a:sym typeface="+mn-ea"/>
              </a:rPr>
              <a:t>-</a:t>
            </a:r>
            <a:r>
              <a:rPr lang="zh-CN" altLang="en-US" sz="3600" dirty="0">
                <a:sym typeface="+mn-ea"/>
              </a:rPr>
              <a:t>性能</a:t>
            </a:r>
            <a:br>
              <a:rPr lang="zh-CN" altLang="en-US" sz="3600" dirty="0"/>
            </a:br>
            <a:r>
              <a:rPr sz="1600" u="sng" dirty="0">
                <a:sym typeface="+mn-ea"/>
              </a:rPr>
              <a:t>金正伟. 自演化题库搜索系统的设计与实现[D].华中科技大学,2022.</a:t>
            </a:r>
            <a:endParaRPr lang="zh-CN" altLang="en-US" sz="1600" dirty="0">
              <a:sym typeface="+mn-ea"/>
            </a:endParaRPr>
          </a:p>
        </p:txBody>
      </p:sp>
      <p:sp>
        <p:nvSpPr>
          <p:cNvPr id="66" name="内容占位符 2"/>
          <p:cNvSpPr>
            <a:spLocks noGrp="1"/>
          </p:cNvSpPr>
          <p:nvPr>
            <p:ph idx="1"/>
          </p:nvPr>
        </p:nvSpPr>
        <p:spPr>
          <a:xfrm>
            <a:off x="251460" y="1565910"/>
            <a:ext cx="8472805" cy="4886960"/>
          </a:xfrm>
        </p:spPr>
        <p:txBody>
          <a:bodyPr/>
          <a:lstStyle/>
          <a:p>
            <a:r>
              <a:rPr sz="2400" b="1" dirty="0"/>
              <a:t>系统的可靠性</a:t>
            </a:r>
            <a:endParaRPr sz="2400" b="1" dirty="0"/>
          </a:p>
          <a:p>
            <a:pPr lvl="1">
              <a:buFont typeface="Wingdings" panose="05000000000000000000" charset="0"/>
              <a:buChar char="ü"/>
            </a:pPr>
            <a:r>
              <a:rPr sz="1800" b="1" dirty="0"/>
              <a:t>系统的可靠性要求系统具有一定的容错性。系统在正常运行时，需要有一定的容错能力，当某一节点出现故障导致部分服务宕机时，其余节点不会受到影响，正常提供服务。另外，也可以通过多实例部署的方式，保证整个系统的可靠性。</a:t>
            </a:r>
            <a:endParaRPr sz="1800" b="1" dirty="0"/>
          </a:p>
          <a:p>
            <a:pPr marL="342900" lvl="1" indent="-342900" algn="l">
              <a:buChar char="l"/>
            </a:pPr>
            <a:r>
              <a:rPr sz="2400" b="1" dirty="0">
                <a:cs typeface="+mn-cs"/>
              </a:rPr>
              <a:t>系统的可扩展性</a:t>
            </a:r>
            <a:endParaRPr sz="2400" b="1" dirty="0">
              <a:cs typeface="+mn-cs"/>
            </a:endParaRPr>
          </a:p>
          <a:p>
            <a:pPr lvl="1" algn="l">
              <a:buFont typeface="Wingdings" panose="05000000000000000000" charset="0"/>
              <a:buChar char="ü"/>
            </a:pPr>
            <a:r>
              <a:rPr sz="1800" b="1" dirty="0">
                <a:cs typeface="+mn-ea"/>
              </a:rPr>
              <a:t>系统的可扩展性是指当前软件系统开发完成后，在后续的软件系统版本更新迭代中，原系统架构能够支持新的功能扩展，便于进行代码更新，降低系统的更新成本并尽量不影响系统原有功能的正常运行。</a:t>
            </a:r>
            <a:endParaRPr sz="1800" b="1" dirty="0">
              <a:cs typeface="+mn-ea"/>
            </a:endParaRPr>
          </a:p>
          <a:p>
            <a:pPr lvl="1" algn="l">
              <a:buFont typeface="Wingdings" panose="05000000000000000000" charset="0"/>
              <a:buChar char="ü"/>
            </a:pPr>
            <a:r>
              <a:rPr sz="1800" b="1" dirty="0">
                <a:cs typeface="+mn-ea"/>
              </a:rPr>
              <a:t>自演化题库搜索系统已初步上线，正处于业务上升阶段，用户数量在不断的增多，随之而来的是业务规模的扩大和业务复杂度的上升。因此，自演化题库搜索系统必须要有较强的扩展性来应对后续增加的各种功能需求和业务需求。</a:t>
            </a:r>
            <a:endParaRPr sz="1800" b="1" dirty="0">
              <a:cs typeface="+mn-ea"/>
            </a:endParaRPr>
          </a:p>
          <a:p>
            <a:pPr marL="0" lvl="1" indent="0" algn="l">
              <a:buNone/>
            </a:pPr>
            <a:endParaRPr sz="1800" b="1" dirty="0">
              <a:cs typeface="+mn-ea"/>
            </a:endParaRPr>
          </a:p>
          <a:p>
            <a:pPr marL="0" lvl="1" indent="0" algn="l">
              <a:buNone/>
            </a:pPr>
            <a:endParaRPr sz="1800" b="1" dirty="0">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548352"/>
            <a:ext cx="7749480" cy="725488"/>
          </a:xfrm>
        </p:spPr>
        <p:txBody>
          <a:bodyPr/>
          <a:lstStyle/>
          <a:p>
            <a:pPr algn="ctr"/>
            <a:r>
              <a:rPr lang="zh-CN" altLang="en-US" sz="3600" dirty="0">
                <a:sym typeface="+mn-ea"/>
              </a:rPr>
              <a:t>自演化拍照搜题系统需求分析</a:t>
            </a:r>
            <a:r>
              <a:rPr lang="en-US" altLang="zh-CN" sz="3600" dirty="0">
                <a:sym typeface="+mn-ea"/>
              </a:rPr>
              <a:t>-</a:t>
            </a:r>
            <a:r>
              <a:rPr lang="zh-CN" altLang="en-US" sz="3600" dirty="0">
                <a:sym typeface="+mn-ea"/>
              </a:rPr>
              <a:t>性能</a:t>
            </a:r>
            <a:br>
              <a:rPr lang="zh-CN" altLang="en-US" sz="3600" dirty="0"/>
            </a:br>
            <a:r>
              <a:rPr sz="1600" u="sng" dirty="0">
                <a:sym typeface="+mn-ea"/>
              </a:rPr>
              <a:t>金正伟. 自演化题库搜索系统的设计与实现[D].华中科技大学,2022.</a:t>
            </a:r>
            <a:endParaRPr lang="zh-CN" altLang="en-US" sz="1600" dirty="0">
              <a:sym typeface="+mn-ea"/>
            </a:endParaRPr>
          </a:p>
        </p:txBody>
      </p:sp>
      <p:sp>
        <p:nvSpPr>
          <p:cNvPr id="66" name="内容占位符 2"/>
          <p:cNvSpPr>
            <a:spLocks noGrp="1"/>
          </p:cNvSpPr>
          <p:nvPr>
            <p:ph idx="1"/>
          </p:nvPr>
        </p:nvSpPr>
        <p:spPr>
          <a:xfrm>
            <a:off x="251460" y="1565910"/>
            <a:ext cx="8472805" cy="4886960"/>
          </a:xfrm>
        </p:spPr>
        <p:txBody>
          <a:bodyPr/>
          <a:lstStyle/>
          <a:p>
            <a:r>
              <a:rPr sz="2400" b="1" dirty="0"/>
              <a:t>系统的易用性</a:t>
            </a:r>
            <a:endParaRPr sz="2400" b="1" dirty="0"/>
          </a:p>
          <a:p>
            <a:pPr lvl="1">
              <a:buFont typeface="Wingdings" panose="05000000000000000000" charset="0"/>
              <a:buChar char="ü"/>
            </a:pPr>
            <a:r>
              <a:rPr lang="zh-CN" sz="1800" b="1" dirty="0"/>
              <a:t>系统</a:t>
            </a:r>
            <a:r>
              <a:rPr sz="1800" b="1" dirty="0"/>
              <a:t>的易用性是指系统的操作简易，减少用户的使用学习时间。自演化题库搜索系统的易用性需要达到以下几点：（1）系统使用简单，用户可以快速上手使用。（2）生产力水平随着系统使用熟练度上升。（3）用户可以利用以前的学习来回忆系统的使用。（4）低的出错率，能够防止操作错误的发生。</a:t>
            </a:r>
            <a:endParaRPr sz="1800" b="1" dirty="0"/>
          </a:p>
          <a:p>
            <a:pPr marL="342900" lvl="1" indent="-342900" algn="l">
              <a:buChar char="l"/>
            </a:pPr>
            <a:r>
              <a:rPr sz="2400" b="1" dirty="0">
                <a:cs typeface="+mn-cs"/>
              </a:rPr>
              <a:t>系统的安全性</a:t>
            </a:r>
            <a:endParaRPr sz="2400" b="1" dirty="0">
              <a:cs typeface="+mn-cs"/>
            </a:endParaRPr>
          </a:p>
          <a:p>
            <a:pPr lvl="1" algn="l">
              <a:buFont typeface="Wingdings" panose="05000000000000000000" charset="0"/>
              <a:buChar char="ü"/>
            </a:pPr>
            <a:r>
              <a:rPr sz="1800" b="1" dirty="0">
                <a:cs typeface="+mn-ea"/>
              </a:rPr>
              <a:t>自演化题库搜索系统的安全性需求指的是自演化题库搜索系统的各个服务的访问需要经过一系列的校验，不可直接暴露访问接口。</a:t>
            </a:r>
            <a:endParaRPr sz="1800" b="1" dirty="0">
              <a:cs typeface="+mn-ea"/>
            </a:endParaRPr>
          </a:p>
          <a:p>
            <a:pPr marL="0" lvl="1" indent="0" algn="l">
              <a:buNone/>
            </a:pPr>
            <a:endParaRPr sz="1800" b="1" dirty="0">
              <a:cs typeface="+mn-ea"/>
            </a:endParaRPr>
          </a:p>
          <a:p>
            <a:pPr marL="0" lvl="1" indent="0" algn="l">
              <a:buNone/>
            </a:pPr>
            <a:endParaRPr sz="1800" b="1" dirty="0">
              <a:cs typeface="+mn-ea"/>
            </a:endParaRPr>
          </a:p>
        </p:txBody>
      </p:sp>
    </p:spTree>
  </p:cSld>
  <p:clrMapOvr>
    <a:masterClrMapping/>
  </p:clrMapOvr>
</p:sld>
</file>

<file path=ppt/tags/tag1.xml><?xml version="1.0" encoding="utf-8"?>
<p:tagLst xmlns:p="http://schemas.openxmlformats.org/presentationml/2006/main">
  <p:tag name="KSO_WPP_MARK_KEY" val="b71b4175-4001-4061-bdd5-e049222a5678"/>
  <p:tag name="COMMONDATA" val="eyJoZGlkIjoiYzc5MTA1MGU0OThhZmNkZjc5Y2VjOTY2YTYzMTE3ZDk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演示</Application>
  <PresentationFormat>全屏显示(4:3)</PresentationFormat>
  <Paragraphs>53</Paragraphs>
  <Slides>6</Slides>
  <Notes>58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Franklin Gothic Medium</vt:lpstr>
      <vt:lpstr>华文楷体</vt:lpstr>
      <vt:lpstr>Wingdings</vt:lpstr>
      <vt:lpstr>微软雅黑</vt:lpstr>
      <vt:lpstr>Arial Unicode MS</vt:lpstr>
      <vt:lpstr>Calibri</vt:lpstr>
      <vt:lpstr>Network</vt:lpstr>
      <vt:lpstr>课后作业</vt:lpstr>
      <vt:lpstr>自演化拍照搜题系统需求分析-功能 金正伟. 自演化题库搜索系统的设计与实现[D].华中科技大学,2022.</vt:lpstr>
      <vt:lpstr>自演化拍照搜题系统需求分析-功能 金正伟. 自演化题库搜索系统的设计与实现[D].华中科技大学,2022.</vt:lpstr>
      <vt:lpstr>自演化拍照搜题系统需求分析-性能 金正伟. 自演化题库搜索系统的设计与实现[D].华中科技大学,2022.</vt:lpstr>
      <vt:lpstr>自演化拍照搜题系统需求分析-性能 金正伟. 自演化题库搜索系统的设计与实现[D].华中科技大学,2022.</vt:lpstr>
      <vt:lpstr>自演化拍照搜题系统需求分析-性能 金正伟. 自演化题库搜索系统的设计与实现[D].华中科技大学,2022.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1211</cp:revision>
  <dcterms:created xsi:type="dcterms:W3CDTF">2019-10-06T12:10:00Z</dcterms:created>
  <dcterms:modified xsi:type="dcterms:W3CDTF">2023-10-03T13:19:00Z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0C559A6D09A146BB81D9A5412459B9E4_13</vt:lpwstr>
  </property>
</Properties>
</file>