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1140" r:id="rId3"/>
    <p:sldId id="1152" r:id="rId5"/>
    <p:sldId id="1016" r:id="rId6"/>
    <p:sldId id="1017" r:id="rId7"/>
    <p:sldId id="1018" r:id="rId8"/>
    <p:sldId id="1019" r:id="rId9"/>
    <p:sldId id="1020" r:id="rId10"/>
    <p:sldId id="1021" r:id="rId11"/>
    <p:sldId id="975" r:id="rId12"/>
    <p:sldId id="976" r:id="rId13"/>
    <p:sldId id="977" r:id="rId14"/>
    <p:sldId id="980" r:id="rId15"/>
    <p:sldId id="962" r:id="rId16"/>
  </p:sldIdLst>
  <p:sldSz cx="9144000" cy="6858000" type="screen4x3"/>
  <p:notesSz cx="7099300" cy="10234295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80099" autoAdjust="0"/>
  </p:normalViewPr>
  <p:slideViewPr>
    <p:cSldViewPr showGuides="1">
      <p:cViewPr varScale="1">
        <p:scale>
          <a:sx n="139" d="100"/>
          <a:sy n="139" d="100"/>
        </p:scale>
        <p:origin x="2472" y="120"/>
      </p:cViewPr>
      <p:guideLst>
        <p:guide orient="horz" pos="2160"/>
        <p:guide pos="2945"/>
      </p:guideLst>
    </p:cSldViewPr>
  </p:slideViewPr>
  <p:outlineViewPr>
    <p:cViewPr>
      <p:scale>
        <a:sx n="33" d="100"/>
        <a:sy n="33" d="100"/>
      </p:scale>
      <p:origin x="0" y="-150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/>
            </a:lvl1pPr>
          </a:lstStyle>
          <a:p>
            <a:fld id="{CBCDED79-2E0A-4F10-BB4A-0D76FF3B56F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0D5C-0BB7-4A35-91DA-6A43C8E88D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982369" y="3479006"/>
            <a:ext cx="4724400" cy="71438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8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924175"/>
            <a:ext cx="9366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logo－zi-sh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3848100"/>
            <a:ext cx="2921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669213" y="3848100"/>
            <a:ext cx="320675" cy="2159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pPr>
              <a:defRPr/>
            </a:pPr>
            <a:r>
              <a:rPr lang="en-US" altLang="zh-CN" sz="900" b="1">
                <a:latin typeface="Franklin Gothic Medium" panose="020B0603020102020204" pitchFamily="34" charset="0"/>
              </a:rPr>
              <a:t>INSTITUTE OF COMPUTING TECHNOLOGY</a:t>
            </a:r>
            <a:endParaRPr lang="en-US" altLang="zh-CN" sz="900" b="1">
              <a:latin typeface="Franklin Gothic Medium" panose="020B060302010202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0825" y="2708275"/>
            <a:ext cx="8281988" cy="71438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825" y="549275"/>
            <a:ext cx="7058025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924175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6C533D-5FFB-455A-893C-89815F109E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8078C-AF67-4462-A399-5B85A7E24B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92150"/>
            <a:ext cx="2057400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19800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E2F5A-3BFB-4AE8-998F-5316945E4E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7543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D30DB-6621-4284-947A-056D3A549D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7057-B256-4F76-995B-DDA611CBF0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86B6E-DCEA-4A35-8040-8263043E24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6F0A-057F-4E34-81E6-547D012A36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35146-12F7-441D-8E30-D649917D5D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1D362-A74D-4D10-A3AD-B858FBBB78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7ECC0-695B-4BAF-B847-00504E4E38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16210-A357-4124-8A8F-42E44220DD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1AFF8-0C68-47F0-8A57-20E76977B83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75438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/>
            </a:lvl1pPr>
          </a:lstStyle>
          <a:p>
            <a:pPr>
              <a:defRPr/>
            </a:pPr>
            <a:fld id="{569A5F50-896F-4585-B595-20E3948513EE}" type="slidenum">
              <a:rPr lang="en-US" altLang="zh-CN"/>
            </a:fld>
            <a:endParaRPr lang="en-US" altLang="zh-CN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468313" y="1484313"/>
            <a:ext cx="7272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12.xml"/><Relationship Id="rId2" Type="http://schemas.openxmlformats.org/officeDocument/2006/relationships/image" Target="../media/image12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9.xml"/><Relationship Id="rId2" Type="http://schemas.openxmlformats.org/officeDocument/2006/relationships/image" Target="../media/image9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3272"/>
            <a:ext cx="7749480" cy="725488"/>
          </a:xfrm>
        </p:spPr>
        <p:txBody>
          <a:bodyPr/>
          <a:lstStyle/>
          <a:p>
            <a:pPr algn="ctr"/>
            <a:r>
              <a:rPr lang="zh-CN" sz="3200" dirty="0"/>
              <a:t>课后作业</a:t>
            </a:r>
            <a:endParaRPr lang="zh-CN" sz="3200" dirty="0"/>
          </a:p>
        </p:txBody>
      </p:sp>
      <p:sp>
        <p:nvSpPr>
          <p:cNvPr id="66" name="内容占位符 2"/>
          <p:cNvSpPr>
            <a:spLocks noGrp="1"/>
          </p:cNvSpPr>
          <p:nvPr>
            <p:ph idx="1"/>
          </p:nvPr>
        </p:nvSpPr>
        <p:spPr>
          <a:xfrm>
            <a:off x="790575" y="1565910"/>
            <a:ext cx="7381240" cy="4886960"/>
          </a:xfrm>
        </p:spPr>
        <p:txBody>
          <a:bodyPr/>
          <a:lstStyle/>
          <a:p>
            <a:r>
              <a:rPr lang="zh-CN" altLang="en-US" sz="2000" b="1" dirty="0"/>
              <a:t>论述个性化推荐与个性化</a:t>
            </a:r>
            <a:r>
              <a:rPr lang="zh-CN" altLang="en-US" sz="2000" b="1" dirty="0"/>
              <a:t>教育之间的</a:t>
            </a:r>
            <a:r>
              <a:rPr lang="zh-CN" altLang="en-US" sz="2000" b="1" dirty="0"/>
              <a:t>关系？</a:t>
            </a:r>
            <a:endParaRPr lang="zh-CN" altLang="en-US" sz="2000" b="1" dirty="0"/>
          </a:p>
          <a:p>
            <a:r>
              <a:rPr lang="zh-CN" altLang="en-US" sz="2000" b="1" u="sng" dirty="0">
                <a:sym typeface="+mn-ea"/>
              </a:rPr>
              <a:t>考虑学生的遗忘与学习进步，设计一个基于学科知识图谱与难度的个性化学习系统，画出系统工作原理图</a:t>
            </a:r>
            <a:r>
              <a:rPr lang="zh-CN" altLang="en-US" sz="2000" b="1" u="sng" dirty="0"/>
              <a:t>？</a:t>
            </a:r>
            <a:endParaRPr lang="zh-CN" altLang="en-US" sz="2000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404495"/>
            <a:ext cx="7749540" cy="1003935"/>
          </a:xfrm>
        </p:spPr>
        <p:txBody>
          <a:bodyPr/>
          <a:lstStyle/>
          <a:p>
            <a:pPr algn="ctr"/>
            <a:r>
              <a:rPr sz="3200" dirty="0"/>
              <a:t>Bloom学生能力分类总结</a:t>
            </a:r>
            <a:r>
              <a:rPr lang="zh-CN" sz="3200" dirty="0"/>
              <a:t>与学习任务案例</a:t>
            </a:r>
            <a:br>
              <a:rPr lang="zh-CN" altLang="en-US" sz="3600" dirty="0"/>
            </a:br>
            <a:r>
              <a:rPr sz="1600" dirty="0">
                <a:sym typeface="+mn-ea"/>
              </a:rPr>
              <a:t>云岳,代欢,张育培等.个性化学习路径推荐综述[J].软件学报,2022,33(12):4590-4615</a:t>
            </a:r>
            <a:endParaRPr lang="zh-CN" altLang="en-US" sz="16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605" y="1484630"/>
            <a:ext cx="5105400" cy="2495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92170" y="4112260"/>
            <a:ext cx="5086350" cy="2508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404495"/>
            <a:ext cx="7749540" cy="1003935"/>
          </a:xfrm>
        </p:spPr>
        <p:txBody>
          <a:bodyPr/>
          <a:lstStyle/>
          <a:p>
            <a:pPr algn="ctr"/>
            <a:r>
              <a:rPr sz="3200" dirty="0"/>
              <a:t>开放的学习路径构建模型</a:t>
            </a:r>
            <a:br>
              <a:rPr lang="zh-CN" altLang="en-US" sz="3600" dirty="0"/>
            </a:br>
            <a:r>
              <a:rPr sz="1600" dirty="0">
                <a:sym typeface="+mn-ea"/>
              </a:rPr>
              <a:t>云岳,代欢,张育培等.个性化学习路径推荐综述[J].软件学报,2022,33(12):4590-4615</a:t>
            </a:r>
            <a:endParaRPr lang="zh-CN" altLang="en-US" sz="1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385" y="1555750"/>
            <a:ext cx="8825230" cy="4854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404495"/>
            <a:ext cx="7749540" cy="1003935"/>
          </a:xfrm>
        </p:spPr>
        <p:txBody>
          <a:bodyPr/>
          <a:lstStyle/>
          <a:p>
            <a:pPr algn="ctr"/>
            <a:r>
              <a:rPr sz="3200" dirty="0"/>
              <a:t>个性化学习路径推荐研究现状分析</a:t>
            </a:r>
            <a:r>
              <a:rPr sz="2800" dirty="0"/>
              <a:t> </a:t>
            </a:r>
            <a:br>
              <a:rPr lang="zh-CN" altLang="en-US" sz="3200" dirty="0"/>
            </a:br>
            <a:r>
              <a:rPr sz="1600" dirty="0">
                <a:sym typeface="+mn-ea"/>
              </a:rPr>
              <a:t>云岳,代欢,张育培等.个性化学习路径推荐综述[J].软件学报,2022,33(12):4590-4615</a:t>
            </a:r>
            <a:endParaRPr lang="zh-CN" altLang="en-US" sz="16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070" y="1628775"/>
            <a:ext cx="8646795" cy="51257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404495"/>
            <a:ext cx="7749540" cy="1003935"/>
          </a:xfrm>
        </p:spPr>
        <p:txBody>
          <a:bodyPr/>
          <a:lstStyle/>
          <a:p>
            <a:pPr algn="ctr"/>
            <a:r>
              <a:rPr lang="zh-CN" altLang="en-US" sz="2400" dirty="0">
                <a:sym typeface="+mn-ea"/>
              </a:rPr>
              <a:t>考虑学生的遗忘与学习进步，设计一个基于学科知识图谱与难度的个性化学习系统，画出系统工作原理图</a:t>
            </a:r>
            <a:endParaRPr lang="zh-CN" altLang="en-US" sz="2400" dirty="0">
              <a:sym typeface="+mn-ea"/>
            </a:endParaRPr>
          </a:p>
        </p:txBody>
      </p:sp>
      <p:sp>
        <p:nvSpPr>
          <p:cNvPr id="66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44475" y="1565910"/>
            <a:ext cx="8433435" cy="4975860"/>
          </a:xfrm>
        </p:spPr>
        <p:txBody>
          <a:bodyPr/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/>
              <a:t>根据学习目标、学生画像、学科知识图谱，静态规划出一条难度适宜、最优的全局学习路径。</a:t>
            </a:r>
            <a:endParaRPr lang="zh-CN" altLang="en-US" sz="2400" b="1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/>
              <a:t>在每个学习阶段进行个性化测试，获取学生的遗忘与学习进步，更新学生画像；</a:t>
            </a:r>
            <a:endParaRPr lang="zh-CN" altLang="en-US" sz="2400" b="1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/>
              <a:t>对学习路径进行局部调整优化；</a:t>
            </a:r>
            <a:endParaRPr lang="zh-CN" altLang="en-US" sz="2400" b="1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/>
              <a:t>是否完成学习目标，如果完成，下一步；否则，返回第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步；</a:t>
            </a:r>
            <a:endParaRPr lang="zh-CN" altLang="en-US" sz="2400" b="1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b="1" dirty="0"/>
              <a:t>输出学生的学习用时、学习路径、个人画像。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12" y="333087"/>
            <a:ext cx="7749480" cy="725488"/>
          </a:xfrm>
        </p:spPr>
        <p:txBody>
          <a:bodyPr/>
          <a:lstStyle/>
          <a:p>
            <a:pPr algn="ctr"/>
            <a:r>
              <a:rPr lang="zh-CN" altLang="en-US" sz="3600" dirty="0"/>
              <a:t>智能型数字教程与个性化</a:t>
            </a:r>
            <a:r>
              <a:rPr lang="zh-CN" altLang="en-US" sz="3600" dirty="0"/>
              <a:t>教育</a:t>
            </a:r>
            <a:br>
              <a:rPr lang="zh-CN" altLang="en-US" sz="3600" dirty="0"/>
            </a:br>
            <a:r>
              <a:rPr lang="zh-CN" altLang="en-US" sz="1000" dirty="0"/>
              <a:t>张治.ChatGPT/生成式人工智能重塑教育的底层逻辑和可能路径[J].华东师范大学学报(教育科学版),2023,41(07):131-142.</a:t>
            </a:r>
            <a:endParaRPr lang="zh-CN" altLang="en-US" sz="1000" dirty="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6700" y="1186815"/>
            <a:ext cx="8610600" cy="5632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404495"/>
            <a:ext cx="7749540" cy="1003935"/>
          </a:xfrm>
        </p:spPr>
        <p:txBody>
          <a:bodyPr/>
          <a:lstStyle/>
          <a:p>
            <a:pPr algn="ctr"/>
            <a:r>
              <a:rPr lang="zh-CN" altLang="en-US" sz="2800" dirty="0"/>
              <a:t>图</a:t>
            </a:r>
            <a:r>
              <a:rPr lang="en-US" altLang="zh-CN" sz="2800" dirty="0"/>
              <a:t>1</a:t>
            </a:r>
            <a:r>
              <a:rPr lang="zh-CN" altLang="en-US" sz="2800" dirty="0"/>
              <a:t>：在线学习系统中学习资源的复杂关系</a:t>
            </a:r>
            <a:br>
              <a:rPr lang="zh-CN" altLang="en-US" sz="2800" dirty="0"/>
            </a:br>
            <a:r>
              <a:rPr sz="1600" dirty="0">
                <a:sym typeface="+mn-ea"/>
              </a:rPr>
              <a:t>吴正洋,汤庸,刘海.个性化学习推荐研究综述[J].计算机科学与探索,2022,16(01):21-40</a:t>
            </a:r>
            <a:endParaRPr lang="zh-CN" altLang="en-US" sz="16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1505" y="1628775"/>
            <a:ext cx="726313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404495"/>
            <a:ext cx="7749540" cy="1003935"/>
          </a:xfrm>
        </p:spPr>
        <p:txBody>
          <a:bodyPr/>
          <a:lstStyle/>
          <a:p>
            <a:pPr algn="ctr"/>
            <a:r>
              <a:rPr lang="zh-CN" altLang="en-US" sz="3600" dirty="0">
                <a:sym typeface="+mn-ea"/>
              </a:rPr>
              <a:t>智能学习系统的</a:t>
            </a:r>
            <a:r>
              <a:rPr lang="zh-CN" altLang="en-US" sz="3600" dirty="0"/>
              <a:t>个性化学习推荐</a:t>
            </a:r>
            <a:br>
              <a:rPr lang="zh-CN" altLang="en-US" sz="3600" dirty="0"/>
            </a:br>
            <a:r>
              <a:rPr sz="1600" dirty="0">
                <a:sym typeface="+mn-ea"/>
              </a:rPr>
              <a:t>吴正洋,汤庸,刘海.个性化学习推荐研究综述[J].计算机科学与探索,2022,16(01):21-40</a:t>
            </a:r>
            <a:endParaRPr lang="zh-CN" altLang="en-US" sz="1600" dirty="0">
              <a:sym typeface="+mn-ea"/>
            </a:endParaRPr>
          </a:p>
        </p:txBody>
      </p:sp>
      <p:sp>
        <p:nvSpPr>
          <p:cNvPr id="66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44475" y="1556385"/>
            <a:ext cx="8514080" cy="4975860"/>
          </a:xfrm>
        </p:spPr>
        <p:txBody>
          <a:bodyPr/>
          <a:p>
            <a:r>
              <a:rPr lang="zh-CN" altLang="en-US" sz="1800" b="1" dirty="0"/>
              <a:t>在智能学习系统中，学习者利用各类学习资源加入教学活动， 学习资源包括课件、多媒体和模拟场景、练习题和测 验，甚至适度和生动的讨论话题等。</a:t>
            </a:r>
            <a:endParaRPr lang="zh-CN" altLang="en-US" sz="1800" b="1" dirty="0"/>
          </a:p>
          <a:p>
            <a:r>
              <a:rPr lang="zh-CN" altLang="en-US" sz="1800" b="1" dirty="0"/>
              <a:t>这些学习资源由于内在关系可能组合形成一个复杂的结构[3]，如图1 所示，在线学习系统中的各类学习资源通常源自互 联网或者教师。图中的正方形、六边形、圆形以及五 边形分别表示不同种类的学习资源。</a:t>
            </a:r>
            <a:endParaRPr lang="zh-CN" altLang="en-US" sz="1800" b="1" dirty="0"/>
          </a:p>
          <a:p>
            <a:r>
              <a:rPr lang="zh-CN" altLang="en-US" sz="1800" b="1" dirty="0"/>
              <a:t>同类学习资源 之间存在知识的前序、后继、同级的层次关系，这种 层次关系也可能存在于不同种类的资源间。而即使 学习资源的类型不同，也可能具有相同知识、相同来 源，属于相同课程，此外，它们之间还可能存在相互引用、扩展知识的关系。</a:t>
            </a:r>
            <a:endParaRPr lang="zh-CN" altLang="en-US" sz="1800" b="1" dirty="0"/>
          </a:p>
          <a:p>
            <a:r>
              <a:rPr lang="zh-CN" altLang="en-US" sz="1800" b="1" dirty="0"/>
              <a:t>学习者通过与学习资源的交互达到认知提升的目的，但由于学习资源种类数量繁多且结构复杂，因 此有必要在学习系统中嵌入个性化功能，以适应性 地跟踪学习者的进展，并提供适合他们需要的学习 资源[4]。鉴于此，学习推荐系统（learning recommender system，LRS）应运而生。</a:t>
            </a:r>
            <a:endParaRPr lang="zh-CN" altLang="en-US" sz="1800" b="1" dirty="0"/>
          </a:p>
          <a:p>
            <a:r>
              <a:rPr lang="zh-CN" altLang="en-US" sz="1800" b="1" dirty="0"/>
              <a:t>学习是一项具有综合性特 征的活动，需要学习者长期持续的认知加工、情感投 入乃至意志支撑。因此，与推荐系统在其他领域的应用不同，学习推荐不是为了预测或迎合学习者的 潜在行为，而应该通过推荐的内容，辅助学习者在合 适的学习进程中以合理的方式发现与其个性化参数 相匹配的学习资源，从而保持学习者的积极性，并支 持他们有效地完成学习活动[5]。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404495"/>
            <a:ext cx="7749540" cy="1003935"/>
          </a:xfrm>
        </p:spPr>
        <p:txBody>
          <a:bodyPr/>
          <a:lstStyle/>
          <a:p>
            <a:pPr algn="ctr"/>
            <a:r>
              <a:rPr lang="zh-CN" altLang="en-US" sz="3600" dirty="0"/>
              <a:t>个性化学习推荐的三个关键</a:t>
            </a:r>
            <a:r>
              <a:rPr lang="zh-CN" altLang="en-US" sz="3600" dirty="0"/>
              <a:t>问题</a:t>
            </a:r>
            <a:br>
              <a:rPr lang="zh-CN" altLang="en-US" sz="3600" dirty="0"/>
            </a:br>
            <a:r>
              <a:rPr sz="1600" dirty="0">
                <a:sym typeface="+mn-ea"/>
              </a:rPr>
              <a:t>吴正洋,汤庸,刘海.个性化学习推荐研究综述[J].计算机科学与探索,2022,16(01):21-40</a:t>
            </a:r>
            <a:endParaRPr lang="zh-CN" altLang="en-US" sz="1600" dirty="0">
              <a:sym typeface="+mn-ea"/>
            </a:endParaRPr>
          </a:p>
        </p:txBody>
      </p:sp>
      <p:sp>
        <p:nvSpPr>
          <p:cNvPr id="66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44475" y="1556385"/>
            <a:ext cx="8514080" cy="4975860"/>
          </a:xfrm>
        </p:spPr>
        <p:txBody>
          <a:bodyPr/>
          <a:p>
            <a:r>
              <a:rPr lang="zh-CN" altLang="en-US" sz="2400" b="1" dirty="0"/>
              <a:t>根据以上目标，本文从学习推荐系统的研究中归纳了三个核心问题：</a:t>
            </a:r>
            <a:endParaRPr lang="zh-CN" altLang="en-US" sz="2400" b="1" dirty="0"/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2000" b="1" dirty="0"/>
              <a:t>第一个是学习者建模问题，即 如何对学习者的学习风格、认知水平、情感状态等信 息进行全面捕获，并有效地建立学习者模型。</a:t>
            </a:r>
            <a:endParaRPr lang="zh-CN" altLang="en-US" sz="2000" b="1" dirty="0"/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2000" b="1" dirty="0"/>
              <a:t>第二 个是学习推荐对象建模问题，即如何发掘学习推荐对象与学习者个性化参数相关联的信息，并有效地 建立学习推荐对象模型。</a:t>
            </a:r>
            <a:endParaRPr lang="zh-CN" altLang="en-US" sz="2000" b="1" dirty="0"/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2000" b="1" dirty="0"/>
              <a:t>第三个是学习推荐算法设计问题，即采用何种计算模式将学习者模型和学习 推荐资源模型有效结合，从而提升比较、过滤、匹配 等操作的效率和精度。</a:t>
            </a:r>
            <a:endParaRPr lang="zh-CN" altLang="en-US" sz="2000" b="1" dirty="0"/>
          </a:p>
          <a:p>
            <a:r>
              <a:rPr lang="zh-CN" altLang="en-US" sz="2400" b="1" dirty="0"/>
              <a:t>此外，建构主义学习理论认为，学习活动是学习者认知构建的过程，且具有持续 性和连贯性，因此，对推荐效果的评价和跟踪也是学习推荐系统应解决的重要问题。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404495"/>
            <a:ext cx="7749540" cy="1003935"/>
          </a:xfrm>
        </p:spPr>
        <p:txBody>
          <a:bodyPr/>
          <a:lstStyle/>
          <a:p>
            <a:pPr algn="ctr"/>
            <a:r>
              <a:rPr lang="zh-CN" altLang="en-US" sz="2800" dirty="0"/>
              <a:t>图</a:t>
            </a:r>
            <a:r>
              <a:rPr lang="en-US" altLang="zh-CN" sz="2800" dirty="0"/>
              <a:t>2</a:t>
            </a:r>
            <a:r>
              <a:rPr lang="zh-CN" altLang="en-US" sz="2800" dirty="0"/>
              <a:t>：学习推荐系统的框架示意图</a:t>
            </a:r>
            <a:br>
              <a:rPr lang="zh-CN" altLang="en-US" sz="2800" dirty="0"/>
            </a:br>
            <a:r>
              <a:rPr sz="1600" dirty="0">
                <a:sym typeface="+mn-ea"/>
              </a:rPr>
              <a:t>吴正洋,汤庸,刘海.个性化学习推荐研究综述[J].计算机科学与探索,2022,16(01):21-40</a:t>
            </a:r>
            <a:endParaRPr lang="zh-CN" altLang="en-US" sz="16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1550" y="1700530"/>
            <a:ext cx="7250430" cy="4311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404495"/>
            <a:ext cx="7749540" cy="1003935"/>
          </a:xfrm>
        </p:spPr>
        <p:txBody>
          <a:bodyPr/>
          <a:lstStyle/>
          <a:p>
            <a:pPr algn="ctr"/>
            <a:r>
              <a:rPr sz="3200" dirty="0"/>
              <a:t>学习者建模</a:t>
            </a:r>
            <a:r>
              <a:rPr lang="zh-CN" sz="3200" dirty="0"/>
              <a:t>方法</a:t>
            </a:r>
            <a:br>
              <a:rPr lang="zh-CN" sz="3200" dirty="0"/>
            </a:br>
            <a:r>
              <a:rPr sz="1400" dirty="0">
                <a:sym typeface="+mn-ea"/>
              </a:rPr>
              <a:t>吴正洋,汤庸,刘海.个性化学习推荐研究综述[J].计算机科学与探索,2022,16(01):21-40</a:t>
            </a:r>
            <a:endParaRPr lang="zh-CN" altLang="en-US" sz="14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47490" y="1772920"/>
            <a:ext cx="4922520" cy="3524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2095" y="3140710"/>
            <a:ext cx="4455795" cy="2887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7749540" cy="1003935"/>
          </a:xfrm>
        </p:spPr>
        <p:txBody>
          <a:bodyPr/>
          <a:lstStyle/>
          <a:p>
            <a:pPr algn="ctr"/>
            <a:r>
              <a:rPr sz="3200" dirty="0"/>
              <a:t>学习资源文本特征提取</a:t>
            </a:r>
            <a:br>
              <a:rPr lang="zh-CN" sz="3200" dirty="0"/>
            </a:br>
            <a:r>
              <a:rPr sz="1400" dirty="0">
                <a:sym typeface="+mn-ea"/>
              </a:rPr>
              <a:t>吴正洋,汤庸,刘海.个性化学习推荐研究综述[J].计算机科学与探索,2022,16(01):21-40</a:t>
            </a:r>
            <a:endParaRPr lang="zh-CN" altLang="en-US" sz="14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3440" y="1412875"/>
            <a:ext cx="4362450" cy="2686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06195" y="4148455"/>
            <a:ext cx="6838950" cy="2635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404495"/>
            <a:ext cx="7749540" cy="1003935"/>
          </a:xfrm>
        </p:spPr>
        <p:txBody>
          <a:bodyPr/>
          <a:lstStyle/>
          <a:p>
            <a:pPr algn="ctr"/>
            <a:r>
              <a:rPr sz="3600" dirty="0"/>
              <a:t>个性化学习路径的两种思路</a:t>
            </a:r>
            <a:br>
              <a:rPr lang="zh-CN" altLang="en-US" sz="3600" dirty="0"/>
            </a:br>
            <a:r>
              <a:rPr sz="1600" dirty="0">
                <a:sym typeface="+mn-ea"/>
              </a:rPr>
              <a:t>云岳,代欢,张育培等.个性化学习路径推荐综述[J].软件学报,2022,33(12):4590-4615</a:t>
            </a:r>
            <a:endParaRPr lang="zh-CN" altLang="en-US" sz="1600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1925" y="1894205"/>
            <a:ext cx="8820150" cy="39306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PP_MARK_KEY" val="b71b4175-4001-4061-bdd5-e049222a5678"/>
  <p:tag name="COMMONDATA" val="eyJoZGlkIjoiYzc5MTA1MGU0OThhZmNkZjc5Y2VjOTY2YTYzMTE3ZD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1877</Words>
  <Application>WPS 演示</Application>
  <PresentationFormat>全屏显示(4:3)</PresentationFormat>
  <Paragraphs>47</Paragraphs>
  <Slides>13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Franklin Gothic Medium</vt:lpstr>
      <vt:lpstr>Wingdings</vt:lpstr>
      <vt:lpstr>微软雅黑</vt:lpstr>
      <vt:lpstr>Arial Unicode MS</vt:lpstr>
      <vt:lpstr>Calibri</vt:lpstr>
      <vt:lpstr>Network</vt:lpstr>
      <vt:lpstr>课后作业</vt:lpstr>
      <vt:lpstr>智能型数字教程与个性化教育 张治.ChatGPT/生成式人工智能重塑教育的底层逻辑和可能路径[J].华东师范大学学报(教育科学版),2023,41(07):131-142.</vt:lpstr>
      <vt:lpstr>图1：在线学习系统中学习资源的复杂关系 吴正洋,汤庸,刘海.个性化学习推荐研究综述[J].计算机科学与探索,2022,16(01):21-40</vt:lpstr>
      <vt:lpstr>智能学习系统的个性化学习推荐 吴正洋,汤庸,刘海.个性化学习推荐研究综述[J].计算机科学与探索,2022,16(01):21-40</vt:lpstr>
      <vt:lpstr>个性化学习推荐的三个关键问题 吴正洋,汤庸,刘海.个性化学习推荐研究综述[J].计算机科学与探索,2022,16(01):21-40</vt:lpstr>
      <vt:lpstr>图2：学习推荐系统的框架示意图 吴正洋,汤庸,刘海.个性化学习推荐研究综述[J].计算机科学与探索,2022,16(01):21-40</vt:lpstr>
      <vt:lpstr>学习者建模方法 吴正洋,汤庸,刘海.个性化学习推荐研究综述[J].计算机科学与探索,2022,16(01):21-40</vt:lpstr>
      <vt:lpstr>学习资源文本特征提取 吴正洋,汤庸,刘海.个性化学习推荐研究综述[J].计算机科学与探索,2022,16(01):21-40</vt:lpstr>
      <vt:lpstr>个性化学习路径的两种思路 云岳,代欢,张育培等.个性化学习路径推荐综述[J].软件学报,2022,33(12):4590-4615</vt:lpstr>
      <vt:lpstr>Bloom学生能力分类总结与学习任务案例 云岳,代欢,张育培等.个性化学习路径推荐综述[J].软件学报,2022,33(12):4590-4615</vt:lpstr>
      <vt:lpstr>开放的学习路径构建模型 云岳,代欢,张育培等.个性化学习路径推荐综述[J].软件学报,2022,33(12):4590-4615</vt:lpstr>
      <vt:lpstr>个性化学习路径推荐研究现状分析  云岳,代欢,张育培等.个性化学习路径推荐综述[J].软件学报,2022,33(12):4590-4615</vt:lpstr>
      <vt:lpstr>考虑学生的遗忘与学习进步，设计一个基于学科知识图谱与难度的个性化学习系统，画出系统工作原理图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面向中小学云端虚拟教育的并行图形绘制研究</dc:title>
  <dc:creator>luozy</dc:creator>
  <cp:lastModifiedBy>lzy</cp:lastModifiedBy>
  <cp:revision>1278</cp:revision>
  <dcterms:created xsi:type="dcterms:W3CDTF">2019-10-06T12:10:00Z</dcterms:created>
  <dcterms:modified xsi:type="dcterms:W3CDTF">2023-10-23T06:58:23Z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3AC8D436454A4619B616599EF0959E78_13</vt:lpwstr>
  </property>
</Properties>
</file>