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8" r:id="rId3"/>
    <p:sldId id="299" r:id="rId4"/>
    <p:sldId id="300" r:id="rId5"/>
    <p:sldId id="323" r:id="rId6"/>
    <p:sldId id="301" r:id="rId7"/>
    <p:sldId id="302" r:id="rId8"/>
    <p:sldId id="328" r:id="rId9"/>
    <p:sldId id="324" r:id="rId10"/>
    <p:sldId id="261" r:id="rId11"/>
    <p:sldId id="262" r:id="rId12"/>
    <p:sldId id="304" r:id="rId13"/>
    <p:sldId id="295" r:id="rId14"/>
    <p:sldId id="263" r:id="rId15"/>
    <p:sldId id="306" r:id="rId16"/>
    <p:sldId id="308" r:id="rId17"/>
    <p:sldId id="264" r:id="rId18"/>
    <p:sldId id="309" r:id="rId19"/>
    <p:sldId id="258" r:id="rId20"/>
    <p:sldId id="257" r:id="rId21"/>
    <p:sldId id="325" r:id="rId22"/>
    <p:sldId id="296" r:id="rId23"/>
    <p:sldId id="310" r:id="rId24"/>
    <p:sldId id="311" r:id="rId25"/>
    <p:sldId id="312" r:id="rId26"/>
    <p:sldId id="316" r:id="rId27"/>
    <p:sldId id="313" r:id="rId28"/>
    <p:sldId id="314" r:id="rId29"/>
    <p:sldId id="315" r:id="rId30"/>
    <p:sldId id="279" r:id="rId31"/>
    <p:sldId id="268" r:id="rId32"/>
    <p:sldId id="326" r:id="rId33"/>
    <p:sldId id="269" r:id="rId34"/>
    <p:sldId id="327" r:id="rId35"/>
    <p:sldId id="317" r:id="rId36"/>
    <p:sldId id="318" r:id="rId37"/>
    <p:sldId id="319" r:id="rId38"/>
    <p:sldId id="320" r:id="rId39"/>
    <p:sldId id="272" r:id="rId40"/>
    <p:sldId id="321" r:id="rId41"/>
    <p:sldId id="273" r:id="rId42"/>
    <p:sldId id="322" r:id="rId43"/>
    <p:sldId id="277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2640" autoAdjust="0"/>
  </p:normalViewPr>
  <p:slideViewPr>
    <p:cSldViewPr snapToGrid="0" showGuides="1">
      <p:cViewPr varScale="1">
        <p:scale>
          <a:sx n="102" d="100"/>
          <a:sy n="102" d="100"/>
        </p:scale>
        <p:origin x="460" y="72"/>
      </p:cViewPr>
      <p:guideLst>
        <p:guide orient="horz" pos="2159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总复习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947600"/>
            <a:ext cx="10969200" cy="4759200"/>
          </a:xfrm>
        </p:spPr>
        <p:txBody>
          <a:bodyPr>
            <a:normAutofit/>
          </a:bodyPr>
          <a:lstStyle/>
          <a:p>
            <a:pPr marL="0" lvl="1"/>
            <a:r>
              <a:rPr lang="zh-CN" altLang="en-US" sz="2400" dirty="0">
                <a:sym typeface="+mn-ea"/>
              </a:rPr>
              <a:t>注意的选择方式</a:t>
            </a:r>
            <a:endParaRPr lang="zh-CN" altLang="en-US" sz="2400" dirty="0"/>
          </a:p>
          <a:p>
            <a:pPr marL="457200" lvl="2"/>
            <a:r>
              <a:rPr lang="zh-CN" altLang="en-US" sz="2400" dirty="0"/>
              <a:t>自下而上注意</a:t>
            </a:r>
          </a:p>
          <a:p>
            <a:pPr marL="914400" lvl="3"/>
            <a:r>
              <a:rPr lang="zh-CN" altLang="en-US" sz="2400" dirty="0"/>
              <a:t>外界刺激凸显性、外界刺激驱动、本能反应、自动化加工</a:t>
            </a:r>
          </a:p>
          <a:p>
            <a:pPr marL="457200" lvl="2"/>
            <a:r>
              <a:rPr lang="zh-CN" altLang="en-US" sz="2400" dirty="0"/>
              <a:t>自上而下注意</a:t>
            </a:r>
          </a:p>
          <a:p>
            <a:pPr marL="914400" lvl="3"/>
            <a:r>
              <a:rPr lang="zh-CN" altLang="en-US" sz="2400" dirty="0"/>
              <a:t>行为目标和意图控制、受控的、有意的</a:t>
            </a:r>
            <a:endParaRPr lang="en-US" altLang="zh-CN" sz="2400" dirty="0"/>
          </a:p>
          <a:p>
            <a:pPr marL="228600" lvl="2" indent="0">
              <a:buNone/>
            </a:pPr>
            <a:r>
              <a:rPr lang="zh-CN" altLang="en-US" sz="2600" dirty="0"/>
              <a:t>  给出一种生活中的现象能够分析采用的注意加工形式。</a:t>
            </a:r>
          </a:p>
          <a:p>
            <a:pPr marL="0" lvl="1"/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325" y="132150"/>
            <a:ext cx="10969200" cy="705600"/>
          </a:xfrm>
        </p:spPr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325" y="1094795"/>
            <a:ext cx="10969200" cy="4759200"/>
          </a:xfrm>
        </p:spPr>
        <p:txBody>
          <a:bodyPr>
            <a:normAutofit fontScale="92500" lnSpcReduction="10000"/>
          </a:bodyPr>
          <a:lstStyle/>
          <a:p>
            <a:pPr marL="0" lvl="1"/>
            <a:r>
              <a:rPr lang="zh-CN" altLang="en-US" sz="2800" dirty="0">
                <a:sym typeface="+mn-ea"/>
              </a:rPr>
              <a:t>选择注意的滤波器模型和衰减模型</a:t>
            </a:r>
          </a:p>
          <a:p>
            <a:pPr marL="800100" lvl="2" indent="-342900"/>
            <a:r>
              <a:rPr lang="zh-CN" altLang="en-US" sz="2800" dirty="0">
                <a:sym typeface="+mn-ea"/>
              </a:rPr>
              <a:t>两种模型都属于</a:t>
            </a:r>
            <a:r>
              <a:rPr lang="zh-CN" altLang="en-US" sz="2800" b="1" dirty="0">
                <a:sym typeface="+mn-ea"/>
              </a:rPr>
              <a:t>早期选择模型</a:t>
            </a:r>
          </a:p>
          <a:p>
            <a:pPr marL="800100" lvl="2" indent="-342900"/>
            <a:r>
              <a:rPr lang="zh-CN" altLang="en-US" sz="2800" dirty="0">
                <a:sym typeface="+mn-ea"/>
              </a:rPr>
              <a:t>滤波器模型加工的特点</a:t>
            </a:r>
          </a:p>
          <a:p>
            <a:pPr lvl="2"/>
            <a:r>
              <a:rPr lang="zh-CN" altLang="en-US" sz="2450" dirty="0">
                <a:sym typeface="+mn-ea"/>
              </a:rPr>
              <a:t>第一阶段以并行的方式</a:t>
            </a:r>
            <a:r>
              <a:rPr lang="zh-CN" altLang="en-US" sz="2450" b="1" dirty="0">
                <a:sym typeface="+mn-ea"/>
              </a:rPr>
              <a:t>提取</a:t>
            </a:r>
            <a:r>
              <a:rPr lang="zh-CN" altLang="en-US" sz="2450" dirty="0">
                <a:sym typeface="+mn-ea"/>
              </a:rPr>
              <a:t>所有刺激的各种</a:t>
            </a:r>
            <a:r>
              <a:rPr lang="zh-CN" altLang="en-US" sz="2450" b="1" dirty="0">
                <a:sym typeface="+mn-ea"/>
              </a:rPr>
              <a:t>物理属性（特征）</a:t>
            </a:r>
            <a:r>
              <a:rPr lang="zh-CN" altLang="en-US" sz="2450" dirty="0">
                <a:sym typeface="+mn-ea"/>
              </a:rPr>
              <a:t>。</a:t>
            </a:r>
            <a:endParaRPr lang="en-US" altLang="zh-CN" sz="2450" dirty="0"/>
          </a:p>
          <a:p>
            <a:pPr lvl="2"/>
            <a:r>
              <a:rPr lang="zh-CN" altLang="en-US" sz="2450" dirty="0">
                <a:sym typeface="+mn-ea"/>
              </a:rPr>
              <a:t>第二阶段：被注意的刺激</a:t>
            </a:r>
            <a:r>
              <a:rPr lang="zh-CN" altLang="en-US" sz="2450" b="1" dirty="0">
                <a:sym typeface="+mn-ea"/>
              </a:rPr>
              <a:t>完全通过</a:t>
            </a:r>
            <a:r>
              <a:rPr lang="zh-CN" altLang="en-US" sz="2450" dirty="0">
                <a:sym typeface="+mn-ea"/>
              </a:rPr>
              <a:t>滤波器进行知觉加工。没有被注意的刺激在感觉水平就被</a:t>
            </a:r>
            <a:r>
              <a:rPr lang="zh-CN" altLang="en-US" sz="2450" b="1" dirty="0">
                <a:sym typeface="+mn-ea"/>
              </a:rPr>
              <a:t>完全滤除</a:t>
            </a:r>
            <a:r>
              <a:rPr lang="zh-CN" altLang="en-US" sz="2450" dirty="0">
                <a:sym typeface="+mn-ea"/>
              </a:rPr>
              <a:t>，可能永远都无法抵达知觉水平。</a:t>
            </a:r>
            <a:endParaRPr lang="en-US" altLang="zh-CN" sz="2450" dirty="0"/>
          </a:p>
          <a:p>
            <a:pPr marL="800100" lvl="2" indent="-342900"/>
            <a:r>
              <a:rPr lang="zh-CN" altLang="en-US" sz="2800" dirty="0">
                <a:sym typeface="+mn-ea"/>
              </a:rPr>
              <a:t>衰减模型（在第二阶段存在差异）</a:t>
            </a:r>
          </a:p>
          <a:p>
            <a:pPr marL="1257300" lvl="3" indent="-342900"/>
            <a:r>
              <a:rPr lang="zh-CN" altLang="en-US" sz="2450" dirty="0">
                <a:sym typeface="+mn-ea"/>
              </a:rPr>
              <a:t>第二阶段滤波器仅仅是对未注意的信息进行</a:t>
            </a:r>
            <a:r>
              <a:rPr lang="zh-CN" altLang="en-US" sz="2450" b="1" dirty="0">
                <a:sym typeface="+mn-ea"/>
              </a:rPr>
              <a:t>衰减</a:t>
            </a:r>
            <a:r>
              <a:rPr lang="zh-CN" altLang="en-US" sz="2450" dirty="0">
                <a:sym typeface="+mn-ea"/>
              </a:rPr>
              <a:t>。</a:t>
            </a:r>
            <a:endParaRPr lang="en-US" altLang="zh-CN" sz="2450" dirty="0">
              <a:sym typeface="+mn-ea"/>
            </a:endParaRPr>
          </a:p>
          <a:p>
            <a:pPr marL="342900" lvl="1" indent="-342900"/>
            <a:r>
              <a:rPr lang="zh-CN" altLang="en-US" sz="2650" dirty="0">
                <a:sym typeface="+mn-ea"/>
              </a:rPr>
              <a:t>后期选择模型</a:t>
            </a:r>
            <a:endParaRPr lang="en-US" altLang="zh-CN" sz="2650" dirty="0">
              <a:sym typeface="+mn-ea"/>
            </a:endParaRPr>
          </a:p>
          <a:p>
            <a:pPr marL="800100" lvl="2" indent="-342900"/>
            <a:r>
              <a:rPr lang="zh-CN" altLang="en-US" sz="2650" dirty="0">
                <a:solidFill>
                  <a:srgbClr val="FF0000"/>
                </a:solidFill>
                <a:sym typeface="+mn-ea"/>
              </a:rPr>
              <a:t>注意选择发生在知觉之后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5510" y="6111240"/>
            <a:ext cx="9227820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能应用滤波器模型或者衰减模型解释生活中的现象。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7785" y="-1646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选择注意的三种模型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2305" y="1089750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特征提取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6094" y="1034488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特征整合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65739" y="1003098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模式匹配</a:t>
            </a:r>
          </a:p>
        </p:txBody>
      </p:sp>
      <p:sp>
        <p:nvSpPr>
          <p:cNvPr id="9" name="右箭头 8"/>
          <p:cNvSpPr/>
          <p:nvPr/>
        </p:nvSpPr>
        <p:spPr>
          <a:xfrm>
            <a:off x="730253" y="1708290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245431" y="1708290"/>
            <a:ext cx="1571269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914739" y="1708290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7049" y="1246625"/>
            <a:ext cx="11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刺激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470734" y="1526930"/>
            <a:ext cx="205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存储特征及特征之间的关系</a:t>
            </a:r>
          </a:p>
        </p:txBody>
      </p:sp>
      <p:sp>
        <p:nvSpPr>
          <p:cNvPr id="17" name="椭圆 16"/>
          <p:cNvSpPr/>
          <p:nvPr/>
        </p:nvSpPr>
        <p:spPr>
          <a:xfrm>
            <a:off x="9324108" y="1383441"/>
            <a:ext cx="2346036" cy="11179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956800" y="1025613"/>
            <a:ext cx="213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</a:t>
            </a:r>
          </a:p>
        </p:txBody>
      </p:sp>
      <p:sp>
        <p:nvSpPr>
          <p:cNvPr id="19" name="左右箭头 18"/>
          <p:cNvSpPr/>
          <p:nvPr/>
        </p:nvSpPr>
        <p:spPr>
          <a:xfrm>
            <a:off x="8132620" y="1789802"/>
            <a:ext cx="943265" cy="3052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144404" y="1108591"/>
            <a:ext cx="831276" cy="526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245431" y="2135616"/>
            <a:ext cx="748144" cy="504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966300" y="1632708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991124" y="2140580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420775" y="1798476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38414" y="1355315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670698" y="1591349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580759" y="2076460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881226" y="1817619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860458" y="1395835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869298" y="1640567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893475" y="1870176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908009" y="2126503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131565" y="1605419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048979" y="2003063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122009" y="2286465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427548" y="2963850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特征提取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976094" y="2918708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特征整合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65739" y="2887318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模式匹配</a:t>
            </a:r>
          </a:p>
        </p:txBody>
      </p:sp>
      <p:sp>
        <p:nvSpPr>
          <p:cNvPr id="36" name="右箭头 35"/>
          <p:cNvSpPr/>
          <p:nvPr/>
        </p:nvSpPr>
        <p:spPr>
          <a:xfrm>
            <a:off x="730253" y="3592510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245431" y="3592510"/>
            <a:ext cx="1571269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914739" y="3592510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7049" y="3130845"/>
            <a:ext cx="11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刺激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470734" y="3411150"/>
            <a:ext cx="205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存储特征及特征之间的关系</a:t>
            </a:r>
          </a:p>
        </p:txBody>
      </p:sp>
      <p:sp>
        <p:nvSpPr>
          <p:cNvPr id="41" name="椭圆 40"/>
          <p:cNvSpPr/>
          <p:nvPr/>
        </p:nvSpPr>
        <p:spPr>
          <a:xfrm>
            <a:off x="9324108" y="3267661"/>
            <a:ext cx="2346036" cy="11179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左右箭头 41"/>
          <p:cNvSpPr/>
          <p:nvPr/>
        </p:nvSpPr>
        <p:spPr>
          <a:xfrm>
            <a:off x="8132620" y="3674022"/>
            <a:ext cx="943265" cy="3052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3144404" y="2992811"/>
            <a:ext cx="831276" cy="526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245431" y="4019836"/>
            <a:ext cx="748144" cy="504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66300" y="3516928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3991124" y="4024800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3420775" y="3682696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053277" y="3238369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670698" y="3475569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80759" y="3960680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81226" y="3701839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131565" y="3489639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048979" y="3887283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122009" y="4170685"/>
            <a:ext cx="213084" cy="152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92305" y="5126037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特征提取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976094" y="5070775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特征整合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565739" y="5039385"/>
            <a:ext cx="85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模式匹配</a:t>
            </a:r>
          </a:p>
        </p:txBody>
      </p:sp>
      <p:sp>
        <p:nvSpPr>
          <p:cNvPr id="64" name="右箭头 63"/>
          <p:cNvSpPr/>
          <p:nvPr/>
        </p:nvSpPr>
        <p:spPr>
          <a:xfrm>
            <a:off x="730253" y="5744577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3245431" y="5744577"/>
            <a:ext cx="1571269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5914739" y="5744577"/>
            <a:ext cx="1514764" cy="40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37049" y="5282912"/>
            <a:ext cx="11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刺激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9470734" y="5563217"/>
            <a:ext cx="205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存储特征及特征之间的关系</a:t>
            </a:r>
          </a:p>
        </p:txBody>
      </p:sp>
      <p:sp>
        <p:nvSpPr>
          <p:cNvPr id="80" name="椭圆 79"/>
          <p:cNvSpPr/>
          <p:nvPr/>
        </p:nvSpPr>
        <p:spPr>
          <a:xfrm>
            <a:off x="9324108" y="5419728"/>
            <a:ext cx="2346036" cy="11179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左右箭头 80"/>
          <p:cNvSpPr/>
          <p:nvPr/>
        </p:nvSpPr>
        <p:spPr>
          <a:xfrm>
            <a:off x="8132620" y="5826089"/>
            <a:ext cx="943265" cy="3052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5676380" y="5164078"/>
            <a:ext cx="831276" cy="526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5777407" y="6191103"/>
            <a:ext cx="748144" cy="504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6498276" y="5688195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6523100" y="6196067"/>
            <a:ext cx="601803" cy="4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4810852" y="3230342"/>
            <a:ext cx="116891" cy="894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812562" y="3491663"/>
            <a:ext cx="104144" cy="693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840651" y="3716278"/>
            <a:ext cx="123432" cy="91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839074" y="3967491"/>
            <a:ext cx="125009" cy="101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70569" y="1357454"/>
            <a:ext cx="91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滤波器模型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-52095" y="3300779"/>
            <a:ext cx="87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衰减模型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-90906" y="5378550"/>
            <a:ext cx="93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后期选择模型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0038131" y="2768677"/>
            <a:ext cx="213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9956800" y="4958062"/>
            <a:ext cx="213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</a:t>
            </a:r>
          </a:p>
        </p:txBody>
      </p:sp>
      <p:sp>
        <p:nvSpPr>
          <p:cNvPr id="28" name="矩形 27"/>
          <p:cNvSpPr/>
          <p:nvPr/>
        </p:nvSpPr>
        <p:spPr>
          <a:xfrm>
            <a:off x="1304926" y="733426"/>
            <a:ext cx="4590188" cy="414399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78236" y="742805"/>
            <a:ext cx="236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早期选择</a:t>
            </a:r>
          </a:p>
        </p:txBody>
      </p:sp>
      <p:sp>
        <p:nvSpPr>
          <p:cNvPr id="108" name="椭圆 107"/>
          <p:cNvSpPr/>
          <p:nvPr/>
        </p:nvSpPr>
        <p:spPr>
          <a:xfrm>
            <a:off x="5538966" y="3158880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566690" y="3500591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5577486" y="3804820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579424" y="4107314"/>
            <a:ext cx="195481" cy="186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分别支持两种注意模型的双耳分听实验</a:t>
            </a:r>
            <a:br>
              <a:rPr lang="zh-CN" altLang="en-US" dirty="0">
                <a:sym typeface="+mn-ea"/>
              </a:rPr>
            </a:br>
            <a:r>
              <a:rPr lang="zh-CN" altLang="en-US" dirty="0"/>
              <a:t>双耳分听实验</a:t>
            </a:r>
          </a:p>
        </p:txBody>
      </p:sp>
      <p:pic>
        <p:nvPicPr>
          <p:cNvPr id="4" name="Picture 2" descr="C:\Users\Andre\SkyDrive\Vorlesungen\PY2025 - Cognitive Psychology 2014\Gobet_Artwork_gif_files\05.04_AW83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" y="2182065"/>
            <a:ext cx="5239855" cy="3137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71" y="2257643"/>
            <a:ext cx="6233774" cy="22989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163" y="5725483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支持选择注意的滤波器模型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26038" y="508825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支持选择注意的衰减模型</a:t>
            </a:r>
          </a:p>
        </p:txBody>
      </p:sp>
      <p:sp>
        <p:nvSpPr>
          <p:cNvPr id="9" name="矩形 8"/>
          <p:cNvSpPr/>
          <p:nvPr/>
        </p:nvSpPr>
        <p:spPr>
          <a:xfrm>
            <a:off x="6580863" y="158226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右耳为追随耳，左耳为非追随耳</a:t>
            </a:r>
          </a:p>
        </p:txBody>
      </p:sp>
      <p:sp>
        <p:nvSpPr>
          <p:cNvPr id="10" name="矩形 9"/>
          <p:cNvSpPr/>
          <p:nvPr/>
        </p:nvSpPr>
        <p:spPr>
          <a:xfrm>
            <a:off x="905163" y="156566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左耳为追随耳，右耳为非追随耳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250" y="193745"/>
            <a:ext cx="10969200" cy="705600"/>
          </a:xfrm>
        </p:spPr>
        <p:txBody>
          <a:bodyPr/>
          <a:lstStyle/>
          <a:p>
            <a:r>
              <a:rPr lang="zh-CN" altLang="en-US">
                <a:sym typeface="+mn-ea"/>
              </a:rPr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99160"/>
            <a:ext cx="10968990" cy="5464810"/>
          </a:xfrm>
        </p:spPr>
        <p:txBody>
          <a:bodyPr>
            <a:noAutofit/>
          </a:bodyPr>
          <a:lstStyle/>
          <a:p>
            <a:pPr lvl="0"/>
            <a:r>
              <a:rPr lang="zh-CN" altLang="en-US" sz="2800" dirty="0">
                <a:sym typeface="+mn-ea"/>
              </a:rPr>
              <a:t>将注意引入物体识别的两种模型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特征整合模型</a:t>
            </a:r>
          </a:p>
          <a:p>
            <a:pPr lvl="2"/>
            <a:r>
              <a:rPr lang="zh-CN" altLang="en-US" sz="2400" dirty="0">
                <a:sym typeface="+mn-ea"/>
              </a:rPr>
              <a:t>第一个阶段是</a:t>
            </a:r>
            <a:r>
              <a:rPr lang="zh-CN" altLang="en-US" sz="2400" b="1" dirty="0">
                <a:sym typeface="+mn-ea"/>
              </a:rPr>
              <a:t>特征登记阶段</a:t>
            </a:r>
            <a:r>
              <a:rPr lang="zh-CN" altLang="en-US" sz="2400" dirty="0">
                <a:sym typeface="+mn-ea"/>
              </a:rPr>
              <a:t>，也称为</a:t>
            </a:r>
            <a:r>
              <a:rPr lang="zh-CN" altLang="en-US" sz="2400" b="1" dirty="0">
                <a:sym typeface="+mn-ea"/>
              </a:rPr>
              <a:t>前注意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 err="1">
                <a:sym typeface="+mn-ea"/>
              </a:rPr>
              <a:t>preattention</a:t>
            </a:r>
            <a:r>
              <a:rPr lang="zh-CN" altLang="en-US" sz="2400" dirty="0">
                <a:sym typeface="+mn-ea"/>
              </a:rPr>
              <a:t>）阶段。</a:t>
            </a:r>
            <a:endParaRPr lang="en-US" altLang="zh-CN" sz="2400" dirty="0"/>
          </a:p>
          <a:p>
            <a:pPr lvl="2"/>
            <a:r>
              <a:rPr lang="zh-CN" altLang="en-US" sz="2400" dirty="0">
                <a:sym typeface="+mn-ea"/>
              </a:rPr>
              <a:t>第二个阶段是</a:t>
            </a:r>
            <a:r>
              <a:rPr lang="zh-CN" altLang="en-US" sz="2400" b="1" dirty="0">
                <a:sym typeface="+mn-ea"/>
              </a:rPr>
              <a:t>特征整合阶段</a:t>
            </a:r>
            <a:r>
              <a:rPr lang="zh-CN" altLang="en-US" sz="2400" dirty="0">
                <a:sym typeface="+mn-ea"/>
              </a:rPr>
              <a:t>，也称为</a:t>
            </a:r>
            <a:r>
              <a:rPr lang="zh-CN" altLang="en-US" sz="2400" b="1" dirty="0">
                <a:sym typeface="+mn-ea"/>
              </a:rPr>
              <a:t>集中注意阶段</a:t>
            </a:r>
            <a:endParaRPr lang="zh-CN" altLang="en-US" sz="2400" b="1" dirty="0"/>
          </a:p>
          <a:p>
            <a:pPr lvl="1"/>
            <a:r>
              <a:rPr lang="zh-CN" altLang="en-US" sz="2400" dirty="0">
                <a:sym typeface="+mn-ea"/>
              </a:rPr>
              <a:t>导向搜索模型（主要区别在第二阶段，增加了注意选择方式）</a:t>
            </a:r>
          </a:p>
          <a:p>
            <a:pPr lvl="2"/>
            <a:r>
              <a:rPr lang="zh-CN" altLang="en-US" sz="2400" dirty="0">
                <a:sym typeface="+mn-ea"/>
              </a:rPr>
              <a:t>首先是</a:t>
            </a:r>
            <a:r>
              <a:rPr lang="zh-CN" altLang="en-US" sz="2400" b="1" dirty="0">
                <a:sym typeface="+mn-ea"/>
              </a:rPr>
              <a:t>特征加工阶段</a:t>
            </a:r>
            <a:r>
              <a:rPr lang="zh-CN" altLang="en-US" sz="2400" dirty="0">
                <a:sym typeface="+mn-ea"/>
              </a:rPr>
              <a:t>，类似于特征整合理论的第一阶段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pPr lvl="2"/>
            <a:r>
              <a:rPr lang="zh-CN" altLang="en-US" sz="2400" dirty="0">
                <a:sym typeface="+mn-ea"/>
              </a:rPr>
              <a:t>在第二阶段上</a:t>
            </a:r>
            <a:r>
              <a:rPr lang="en-US" altLang="zh-CN" sz="2400" dirty="0">
                <a:sym typeface="+mn-ea"/>
              </a:rPr>
              <a:t>, Wolfe</a:t>
            </a:r>
            <a:r>
              <a:rPr lang="zh-CN" altLang="en-US" sz="2400" dirty="0">
                <a:sym typeface="+mn-ea"/>
              </a:rPr>
              <a:t>认为在特征识别之后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来自</a:t>
            </a:r>
            <a:r>
              <a:rPr lang="zh-CN" altLang="en-US" sz="2400" b="1" dirty="0">
                <a:sym typeface="+mn-ea"/>
              </a:rPr>
              <a:t>自上而下和自下而上的信息可以联合起来对注意进行引导</a:t>
            </a:r>
            <a:r>
              <a:rPr lang="zh-CN" altLang="en-US" sz="2400" dirty="0">
                <a:sym typeface="+mn-ea"/>
              </a:rPr>
              <a:t>，生成</a:t>
            </a:r>
            <a:r>
              <a:rPr lang="zh-CN" altLang="en-US" sz="2400" b="1" dirty="0">
                <a:sym typeface="+mn-ea"/>
              </a:rPr>
              <a:t>自上而下和自下而上的激活映射图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/>
          </a:p>
          <a:p>
            <a:pPr lvl="2"/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62" y="-210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特征整合模型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33450" y="1481671"/>
            <a:ext cx="85725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特征登记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69512" y="517758"/>
            <a:ext cx="8889830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特征整合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6412" y="25798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（特征提取）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62273" y="1627521"/>
            <a:ext cx="214312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形成位置地图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739" y="1112339"/>
            <a:ext cx="207645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选择注意地图的位置，特征整合形成物体表征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03436" y="1741170"/>
            <a:ext cx="174307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物体识别</a:t>
            </a:r>
          </a:p>
        </p:txBody>
      </p:sp>
      <p:sp>
        <p:nvSpPr>
          <p:cNvPr id="10" name="右箭头 9"/>
          <p:cNvSpPr/>
          <p:nvPr/>
        </p:nvSpPr>
        <p:spPr>
          <a:xfrm>
            <a:off x="1962150" y="1741170"/>
            <a:ext cx="807362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572500" y="1928303"/>
            <a:ext cx="638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70837" y="1928303"/>
            <a:ext cx="1006135" cy="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96905" y="231187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（模式匹配）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3900" y="4937779"/>
            <a:ext cx="85725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特征登记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26519" y="4053149"/>
            <a:ext cx="9423379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特征整合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5" name="矩形 14"/>
          <p:cNvSpPr/>
          <p:nvPr/>
        </p:nvSpPr>
        <p:spPr>
          <a:xfrm>
            <a:off x="136862" y="607585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（特征提取）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00291" y="4883406"/>
            <a:ext cx="1271588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形成位置地图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71081" y="4697028"/>
            <a:ext cx="207645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选择注意地图的位置，特征整合形成物体表征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385286" y="5196979"/>
            <a:ext cx="147637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物体识别</a:t>
            </a:r>
          </a:p>
        </p:txBody>
      </p:sp>
      <p:sp>
        <p:nvSpPr>
          <p:cNvPr id="22" name="右箭头 9"/>
          <p:cNvSpPr/>
          <p:nvPr/>
        </p:nvSpPr>
        <p:spPr>
          <a:xfrm>
            <a:off x="1741914" y="5180509"/>
            <a:ext cx="884605" cy="28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747531" y="5481858"/>
            <a:ext cx="590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186179" y="5297692"/>
            <a:ext cx="72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15421" y="4692454"/>
            <a:ext cx="1712118" cy="15560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生成自下而上和自上而下的激活映射图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847852" y="5466859"/>
            <a:ext cx="809625" cy="7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018573" y="574357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（模式匹配）</a:t>
            </a:r>
          </a:p>
        </p:txBody>
      </p:sp>
      <p:sp>
        <p:nvSpPr>
          <p:cNvPr id="28" name="内容占位符 2"/>
          <p:cNvSpPr txBox="1"/>
          <p:nvPr/>
        </p:nvSpPr>
        <p:spPr>
          <a:xfrm>
            <a:off x="171358" y="3422431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/>
              <a:t>导向搜索模型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21" grpId="0"/>
      <p:bldP spid="13" grpId="0" animBg="1"/>
      <p:bldP spid="14" grpId="0" animBg="1"/>
      <p:bldP spid="15" grpId="0"/>
      <p:bldP spid="16" grpId="0" animBg="1"/>
      <p:bldP spid="18" grpId="0" animBg="1"/>
      <p:bldP spid="19" grpId="0" animBg="1"/>
      <p:bldP spid="22" grpId="0" animBg="1"/>
      <p:bldP spid="25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400" y="1511611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ea"/>
              </a:rPr>
              <a:t>记忆信息加工的三个阶段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8446" y="2369744"/>
            <a:ext cx="1436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ym typeface="+mn-ea"/>
              </a:rPr>
              <a:t>信息编码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261111" y="2363565"/>
            <a:ext cx="1819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ym typeface="+mn-ea"/>
              </a:rPr>
              <a:t>信息存储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232821" y="2363565"/>
            <a:ext cx="2380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sym typeface="+mn-ea"/>
              </a:rPr>
              <a:t>信息提取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2791082" y="2556807"/>
            <a:ext cx="1186249" cy="124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6046572" y="2556288"/>
            <a:ext cx="1429266" cy="124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98117" y="3349990"/>
            <a:ext cx="160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短时记忆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50054" y="4026592"/>
            <a:ext cx="1197573" cy="8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信息存储时间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91082" y="5316730"/>
            <a:ext cx="160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长时记忆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365490" y="3413815"/>
            <a:ext cx="160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工作记忆</a:t>
            </a:r>
            <a:endParaRPr lang="zh-CN" altLang="en-US" sz="2400" dirty="0"/>
          </a:p>
        </p:txBody>
      </p:sp>
      <p:sp>
        <p:nvSpPr>
          <p:cNvPr id="21" name="箭头: 右 20"/>
          <p:cNvSpPr/>
          <p:nvPr/>
        </p:nvSpPr>
        <p:spPr>
          <a:xfrm>
            <a:off x="4261111" y="3619793"/>
            <a:ext cx="962627" cy="105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1746505" y="3619793"/>
            <a:ext cx="665721" cy="20396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95" y="362020"/>
            <a:ext cx="10969200" cy="705600"/>
          </a:xfrm>
        </p:spPr>
        <p:txBody>
          <a:bodyPr/>
          <a:lstStyle/>
          <a:p>
            <a:r>
              <a:rPr lang="zh-CN" altLang="en-US" dirty="0"/>
              <a:t>记忆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14755"/>
            <a:ext cx="10940415" cy="523748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2400" dirty="0">
                <a:sym typeface="+mn-ea"/>
              </a:rPr>
              <a:t>记忆信息加工的三个阶段</a:t>
            </a:r>
          </a:p>
          <a:p>
            <a:pPr lvl="1"/>
            <a:r>
              <a:rPr lang="zh-CN" altLang="en-US" sz="2130" b="1" dirty="0">
                <a:sym typeface="+mn-ea"/>
              </a:rPr>
              <a:t>信息编码、信息存储，以及信息提取</a:t>
            </a:r>
          </a:p>
          <a:p>
            <a:pPr lvl="0"/>
            <a:r>
              <a:rPr lang="zh-CN" altLang="en-US" sz="2395" dirty="0">
                <a:sym typeface="+mn-ea"/>
              </a:rPr>
              <a:t>短时记忆</a:t>
            </a:r>
          </a:p>
          <a:p>
            <a:pPr lvl="1"/>
            <a:r>
              <a:rPr lang="zh-CN" altLang="en-US" sz="2125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短时记忆是在</a:t>
            </a:r>
            <a:r>
              <a:rPr lang="zh-CN" altLang="en-US" sz="2125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短时间内</a:t>
            </a:r>
            <a:r>
              <a:rPr lang="zh-CN" altLang="en-US" sz="2125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将少量信息保持在一种活跃的，容易获得的状态的能力。</a:t>
            </a:r>
            <a:endParaRPr lang="en-GB" altLang="zh-CN" sz="2125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2125" dirty="0">
                <a:sym typeface="+mn-ea"/>
              </a:rPr>
              <a:t>存储容量： </a:t>
            </a:r>
            <a:r>
              <a:rPr lang="en-US" altLang="zh-CN" sz="2125" b="1" dirty="0">
                <a:sym typeface="+mn-ea"/>
              </a:rPr>
              <a:t>7 ±2</a:t>
            </a:r>
            <a:r>
              <a:rPr lang="zh-CN" altLang="en-US" sz="2125" b="1" dirty="0">
                <a:sym typeface="+mn-ea"/>
              </a:rPr>
              <a:t>组块</a:t>
            </a:r>
          </a:p>
          <a:p>
            <a:pPr lvl="1"/>
            <a:r>
              <a:rPr lang="zh-CN" altLang="en-US" sz="2125" dirty="0">
                <a:sym typeface="+mn-ea"/>
              </a:rPr>
              <a:t>信息保持方式：复述</a:t>
            </a:r>
          </a:p>
          <a:p>
            <a:pPr lvl="2"/>
            <a:r>
              <a:rPr lang="zh-CN" altLang="en-US" sz="2125" dirty="0">
                <a:sym typeface="+mn-ea"/>
              </a:rPr>
              <a:t>机械性复述（保存在短时记忆）</a:t>
            </a:r>
          </a:p>
          <a:p>
            <a:pPr lvl="2"/>
            <a:r>
              <a:rPr lang="zh-CN" altLang="en-US" sz="2125" dirty="0">
                <a:sym typeface="+mn-ea"/>
              </a:rPr>
              <a:t>精致性复述（短时记忆信息进入到工作记忆中，最后存储到长时记忆）</a:t>
            </a:r>
          </a:p>
          <a:p>
            <a:pPr lvl="0" algn="l"/>
            <a:r>
              <a:rPr lang="zh-CN" altLang="en-US" sz="2390" dirty="0">
                <a:sym typeface="+mn-ea"/>
              </a:rPr>
              <a:t>短时记忆与工作记忆的区别</a:t>
            </a:r>
          </a:p>
          <a:p>
            <a:pPr lvl="1" algn="l"/>
            <a:r>
              <a:rPr lang="zh-CN" altLang="en-US" sz="2120" dirty="0">
                <a:sym typeface="+mn-ea"/>
              </a:rPr>
              <a:t>短时记忆：存储</a:t>
            </a:r>
          </a:p>
          <a:p>
            <a:pPr lvl="1" algn="l"/>
            <a:r>
              <a:rPr lang="zh-CN" altLang="en-US" sz="2120" dirty="0">
                <a:sym typeface="+mn-ea"/>
              </a:rPr>
              <a:t>工作记忆：存储和操作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551" y="237149"/>
            <a:ext cx="10299726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长时记忆</a:t>
            </a:r>
            <a:br>
              <a:rPr lang="en-US" altLang="zh-CN" dirty="0"/>
            </a:br>
            <a:r>
              <a:rPr lang="zh-CN" altLang="en-US" sz="2000" dirty="0">
                <a:sym typeface="+mn-ea"/>
              </a:rPr>
              <a:t>存储时间（几年乃至终身）、存储内容（过去的经验与知识）和体验（过去与现在）</a:t>
            </a:r>
            <a:br>
              <a:rPr lang="zh-CN" altLang="en-US" sz="3600" dirty="0">
                <a:sym typeface="+mn-ea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1558" y="3497840"/>
            <a:ext cx="175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记忆存储</a:t>
            </a:r>
          </a:p>
        </p:txBody>
      </p:sp>
      <p:sp>
        <p:nvSpPr>
          <p:cNvPr id="10" name="矩形 9"/>
          <p:cNvSpPr/>
          <p:nvPr/>
        </p:nvSpPr>
        <p:spPr>
          <a:xfrm>
            <a:off x="8701712" y="2321073"/>
            <a:ext cx="2472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外显</a:t>
            </a:r>
            <a:endParaRPr lang="en-US" altLang="zh-CN" sz="2400" dirty="0"/>
          </a:p>
          <a:p>
            <a:r>
              <a:rPr lang="zh-CN" altLang="en-US" sz="2400" dirty="0"/>
              <a:t>回忆 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自由回忆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线索回忆</a:t>
            </a:r>
            <a:endParaRPr lang="en-US" altLang="zh-CN" sz="2400" dirty="0"/>
          </a:p>
          <a:p>
            <a:r>
              <a:rPr lang="zh-CN" altLang="en-US" sz="2400" dirty="0"/>
              <a:t>再认</a:t>
            </a:r>
            <a:endParaRPr lang="en-US" altLang="zh-CN" sz="2400" dirty="0"/>
          </a:p>
          <a:p>
            <a:endParaRPr lang="en-US" altLang="zh-CN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546246" y="1546028"/>
            <a:ext cx="175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存储的形式（知识表征）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80387" y="1746384"/>
            <a:ext cx="175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存储的内容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79367" y="2605288"/>
            <a:ext cx="393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陈述性记忆</a:t>
            </a:r>
            <a:endParaRPr lang="en-US" altLang="zh-CN" sz="2400" dirty="0"/>
          </a:p>
          <a:p>
            <a:r>
              <a:rPr lang="zh-CN" altLang="en-US" sz="2400" dirty="0"/>
              <a:t>语义记忆（事实）</a:t>
            </a:r>
            <a:endParaRPr lang="en-US" altLang="zh-CN" sz="2400" dirty="0"/>
          </a:p>
          <a:p>
            <a:r>
              <a:rPr lang="zh-CN" altLang="en-US" sz="2400" dirty="0"/>
              <a:t>情景记忆（事件）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84652" y="4718246"/>
            <a:ext cx="272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程序性记忆</a:t>
            </a:r>
            <a:endParaRPr lang="en-US" altLang="zh-CN" sz="2400" dirty="0"/>
          </a:p>
          <a:p>
            <a:r>
              <a:rPr lang="zh-CN" altLang="en-US" sz="2400" dirty="0"/>
              <a:t>（动作、技能、技巧、规则）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8130" y="2531397"/>
            <a:ext cx="276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陈述性知识</a:t>
            </a:r>
            <a:endParaRPr lang="en-US" altLang="zh-CN" sz="2400" dirty="0"/>
          </a:p>
          <a:p>
            <a:r>
              <a:rPr lang="zh-CN" altLang="en-US" sz="2400" dirty="0"/>
              <a:t>命题表征</a:t>
            </a:r>
            <a:endParaRPr lang="en-US" altLang="zh-CN" sz="2400" dirty="0"/>
          </a:p>
          <a:p>
            <a:r>
              <a:rPr lang="zh-CN" altLang="en-US" sz="2400" dirty="0"/>
              <a:t>语义网络</a:t>
            </a:r>
            <a:endParaRPr lang="en-US" altLang="zh-CN" sz="2400" dirty="0"/>
          </a:p>
          <a:p>
            <a:r>
              <a:rPr lang="zh-CN" altLang="en-US" sz="2400" dirty="0"/>
              <a:t>图式（框架、脚本）</a:t>
            </a:r>
            <a:endParaRPr lang="en-US" altLang="zh-CN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18130" y="4728134"/>
            <a:ext cx="276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程序性知识</a:t>
            </a:r>
            <a:endParaRPr lang="en-US" altLang="zh-CN" sz="2400" dirty="0"/>
          </a:p>
          <a:p>
            <a:r>
              <a:rPr lang="zh-CN" altLang="en-US" sz="2400" dirty="0"/>
              <a:t>产生式</a:t>
            </a:r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568217" y="1711060"/>
            <a:ext cx="175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记忆检索</a:t>
            </a:r>
          </a:p>
        </p:txBody>
      </p:sp>
      <p:sp>
        <p:nvSpPr>
          <p:cNvPr id="19" name="矩形 18"/>
          <p:cNvSpPr/>
          <p:nvPr/>
        </p:nvSpPr>
        <p:spPr>
          <a:xfrm>
            <a:off x="8701711" y="4974110"/>
            <a:ext cx="2472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内隐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9901"/>
            <a:ext cx="10515600" cy="1325563"/>
          </a:xfrm>
        </p:spPr>
        <p:txBody>
          <a:bodyPr/>
          <a:lstStyle/>
          <a:p>
            <a:r>
              <a:rPr lang="zh-CN" altLang="en-US" dirty="0"/>
              <a:t>海马</a:t>
            </a:r>
            <a:r>
              <a:rPr lang="en-US" altLang="zh-CN" dirty="0"/>
              <a:t>(Hippocampus)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58" y="1800638"/>
            <a:ext cx="6077527" cy="47680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0220" y="804597"/>
            <a:ext cx="340013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Neocortical area(</a:t>
            </a:r>
            <a:r>
              <a:rPr lang="zh-CN" altLang="en-US" sz="2400" dirty="0"/>
              <a:t>新皮层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89260" y="1394652"/>
            <a:ext cx="9237" cy="501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003635" y="1348655"/>
            <a:ext cx="0" cy="52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66564" y="1529995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内嗅皮层：海马</a:t>
            </a:r>
            <a:r>
              <a:rPr lang="zh-CN" altLang="en-US" sz="2400" b="1" dirty="0"/>
              <a:t>输入与输出</a:t>
            </a:r>
            <a:r>
              <a:rPr lang="zh-CN" altLang="en-US" sz="2400" dirty="0"/>
              <a:t>脑区，海马与新皮层的信息传递关口。</a:t>
            </a:r>
            <a:endParaRPr lang="en-US" altLang="zh-CN" sz="2400" dirty="0"/>
          </a:p>
        </p:txBody>
      </p:sp>
      <p:sp>
        <p:nvSpPr>
          <p:cNvPr id="17" name="椭圆 16"/>
          <p:cNvSpPr/>
          <p:nvPr/>
        </p:nvSpPr>
        <p:spPr>
          <a:xfrm>
            <a:off x="5093566" y="1823343"/>
            <a:ext cx="1145310" cy="5884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93057" y="3890417"/>
            <a:ext cx="1464250" cy="66311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91260" y="3537864"/>
            <a:ext cx="3111213" cy="11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齿状回：模式分离。产生新的神经元，形成新的记忆。</a:t>
            </a:r>
          </a:p>
        </p:txBody>
      </p:sp>
      <p:sp>
        <p:nvSpPr>
          <p:cNvPr id="20" name="椭圆 19"/>
          <p:cNvSpPr/>
          <p:nvPr/>
        </p:nvSpPr>
        <p:spPr>
          <a:xfrm>
            <a:off x="6326909" y="5395945"/>
            <a:ext cx="785091" cy="5522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70227" y="5500963"/>
            <a:ext cx="353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记忆的存储与检索</a:t>
            </a:r>
            <a:r>
              <a:rPr lang="zh-CN" altLang="en-US" sz="2400" dirty="0"/>
              <a:t>。吸引子网络存储情景记忆。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0664" y="5368326"/>
            <a:ext cx="3210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接收</a:t>
            </a:r>
            <a:r>
              <a:rPr lang="zh-CN" altLang="en-US" sz="2400" dirty="0"/>
              <a:t>从</a:t>
            </a:r>
            <a:r>
              <a:rPr lang="en-US" altLang="zh-CN" sz="2400" b="1" dirty="0"/>
              <a:t>CA3</a:t>
            </a:r>
            <a:r>
              <a:rPr lang="zh-CN" altLang="en-US" sz="2400" b="1" dirty="0"/>
              <a:t>区提取的记忆信息，生成</a:t>
            </a:r>
            <a:r>
              <a:rPr lang="zh-CN" altLang="en-US" sz="2400" dirty="0"/>
              <a:t>更加全面和复杂的记忆表征。</a:t>
            </a:r>
          </a:p>
        </p:txBody>
      </p:sp>
      <p:sp>
        <p:nvSpPr>
          <p:cNvPr id="23" name="椭圆 22"/>
          <p:cNvSpPr/>
          <p:nvPr/>
        </p:nvSpPr>
        <p:spPr>
          <a:xfrm>
            <a:off x="4152250" y="5500963"/>
            <a:ext cx="785091" cy="4472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8629" y="3731766"/>
            <a:ext cx="249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下托：</a:t>
            </a:r>
            <a:r>
              <a:rPr lang="en-US" altLang="zh-CN" sz="2400" b="1" dirty="0"/>
              <a:t>CA1</a:t>
            </a:r>
            <a:r>
              <a:rPr lang="zh-CN" altLang="en-US" sz="2400" b="1" dirty="0"/>
              <a:t>信息传递给内嗅皮层</a:t>
            </a:r>
          </a:p>
        </p:txBody>
      </p:sp>
      <p:sp>
        <p:nvSpPr>
          <p:cNvPr id="26" name="椭圆 25"/>
          <p:cNvSpPr/>
          <p:nvPr/>
        </p:nvSpPr>
        <p:spPr>
          <a:xfrm>
            <a:off x="3098514" y="3961018"/>
            <a:ext cx="1316468" cy="59250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7881" y="902044"/>
            <a:ext cx="2500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掌握海马的功能，</a:t>
            </a:r>
            <a:endParaRPr lang="en-US" altLang="zh-CN" sz="2400" dirty="0"/>
          </a:p>
          <a:p>
            <a:r>
              <a:rPr lang="zh-CN" altLang="en-US" sz="2400" dirty="0"/>
              <a:t>记忆巩固，编码</a:t>
            </a:r>
            <a:endParaRPr lang="en-US" altLang="zh-CN" sz="2400" dirty="0"/>
          </a:p>
          <a:p>
            <a:r>
              <a:rPr lang="zh-CN" altLang="en-US" sz="2400" dirty="0"/>
              <a:t>海马内部结构及功能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8140" y="2813668"/>
            <a:ext cx="937260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人的智能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180" y="235104"/>
            <a:ext cx="277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认知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85925" y="758324"/>
            <a:ext cx="2388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规划</a:t>
            </a:r>
            <a:endParaRPr lang="en-US" altLang="zh-CN" sz="2400" dirty="0"/>
          </a:p>
          <a:p>
            <a:r>
              <a:rPr lang="zh-CN" altLang="en-US" sz="2400" dirty="0"/>
              <a:t>决策</a:t>
            </a:r>
            <a:endParaRPr lang="en-US" altLang="zh-CN" sz="2400" dirty="0"/>
          </a:p>
          <a:p>
            <a:r>
              <a:rPr lang="zh-CN" altLang="en-US" sz="2400" dirty="0"/>
              <a:t>判断</a:t>
            </a:r>
            <a:endParaRPr lang="en-US" altLang="zh-CN" sz="2400" dirty="0"/>
          </a:p>
          <a:p>
            <a:r>
              <a:rPr lang="zh-CN" altLang="en-US" sz="2400" dirty="0"/>
              <a:t>问题解决</a:t>
            </a:r>
            <a:endParaRPr lang="en-US" altLang="zh-CN" sz="2400" dirty="0"/>
          </a:p>
          <a:p>
            <a:r>
              <a:rPr lang="zh-CN" altLang="en-US" sz="2400" dirty="0"/>
              <a:t>推理</a:t>
            </a:r>
            <a:endParaRPr lang="en-US" altLang="zh-CN" sz="2400" dirty="0"/>
          </a:p>
          <a:p>
            <a:r>
              <a:rPr lang="zh-CN" altLang="en-US" sz="2400" dirty="0"/>
              <a:t>抽象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记忆（知识表征）</a:t>
            </a:r>
            <a:endParaRPr lang="en-US" altLang="zh-CN" sz="2400" dirty="0"/>
          </a:p>
          <a:p>
            <a:r>
              <a:rPr lang="zh-CN" altLang="en-US" sz="2400" dirty="0"/>
              <a:t>注意</a:t>
            </a:r>
            <a:endParaRPr lang="en-US" altLang="zh-CN" sz="2400" dirty="0"/>
          </a:p>
          <a:p>
            <a:r>
              <a:rPr lang="zh-CN" altLang="en-US" sz="2400" dirty="0"/>
              <a:t>知觉</a:t>
            </a:r>
            <a:endParaRPr lang="en-US" altLang="zh-CN" sz="2400" dirty="0"/>
          </a:p>
          <a:p>
            <a:r>
              <a:rPr lang="zh-CN" altLang="en-US" sz="2400" dirty="0"/>
              <a:t>感觉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7180" y="3353164"/>
            <a:ext cx="93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基本认知加工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7180" y="1233160"/>
            <a:ext cx="93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高级认知加工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912" y="5012053"/>
            <a:ext cx="3431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脑</a:t>
            </a:r>
            <a:endParaRPr lang="en-US" altLang="zh-CN" sz="2800" dirty="0"/>
          </a:p>
          <a:p>
            <a:r>
              <a:rPr lang="zh-CN" altLang="en-US" sz="2800" dirty="0"/>
              <a:t>结构和功能（皮层）</a:t>
            </a:r>
            <a:endParaRPr lang="en-US" altLang="zh-CN" sz="2800" dirty="0"/>
          </a:p>
          <a:p>
            <a:r>
              <a:rPr lang="zh-CN" altLang="en-US" sz="2800" dirty="0"/>
              <a:t>神经元特性 （微观）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01100" y="432078"/>
            <a:ext cx="277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认知计算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29600" y="1415059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符号主义认知计算</a:t>
            </a:r>
            <a:endParaRPr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29600" y="5442941"/>
            <a:ext cx="3348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连接主义认知计算</a:t>
            </a:r>
            <a:endParaRPr lang="en-US" altLang="zh-CN" sz="2800" dirty="0"/>
          </a:p>
          <a:p>
            <a:r>
              <a:rPr lang="zh-CN" altLang="en-US" sz="2800" dirty="0"/>
              <a:t>（类脑计算）</a:t>
            </a:r>
            <a:endParaRPr lang="en-US" altLang="zh-CN" sz="2800" dirty="0"/>
          </a:p>
        </p:txBody>
      </p:sp>
      <p:sp>
        <p:nvSpPr>
          <p:cNvPr id="15" name="箭头: 右 14"/>
          <p:cNvSpPr/>
          <p:nvPr/>
        </p:nvSpPr>
        <p:spPr>
          <a:xfrm rot="10800000">
            <a:off x="3783330" y="5889071"/>
            <a:ext cx="4446270" cy="170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 rot="10800000">
            <a:off x="2743199" y="1676668"/>
            <a:ext cx="5387341" cy="148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 rot="12852172">
            <a:off x="2091823" y="1683798"/>
            <a:ext cx="3911325" cy="245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 rot="9095220">
            <a:off x="2113576" y="4251516"/>
            <a:ext cx="3911325" cy="264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3578" y="1215002"/>
            <a:ext cx="238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模拟认知行为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09861" y="4245509"/>
            <a:ext cx="15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物质基础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58117" y="5427406"/>
            <a:ext cx="238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模拟物质结构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78675" y="2028285"/>
            <a:ext cx="238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" grpId="0"/>
      <p:bldP spid="3" grpId="0"/>
      <p:bldP spid="5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多模态信息整合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811" y="1723643"/>
            <a:ext cx="4147304" cy="536632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4000" dirty="0"/>
              <a:t>眶额皮层（</a:t>
            </a:r>
            <a:r>
              <a:rPr lang="en-US" altLang="zh-CN" sz="4000" dirty="0"/>
              <a:t>OFC</a:t>
            </a:r>
            <a:r>
              <a:rPr lang="zh-CN" altLang="en-US" sz="4000" dirty="0"/>
              <a:t>）接收所有感官加工系统的终端输入，整合多种感官信息形成对某种刺激的整体感知。</a:t>
            </a:r>
            <a:endParaRPr lang="en-US" altLang="zh-CN" sz="4000" dirty="0"/>
          </a:p>
          <a:p>
            <a:r>
              <a:rPr lang="zh-CN" altLang="en-US" sz="4000" dirty="0"/>
              <a:t>杏仁核（</a:t>
            </a:r>
            <a:r>
              <a:rPr lang="en-US" altLang="zh-CN" sz="4000" dirty="0"/>
              <a:t>amygdala</a:t>
            </a:r>
            <a:r>
              <a:rPr lang="zh-CN" altLang="en-US" sz="4000" dirty="0"/>
              <a:t>）</a:t>
            </a:r>
            <a:r>
              <a:rPr lang="en-US" altLang="zh-CN" sz="4000" dirty="0"/>
              <a:t>:</a:t>
            </a:r>
            <a:r>
              <a:rPr lang="zh-CN" altLang="en-US" sz="4000" dirty="0"/>
              <a:t>整合所有感官输入的信息，产生情绪体验。</a:t>
            </a:r>
            <a:endParaRPr lang="en-US" altLang="zh-CN" sz="4000" dirty="0"/>
          </a:p>
          <a:p>
            <a:r>
              <a:rPr lang="zh-CN" altLang="en-US" sz="4200" dirty="0"/>
              <a:t>将刺激的各种感官表征转化为奖励值（</a:t>
            </a:r>
            <a:r>
              <a:rPr lang="en-US" altLang="zh-CN" sz="4200" dirty="0"/>
              <a:t>reward</a:t>
            </a:r>
            <a:r>
              <a:rPr lang="zh-CN" altLang="en-US" sz="4200" dirty="0"/>
              <a:t>），传给其他脑区。</a:t>
            </a:r>
            <a:endParaRPr lang="en-US" altLang="zh-CN" sz="4200" dirty="0"/>
          </a:p>
          <a:p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40" y="1105694"/>
            <a:ext cx="6920663" cy="536632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746837" y="3629891"/>
            <a:ext cx="1016000" cy="11176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85671" y="2697017"/>
            <a:ext cx="1016000" cy="93287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5340" y="1105694"/>
            <a:ext cx="3299824" cy="5442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56281" y="4682491"/>
            <a:ext cx="519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感官输入</a:t>
            </a:r>
          </a:p>
        </p:txBody>
      </p:sp>
      <p:sp>
        <p:nvSpPr>
          <p:cNvPr id="9" name="矩形 8"/>
          <p:cNvSpPr/>
          <p:nvPr/>
        </p:nvSpPr>
        <p:spPr>
          <a:xfrm>
            <a:off x="9882775" y="1029133"/>
            <a:ext cx="2050339" cy="5065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28696" y="6094803"/>
            <a:ext cx="1904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通过强化学习产生输出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知识表征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824032"/>
            <a:ext cx="10969200" cy="4759200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掌握各种知识表征的概念。</a:t>
            </a:r>
            <a:endParaRPr lang="en-US" altLang="zh-CN" sz="2600" dirty="0"/>
          </a:p>
          <a:p>
            <a:r>
              <a:rPr lang="zh-CN" altLang="en-US" sz="2600" dirty="0"/>
              <a:t>掌握各种知识表征的特点。</a:t>
            </a:r>
            <a:endParaRPr lang="en-US" altLang="zh-CN" sz="2600" dirty="0"/>
          </a:p>
          <a:p>
            <a:r>
              <a:rPr lang="zh-CN" altLang="en-US" sz="2600" dirty="0"/>
              <a:t>掌握各种知识表征的应用场景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符号主义认知计算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740454"/>
            <a:ext cx="10969200" cy="475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符号主义设计理念</a:t>
            </a:r>
            <a:endParaRPr lang="en-US" altLang="zh-CN" sz="3600" dirty="0"/>
          </a:p>
          <a:p>
            <a:r>
              <a:rPr lang="zh-CN" altLang="en-US" sz="3600" dirty="0"/>
              <a:t>关键组成部分</a:t>
            </a:r>
            <a:endParaRPr lang="en-US" altLang="zh-CN" sz="3600" dirty="0"/>
          </a:p>
          <a:p>
            <a:r>
              <a:rPr lang="zh-CN" altLang="en-US" sz="3500" dirty="0"/>
              <a:t>人的认知行为的模拟：</a:t>
            </a:r>
            <a:endParaRPr lang="en-US" altLang="zh-CN" sz="3500" dirty="0"/>
          </a:p>
          <a:p>
            <a:pPr lvl="1"/>
            <a:r>
              <a:rPr lang="zh-CN" altLang="en-US" sz="3500" dirty="0"/>
              <a:t>特定认知加工行为的模拟：</a:t>
            </a:r>
            <a:endParaRPr lang="en-US" altLang="zh-CN" sz="3500" dirty="0"/>
          </a:p>
          <a:p>
            <a:pPr lvl="2"/>
            <a:r>
              <a:rPr lang="zh-CN" altLang="en-US" sz="3500" dirty="0"/>
              <a:t>逻辑推理（确定性、不确定性）</a:t>
            </a:r>
            <a:endParaRPr lang="en-US" altLang="zh-CN" sz="3500" dirty="0"/>
          </a:p>
          <a:p>
            <a:pPr lvl="1"/>
            <a:r>
              <a:rPr lang="zh-CN" altLang="en-US" sz="3500" dirty="0"/>
              <a:t>模拟人的整体认知行为的通用理论框架</a:t>
            </a:r>
            <a:endParaRPr lang="en-US" altLang="zh-CN" sz="3500" dirty="0"/>
          </a:p>
          <a:p>
            <a:pPr lvl="2"/>
            <a:r>
              <a:rPr lang="zh-CN" altLang="en-US" sz="3500" dirty="0"/>
              <a:t>认知架构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符号主义设计理念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01963" y="2123591"/>
          <a:ext cx="10575639" cy="31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634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哲学基础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认知本质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设计理念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符号主义认知计算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连接主义认知计算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32735" y="3106420"/>
            <a:ext cx="236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唯理论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2735" y="4349750"/>
            <a:ext cx="2426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ym typeface="+mn-ea"/>
              </a:rPr>
              <a:t>经验主义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59095" y="2829560"/>
            <a:ext cx="2841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理性推理</a:t>
            </a:r>
            <a:endParaRPr lang="en-US" altLang="zh-CN" sz="2400" dirty="0"/>
          </a:p>
          <a:p>
            <a:pPr algn="ctr"/>
            <a:r>
              <a:rPr lang="zh-CN" altLang="en-US" sz="2400" dirty="0">
                <a:sym typeface="+mn-ea"/>
              </a:rPr>
              <a:t>（基于先验知识的</a:t>
            </a:r>
            <a:r>
              <a:rPr lang="zh-CN" altLang="en-US" sz="2400" b="1" dirty="0">
                <a:sym typeface="+mn-ea"/>
              </a:rPr>
              <a:t>演绎逻辑推理</a:t>
            </a:r>
            <a:r>
              <a:rPr lang="zh-CN" altLang="en-US" sz="2400" dirty="0"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2415" y="4028440"/>
            <a:ext cx="3438525" cy="1446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2400" dirty="0">
                <a:sym typeface="+mn-ea"/>
              </a:rPr>
              <a:t>经验学习</a:t>
            </a:r>
            <a:endParaRPr lang="en-US" altLang="zh-CN" sz="2400" dirty="0"/>
          </a:p>
          <a:p>
            <a:pPr algn="ctr"/>
            <a:r>
              <a:rPr lang="zh-CN" altLang="en-US" sz="2400" dirty="0">
                <a:sym typeface="+mn-ea"/>
              </a:rPr>
              <a:t>（</a:t>
            </a:r>
            <a:r>
              <a:rPr lang="zh-CN" altLang="zh-CN" sz="2400" dirty="0">
                <a:sym typeface="+mn-ea"/>
              </a:rPr>
              <a:t>从不断积累的经验中</a:t>
            </a:r>
            <a:r>
              <a:rPr lang="zh-CN" altLang="zh-CN" sz="2400" b="1" dirty="0">
                <a:sym typeface="+mn-ea"/>
              </a:rPr>
              <a:t>归纳出一般原则</a:t>
            </a:r>
            <a:r>
              <a:rPr lang="zh-CN" altLang="zh-CN" sz="2400" dirty="0">
                <a:sym typeface="+mn-ea"/>
              </a:rPr>
              <a:t>的过程</a:t>
            </a:r>
            <a:r>
              <a:rPr lang="zh-CN" altLang="en-US" sz="2400" dirty="0"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90940" y="3013710"/>
            <a:ext cx="23425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自上向下</a:t>
            </a:r>
            <a:endParaRPr lang="en-US" altLang="zh-CN" sz="2400" dirty="0"/>
          </a:p>
          <a:p>
            <a:pPr algn="ctr"/>
            <a:r>
              <a:rPr lang="zh-CN" altLang="en-US" sz="2400" dirty="0">
                <a:sym typeface="+mn-ea"/>
              </a:rPr>
              <a:t>（模拟认知行为）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74075" y="4174490"/>
            <a:ext cx="2975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自下向上</a:t>
            </a:r>
            <a:endParaRPr lang="en-US" altLang="zh-CN" sz="2400" dirty="0"/>
          </a:p>
          <a:p>
            <a:pPr algn="ctr"/>
            <a:r>
              <a:rPr lang="zh-CN" altLang="en-US" sz="2400" dirty="0">
                <a:sym typeface="+mn-ea"/>
              </a:rPr>
              <a:t>（模拟人脑神经网络）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符号主义认知计算组成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380" y="1654990"/>
            <a:ext cx="3364346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两关键组成部分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911" y="2489753"/>
            <a:ext cx="316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知识库（先验信息）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767" y="3121913"/>
            <a:ext cx="316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推理引擎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4398820" y="1825625"/>
            <a:ext cx="4837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基于数理逻辑的确定性推理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42657" y="2539512"/>
            <a:ext cx="648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利用形式语言（谓词逻辑）对已有知识形式化</a:t>
            </a:r>
          </a:p>
        </p:txBody>
      </p:sp>
      <p:sp>
        <p:nvSpPr>
          <p:cNvPr id="8" name="矩形 7"/>
          <p:cNvSpPr/>
          <p:nvPr/>
        </p:nvSpPr>
        <p:spPr>
          <a:xfrm>
            <a:off x="3980839" y="3207564"/>
            <a:ext cx="2492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逻辑推理规则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4447253" y="391715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逻辑推理基于确定性知识进行的推理</a:t>
            </a:r>
            <a:endParaRPr lang="en-US" altLang="zh-CN" sz="2400" dirty="0"/>
          </a:p>
          <a:p>
            <a:r>
              <a:rPr lang="zh-CN" altLang="en-US" sz="2400" b="1" dirty="0"/>
              <a:t>特性：演绎性、确定性和单调性</a:t>
            </a:r>
            <a:endParaRPr lang="zh-CN" altLang="en-US" sz="2400" dirty="0"/>
          </a:p>
        </p:txBody>
      </p:sp>
      <p:sp>
        <p:nvSpPr>
          <p:cNvPr id="10" name="左右箭头 9"/>
          <p:cNvSpPr/>
          <p:nvPr/>
        </p:nvSpPr>
        <p:spPr>
          <a:xfrm>
            <a:off x="3617157" y="2594853"/>
            <a:ext cx="748145" cy="2810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592911" y="3265276"/>
            <a:ext cx="748145" cy="2810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2" y="134216"/>
            <a:ext cx="10515600" cy="1325563"/>
          </a:xfrm>
        </p:spPr>
        <p:txBody>
          <a:bodyPr/>
          <a:lstStyle/>
          <a:p>
            <a:r>
              <a:rPr lang="zh-CN" altLang="en-US" dirty="0"/>
              <a:t>认知架构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72" y="1690611"/>
            <a:ext cx="6983199" cy="4593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0508" y="1426384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先验知识库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28690" y="1450822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推理规则</a:t>
            </a:r>
          </a:p>
        </p:txBody>
      </p:sp>
      <p:sp>
        <p:nvSpPr>
          <p:cNvPr id="7" name="椭圆 6"/>
          <p:cNvSpPr/>
          <p:nvPr/>
        </p:nvSpPr>
        <p:spPr>
          <a:xfrm rot="18550213">
            <a:off x="5393199" y="969498"/>
            <a:ext cx="2368963" cy="53885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15928" y="3975296"/>
            <a:ext cx="18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执行控制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2800" y="6229326"/>
            <a:ext cx="18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97908" y="6204888"/>
            <a:ext cx="18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89262" y="1245507"/>
            <a:ext cx="311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各种认知加工理论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6835" y="3169662"/>
            <a:ext cx="24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算法实现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88482" y="2191696"/>
            <a:ext cx="173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认知架构</a:t>
            </a:r>
          </a:p>
        </p:txBody>
      </p:sp>
      <p:sp>
        <p:nvSpPr>
          <p:cNvPr id="29" name="下箭头 28"/>
          <p:cNvSpPr/>
          <p:nvPr/>
        </p:nvSpPr>
        <p:spPr>
          <a:xfrm>
            <a:off x="1707316" y="1834975"/>
            <a:ext cx="351155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1707316" y="2699845"/>
            <a:ext cx="351155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0075" y="773304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认知架构通用模型</a:t>
            </a:r>
            <a:endParaRPr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9694" y="5004559"/>
            <a:ext cx="369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掌握认知架构通用模型的组成部分、理解各部分执行的功能。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1789" y="509539"/>
            <a:ext cx="2641427" cy="775557"/>
          </a:xfrm>
        </p:spPr>
        <p:txBody>
          <a:bodyPr/>
          <a:lstStyle/>
          <a:p>
            <a:r>
              <a:rPr lang="en-US" altLang="zh-CN" dirty="0"/>
              <a:t>ACT-R</a:t>
            </a:r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7911250" y="390268"/>
            <a:ext cx="2641427" cy="77555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Soar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17547" y="1635542"/>
            <a:ext cx="5415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ACT-R</a:t>
            </a:r>
            <a:r>
              <a:rPr lang="zh-CN" altLang="en-US" sz="2400" dirty="0"/>
              <a:t>的前身来源于</a:t>
            </a:r>
            <a:r>
              <a:rPr lang="zh-CN" altLang="en-US" sz="2400" b="1" dirty="0"/>
              <a:t>人类联想记忆</a:t>
            </a:r>
            <a:r>
              <a:rPr lang="zh-CN" altLang="en-US" sz="2400" dirty="0"/>
              <a:t>（</a:t>
            </a:r>
            <a:r>
              <a:rPr lang="en-US" altLang="zh-CN" sz="2400" dirty="0"/>
              <a:t>human associative memory, HAM</a:t>
            </a:r>
            <a:r>
              <a:rPr lang="zh-CN" altLang="en-US" sz="2400" dirty="0"/>
              <a:t>）模型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39123" y="1716873"/>
            <a:ext cx="4878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Soar</a:t>
            </a:r>
            <a:r>
              <a:rPr lang="zh-CN" altLang="en-US" sz="2400" dirty="0"/>
              <a:t>起源于</a:t>
            </a:r>
            <a:r>
              <a:rPr lang="en-US" altLang="zh-CN" sz="2400" dirty="0"/>
              <a:t>Newell and Simon</a:t>
            </a:r>
            <a:r>
              <a:rPr lang="zh-CN" altLang="en-US" sz="2400" dirty="0"/>
              <a:t>（</a:t>
            </a:r>
            <a:r>
              <a:rPr lang="en-US" altLang="zh-CN" sz="2400" dirty="0"/>
              <a:t>1961</a:t>
            </a:r>
            <a:r>
              <a:rPr lang="zh-CN" altLang="en-US" sz="2400" dirty="0"/>
              <a:t>）提出的通用问题求解器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93515" y="3013501"/>
            <a:ext cx="5139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ACT-R</a:t>
            </a:r>
            <a:r>
              <a:rPr lang="zh-CN" altLang="en-US" sz="2400" dirty="0"/>
              <a:t>用于模拟和解释人类的认知过程，强调对人类认知过程的分解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39122" y="3038681"/>
            <a:ext cx="4878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Soar </a:t>
            </a:r>
            <a:r>
              <a:rPr lang="zh-CN" altLang="en-US" sz="2400" dirty="0"/>
              <a:t>旨在用统一的推理过程模拟人的认知行为。</a:t>
            </a:r>
            <a:endParaRPr lang="en-US" altLang="zh-CN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39121" y="4313067"/>
            <a:ext cx="4878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Soar</a:t>
            </a:r>
            <a:r>
              <a:rPr lang="zh-CN" altLang="en-US" sz="2400" dirty="0"/>
              <a:t>适用于更广泛的智能体和人工智能应用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808727" y="4378517"/>
            <a:ext cx="3889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常用于认知心理学研究</a:t>
            </a:r>
            <a:endParaRPr lang="en-US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44675" y="1820207"/>
            <a:ext cx="62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起源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0" y="2994795"/>
            <a:ext cx="830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设计理念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117" y="4370847"/>
            <a:ext cx="83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4" y="0"/>
            <a:ext cx="6430966" cy="64309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8" y="1341221"/>
            <a:ext cx="6004072" cy="39492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04857" y="613953"/>
            <a:ext cx="5669280" cy="8882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3751607">
            <a:off x="4997856" y="267819"/>
            <a:ext cx="567054" cy="1580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05127" y="383120"/>
            <a:ext cx="124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chunck</a:t>
            </a:r>
            <a:endParaRPr lang="zh-CN" altLang="en-US" sz="2400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2905998" y="2573485"/>
            <a:ext cx="5295137" cy="33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9404536" flipV="1">
            <a:off x="4006361" y="2746028"/>
            <a:ext cx="4736209" cy="333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004" y="456136"/>
            <a:ext cx="317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ACT-R</a:t>
            </a:r>
            <a:r>
              <a:rPr lang="zh-CN" altLang="en-US" sz="2800" dirty="0"/>
              <a:t>认知架构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189" y="29995"/>
            <a:ext cx="10969200" cy="705600"/>
          </a:xfrm>
        </p:spPr>
        <p:txBody>
          <a:bodyPr/>
          <a:lstStyle/>
          <a:p>
            <a:r>
              <a:rPr lang="en-US" altLang="zh-CN" dirty="0"/>
              <a:t>ACT-R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870" y="1025895"/>
            <a:ext cx="11130519" cy="580211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5100" dirty="0">
                <a:latin typeface="宋体" panose="02010600030101010101" pitchFamily="2" charset="-122"/>
                <a:ea typeface="宋体" panose="02010600030101010101" pitchFamily="2" charset="-122"/>
              </a:rPr>
              <a:t>知识块（</a:t>
            </a:r>
            <a:r>
              <a:rPr lang="en-US" altLang="zh-CN" sz="5100" dirty="0"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5100" dirty="0">
                <a:latin typeface="宋体" panose="02010600030101010101" pitchFamily="2" charset="-122"/>
                <a:ea typeface="宋体" panose="02010600030101010101" pitchFamily="2" charset="-122"/>
              </a:rPr>
              <a:t>）创建</a:t>
            </a:r>
            <a:endParaRPr lang="en-US" altLang="zh-CN" sz="5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5100" dirty="0">
                <a:latin typeface="宋体" panose="02010600030101010101" pitchFamily="2" charset="-122"/>
                <a:ea typeface="宋体" panose="02010600030101010101" pitchFamily="2" charset="-122"/>
              </a:rPr>
              <a:t>先定义块的类型（</a:t>
            </a:r>
            <a:r>
              <a:rPr lang="en-US" altLang="zh-CN" sz="5100" dirty="0">
                <a:latin typeface="宋体" panose="02010600030101010101" pitchFamily="2" charset="-122"/>
                <a:ea typeface="宋体" panose="02010600030101010101" pitchFamily="2" charset="-122"/>
              </a:rPr>
              <a:t>chunk-type</a:t>
            </a:r>
            <a:r>
              <a:rPr lang="zh-CN" altLang="en-US" sz="5100" dirty="0">
                <a:latin typeface="宋体" panose="02010600030101010101" pitchFamily="2" charset="-122"/>
                <a:ea typeface="宋体" panose="02010600030101010101" pitchFamily="2" charset="-122"/>
              </a:rPr>
              <a:t>）参数包括类型名和属性</a:t>
            </a:r>
            <a:endParaRPr lang="en-US" altLang="zh-CN" sz="5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5100" dirty="0">
                <a:latin typeface="宋体" panose="02010600030101010101" pitchFamily="2" charset="-122"/>
                <a:ea typeface="宋体" panose="02010600030101010101" pitchFamily="2" charset="-122"/>
              </a:rPr>
              <a:t>再创建具体组块</a:t>
            </a:r>
            <a:endParaRPr lang="en-US" altLang="zh-CN" sz="5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3800" dirty="0"/>
              <a:t>（</a:t>
            </a:r>
            <a:r>
              <a:rPr lang="en-US" altLang="zh-CN" sz="3800" dirty="0"/>
              <a:t>add-</a:t>
            </a:r>
            <a:r>
              <a:rPr lang="en-US" altLang="zh-CN" sz="3800" dirty="0" err="1"/>
              <a:t>dm</a:t>
            </a:r>
            <a:r>
              <a:rPr lang="en-US" altLang="zh-CN" sz="3800" dirty="0"/>
              <a:t> </a:t>
            </a:r>
            <a:r>
              <a:rPr lang="zh-CN" altLang="en-US" sz="3800" dirty="0"/>
              <a:t>    </a:t>
            </a:r>
            <a:endParaRPr lang="en-US" altLang="zh-CN" sz="3800" dirty="0"/>
          </a:p>
          <a:p>
            <a:pPr marL="0" indent="0">
              <a:buNone/>
            </a:pPr>
            <a:r>
              <a:rPr lang="zh-CN" altLang="en-US" sz="3800" dirty="0"/>
              <a:t>   （</a:t>
            </a:r>
            <a:r>
              <a:rPr lang="en-US" altLang="zh-CN" sz="3800" dirty="0"/>
              <a:t>chunk-name</a:t>
            </a:r>
          </a:p>
          <a:p>
            <a:pPr marL="0" indent="0">
              <a:buNone/>
            </a:pPr>
            <a:r>
              <a:rPr lang="en-US" altLang="zh-CN" sz="3800" dirty="0"/>
              <a:t>          </a:t>
            </a:r>
            <a:r>
              <a:rPr lang="en-US" altLang="zh-CN" sz="3800" dirty="0" err="1"/>
              <a:t>isa</a:t>
            </a:r>
            <a:r>
              <a:rPr lang="en-US" altLang="zh-CN" sz="3800" dirty="0"/>
              <a:t> </a:t>
            </a:r>
            <a:r>
              <a:rPr lang="zh-CN" altLang="en-US" sz="3800" dirty="0"/>
              <a:t>  </a:t>
            </a:r>
            <a:r>
              <a:rPr lang="en-US" altLang="zh-CN" sz="3800" dirty="0"/>
              <a:t>Name</a:t>
            </a:r>
          </a:p>
          <a:p>
            <a:pPr marL="0" indent="0">
              <a:buNone/>
            </a:pPr>
            <a:r>
              <a:rPr lang="zh-CN" altLang="en-US" sz="3800" dirty="0"/>
              <a:t>         </a:t>
            </a:r>
            <a:r>
              <a:rPr lang="en-US" altLang="zh-CN" sz="3800" dirty="0"/>
              <a:t>SLOT1   value1</a:t>
            </a:r>
          </a:p>
          <a:p>
            <a:pPr marL="0" indent="0">
              <a:buNone/>
            </a:pPr>
            <a:r>
              <a:rPr lang="en-US" altLang="zh-CN" sz="3800" dirty="0"/>
              <a:t>         SLOT2   value2</a:t>
            </a:r>
          </a:p>
          <a:p>
            <a:pPr marL="0" indent="0">
              <a:buNone/>
            </a:pPr>
            <a:r>
              <a:rPr lang="en-US" altLang="zh-CN" sz="3800" dirty="0"/>
              <a:t>          ………</a:t>
            </a:r>
          </a:p>
          <a:p>
            <a:pPr marL="0" indent="0">
              <a:buNone/>
            </a:pPr>
            <a:r>
              <a:rPr lang="en-US" altLang="zh-CN" sz="3800" dirty="0"/>
              <a:t>        SLOTN   </a:t>
            </a:r>
            <a:r>
              <a:rPr lang="en-US" altLang="zh-CN" sz="3800" dirty="0" err="1"/>
              <a:t>valueN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        </a:t>
            </a:r>
            <a:r>
              <a:rPr lang="zh-CN" altLang="en-US" sz="3800" dirty="0"/>
              <a:t>）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   </a:t>
            </a:r>
            <a:r>
              <a:rPr lang="zh-CN" altLang="en-US" sz="3800" dirty="0"/>
              <a:t>）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92" y="2717338"/>
            <a:ext cx="5335731" cy="79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655" y="224225"/>
            <a:ext cx="10969200" cy="705600"/>
          </a:xfrm>
        </p:spPr>
        <p:txBody>
          <a:bodyPr/>
          <a:lstStyle/>
          <a:p>
            <a:r>
              <a:rPr lang="en-US" altLang="zh-CN" dirty="0"/>
              <a:t>ACT-R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585" y="1365250"/>
            <a:ext cx="10799445" cy="4330700"/>
          </a:xfrm>
        </p:spPr>
        <p:txBody>
          <a:bodyPr/>
          <a:lstStyle/>
          <a:p>
            <a:pPr lvl="0"/>
            <a:r>
              <a:rPr lang="zh-CN" altLang="en-US" sz="2400" dirty="0">
                <a:sym typeface="+mn-ea"/>
              </a:rPr>
              <a:t>产生式结构</a:t>
            </a:r>
            <a:endParaRPr lang="en-US" altLang="zh-CN" sz="2400" dirty="0"/>
          </a:p>
          <a:p>
            <a:pPr lvl="1"/>
            <a:r>
              <a:rPr lang="zh-CN" altLang="en-US" sz="2000" dirty="0">
                <a:sym typeface="+mn-ea"/>
              </a:rPr>
              <a:t>每一个产生式（</a:t>
            </a:r>
            <a:r>
              <a:rPr lang="en-US" altLang="zh-CN" sz="2000" dirty="0">
                <a:sym typeface="+mn-ea"/>
              </a:rPr>
              <a:t>Production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b="1" dirty="0">
                <a:sym typeface="+mn-ea"/>
              </a:rPr>
              <a:t>必须有唯一的命名（</a:t>
            </a:r>
            <a:r>
              <a:rPr lang="en-US" altLang="zh-CN" sz="2000" b="1" dirty="0">
                <a:sym typeface="+mn-ea"/>
              </a:rPr>
              <a:t>name</a:t>
            </a:r>
            <a:r>
              <a:rPr lang="zh-CN" altLang="en-US" sz="2000" b="1" dirty="0">
                <a:sym typeface="+mn-ea"/>
              </a:rPr>
              <a:t>）</a:t>
            </a:r>
            <a:endParaRPr lang="en-US" altLang="zh-CN" sz="2000" dirty="0"/>
          </a:p>
          <a:p>
            <a:pPr lvl="1"/>
            <a:r>
              <a:rPr lang="zh-CN" altLang="en-US" sz="2000" dirty="0">
                <a:sym typeface="+mn-ea"/>
              </a:rPr>
              <a:t>产生式条件：用于产生系统的</a:t>
            </a:r>
            <a:r>
              <a:rPr lang="zh-CN" altLang="en-US" sz="2000" b="1" dirty="0">
                <a:sym typeface="+mn-ea"/>
              </a:rPr>
              <a:t>匹配和选择</a:t>
            </a:r>
            <a:r>
              <a:rPr lang="zh-CN" altLang="en-US" sz="2000" dirty="0">
                <a:sym typeface="+mn-ea"/>
              </a:rPr>
              <a:t>两个操作。</a:t>
            </a:r>
            <a:endParaRPr lang="en-US" altLang="zh-CN" sz="2000" dirty="0"/>
          </a:p>
          <a:p>
            <a:pPr lvl="2"/>
            <a:r>
              <a:rPr lang="zh-CN" altLang="en-US" sz="2000" dirty="0">
                <a:sym typeface="+mn-ea"/>
              </a:rPr>
              <a:t>如果某一产生式指定的所有条件与现有缓冲器内容</a:t>
            </a:r>
            <a:r>
              <a:rPr lang="zh-CN" altLang="en-US" sz="2000" b="1" dirty="0">
                <a:sym typeface="+mn-ea"/>
              </a:rPr>
              <a:t>匹配</a:t>
            </a:r>
            <a:r>
              <a:rPr lang="zh-CN" altLang="en-US" sz="2000" dirty="0">
                <a:sym typeface="+mn-ea"/>
              </a:rPr>
              <a:t>，该产生式则被</a:t>
            </a:r>
            <a:r>
              <a:rPr lang="zh-CN" altLang="en-US" sz="2000" b="1" dirty="0">
                <a:sym typeface="+mn-ea"/>
              </a:rPr>
              <a:t>选中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ym typeface="+mn-ea"/>
              </a:rPr>
              <a:t>产生式行动：当产生式被选中，执行该产生式的行为（</a:t>
            </a:r>
            <a:r>
              <a:rPr lang="en-US" altLang="zh-CN" sz="2000" dirty="0">
                <a:sym typeface="+mn-ea"/>
              </a:rPr>
              <a:t>action</a:t>
            </a:r>
            <a:r>
              <a:rPr lang="zh-CN" altLang="en-US" sz="2000" dirty="0">
                <a:sym typeface="+mn-ea"/>
              </a:rPr>
              <a:t>）。</a:t>
            </a:r>
            <a:endParaRPr lang="zh-CN" altLang="en-US" sz="20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" y="3888780"/>
            <a:ext cx="7162252" cy="2639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98975" y="4618355"/>
            <a:ext cx="1842135" cy="6292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29455" y="5588635"/>
            <a:ext cx="2625090" cy="8312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98975" y="4134485"/>
            <a:ext cx="1012825" cy="36830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ldLvl="0" animBg="1"/>
      <p:bldP spid="12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基本认知加工过程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9280" y="2171700"/>
            <a:ext cx="101727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感觉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11520" y="2171700"/>
            <a:ext cx="101727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知觉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73760" y="1835404"/>
            <a:ext cx="101727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短时记忆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32552" y="1807297"/>
            <a:ext cx="101727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长时记忆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02406" y="3554729"/>
            <a:ext cx="101727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工作记忆</a:t>
            </a:r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711520" y="4031782"/>
            <a:ext cx="101727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1600830" y="2312456"/>
            <a:ext cx="1017270" cy="2364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3863069" y="2312456"/>
            <a:ext cx="1017269" cy="2364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894639">
            <a:off x="6012785" y="3017728"/>
            <a:ext cx="1302479" cy="208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 rot="19297960">
            <a:off x="8069093" y="2964332"/>
            <a:ext cx="1302479" cy="208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991440" y="2650862"/>
            <a:ext cx="939067" cy="1234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76141" y="2672023"/>
            <a:ext cx="966118" cy="1213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9280" y="3124807"/>
            <a:ext cx="194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早期选择注意模型：</a:t>
            </a:r>
            <a:endParaRPr lang="en-US" altLang="zh-CN" sz="2400" dirty="0"/>
          </a:p>
          <a:p>
            <a:r>
              <a:rPr lang="zh-CN" altLang="en-US" sz="2400" dirty="0"/>
              <a:t>滤波器模型</a:t>
            </a:r>
            <a:endParaRPr lang="en-US" altLang="zh-CN" sz="2400" dirty="0"/>
          </a:p>
          <a:p>
            <a:r>
              <a:rPr lang="zh-CN" altLang="en-US" sz="2400" dirty="0"/>
              <a:t>衰减模型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8045" y="3122082"/>
            <a:ext cx="194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后期选择注意模型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00" y="732489"/>
            <a:ext cx="2493210" cy="705600"/>
          </a:xfrm>
        </p:spPr>
        <p:txBody>
          <a:bodyPr/>
          <a:lstStyle/>
          <a:p>
            <a:r>
              <a:rPr lang="zh-CN" altLang="en-US" dirty="0"/>
              <a:t>推理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39718" y="1924271"/>
            <a:ext cx="23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演绎推理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9718" y="3436762"/>
            <a:ext cx="23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概率推理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04610" y="4951070"/>
            <a:ext cx="23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归纳推理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9414" y="1645320"/>
            <a:ext cx="6666875" cy="138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800" dirty="0"/>
              <a:t>基于符号的知识表征</a:t>
            </a:r>
            <a:endParaRPr lang="en-US" altLang="zh-CN" sz="2800" dirty="0"/>
          </a:p>
          <a:p>
            <a:pPr lvl="1"/>
            <a:r>
              <a:rPr lang="zh-CN" altLang="en-US" sz="2800" dirty="0"/>
              <a:t>（命题表征、层次语义网络、语义激活网络、图式、脚本、产生式）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92789" y="3401113"/>
            <a:ext cx="6093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基于概率模型的知识表征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zh-CN" altLang="en-US" sz="2800" dirty="0"/>
              <a:t>联合概率分布、贝叶斯网络）</a:t>
            </a:r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92789" y="4949253"/>
            <a:ext cx="3984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神经网络的知识表征（</a:t>
            </a:r>
            <a:r>
              <a:rPr lang="en-US" altLang="zh-CN" sz="2800" dirty="0"/>
              <a:t>ANN</a:t>
            </a:r>
            <a:r>
              <a:rPr lang="zh-CN" altLang="en-US" sz="2800" dirty="0"/>
              <a:t>，</a:t>
            </a:r>
            <a:r>
              <a:rPr lang="en-US" altLang="zh-CN" sz="2800" dirty="0"/>
              <a:t>SNN</a:t>
            </a:r>
            <a:r>
              <a:rPr lang="zh-CN" altLang="en-US" sz="2800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3992" y="1987504"/>
            <a:ext cx="23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确定性推理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484" y="3994215"/>
            <a:ext cx="236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不确定性推理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2452479" y="3698372"/>
            <a:ext cx="436361" cy="16381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338438" y="642704"/>
            <a:ext cx="249321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知识表征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  <p:bldP spid="14" grpId="0"/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50" y="658911"/>
            <a:ext cx="10969200" cy="705600"/>
          </a:xfrm>
        </p:spPr>
        <p:txBody>
          <a:bodyPr/>
          <a:lstStyle/>
          <a:p>
            <a:r>
              <a:rPr lang="zh-CN" altLang="en-US" sz="3600" dirty="0"/>
              <a:t>不确定性推理：贝叶斯推断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36028" y="2407287"/>
                <a:ext cx="3216707" cy="81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ym typeface="+mn-ea"/>
                  </a:rPr>
                  <a:t>P(x/y)=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28" y="2407287"/>
                <a:ext cx="3216707" cy="814775"/>
              </a:xfrm>
              <a:prstGeom prst="rect">
                <a:avLst/>
              </a:prstGeom>
              <a:blipFill rotWithShape="1">
                <a:blip r:embed="rId4"/>
                <a:stretch>
                  <a:fillRect l="-16" r="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78067" y="1712764"/>
            <a:ext cx="2422580" cy="58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贝叶斯准则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47571" y="2117549"/>
            <a:ext cx="140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先验概率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56705" y="2094126"/>
            <a:ext cx="140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似然概率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48057" y="2991229"/>
            <a:ext cx="140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后验概率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450" y="3743363"/>
            <a:ext cx="3697371" cy="58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贝叶斯准则的应用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02162" y="4523696"/>
            <a:ext cx="369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知觉的贝叶斯推理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72648" y="5831746"/>
            <a:ext cx="4631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贝叶斯网络贝叶斯推理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02932" y="5296740"/>
            <a:ext cx="352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两个知识点中会选择一个出计算题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7" grpId="0"/>
      <p:bldP spid="21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知觉的贝叶斯推理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419" y="1617368"/>
            <a:ext cx="389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知觉加工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400" y="2315983"/>
            <a:ext cx="389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自上而下知觉加工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420" y="4528732"/>
            <a:ext cx="389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自下而上知觉加工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975384" y="2673517"/>
            <a:ext cx="36945" cy="77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012329" y="3809142"/>
            <a:ext cx="18474" cy="71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84618" y="2338058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P(x)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349933" y="4527747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P(</a:t>
            </a:r>
            <a:r>
              <a:rPr lang="en-US" altLang="zh-CN" sz="2400" dirty="0" err="1"/>
              <a:t>y|x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11149" y="1638190"/>
            <a:ext cx="6697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贝叶斯推理：</a:t>
            </a:r>
            <a:endParaRPr lang="en-US" altLang="zh-CN" sz="2800" dirty="0"/>
          </a:p>
          <a:p>
            <a:pPr marL="457200" indent="-457200">
              <a:buFontTx/>
              <a:buAutoNum type="arabicPeriod"/>
            </a:pPr>
            <a:r>
              <a:rPr lang="zh-CN" altLang="en-US" sz="2800" dirty="0"/>
              <a:t>确定问题中的不可观察的原因变量</a:t>
            </a:r>
            <a:r>
              <a:rPr lang="en-US" altLang="zh-CN" sz="2800" dirty="0"/>
              <a:t>x</a:t>
            </a:r>
            <a:r>
              <a:rPr lang="zh-CN" altLang="en-US" sz="2800" dirty="0"/>
              <a:t>（查询变量），可观察的结果变量</a:t>
            </a:r>
            <a:r>
              <a:rPr lang="en-US" altLang="zh-CN" sz="2800" dirty="0"/>
              <a:t>y</a:t>
            </a:r>
            <a:r>
              <a:rPr lang="zh-CN" altLang="en-US" sz="2800" dirty="0"/>
              <a:t>（证据变量）</a:t>
            </a:r>
            <a:endParaRPr lang="en-US" altLang="zh-CN" sz="2800" dirty="0"/>
          </a:p>
          <a:p>
            <a:pPr marL="457200" indent="-457200">
              <a:buFontTx/>
              <a:buAutoNum type="arabicPeriod"/>
            </a:pPr>
            <a:r>
              <a:rPr lang="zh-CN" altLang="en-US" sz="2800" dirty="0"/>
              <a:t>确定原因变量</a:t>
            </a:r>
            <a:r>
              <a:rPr lang="en-US" altLang="zh-CN" sz="2800" dirty="0"/>
              <a:t>x</a:t>
            </a:r>
            <a:r>
              <a:rPr lang="zh-CN" altLang="en-US" sz="2800" dirty="0"/>
              <a:t>的先验概率</a:t>
            </a:r>
            <a:r>
              <a:rPr lang="en-US" altLang="zh-CN" sz="2800" dirty="0"/>
              <a:t>P(x)</a:t>
            </a:r>
            <a:endParaRPr lang="zh-CN" altLang="en-US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确定结果变量</a:t>
            </a:r>
            <a:r>
              <a:rPr lang="en-US" altLang="zh-CN" sz="2800" dirty="0"/>
              <a:t>y</a:t>
            </a:r>
            <a:r>
              <a:rPr lang="zh-CN" altLang="en-US" sz="2800" dirty="0"/>
              <a:t>的似然概率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y|x</a:t>
            </a:r>
            <a:r>
              <a:rPr lang="en-US" altLang="zh-CN" sz="2800" dirty="0"/>
              <a:t>)</a:t>
            </a:r>
          </a:p>
          <a:p>
            <a:pPr marL="457200" indent="-457200">
              <a:buAutoNum type="arabicPeriod"/>
            </a:pPr>
            <a:r>
              <a:rPr lang="zh-CN" altLang="en-US" sz="2800" dirty="0"/>
              <a:t>计算结果变量</a:t>
            </a:r>
            <a:r>
              <a:rPr lang="en-US" altLang="zh-CN" sz="2800" dirty="0"/>
              <a:t>y</a:t>
            </a:r>
            <a:r>
              <a:rPr lang="zh-CN" altLang="en-US" sz="2800" dirty="0"/>
              <a:t>的边缘概率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计算后验概率</a:t>
            </a:r>
            <a:endParaRPr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0675" y="5305714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（例题和作业）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18103" y="3256917"/>
                <a:ext cx="3216707" cy="81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ym typeface="+mn-ea"/>
                  </a:rPr>
                  <a:t>P(x/y)=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03" y="3256917"/>
                <a:ext cx="3216707" cy="814775"/>
              </a:xfrm>
              <a:prstGeom prst="rect">
                <a:avLst/>
              </a:prstGeom>
              <a:blipFill rotWithShape="1">
                <a:blip r:embed="rId2"/>
                <a:stretch>
                  <a:fillRect l="-16" r="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4" grpId="0"/>
      <p:bldP spid="14" grpId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31" y="1613967"/>
            <a:ext cx="9845417" cy="50833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贝叶斯网络相比于完全联合概率分布表征不确定性知识的优势</a:t>
            </a:r>
            <a:endParaRPr lang="en-US" altLang="zh-CN" sz="2800" dirty="0"/>
          </a:p>
          <a:p>
            <a:pPr lvl="1"/>
            <a:r>
              <a:rPr lang="zh-CN" altLang="en-US" sz="2800" dirty="0"/>
              <a:t>利用变量间的</a:t>
            </a:r>
            <a:r>
              <a:rPr lang="zh-CN" altLang="en-US" sz="2800" b="1" dirty="0"/>
              <a:t>独立性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条件独立关系</a:t>
            </a:r>
            <a:r>
              <a:rPr lang="zh-CN" altLang="en-US" sz="2800" dirty="0"/>
              <a:t>减少完全联合概率分布所需指定的概率数目。</a:t>
            </a:r>
            <a:endParaRPr lang="en-US" altLang="zh-CN" sz="2800" dirty="0"/>
          </a:p>
          <a:p>
            <a:r>
              <a:rPr lang="zh-CN" altLang="en-US" sz="3000" dirty="0"/>
              <a:t>贝叶斯网络三要素</a:t>
            </a:r>
            <a:endParaRPr lang="en-US" altLang="zh-CN" sz="3000" dirty="0"/>
          </a:p>
          <a:p>
            <a:pPr lvl="1"/>
            <a:r>
              <a:rPr lang="zh-CN" altLang="en-US" sz="2800" dirty="0"/>
              <a:t>变量（节点）</a:t>
            </a:r>
            <a:endParaRPr lang="en-US" altLang="zh-CN" sz="2800" dirty="0"/>
          </a:p>
          <a:p>
            <a:pPr lvl="1"/>
            <a:r>
              <a:rPr lang="zh-CN" altLang="en-US" sz="2800" dirty="0"/>
              <a:t>因果关系（边）</a:t>
            </a:r>
            <a:endParaRPr lang="en-US" altLang="zh-CN" sz="2800" dirty="0"/>
          </a:p>
          <a:p>
            <a:pPr lvl="1"/>
            <a:r>
              <a:rPr lang="zh-CN" altLang="en-US" sz="2800" dirty="0"/>
              <a:t>条件概率分布</a:t>
            </a:r>
            <a:endParaRPr lang="en-US" altLang="zh-CN" sz="3000" dirty="0"/>
          </a:p>
          <a:p>
            <a:r>
              <a:rPr lang="zh-CN" altLang="en-US" sz="3000" dirty="0"/>
              <a:t>利用贝叶斯网络实现贝叶斯推理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（例题和作业）</a:t>
            </a:r>
            <a:endParaRPr lang="en-US" altLang="zh-CN" sz="3000" dirty="0"/>
          </a:p>
          <a:p>
            <a:pPr lvl="1"/>
            <a:endParaRPr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09" y="3252601"/>
            <a:ext cx="4504984" cy="3321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给出贝叶斯网络，会写出该网络的联合概率分布</a:t>
            </a:r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64" y="2584798"/>
            <a:ext cx="3110049" cy="3841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4690" y="2371725"/>
                <a:ext cx="7909560" cy="1165225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" y="2371725"/>
                <a:ext cx="7909560" cy="1165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4076" y="3870000"/>
            <a:ext cx="7500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zh-CN" altLang="en-US" sz="2400" dirty="0"/>
              <a:t>会利用贝叶斯网络通过‌</a:t>
            </a:r>
            <a:r>
              <a:rPr lang="zh-CN" altLang="en-US" sz="2400" b="1" dirty="0"/>
              <a:t>有向分离（</a:t>
            </a:r>
            <a:r>
              <a:rPr lang="en-US" altLang="zh-CN" sz="2400" b="1" dirty="0"/>
              <a:t>d-separation</a:t>
            </a:r>
            <a:r>
              <a:rPr lang="zh-CN" altLang="en-US" sz="2400" b="1" dirty="0"/>
              <a:t>）</a:t>
            </a:r>
            <a:r>
              <a:rPr lang="zh-CN" altLang="en-US" sz="2400" dirty="0"/>
              <a:t>‌规则，判断变量间是否条件独立：</a:t>
            </a:r>
            <a:endParaRPr lang="en-US" altLang="zh-CN" sz="2400" dirty="0"/>
          </a:p>
          <a:p>
            <a:pPr lvl="1"/>
            <a:r>
              <a:rPr lang="zh-CN" altLang="en-US" sz="2400" dirty="0"/>
              <a:t>它通过分析有向图中的路径是否被</a:t>
            </a:r>
            <a:r>
              <a:rPr lang="zh-CN" altLang="en-US" sz="2400" b="1" dirty="0"/>
              <a:t>“阻塞”</a:t>
            </a:r>
            <a:r>
              <a:rPr lang="zh-CN" altLang="en-US" sz="2400" dirty="0"/>
              <a:t>，来确定给定某些条件变量后，其他变量是否独立。</a:t>
            </a:r>
          </a:p>
          <a:p>
            <a:pPr lvl="1"/>
            <a:r>
              <a:rPr lang="zh-CN" altLang="en-US" sz="2400" b="1" dirty="0"/>
              <a:t>方法</a:t>
            </a:r>
            <a:r>
              <a:rPr lang="zh-CN" altLang="en-US" sz="2400" dirty="0"/>
              <a:t>：检查所有从 </a:t>
            </a:r>
            <a:r>
              <a:rPr lang="en-US" altLang="zh-CN" sz="2400" dirty="0"/>
              <a:t>X</a:t>
            </a:r>
            <a:r>
              <a:rPr lang="zh-CN" altLang="en-US" sz="2400" dirty="0"/>
              <a:t> 到 </a:t>
            </a:r>
            <a:r>
              <a:rPr lang="en-US" altLang="zh-CN" sz="2400" dirty="0"/>
              <a:t>Y</a:t>
            </a:r>
            <a:r>
              <a:rPr lang="zh-CN" altLang="en-US" sz="2400" dirty="0"/>
              <a:t> 的无向路径（忽略箭头方向）是否被 </a:t>
            </a:r>
            <a:r>
              <a:rPr lang="en-US" altLang="zh-CN" sz="2400" dirty="0"/>
              <a:t>Z</a:t>
            </a:r>
            <a:r>
              <a:rPr lang="zh-CN" altLang="en-US" sz="2400" dirty="0"/>
              <a:t>“阻塞”。若所有路径均被阻塞，则 </a:t>
            </a:r>
            <a:r>
              <a:rPr lang="en-US" altLang="zh-CN" sz="2400" dirty="0"/>
              <a:t>X</a:t>
            </a:r>
            <a:r>
              <a:rPr lang="zh-CN" altLang="en-US" sz="2400" dirty="0"/>
              <a:t>和 </a:t>
            </a:r>
            <a:r>
              <a:rPr lang="en-US" altLang="zh-CN" sz="2400" dirty="0"/>
              <a:t>Y</a:t>
            </a:r>
            <a:r>
              <a:rPr lang="zh-CN" altLang="en-US" sz="2400" dirty="0"/>
              <a:t> 在给定 </a:t>
            </a:r>
            <a:r>
              <a:rPr lang="en-US" altLang="zh-CN" sz="2400" dirty="0"/>
              <a:t>Z</a:t>
            </a:r>
            <a:r>
              <a:rPr lang="zh-CN" altLang="en-US" sz="2400" dirty="0"/>
              <a:t> 时条件独立。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917845"/>
            <a:ext cx="1952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神经元基本构成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55805" y="669384"/>
            <a:ext cx="36205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zh-CN" altLang="en-US" sz="3200" b="1" dirty="0">
                <a:ea typeface="黑体" panose="02010609060101010101" pitchFamily="49" charset="-122"/>
              </a:rPr>
              <a:t>胞体（</a:t>
            </a:r>
            <a:r>
              <a:rPr lang="en-US" altLang="zh-CN" sz="3200" b="1" dirty="0">
                <a:ea typeface="黑体" panose="02010609060101010101" pitchFamily="49" charset="-122"/>
              </a:rPr>
              <a:t>soma</a:t>
            </a:r>
            <a:r>
              <a:rPr lang="zh-CN" altLang="en-US" sz="3200" b="1" dirty="0">
                <a:ea typeface="黑体" panose="02010609060101010101" pitchFamily="49" charset="-122"/>
              </a:rPr>
              <a:t>）</a:t>
            </a:r>
            <a:endParaRPr lang="en-US" altLang="zh-CN" sz="3200" b="1" dirty="0">
              <a:ea typeface="黑体" panose="02010609060101010101" pitchFamily="49" charset="-122"/>
            </a:endParaRPr>
          </a:p>
          <a:p>
            <a:pPr lvl="2"/>
            <a:endParaRPr lang="en-US" altLang="zh-CN" sz="3200" b="1" dirty="0">
              <a:ea typeface="黑体" panose="02010609060101010101" pitchFamily="49" charset="-122"/>
            </a:endParaRPr>
          </a:p>
          <a:p>
            <a:pPr lvl="2"/>
            <a:endParaRPr lang="en-US" altLang="zh-CN" sz="3200" b="1" dirty="0">
              <a:ea typeface="黑体" panose="02010609060101010101" pitchFamily="49" charset="-122"/>
            </a:endParaRPr>
          </a:p>
          <a:p>
            <a:pPr lvl="2"/>
            <a:endParaRPr lang="en-US" altLang="zh-CN" sz="3200" b="1" dirty="0">
              <a:ea typeface="黑体" panose="02010609060101010101" pitchFamily="49" charset="-122"/>
            </a:endParaRPr>
          </a:p>
          <a:p>
            <a:pPr lvl="2"/>
            <a:endParaRPr lang="zh-CN" altLang="en-US" sz="3200" b="1" dirty="0">
              <a:ea typeface="黑体" panose="02010609060101010101" pitchFamily="49" charset="-122"/>
            </a:endParaRPr>
          </a:p>
          <a:p>
            <a:pPr lvl="2"/>
            <a:r>
              <a:rPr lang="zh-CN" altLang="en-US" sz="3200" b="1" dirty="0">
                <a:ea typeface="黑体" panose="02010609060101010101" pitchFamily="49" charset="-122"/>
              </a:rPr>
              <a:t>树突（</a:t>
            </a:r>
            <a:r>
              <a:rPr lang="en-US" altLang="zh-CN" sz="3200" b="1" dirty="0" err="1">
                <a:ea typeface="黑体" panose="02010609060101010101" pitchFamily="49" charset="-122"/>
              </a:rPr>
              <a:t>dentrite</a:t>
            </a:r>
            <a:r>
              <a:rPr lang="zh-CN" altLang="en-US" sz="3200" b="1" dirty="0">
                <a:ea typeface="黑体" panose="02010609060101010101" pitchFamily="49" charset="-122"/>
              </a:rPr>
              <a:t>）</a:t>
            </a:r>
            <a:endParaRPr lang="en-US" altLang="zh-CN" sz="3200" b="1" dirty="0">
              <a:ea typeface="黑体" panose="02010609060101010101" pitchFamily="49" charset="-122"/>
            </a:endParaRPr>
          </a:p>
          <a:p>
            <a:pPr lvl="2"/>
            <a:endParaRPr lang="en-US" altLang="zh-CN" sz="3200" b="1" dirty="0">
              <a:ea typeface="黑体" panose="02010609060101010101" pitchFamily="49" charset="-122"/>
              <a:sym typeface="+mn-ea"/>
            </a:endParaRPr>
          </a:p>
          <a:p>
            <a:pPr lvl="2"/>
            <a:endParaRPr lang="en-US" altLang="zh-CN" sz="3200" b="1" dirty="0">
              <a:ea typeface="黑体" panose="02010609060101010101" pitchFamily="49" charset="-122"/>
              <a:sym typeface="+mn-ea"/>
            </a:endParaRPr>
          </a:p>
          <a:p>
            <a:pPr marL="914400" lvl="2" indent="0">
              <a:buNone/>
            </a:pPr>
            <a:endParaRPr lang="zh-CN" altLang="en-US" sz="3200" b="1" dirty="0">
              <a:ea typeface="黑体" panose="02010609060101010101" pitchFamily="49" charset="-122"/>
            </a:endParaRPr>
          </a:p>
          <a:p>
            <a:pPr lvl="2"/>
            <a:r>
              <a:rPr lang="zh-CN" altLang="en-US" sz="3200" b="1" dirty="0">
                <a:ea typeface="黑体" panose="02010609060101010101" pitchFamily="49" charset="-122"/>
              </a:rPr>
              <a:t>轴突</a:t>
            </a:r>
            <a:r>
              <a:rPr lang="en-US" altLang="zh-CN" sz="3200" b="1" dirty="0">
                <a:ea typeface="黑体" panose="02010609060101010101" pitchFamily="49" charset="-122"/>
              </a:rPr>
              <a:t>(axon)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71746" y="407774"/>
            <a:ext cx="464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离子泵（特性、作用）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71747" y="977160"/>
            <a:ext cx="404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钾漏通道（特性、作用）</a:t>
            </a:r>
            <a:endParaRPr lang="en-US" altLang="zh-CN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671747" y="1546546"/>
            <a:ext cx="2607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离子通道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066639" y="2917511"/>
            <a:ext cx="195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动作电位</a:t>
            </a:r>
          </a:p>
        </p:txBody>
      </p:sp>
      <p:sp>
        <p:nvSpPr>
          <p:cNvPr id="29" name="箭头: 右 28"/>
          <p:cNvSpPr/>
          <p:nvPr/>
        </p:nvSpPr>
        <p:spPr>
          <a:xfrm rot="12724243">
            <a:off x="8551386" y="2061238"/>
            <a:ext cx="2338518" cy="378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9041355">
            <a:off x="8063230" y="4038600"/>
            <a:ext cx="2850515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902094" y="1809684"/>
            <a:ext cx="172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产生、形成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255424" y="4370307"/>
            <a:ext cx="172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传递</a:t>
            </a:r>
          </a:p>
        </p:txBody>
      </p:sp>
      <p:sp>
        <p:nvSpPr>
          <p:cNvPr id="33" name="右大括号 32"/>
          <p:cNvSpPr/>
          <p:nvPr/>
        </p:nvSpPr>
        <p:spPr>
          <a:xfrm>
            <a:off x="5870070" y="3407428"/>
            <a:ext cx="1456873" cy="28490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942786" y="6123803"/>
            <a:ext cx="307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神经元计算模型</a:t>
            </a:r>
          </a:p>
        </p:txBody>
      </p:sp>
      <p:sp>
        <p:nvSpPr>
          <p:cNvPr id="36" name="左大括号 35"/>
          <p:cNvSpPr/>
          <p:nvPr/>
        </p:nvSpPr>
        <p:spPr>
          <a:xfrm>
            <a:off x="5225958" y="538579"/>
            <a:ext cx="270623" cy="14003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7" name="箭头: 右 36"/>
          <p:cNvSpPr/>
          <p:nvPr/>
        </p:nvSpPr>
        <p:spPr>
          <a:xfrm rot="16200000">
            <a:off x="10161457" y="4623823"/>
            <a:ext cx="2338518" cy="378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461724" y="4753287"/>
            <a:ext cx="823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模拟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952625" y="930275"/>
            <a:ext cx="567690" cy="4993640"/>
          </a:xfrm>
          <a:prstGeom prst="leftBrac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7" grpId="0"/>
      <p:bldP spid="28" grpId="0"/>
      <p:bldP spid="29" grpId="0" animBg="1"/>
      <p:bldP spid="30" grpId="0" bldLvl="0" animBg="1"/>
      <p:bldP spid="31" grpId="0"/>
      <p:bldP spid="32" grpId="0"/>
      <p:bldP spid="33" grpId="0" animBg="1"/>
      <p:bldP spid="34" grpId="0"/>
      <p:bldP spid="36" grpId="0" animBg="1"/>
      <p:bldP spid="37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64770" y="259760"/>
            <a:ext cx="1925713" cy="585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动作电位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5370" y="2151159"/>
            <a:ext cx="2189018" cy="954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动作电位的产生条件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56454" y="2157791"/>
            <a:ext cx="2050473" cy="954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动作电位的形成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5111" y="3912882"/>
            <a:ext cx="1838035" cy="156966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神经元细胞膜存在内外离子浓度差（离子泵）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46247" y="3956424"/>
            <a:ext cx="1907511" cy="156966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神经元膜电位会发生变化（离子通道）</a:t>
            </a:r>
          </a:p>
        </p:txBody>
      </p:sp>
      <p:sp>
        <p:nvSpPr>
          <p:cNvPr id="13" name="文本框 12"/>
          <p:cNvSpPr txBox="1"/>
          <p:nvPr/>
        </p:nvSpPr>
        <p:spPr>
          <a:xfrm flipH="1">
            <a:off x="507113" y="5619920"/>
            <a:ext cx="227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钾漏通道：产生负的静息态膜电位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2258" y="3313888"/>
            <a:ext cx="3146633" cy="30139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3213152" y="5682306"/>
            <a:ext cx="154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离子通道打开和关闭</a:t>
            </a:r>
          </a:p>
        </p:txBody>
      </p:sp>
      <p:sp>
        <p:nvSpPr>
          <p:cNvPr id="17" name="左箭头 16"/>
          <p:cNvSpPr/>
          <p:nvPr/>
        </p:nvSpPr>
        <p:spPr>
          <a:xfrm rot="20109497" flipV="1">
            <a:off x="3058695" y="1380061"/>
            <a:ext cx="2147088" cy="356944"/>
          </a:xfrm>
          <a:prstGeom prst="leftArrow">
            <a:avLst>
              <a:gd name="adj1" fmla="val 459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 rot="16200000">
            <a:off x="5769163" y="1443981"/>
            <a:ext cx="982827" cy="329153"/>
          </a:xfrm>
          <a:prstGeom prst="leftArrow">
            <a:avLst>
              <a:gd name="adj1" fmla="val 603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 rot="20109497" flipV="1">
            <a:off x="1299282" y="3337104"/>
            <a:ext cx="1357701" cy="299530"/>
          </a:xfrm>
          <a:prstGeom prst="leftArrow">
            <a:avLst>
              <a:gd name="adj1" fmla="val 459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 rot="13029769" flipV="1">
            <a:off x="3059004" y="3379426"/>
            <a:ext cx="1063331" cy="277856"/>
          </a:xfrm>
          <a:prstGeom prst="leftArrow">
            <a:avLst>
              <a:gd name="adj1" fmla="val 459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64770" y="3715271"/>
            <a:ext cx="110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钠离子通道打开，钾离子通道关闭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81695" y="3872141"/>
            <a:ext cx="109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钾离子通道打开，钠离子通道关闭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500138" y="5502338"/>
            <a:ext cx="120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钾离子通道不关闭</a:t>
            </a:r>
          </a:p>
        </p:txBody>
      </p:sp>
      <p:sp>
        <p:nvSpPr>
          <p:cNvPr id="4" name="左箭头 17"/>
          <p:cNvSpPr/>
          <p:nvPr/>
        </p:nvSpPr>
        <p:spPr>
          <a:xfrm rot="12211893">
            <a:off x="7401283" y="1342923"/>
            <a:ext cx="1941647" cy="258890"/>
          </a:xfrm>
          <a:prstGeom prst="leftArrow">
            <a:avLst>
              <a:gd name="adj1" fmla="val 603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89340" y="2099971"/>
            <a:ext cx="2563082" cy="954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动作电位的传导</a:t>
            </a:r>
            <a:endParaRPr lang="en-US" altLang="zh-CN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52952" y="3543550"/>
            <a:ext cx="2835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传导过程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兴奋型突触后电位以及抑制型突触后电位的产生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6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4" grpId="0" animBg="1"/>
      <p:bldP spid="5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094" y="351280"/>
            <a:ext cx="10969200" cy="705600"/>
          </a:xfrm>
        </p:spPr>
        <p:txBody>
          <a:bodyPr/>
          <a:lstStyle/>
          <a:p>
            <a:r>
              <a:rPr lang="zh-CN" altLang="en-US" dirty="0"/>
              <a:t>神经元计算模型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50" y="1612126"/>
            <a:ext cx="5152891" cy="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/>
              <a:t>模拟神经元膜电位随时间的变化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(</a:t>
            </a:r>
            <a:r>
              <a:rPr lang="zh-CN" altLang="en-US" sz="2000" b="1" dirty="0"/>
              <a:t>泄露与整合）</a:t>
            </a:r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0" y="2893901"/>
            <a:ext cx="4443285" cy="2454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28" y="2605622"/>
            <a:ext cx="4880378" cy="25893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61967" y="1703894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模拟神经元泄露、整合以及脉冲发放过程。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35889" y="1178463"/>
            <a:ext cx="257430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LIF</a:t>
            </a:r>
            <a:r>
              <a:rPr lang="zh-CN" altLang="en-US" sz="2400" dirty="0"/>
              <a:t>神经元模型</a:t>
            </a:r>
            <a:endParaRPr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65501" y="1117151"/>
            <a:ext cx="2269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RC</a:t>
            </a:r>
            <a:r>
              <a:rPr lang="zh-CN" altLang="en-US" sz="2400" dirty="0"/>
              <a:t>电路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935889" y="5641261"/>
                <a:ext cx="259314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S(t)=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889" y="5641261"/>
                <a:ext cx="2593146" cy="823815"/>
              </a:xfrm>
              <a:prstGeom prst="rect">
                <a:avLst/>
              </a:prstGeom>
              <a:blipFill>
                <a:blip r:embed="rId4"/>
                <a:stretch>
                  <a:fillRect l="-7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8928" y="5256589"/>
                <a:ext cx="2593146" cy="1162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8" y="5256589"/>
                <a:ext cx="2593146" cy="1162882"/>
              </a:xfrm>
              <a:prstGeom prst="rect">
                <a:avLst/>
              </a:prstGeom>
              <a:blipFill rotWithShape="1">
                <a:blip r:embed="rId5"/>
                <a:stretch>
                  <a:fillRect l="-12" t="-5" r="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055195" y="5890598"/>
                <a:ext cx="3097130" cy="604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95" y="5890598"/>
                <a:ext cx="3097130" cy="604333"/>
              </a:xfrm>
              <a:prstGeom prst="rect">
                <a:avLst/>
              </a:prstGeom>
              <a:blipFill>
                <a:blip r:embed="rId6"/>
                <a:stretch>
                  <a:fillRect b="-2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78750" y="6406271"/>
                <a:ext cx="62586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0" y="6406271"/>
                <a:ext cx="6258696" cy="461665"/>
              </a:xfrm>
              <a:prstGeom prst="rect">
                <a:avLst/>
              </a:prstGeom>
              <a:blipFill>
                <a:blip r:embed="rId7"/>
                <a:stretch>
                  <a:fillRect l="-29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64405" y="351155"/>
            <a:ext cx="698436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掌握各个物理器件分别模拟的神经元哪些特性</a:t>
            </a:r>
          </a:p>
          <a:p>
            <a:r>
              <a:rPr lang="zh-CN" altLang="en-US" sz="2400"/>
              <a:t>会应用膜电位解的形式计算。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3" grpId="0"/>
      <p:bldP spid="14" grpId="0"/>
      <p:bldP spid="15" grpId="0"/>
      <p:bldP spid="17" grpId="0"/>
      <p:bldP spid="6" grpId="0"/>
      <p:bldP spid="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39" y="249272"/>
            <a:ext cx="4408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突触响应模型</a:t>
            </a:r>
            <a:r>
              <a:rPr lang="en-US" altLang="zh-CN" sz="3200" dirty="0"/>
              <a:t>(</a:t>
            </a:r>
            <a:r>
              <a:rPr lang="zh-CN" altLang="en-US" sz="3200" dirty="0"/>
              <a:t>一对一）</a:t>
            </a:r>
          </a:p>
        </p:txBody>
      </p:sp>
      <p:sp>
        <p:nvSpPr>
          <p:cNvPr id="5" name="椭圆 4"/>
          <p:cNvSpPr/>
          <p:nvPr/>
        </p:nvSpPr>
        <p:spPr>
          <a:xfrm>
            <a:off x="423183" y="1464582"/>
            <a:ext cx="721360" cy="61595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6"/>
          </p:cNvCxnSpPr>
          <p:nvPr/>
        </p:nvCxnSpPr>
        <p:spPr>
          <a:xfrm flipV="1">
            <a:off x="1144543" y="1709692"/>
            <a:ext cx="2487930" cy="6286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14133" y="1432832"/>
            <a:ext cx="721360" cy="61595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175658" y="2354852"/>
            <a:ext cx="1858010" cy="30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97703" y="1924957"/>
            <a:ext cx="15240" cy="44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1078" y="1940197"/>
            <a:ext cx="15240" cy="44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92853" y="1940197"/>
            <a:ext cx="15240" cy="44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66333" y="1940197"/>
            <a:ext cx="15240" cy="44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23303" y="1725567"/>
            <a:ext cx="767715" cy="15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863613" y="1168037"/>
                <a:ext cx="59944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13" y="1168037"/>
                <a:ext cx="59944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46" t="-59" r="4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632473" y="1065167"/>
            <a:ext cx="613410" cy="130429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10198" y="2511062"/>
            <a:ext cx="2226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</a:t>
            </a:r>
            <a:r>
              <a:rPr lang="zh-CN" altLang="en-US" sz="2400" dirty="0"/>
              <a:t>突触系统（</a:t>
            </a:r>
            <a:r>
              <a:rPr lang="en-US" altLang="zh-CN" sz="2400" dirty="0"/>
              <a:t>synaptic)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55896" y="4875821"/>
                <a:ext cx="2467407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96" y="4875821"/>
                <a:ext cx="2467407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19" t="-32" r="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95333" y="3583598"/>
                <a:ext cx="4580790" cy="11188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" y="3583598"/>
                <a:ext cx="4580790" cy="1118896"/>
              </a:xfrm>
              <a:prstGeom prst="rect">
                <a:avLst/>
              </a:prstGeom>
              <a:blipFill rotWithShape="1">
                <a:blip r:embed="rId4"/>
                <a:stretch>
                  <a:fillRect l="-7" t="-26" r="5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014" y="1140751"/>
            <a:ext cx="4744511" cy="1200112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4691018" y="4079512"/>
            <a:ext cx="2272937" cy="27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070006" y="3717970"/>
                <a:ext cx="4221092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400" dirty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06" y="3717970"/>
                <a:ext cx="4221092" cy="633058"/>
              </a:xfrm>
              <a:prstGeom prst="rect">
                <a:avLst/>
              </a:prstGeom>
              <a:blipFill rotWithShape="1">
                <a:blip r:embed="rId6"/>
                <a:stretch>
                  <a:fillRect l="-13" t="-7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829408" y="3338079"/>
                <a:ext cx="2712720" cy="683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8" y="3338079"/>
                <a:ext cx="2712720" cy="683842"/>
              </a:xfrm>
              <a:prstGeom prst="rect">
                <a:avLst/>
              </a:prstGeom>
              <a:blipFill rotWithShape="1">
                <a:blip r:embed="rId7"/>
                <a:stretch>
                  <a:fillRect l="-9" t="-76" r="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01115" y="3799547"/>
            <a:ext cx="81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输入电流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6633" y="5100178"/>
            <a:ext cx="118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膜电位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157141" y="4817758"/>
                <a:ext cx="2467407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141" y="4817758"/>
                <a:ext cx="2467407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23" t="-1" r="1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847202" y="1202644"/>
                <a:ext cx="901001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2" y="1202644"/>
                <a:ext cx="901001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69" t="-128" r="6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730484" y="2522800"/>
                <a:ext cx="901001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84" y="2522800"/>
                <a:ext cx="90100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1" t="-126" r="34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185768" y="201830"/>
            <a:ext cx="4408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突触响应模型</a:t>
            </a:r>
            <a:r>
              <a:rPr lang="en-US" altLang="zh-CN" sz="3200" dirty="0"/>
              <a:t>(</a:t>
            </a:r>
            <a:r>
              <a:rPr lang="zh-CN" altLang="en-US" sz="3200" dirty="0"/>
              <a:t>多对一）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9599" y="6085508"/>
            <a:ext cx="569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同时考虑电流和膜电压的动态特性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脉冲神经网络（</a:t>
            </a:r>
            <a:r>
              <a:rPr lang="en-US" altLang="zh-CN" dirty="0"/>
              <a:t>SNN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4" y="2115688"/>
            <a:ext cx="8320917" cy="44664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54978" y="1509705"/>
            <a:ext cx="185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神经元编码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24768" y="1552346"/>
            <a:ext cx="185283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神经元解码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40446" y="2022776"/>
            <a:ext cx="1852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神经元计算差分模型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468008" y="2802367"/>
            <a:ext cx="0" cy="691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89226" y="3905084"/>
            <a:ext cx="185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突触学习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33535" y="4118065"/>
            <a:ext cx="1303753" cy="35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感知觉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感觉信息加工</a:t>
            </a:r>
          </a:p>
          <a:p>
            <a:pPr lvl="1"/>
            <a:r>
              <a:rPr lang="zh-CN" altLang="en-US" sz="2400" dirty="0">
                <a:sym typeface="+mn-ea"/>
              </a:rPr>
              <a:t>第一步：</a:t>
            </a:r>
            <a:r>
              <a:rPr lang="zh-CN" altLang="en-US" sz="2400" b="1" dirty="0">
                <a:sym typeface="+mn-ea"/>
              </a:rPr>
              <a:t>感觉信息的转录</a:t>
            </a:r>
            <a:r>
              <a:rPr lang="zh-CN" altLang="en-US" sz="2400" dirty="0">
                <a:sym typeface="+mn-ea"/>
              </a:rPr>
              <a:t>，即</a:t>
            </a:r>
            <a:r>
              <a:rPr lang="zh-CN" altLang="en-US" sz="2400" b="1" dirty="0">
                <a:sym typeface="+mn-ea"/>
              </a:rPr>
              <a:t>感受器将</a:t>
            </a:r>
            <a:r>
              <a:rPr lang="zh-CN" altLang="en-US" sz="2400" dirty="0">
                <a:sym typeface="+mn-ea"/>
              </a:rPr>
              <a:t>来自外部世界的</a:t>
            </a:r>
            <a:r>
              <a:rPr lang="zh-CN" altLang="en-US" sz="2400" b="1" dirty="0">
                <a:sym typeface="+mn-ea"/>
              </a:rPr>
              <a:t>物理刺激</a:t>
            </a:r>
            <a:r>
              <a:rPr lang="zh-CN" altLang="en-US" sz="2400" dirty="0">
                <a:sym typeface="+mn-ea"/>
              </a:rPr>
              <a:t>转化为能够传递与加工的</a:t>
            </a:r>
            <a:r>
              <a:rPr lang="zh-CN" altLang="en-US" sz="2400" b="1" dirty="0">
                <a:sym typeface="+mn-ea"/>
              </a:rPr>
              <a:t>生物电信号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第二步：</a:t>
            </a:r>
            <a:r>
              <a:rPr lang="zh-CN" altLang="en-US" sz="2400" b="1" dirty="0">
                <a:sym typeface="+mn-ea"/>
              </a:rPr>
              <a:t>神经系统对转化的生物电信号编码为动作电位</a:t>
            </a:r>
            <a:r>
              <a:rPr lang="zh-CN" altLang="en-US" sz="2400" dirty="0">
                <a:sym typeface="+mn-ea"/>
              </a:rPr>
              <a:t>，动作电位按“有或无”的方式进行信息传递。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253" y="506819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90574" y="5034605"/>
            <a:ext cx="118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视网膜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89604" y="5061155"/>
            <a:ext cx="175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光感受器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21" name="右箭头 7"/>
          <p:cNvSpPr/>
          <p:nvPr/>
        </p:nvSpPr>
        <p:spPr>
          <a:xfrm>
            <a:off x="560175" y="5135023"/>
            <a:ext cx="591127" cy="31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8"/>
          <p:cNvSpPr/>
          <p:nvPr/>
        </p:nvSpPr>
        <p:spPr>
          <a:xfrm>
            <a:off x="2304038" y="5154119"/>
            <a:ext cx="591127" cy="31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9"/>
          <p:cNvSpPr/>
          <p:nvPr/>
        </p:nvSpPr>
        <p:spPr>
          <a:xfrm>
            <a:off x="4504597" y="5191506"/>
            <a:ext cx="548393" cy="33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10"/>
          <p:cNvSpPr/>
          <p:nvPr/>
        </p:nvSpPr>
        <p:spPr>
          <a:xfrm>
            <a:off x="7398349" y="5202221"/>
            <a:ext cx="753067" cy="27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13"/>
          <p:cNvSpPr txBox="1"/>
          <p:nvPr/>
        </p:nvSpPr>
        <p:spPr>
          <a:xfrm>
            <a:off x="8187852" y="4655826"/>
            <a:ext cx="1548443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丘脑的外侧膝状体核（</a:t>
            </a:r>
            <a:r>
              <a:rPr lang="en-US" altLang="zh-CN" sz="2400" dirty="0"/>
              <a:t>LGN</a:t>
            </a:r>
            <a:r>
              <a:rPr lang="zh-CN" altLang="en-US" sz="2400" dirty="0"/>
              <a:t>）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10288943" y="4961806"/>
            <a:ext cx="1478458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初级视觉皮层（</a:t>
            </a:r>
            <a:r>
              <a:rPr lang="en-US" altLang="zh-CN" sz="2400" dirty="0"/>
              <a:t>V1</a:t>
            </a:r>
            <a:r>
              <a:rPr lang="zh-CN" altLang="en-US" sz="2400" dirty="0"/>
              <a:t>）</a:t>
            </a:r>
          </a:p>
        </p:txBody>
      </p:sp>
      <p:sp>
        <p:nvSpPr>
          <p:cNvPr id="27" name="右箭头 13"/>
          <p:cNvSpPr/>
          <p:nvPr/>
        </p:nvSpPr>
        <p:spPr>
          <a:xfrm>
            <a:off x="9563079" y="5215740"/>
            <a:ext cx="591127" cy="31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63304" y="4924901"/>
            <a:ext cx="95623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双极细胞 </a:t>
            </a:r>
          </a:p>
        </p:txBody>
      </p:sp>
      <p:sp>
        <p:nvSpPr>
          <p:cNvPr id="29" name="右箭头 15"/>
          <p:cNvSpPr/>
          <p:nvPr/>
        </p:nvSpPr>
        <p:spPr>
          <a:xfrm>
            <a:off x="5778334" y="5202113"/>
            <a:ext cx="589261" cy="327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276174" y="5141963"/>
            <a:ext cx="111701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节细胞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162254" y="4861100"/>
            <a:ext cx="117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视神经</a:t>
            </a:r>
          </a:p>
        </p:txBody>
      </p:sp>
      <p:sp>
        <p:nvSpPr>
          <p:cNvPr id="32" name="矩形 31"/>
          <p:cNvSpPr/>
          <p:nvPr/>
        </p:nvSpPr>
        <p:spPr>
          <a:xfrm>
            <a:off x="126322" y="4655825"/>
            <a:ext cx="5822281" cy="13685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78990" y="4621111"/>
            <a:ext cx="5781964" cy="14033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52129" y="3974568"/>
            <a:ext cx="17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动作电位</a:t>
            </a:r>
          </a:p>
        </p:txBody>
      </p:sp>
      <p:cxnSp>
        <p:nvCxnSpPr>
          <p:cNvPr id="35" name="直接箭头连接符 34"/>
          <p:cNvCxnSpPr>
            <a:stCxn id="30" idx="0"/>
          </p:cNvCxnSpPr>
          <p:nvPr/>
        </p:nvCxnSpPr>
        <p:spPr>
          <a:xfrm flipH="1" flipV="1">
            <a:off x="6814200" y="4410325"/>
            <a:ext cx="20484" cy="7316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4420" y="655320"/>
            <a:ext cx="187896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/>
              <a:t>神经编码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985" y="1733550"/>
            <a:ext cx="187896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频率编码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34765" y="1854200"/>
            <a:ext cx="187896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时间编码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03035" y="1789430"/>
            <a:ext cx="187896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Delta</a:t>
            </a:r>
            <a:r>
              <a:rPr lang="zh-CN" altLang="en-US" sz="2400"/>
              <a:t>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77730" y="1644650"/>
            <a:ext cx="1878965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直接编码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6230" y="2620645"/>
            <a:ext cx="2820670" cy="3153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/>
              <a:t>泊松脉冲产生器：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时间</a:t>
            </a:r>
            <a:r>
              <a:rPr lang="en-US" altLang="zh-CN" sz="2000" dirty="0"/>
              <a:t>T</a:t>
            </a:r>
            <a:r>
              <a:rPr lang="zh-CN" altLang="en-US" sz="2000" dirty="0"/>
              <a:t>内神经元发放</a:t>
            </a:r>
            <a:r>
              <a:rPr lang="en-US" altLang="zh-CN" sz="2000" dirty="0"/>
              <a:t>N</a:t>
            </a:r>
            <a:r>
              <a:rPr lang="zh-CN" altLang="en-US" sz="2000" dirty="0"/>
              <a:t>个脉冲满足泊松分布</a:t>
            </a:r>
            <a:endParaRPr lang="en-US" altLang="zh-CN" sz="2000" dirty="0"/>
          </a:p>
          <a:p>
            <a:endParaRPr lang="en-US" altLang="zh-CN" sz="2000" b="1" dirty="0"/>
          </a:p>
          <a:p>
            <a:endParaRPr lang="zh-CN" altLang="en-US" sz="2000" b="1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神经元发放两个脉冲之间的间隔的概率密度为指数分布。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3. 会计算下一脉冲发放时间。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94075" y="2945387"/>
            <a:ext cx="2818130" cy="967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/>
              <a:t>会计算</a:t>
            </a:r>
            <a:r>
              <a:rPr lang="en-US" altLang="zh-CN" sz="2000" dirty="0"/>
              <a:t>LIF</a:t>
            </a:r>
            <a:r>
              <a:rPr lang="zh-CN" altLang="en-US" sz="2000" dirty="0"/>
              <a:t>神经元发放第一个脉冲的时间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243320" y="2922905"/>
                <a:ext cx="239903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sz="24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</a:t>
                </a:r>
                <a:r>
                  <a:rPr lang="zh-CN" altLang="en-US" sz="24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时刻发放脉冲</a:t>
                </a:r>
                <a:r>
                  <a:rPr lang="zh-CN" altLang="en-US" sz="24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20" y="2922905"/>
                <a:ext cx="2399030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655" y="2339975"/>
            <a:ext cx="2983865" cy="257873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50020" y="2275205"/>
            <a:ext cx="1544320" cy="2856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67825" y="5276850"/>
            <a:ext cx="1551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编码层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9242" y="3647336"/>
                <a:ext cx="2587953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 P</a:t>
                </a:r>
                <a:r>
                  <a:rPr lang="en-US" altLang="zh-CN" sz="2000" baseline="-25000" dirty="0"/>
                  <a:t>T</a:t>
                </a:r>
                <a:r>
                  <a:rPr lang="en-US" altLang="zh-CN" sz="2000" dirty="0"/>
                  <a:t>[n]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 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2" y="3647336"/>
                <a:ext cx="2587953" cy="558423"/>
              </a:xfrm>
              <a:prstGeom prst="rect">
                <a:avLst/>
              </a:prstGeom>
              <a:blipFill rotWithShape="1">
                <a:blip r:embed="rId5"/>
                <a:stretch>
                  <a:fillRect l="-12" t="-95" r="-4687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9027" y="5178802"/>
                <a:ext cx="1810539" cy="46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𝝁𝝉</m:t>
                        </m:r>
                      </m:sup>
                    </m:sSup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7" y="5178802"/>
                <a:ext cx="1810539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12" t="-82" r="21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/>
      <p:bldP spid="16" grpId="1"/>
      <p:bldP spid="2" grpId="0"/>
      <p:bldP spid="11" grpId="0"/>
      <p:bldP spid="1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脉冲神经网络（</a:t>
            </a:r>
            <a:r>
              <a:rPr lang="en-US" altLang="zh-CN" dirty="0"/>
              <a:t>SNN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神经元的差分计算模型</a:t>
            </a:r>
            <a:endParaRPr lang="en-US" altLang="zh-CN" sz="2800" dirty="0"/>
          </a:p>
          <a:p>
            <a:pPr lvl="1"/>
            <a:r>
              <a:rPr lang="en-US" altLang="zh-CN" sz="2200" u="sng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3848" y="2386882"/>
                <a:ext cx="296844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48" y="2386882"/>
                <a:ext cx="2968440" cy="818044"/>
              </a:xfrm>
              <a:prstGeom prst="rect">
                <a:avLst/>
              </a:prstGeom>
              <a:blipFill rotWithShape="1">
                <a:blip r:embed="rId2"/>
                <a:stretch>
                  <a:fillRect l="-3" t="-67" r="1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6811" y="3682121"/>
                <a:ext cx="3175477" cy="797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3200" dirty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3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1" y="3682121"/>
                <a:ext cx="3175477" cy="797515"/>
              </a:xfrm>
              <a:prstGeom prst="rect">
                <a:avLst/>
              </a:prstGeom>
              <a:blipFill rotWithShape="1">
                <a:blip r:embed="rId3"/>
                <a:stretch>
                  <a:fillRect l="-2" t="-49" r="1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4107736" y="2651382"/>
            <a:ext cx="1052945" cy="28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11493" y="2534293"/>
                <a:ext cx="5658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93" y="2534293"/>
                <a:ext cx="56584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1" t="-2" r="1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4209336" y="4044360"/>
            <a:ext cx="1052945" cy="28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60681" y="3900997"/>
                <a:ext cx="5504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81" y="3900997"/>
                <a:ext cx="550496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" t="-37" r="-38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426129" y="2216727"/>
            <a:ext cx="6008489" cy="24014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39035" y="1615096"/>
            <a:ext cx="324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二阶脉冲神经元模型</a:t>
            </a:r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2217273"/>
            <a:ext cx="1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膜电位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3381326"/>
            <a:ext cx="199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突触电流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41483" y="5483218"/>
                <a:ext cx="3159125" cy="79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3200" dirty="0"/>
                  <a:t>=</a:t>
                </a:r>
                <a:r>
                  <a:rPr lang="en-US" altLang="zh-CN" sz="2800" dirty="0"/>
                  <a:t>0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800" dirty="0"/>
                  <a:t> 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3" y="5483218"/>
                <a:ext cx="3159125" cy="798830"/>
              </a:xfrm>
              <a:prstGeom prst="rect">
                <a:avLst/>
              </a:prstGeom>
              <a:blipFill rotWithShape="1">
                <a:blip r:embed="rId6"/>
                <a:stretch>
                  <a:fillRect l="-1" t="-79" r="-15275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62281" y="5726237"/>
                <a:ext cx="64401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81" y="5726237"/>
                <a:ext cx="644019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" t="-84" r="1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83527" y="4953582"/>
            <a:ext cx="215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LIF</a:t>
            </a:r>
            <a:r>
              <a:rPr lang="zh-CN" altLang="en-US" sz="2400" dirty="0"/>
              <a:t>神经元模型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05345" y="6249670"/>
            <a:ext cx="406463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泄露</a:t>
            </a:r>
            <a:r>
              <a:rPr lang="en-US" altLang="zh-CN" sz="2400"/>
              <a:t>          </a:t>
            </a:r>
            <a:r>
              <a:rPr lang="zh-CN" altLang="en-US" sz="2400"/>
              <a:t>整合</a:t>
            </a:r>
            <a:r>
              <a:rPr lang="en-US" altLang="zh-CN" sz="2400"/>
              <a:t>         </a:t>
            </a:r>
            <a:r>
              <a:rPr lang="zh-CN" altLang="en-US" sz="2400"/>
              <a:t>发放</a:t>
            </a:r>
            <a:r>
              <a:rPr lang="en-US" altLang="zh-CN" sz="240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2" grpId="0" animBg="1"/>
      <p:bldP spid="13" grpId="0"/>
      <p:bldP spid="16" grpId="0"/>
      <p:bldP spid="17" grpId="0"/>
      <p:bldP spid="18" grpId="0"/>
      <p:bldP spid="7" grpId="0"/>
      <p:bldP spid="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6260" y="517475"/>
            <a:ext cx="395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SNN</a:t>
            </a:r>
            <a:r>
              <a:rPr lang="zh-CN" altLang="en-US" sz="3600" dirty="0"/>
              <a:t>突触学习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0040" y="1772903"/>
            <a:ext cx="4743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生物启发的无监督突触学习</a:t>
            </a:r>
            <a:endParaRPr lang="en-US" altLang="zh-CN" sz="2800" dirty="0"/>
          </a:p>
          <a:p>
            <a:r>
              <a:rPr lang="zh-CN" altLang="en-US" sz="2800" dirty="0"/>
              <a:t>           （</a:t>
            </a:r>
            <a:r>
              <a:rPr lang="en-US" altLang="zh-CN" sz="2800" dirty="0"/>
              <a:t>STDP</a:t>
            </a:r>
            <a:r>
              <a:rPr lang="zh-CN" altLang="en-US" sz="2800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45648" y="1802077"/>
            <a:ext cx="353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有监督突触学习</a:t>
            </a:r>
            <a:endParaRPr lang="en-US" altLang="zh-CN" sz="2800" dirty="0"/>
          </a:p>
          <a:p>
            <a:r>
              <a:rPr lang="zh-CN" altLang="en-US" sz="2800" dirty="0"/>
              <a:t>     （</a:t>
            </a:r>
            <a:r>
              <a:rPr lang="en-US" altLang="zh-CN" sz="2800" dirty="0"/>
              <a:t>BPTT</a:t>
            </a:r>
            <a:r>
              <a:rPr lang="zh-CN" altLang="en-US" sz="2800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5810" y="4366260"/>
            <a:ext cx="385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620686"/>
            <a:ext cx="6380984" cy="1204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0040" y="2968049"/>
            <a:ext cx="58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什么是增强型突触</a:t>
            </a:r>
            <a:r>
              <a:rPr lang="en-US" altLang="zh-CN" sz="2400" dirty="0"/>
              <a:t>LTP</a:t>
            </a:r>
            <a:r>
              <a:rPr lang="zh-CN" altLang="en-US" sz="2400" dirty="0"/>
              <a:t>和抑制型突触</a:t>
            </a:r>
            <a:r>
              <a:rPr lang="en-US" altLang="zh-CN" sz="2400" dirty="0"/>
              <a:t>LTD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1516" y="5672484"/>
                <a:ext cx="6097904" cy="673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6" y="5672484"/>
                <a:ext cx="6097904" cy="673454"/>
              </a:xfrm>
              <a:prstGeom prst="rect">
                <a:avLst/>
              </a:prstGeom>
              <a:blipFill rotWithShape="1">
                <a:blip r:embed="rId3"/>
                <a:stretch>
                  <a:fillRect l="-3" t="-4" r="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20040" y="5113097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稳定突触权重的方法：添加边界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50468" y="5703685"/>
                <a:ext cx="1686744" cy="673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468" y="5703685"/>
                <a:ext cx="1686744" cy="673454"/>
              </a:xfrm>
              <a:prstGeom prst="rect">
                <a:avLst/>
              </a:prstGeom>
              <a:blipFill rotWithShape="1">
                <a:blip r:embed="rId4"/>
                <a:stretch>
                  <a:fillRect l="-29" t="-17" r="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608570" y="3020562"/>
            <a:ext cx="549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静默神经元问题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106602" y="3637612"/>
                <a:ext cx="66865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400" dirty="0"/>
                  <a:t>(t)=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02" y="3637612"/>
                <a:ext cx="668655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72" r="5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78" y="4204506"/>
            <a:ext cx="2915054" cy="198995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9120" y="4386345"/>
            <a:ext cx="2684416" cy="149722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658058" y="6220515"/>
            <a:ext cx="553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如何解决静默神经元问题？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545465" y="6374765"/>
                <a:ext cx="6096000" cy="454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∈[0,  1]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465" y="6374765"/>
                <a:ext cx="6096000" cy="4540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  <p:bldP spid="13" grpId="0"/>
      <p:bldP spid="14" grpId="0"/>
      <p:bldP spid="16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突触学习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反向传播算法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静默神经元问题</a:t>
            </a:r>
            <a:endParaRPr lang="en-US" altLang="zh-CN" sz="2600" dirty="0"/>
          </a:p>
          <a:p>
            <a:pPr lvl="1"/>
            <a:r>
              <a:rPr lang="zh-CN" altLang="en-US" sz="2600" dirty="0"/>
              <a:t>反向传播链式法则</a:t>
            </a:r>
            <a:endParaRPr lang="en-US" altLang="zh-CN" sz="2600" dirty="0"/>
          </a:p>
          <a:p>
            <a:pPr lvl="1"/>
            <a:endParaRPr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00" y="1224038"/>
            <a:ext cx="5253673" cy="5025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82" y="3618737"/>
            <a:ext cx="3405514" cy="1223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3837" y="682541"/>
            <a:ext cx="1422227" cy="705600"/>
          </a:xfrm>
        </p:spPr>
        <p:txBody>
          <a:bodyPr/>
          <a:lstStyle/>
          <a:p>
            <a:r>
              <a:rPr lang="zh-CN" altLang="en-US" dirty="0"/>
              <a:t>知觉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5536" y="1954293"/>
            <a:ext cx="24931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知觉加工方式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自下而上</a:t>
            </a:r>
            <a:endParaRPr lang="en-US" altLang="zh-CN" sz="2800" dirty="0"/>
          </a:p>
          <a:p>
            <a:r>
              <a:rPr lang="zh-CN" altLang="en-US" sz="2800" dirty="0"/>
              <a:t>自上而下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7608" y="1954293"/>
            <a:ext cx="60980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知觉特性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错觉</a:t>
            </a:r>
            <a:endParaRPr lang="en-US" altLang="zh-CN" sz="2800" dirty="0"/>
          </a:p>
          <a:p>
            <a:r>
              <a:rPr lang="zh-CN" altLang="en-US" sz="2800" dirty="0"/>
              <a:t>恒常性</a:t>
            </a:r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683710" y="1954293"/>
            <a:ext cx="2652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知觉加工过程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知觉的三种模式匹配理论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090" y="311220"/>
            <a:ext cx="10969200" cy="705600"/>
          </a:xfrm>
        </p:spPr>
        <p:txBody>
          <a:bodyPr/>
          <a:lstStyle/>
          <a:p>
            <a:r>
              <a:rPr lang="zh-CN" altLang="en-US" dirty="0"/>
              <a:t>知觉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840" y="1167750"/>
            <a:ext cx="11073060" cy="55302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330" dirty="0">
                <a:sym typeface="+mn-ea"/>
              </a:rPr>
              <a:t>定义：</a:t>
            </a:r>
            <a:r>
              <a:rPr lang="zh-CN" altLang="en-US" sz="2600" dirty="0">
                <a:sym typeface="+mn-ea"/>
              </a:rPr>
              <a:t>知觉是认知系统对外界世界建构内部表征的过程。</a:t>
            </a:r>
            <a:endParaRPr lang="en-US" altLang="zh-CN" sz="2330" dirty="0"/>
          </a:p>
          <a:p>
            <a:r>
              <a:rPr lang="zh-CN" altLang="en-US" sz="2400" dirty="0"/>
              <a:t>知觉的加工方式</a:t>
            </a:r>
          </a:p>
          <a:p>
            <a:pPr lvl="1"/>
            <a:r>
              <a:rPr lang="zh-CN" altLang="en-US" sz="2130" dirty="0"/>
              <a:t>自下而上：从环境中获取信息</a:t>
            </a:r>
          </a:p>
          <a:p>
            <a:pPr lvl="1"/>
            <a:r>
              <a:rPr lang="zh-CN" altLang="en-US" sz="2130" dirty="0"/>
              <a:t>自上而下：利用已有的经验和概念</a:t>
            </a:r>
            <a:endParaRPr lang="en-US" altLang="zh-CN" sz="2130" dirty="0"/>
          </a:p>
          <a:p>
            <a:r>
              <a:rPr lang="zh-CN" altLang="en-US" sz="2400" dirty="0"/>
              <a:t>知觉恒常性</a:t>
            </a:r>
            <a:endParaRPr lang="en-US" altLang="zh-CN" sz="2400" dirty="0"/>
          </a:p>
          <a:p>
            <a:pPr lvl="1"/>
            <a:r>
              <a:rPr lang="zh-CN" altLang="en-US" sz="2400" dirty="0"/>
              <a:t>当知觉的对象在一定范围内变化了的时候，知觉的映像仍然保持相对不变，知觉的这种特性称为知觉的恒常性。</a:t>
            </a:r>
            <a:endParaRPr lang="en-US" altLang="zh-CN" sz="2400" dirty="0"/>
          </a:p>
          <a:p>
            <a:pPr lvl="2"/>
            <a:r>
              <a:rPr lang="zh-CN" altLang="en-US" sz="2400" dirty="0"/>
              <a:t>形状恒常性</a:t>
            </a:r>
            <a:endParaRPr lang="en-US" altLang="zh-CN" sz="2400" dirty="0"/>
          </a:p>
          <a:p>
            <a:pPr lvl="2"/>
            <a:r>
              <a:rPr lang="zh-CN" altLang="en-US" sz="2400" dirty="0"/>
              <a:t>颜色恒常性</a:t>
            </a:r>
            <a:endParaRPr lang="en-US" altLang="zh-CN" sz="2400" dirty="0"/>
          </a:p>
          <a:p>
            <a:pPr lvl="2"/>
            <a:r>
              <a:rPr lang="zh-CN" altLang="en-US" sz="2400" dirty="0"/>
              <a:t>大小恒常性</a:t>
            </a:r>
            <a:endParaRPr lang="en-US" altLang="zh-CN" sz="2400" dirty="0"/>
          </a:p>
          <a:p>
            <a:pPr lvl="2"/>
            <a:r>
              <a:rPr lang="zh-CN" altLang="en-US" sz="2400" dirty="0"/>
              <a:t>亮度恒常性</a:t>
            </a:r>
            <a:endParaRPr lang="en-US" altLang="zh-CN" sz="2400" dirty="0"/>
          </a:p>
          <a:p>
            <a:pPr lvl="2"/>
            <a:r>
              <a:rPr lang="zh-CN" altLang="en-US" sz="2400" dirty="0"/>
              <a:t>位置恒常性</a:t>
            </a:r>
            <a:endParaRPr lang="zh-CN" altLang="en-US" sz="233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120" y="25146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知觉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136070"/>
            <a:ext cx="11161309" cy="5470470"/>
          </a:xfrm>
        </p:spPr>
        <p:txBody>
          <a:bodyPr>
            <a:normAutofit fontScale="97500"/>
          </a:bodyPr>
          <a:lstStyle/>
          <a:p>
            <a:r>
              <a:rPr lang="zh-CN" altLang="en-US" sz="2800" dirty="0"/>
              <a:t>知觉的模式识别</a:t>
            </a:r>
          </a:p>
          <a:p>
            <a:pPr marL="457200" lvl="2"/>
            <a:r>
              <a:rPr lang="zh-CN" altLang="en-US" sz="2400" dirty="0"/>
              <a:t>模式：</a:t>
            </a:r>
            <a:r>
              <a:rPr lang="zh-CN" altLang="en-US" sz="2400" dirty="0">
                <a:sym typeface="+mn-ea"/>
              </a:rPr>
              <a:t>模式是指由若干</a:t>
            </a:r>
            <a:r>
              <a:rPr lang="zh-CN" altLang="en-US" sz="2400" b="1" dirty="0">
                <a:sym typeface="+mn-ea"/>
              </a:rPr>
              <a:t>特征</a:t>
            </a:r>
            <a:r>
              <a:rPr lang="zh-CN" altLang="en-US" sz="2400" dirty="0">
                <a:sym typeface="+mn-ea"/>
              </a:rPr>
              <a:t>按一定</a:t>
            </a:r>
            <a:r>
              <a:rPr lang="zh-CN" altLang="en-US" sz="2400" b="1" dirty="0">
                <a:sym typeface="+mn-ea"/>
              </a:rPr>
              <a:t>关系</a:t>
            </a:r>
            <a:r>
              <a:rPr lang="zh-CN" altLang="en-US" sz="2400" dirty="0">
                <a:sym typeface="+mn-ea"/>
              </a:rPr>
              <a:t>集合而成的某种刺激结构或刺激的组合。</a:t>
            </a:r>
          </a:p>
          <a:p>
            <a:pPr marL="457200" lvl="2"/>
            <a:r>
              <a:rPr lang="zh-CN" altLang="en-US" sz="2400" dirty="0"/>
              <a:t>三种识别理论</a:t>
            </a:r>
          </a:p>
          <a:p>
            <a:pPr marL="914400" lvl="3"/>
            <a:r>
              <a:rPr lang="zh-CN" altLang="en-US" sz="2100" b="1" dirty="0">
                <a:sym typeface="+mn-ea"/>
              </a:rPr>
              <a:t>模板匹配理论</a:t>
            </a:r>
          </a:p>
          <a:p>
            <a:pPr marL="1371600" lvl="4"/>
            <a:r>
              <a:rPr lang="zh-CN" altLang="en-US" sz="2100" dirty="0">
                <a:sym typeface="+mn-ea"/>
              </a:rPr>
              <a:t>人的长时记忆中存储与外界刺激模式一一对应的</a:t>
            </a:r>
            <a:r>
              <a:rPr lang="zh-CN" altLang="en-US" sz="2100" b="1" dirty="0">
                <a:sym typeface="+mn-ea"/>
              </a:rPr>
              <a:t>模版</a:t>
            </a:r>
          </a:p>
          <a:p>
            <a:pPr marL="914400" lvl="3"/>
            <a:r>
              <a:rPr lang="zh-CN" altLang="en-US" sz="2100" b="1" dirty="0">
                <a:sym typeface="+mn-ea"/>
              </a:rPr>
              <a:t>原型匹配理论</a:t>
            </a:r>
          </a:p>
          <a:p>
            <a:pPr marL="1371600" lvl="4"/>
            <a:r>
              <a:rPr lang="zh-CN" altLang="en-US" sz="2100" dirty="0">
                <a:sym typeface="+mn-ea"/>
              </a:rPr>
              <a:t>人的长时记忆中存储事物的</a:t>
            </a:r>
            <a:r>
              <a:rPr lang="zh-CN" altLang="en-US" sz="2100" b="1" dirty="0">
                <a:sym typeface="+mn-ea"/>
              </a:rPr>
              <a:t>原型</a:t>
            </a:r>
            <a:r>
              <a:rPr lang="zh-CN" altLang="en-US" sz="2100" dirty="0">
                <a:sym typeface="+mn-ea"/>
              </a:rPr>
              <a:t>（一类事物的抽象）。</a:t>
            </a:r>
          </a:p>
          <a:p>
            <a:pPr marL="914400" lvl="3"/>
            <a:r>
              <a:rPr lang="zh-CN" altLang="en-US" sz="2100" b="1" dirty="0">
                <a:sym typeface="+mn-ea"/>
              </a:rPr>
              <a:t>特征匹配理论</a:t>
            </a:r>
            <a:endParaRPr lang="en-US" altLang="zh-CN" sz="2100" b="1" dirty="0">
              <a:sym typeface="+mn-ea"/>
            </a:endParaRPr>
          </a:p>
          <a:p>
            <a:pPr marL="1371600" lvl="4"/>
            <a:r>
              <a:rPr lang="zh-CN" altLang="en-US" sz="2100" dirty="0">
                <a:sym typeface="+mn-ea"/>
              </a:rPr>
              <a:t>人的长时记忆中存储各种</a:t>
            </a:r>
            <a:r>
              <a:rPr lang="zh-CN" altLang="en-US" sz="2100" b="1" dirty="0">
                <a:sym typeface="+mn-ea"/>
              </a:rPr>
              <a:t>模式的特征和特征之间的关系</a:t>
            </a:r>
            <a:endParaRPr lang="en-US" altLang="zh-CN" sz="2100" b="1" dirty="0">
              <a:sym typeface="+mn-ea"/>
            </a:endParaRPr>
          </a:p>
          <a:p>
            <a:pPr marL="1371600" lvl="4"/>
            <a:r>
              <a:rPr lang="zh-CN" altLang="en-US" sz="2100" dirty="0">
                <a:sym typeface="+mn-ea"/>
              </a:rPr>
              <a:t>模式识别过程：</a:t>
            </a:r>
            <a:r>
              <a:rPr lang="zh-CN" altLang="en-US" sz="2100" b="1" dirty="0">
                <a:sym typeface="+mn-ea"/>
              </a:rPr>
              <a:t>特征提取、特征整合和模式匹配</a:t>
            </a:r>
            <a:endParaRPr lang="en-US" altLang="zh-CN" sz="2100" b="1" dirty="0">
              <a:sym typeface="+mn-ea"/>
            </a:endParaRPr>
          </a:p>
          <a:p>
            <a:pPr marL="914400" lvl="3"/>
            <a:r>
              <a:rPr lang="zh-CN" altLang="en-US" sz="2100" dirty="0">
                <a:sym typeface="+mn-ea"/>
              </a:rPr>
              <a:t>掌握各种理论的优缺点，能够区分原型匹配和特征匹配的应用场景。</a:t>
            </a:r>
            <a:endParaRPr lang="en-US" altLang="zh-CN" sz="21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95" y="2595358"/>
            <a:ext cx="5056395" cy="3114929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640663" y="4938432"/>
            <a:ext cx="2696210" cy="539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腹侧视觉通路（</a:t>
            </a:r>
            <a:r>
              <a:rPr lang="en-US" altLang="zh-CN" sz="2400" dirty="0"/>
              <a:t>what)</a:t>
            </a:r>
          </a:p>
        </p:txBody>
      </p:sp>
      <p:sp>
        <p:nvSpPr>
          <p:cNvPr id="4" name="箭头: 右 3"/>
          <p:cNvSpPr/>
          <p:nvPr/>
        </p:nvSpPr>
        <p:spPr>
          <a:xfrm rot="8905920">
            <a:off x="7102050" y="4956412"/>
            <a:ext cx="1265605" cy="1976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3199380">
            <a:off x="5483057" y="4244475"/>
            <a:ext cx="1607476" cy="2450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13948567">
            <a:off x="7733620" y="3479274"/>
            <a:ext cx="1056454" cy="2585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7378" y="1430275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1699" y="1396690"/>
            <a:ext cx="118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视网膜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00729" y="1423240"/>
            <a:ext cx="175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光感受器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" name="右箭头 7"/>
          <p:cNvSpPr/>
          <p:nvPr/>
        </p:nvSpPr>
        <p:spPr>
          <a:xfrm>
            <a:off x="671300" y="1497108"/>
            <a:ext cx="591127" cy="31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5163" y="1516204"/>
            <a:ext cx="591127" cy="31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615722" y="1553591"/>
            <a:ext cx="548393" cy="33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509474" y="1564306"/>
            <a:ext cx="753067" cy="274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3"/>
          <p:cNvSpPr txBox="1"/>
          <p:nvPr/>
        </p:nvSpPr>
        <p:spPr>
          <a:xfrm>
            <a:off x="8298977" y="1017911"/>
            <a:ext cx="1548443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丘脑的外侧膝状体核（</a:t>
            </a:r>
            <a:r>
              <a:rPr lang="en-US" altLang="zh-CN" sz="2400" dirty="0"/>
              <a:t>LGN</a:t>
            </a:r>
            <a:r>
              <a:rPr lang="zh-CN" altLang="en-US" sz="2400" dirty="0"/>
              <a:t>）</a:t>
            </a:r>
          </a:p>
        </p:txBody>
      </p:sp>
      <p:sp>
        <p:nvSpPr>
          <p:cNvPr id="13" name="文本框 15"/>
          <p:cNvSpPr txBox="1"/>
          <p:nvPr/>
        </p:nvSpPr>
        <p:spPr>
          <a:xfrm>
            <a:off x="8619331" y="4646212"/>
            <a:ext cx="1478458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初级视觉皮层（</a:t>
            </a:r>
            <a:r>
              <a:rPr lang="en-US" altLang="zh-CN" sz="2400" dirty="0"/>
              <a:t>V1</a:t>
            </a:r>
            <a:r>
              <a:rPr lang="zh-CN" altLang="en-US" sz="2400" dirty="0"/>
              <a:t>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74429" y="1286986"/>
            <a:ext cx="95623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双极细胞 </a:t>
            </a:r>
          </a:p>
        </p:txBody>
      </p:sp>
      <p:sp>
        <p:nvSpPr>
          <p:cNvPr id="36" name="右箭头 15"/>
          <p:cNvSpPr/>
          <p:nvPr/>
        </p:nvSpPr>
        <p:spPr>
          <a:xfrm>
            <a:off x="5889459" y="1564198"/>
            <a:ext cx="589261" cy="327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387299" y="1504048"/>
            <a:ext cx="111701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节细胞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73379" y="1223185"/>
            <a:ext cx="117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视神经</a:t>
            </a:r>
          </a:p>
        </p:txBody>
      </p:sp>
      <p:sp>
        <p:nvSpPr>
          <p:cNvPr id="43" name="减号 42"/>
          <p:cNvSpPr/>
          <p:nvPr/>
        </p:nvSpPr>
        <p:spPr>
          <a:xfrm>
            <a:off x="9641205" y="1515745"/>
            <a:ext cx="1056640" cy="314325"/>
          </a:xfrm>
          <a:prstGeom prst="mathMin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减号 43"/>
          <p:cNvSpPr/>
          <p:nvPr/>
        </p:nvSpPr>
        <p:spPr>
          <a:xfrm rot="5400000">
            <a:off x="8616315" y="2954020"/>
            <a:ext cx="3813175" cy="349885"/>
          </a:xfrm>
          <a:prstGeom prst="mathMin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>
            <a:off x="8738119" y="4403090"/>
            <a:ext cx="1840346" cy="236671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07521" y="2174629"/>
            <a:ext cx="2696210" cy="539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背侧视觉通路（</a:t>
            </a:r>
            <a:r>
              <a:rPr lang="en-US" altLang="zh-CN" sz="2400" dirty="0"/>
              <a:t>where)</a:t>
            </a:r>
          </a:p>
        </p:txBody>
      </p:sp>
      <p:sp>
        <p:nvSpPr>
          <p:cNvPr id="18" name="矩形 17"/>
          <p:cNvSpPr/>
          <p:nvPr/>
        </p:nvSpPr>
        <p:spPr>
          <a:xfrm>
            <a:off x="80504" y="5942623"/>
            <a:ext cx="9066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/>
              <a:t>V1                 V2                 V4                  PIT                  AIT</a:t>
            </a:r>
          </a:p>
        </p:txBody>
      </p:sp>
      <p:sp>
        <p:nvSpPr>
          <p:cNvPr id="19" name="右箭头 4"/>
          <p:cNvSpPr/>
          <p:nvPr/>
        </p:nvSpPr>
        <p:spPr>
          <a:xfrm>
            <a:off x="1223359" y="6081091"/>
            <a:ext cx="969818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5"/>
          <p:cNvSpPr/>
          <p:nvPr/>
        </p:nvSpPr>
        <p:spPr>
          <a:xfrm>
            <a:off x="2987504" y="6081090"/>
            <a:ext cx="969818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6"/>
          <p:cNvSpPr/>
          <p:nvPr/>
        </p:nvSpPr>
        <p:spPr>
          <a:xfrm>
            <a:off x="6746703" y="6081089"/>
            <a:ext cx="1239163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7"/>
          <p:cNvSpPr/>
          <p:nvPr/>
        </p:nvSpPr>
        <p:spPr>
          <a:xfrm>
            <a:off x="4728405" y="6081089"/>
            <a:ext cx="1159315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2085" y="5834804"/>
            <a:ext cx="4474865" cy="5694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1269078" y="6433406"/>
            <a:ext cx="35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特征提取（层级）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851705" y="5857830"/>
            <a:ext cx="1013442" cy="5364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82103" y="5867870"/>
            <a:ext cx="1013442" cy="5364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5519185" y="6469001"/>
            <a:ext cx="15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特征整合</a:t>
            </a:r>
          </a:p>
        </p:txBody>
      </p:sp>
      <p:sp>
        <p:nvSpPr>
          <p:cNvPr id="29" name="文本框 28"/>
          <p:cNvSpPr txBox="1"/>
          <p:nvPr/>
        </p:nvSpPr>
        <p:spPr>
          <a:xfrm flipH="1">
            <a:off x="7633210" y="6433406"/>
            <a:ext cx="18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物体识别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8618" y="4459921"/>
            <a:ext cx="447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自上而下：</a:t>
            </a:r>
            <a:r>
              <a:rPr lang="en-US" altLang="zh-CN" sz="2400" dirty="0" err="1"/>
              <a:t>PFCv</a:t>
            </a:r>
            <a:r>
              <a:rPr lang="en-US" altLang="zh-CN" sz="2400" dirty="0"/>
              <a:t>-AIT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4406" y="5234669"/>
            <a:ext cx="252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自下而上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" grpId="0" animBg="1"/>
      <p:bldP spid="16" grpId="0" animBg="1"/>
      <p:bldP spid="20" grpId="0" bldLvl="0" animBg="1"/>
      <p:bldP spid="48" grpId="0"/>
      <p:bldP spid="48" grpId="1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7129" y="608400"/>
            <a:ext cx="1751741" cy="705600"/>
          </a:xfrm>
        </p:spPr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724" y="1791732"/>
            <a:ext cx="3064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注意的功能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信号检测与警觉</a:t>
            </a:r>
          </a:p>
          <a:p>
            <a:pPr lvl="1"/>
            <a:r>
              <a:rPr lang="zh-CN" altLang="en-US" sz="2400" dirty="0">
                <a:sym typeface="+mn-ea"/>
              </a:rPr>
              <a:t>搜索</a:t>
            </a:r>
          </a:p>
          <a:p>
            <a:pPr lvl="1"/>
            <a:r>
              <a:rPr lang="zh-CN" altLang="en-US" sz="2400" dirty="0">
                <a:sym typeface="+mn-ea"/>
              </a:rPr>
              <a:t>选择性</a:t>
            </a:r>
          </a:p>
          <a:p>
            <a:pPr lvl="1"/>
            <a:r>
              <a:rPr lang="zh-CN" altLang="en-US" sz="2400" dirty="0">
                <a:sym typeface="+mn-ea"/>
              </a:rPr>
              <a:t>分配性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051178" y="1791732"/>
            <a:ext cx="3064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注意选择的方式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自下而上</a:t>
            </a:r>
            <a:endParaRPr lang="en-US" altLang="zh-CN" sz="2400" dirty="0"/>
          </a:p>
          <a:p>
            <a:r>
              <a:rPr lang="zh-CN" altLang="en-US" sz="2400" dirty="0"/>
              <a:t>自上而下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20033" y="1791732"/>
            <a:ext cx="3064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选择注意的三种模型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滤波器模型</a:t>
            </a:r>
            <a:endParaRPr lang="en-US" altLang="zh-CN" sz="2400" dirty="0"/>
          </a:p>
          <a:p>
            <a:r>
              <a:rPr lang="zh-CN" altLang="en-US" sz="2400" dirty="0"/>
              <a:t>衰减模型</a:t>
            </a:r>
            <a:endParaRPr lang="en-US" altLang="zh-CN" sz="2400" dirty="0"/>
          </a:p>
          <a:p>
            <a:r>
              <a:rPr lang="zh-CN" altLang="en-US" sz="2400" dirty="0"/>
              <a:t>后期选择模型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27524" y="1791732"/>
            <a:ext cx="306447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选择注意</a:t>
            </a:r>
            <a:r>
              <a:rPr lang="en-US" altLang="zh-CN" sz="2400" dirty="0"/>
              <a:t>+</a:t>
            </a:r>
            <a:r>
              <a:rPr lang="zh-CN" altLang="en-US" sz="2400" dirty="0"/>
              <a:t>物体识别模型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特征整合模型</a:t>
            </a:r>
            <a:endParaRPr lang="en-US" altLang="zh-CN" sz="2400" dirty="0"/>
          </a:p>
          <a:p>
            <a:r>
              <a:rPr lang="zh-CN" altLang="en-US" sz="2400" dirty="0"/>
              <a:t>导向搜索模型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A4NzIyN2MxYTlmMzQ1NGE2MjU5NWRkMjhlOGM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2614</Words>
  <Application>Microsoft Office PowerPoint</Application>
  <PresentationFormat>宽屏</PresentationFormat>
  <Paragraphs>523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黑体</vt:lpstr>
      <vt:lpstr>宋体</vt:lpstr>
      <vt:lpstr>Arial</vt:lpstr>
      <vt:lpstr>Calibri</vt:lpstr>
      <vt:lpstr>Cambria Math</vt:lpstr>
      <vt:lpstr>Wingdings</vt:lpstr>
      <vt:lpstr>WPS</vt:lpstr>
      <vt:lpstr>总复习</vt:lpstr>
      <vt:lpstr>PowerPoint 演示文稿</vt:lpstr>
      <vt:lpstr>基本认知加工过程</vt:lpstr>
      <vt:lpstr>感知觉</vt:lpstr>
      <vt:lpstr>知觉</vt:lpstr>
      <vt:lpstr>知觉</vt:lpstr>
      <vt:lpstr>知觉</vt:lpstr>
      <vt:lpstr>PowerPoint 演示文稿</vt:lpstr>
      <vt:lpstr>注意</vt:lpstr>
      <vt:lpstr>注意</vt:lpstr>
      <vt:lpstr>注意</vt:lpstr>
      <vt:lpstr>选择注意的三种模型</vt:lpstr>
      <vt:lpstr>分别支持两种注意模型的双耳分听实验 双耳分听实验</vt:lpstr>
      <vt:lpstr>注意</vt:lpstr>
      <vt:lpstr>PowerPoint 演示文稿</vt:lpstr>
      <vt:lpstr>记忆</vt:lpstr>
      <vt:lpstr>记忆</vt:lpstr>
      <vt:lpstr>长时记忆 存储时间（几年乃至终身）、存储内容（过去的经验与知识）和体验（过去与现在） </vt:lpstr>
      <vt:lpstr>海马(Hippocampus)</vt:lpstr>
      <vt:lpstr>多模态信息整合</vt:lpstr>
      <vt:lpstr>知识表征</vt:lpstr>
      <vt:lpstr>符号主义认知计算</vt:lpstr>
      <vt:lpstr>符号主义设计理念</vt:lpstr>
      <vt:lpstr>符号主义认知计算组成</vt:lpstr>
      <vt:lpstr>认知架构</vt:lpstr>
      <vt:lpstr>ACT-R</vt:lpstr>
      <vt:lpstr>PowerPoint 演示文稿</vt:lpstr>
      <vt:lpstr>ACT-R</vt:lpstr>
      <vt:lpstr>ACT-R</vt:lpstr>
      <vt:lpstr>推理</vt:lpstr>
      <vt:lpstr>不确定性推理：贝叶斯推断</vt:lpstr>
      <vt:lpstr>知觉的贝叶斯推理</vt:lpstr>
      <vt:lpstr>贝叶斯网络</vt:lpstr>
      <vt:lpstr>贝叶斯网络</vt:lpstr>
      <vt:lpstr>PowerPoint 演示文稿</vt:lpstr>
      <vt:lpstr>PowerPoint 演示文稿</vt:lpstr>
      <vt:lpstr>神经元计算模型</vt:lpstr>
      <vt:lpstr>PowerPoint 演示文稿</vt:lpstr>
      <vt:lpstr>脉冲神经网络（SNN）</vt:lpstr>
      <vt:lpstr>PowerPoint 演示文稿</vt:lpstr>
      <vt:lpstr>脉冲神经网络（SNN）</vt:lpstr>
      <vt:lpstr>PowerPoint 演示文稿</vt:lpstr>
      <vt:lpstr>突触学习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lenovo</cp:lastModifiedBy>
  <cp:revision>225</cp:revision>
  <dcterms:created xsi:type="dcterms:W3CDTF">2019-06-19T02:08:00Z</dcterms:created>
  <dcterms:modified xsi:type="dcterms:W3CDTF">2025-06-18T09:00:37Z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2933CB3732F9449B9A9FDFFB2D044C96_11</vt:lpwstr>
  </property>
</Properties>
</file>