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8" r:id="rId5"/>
    <p:sldId id="273" r:id="rId6"/>
    <p:sldId id="272" r:id="rId7"/>
    <p:sldId id="258" r:id="rId8"/>
    <p:sldId id="269" r:id="rId9"/>
    <p:sldId id="270" r:id="rId10"/>
    <p:sldId id="271" r:id="rId11"/>
    <p:sldId id="259" r:id="rId12"/>
    <p:sldId id="274" r:id="rId13"/>
    <p:sldId id="263" r:id="rId14"/>
    <p:sldId id="290" r:id="rId15"/>
    <p:sldId id="291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8C95-6C4C-4245-8121-961BC4192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C2A33-1BC6-4744-8D62-FF824B4A2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CB2B6-42BF-6B41-BE8F-DD1FB983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9777-7AA2-A84C-8FDD-4080299CB2A3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3972E-C805-5449-8C33-8CA2A0AA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92D7C-5FCA-194D-B812-2A32D8A2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80FF-CD26-A844-9EF7-67BD3A57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3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5FC0-467C-634C-9249-99216FAC2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C150C-5840-744C-8E49-D85AA3D3D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5D4F3-B660-7D40-AFAB-84F810E4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9777-7AA2-A84C-8FDD-4080299CB2A3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2F48D-1CF0-6546-BF02-27E754D3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EC60D-BF48-1E42-9A38-BB3C7A7C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80FF-CD26-A844-9EF7-67BD3A57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4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84F1FD-3124-974E-91E4-D7F47CBDC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0683C-0723-AC46-BE32-661240F49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BB13E-9439-D441-A9E1-BCAD1B319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9777-7AA2-A84C-8FDD-4080299CB2A3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8590E-D05A-7846-BFA4-C2619030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4FAEC-63D5-E64D-B054-65F32832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80FF-CD26-A844-9EF7-67BD3A57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5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1F35-68A5-4147-B345-E673540D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9BDF9-E906-6E46-A583-2310D1AA3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81EA6-BBA0-1A46-A49A-D89D1BC19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9777-7AA2-A84C-8FDD-4080299CB2A3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CD408-CCD5-9845-BFAE-CE55EF73C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F044B-DBE5-0040-8FB7-35DBA065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80FF-CD26-A844-9EF7-67BD3A57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7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2BA8-48F6-BB4B-9241-A4DD40C9C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C56E3-94F1-9944-806B-8B3214E40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3AAF8-1BE0-BA49-8ABE-A9A13CB2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9777-7AA2-A84C-8FDD-4080299CB2A3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202F9-3DD0-0941-BA7A-EFBA1386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961D7-38E7-E74A-A964-2C6F8949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80FF-CD26-A844-9EF7-67BD3A57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0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22003-FAE5-CE43-BAD1-CB6E8115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C4804-2778-BA46-B59B-A2C8B354D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29F0C-3CD1-E04D-B171-F53ACA8A5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44BED-73F9-6645-8F62-22205661A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9777-7AA2-A84C-8FDD-4080299CB2A3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17DB8-0C7F-C947-A348-3C7D6CA7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1F82C-6A6C-FD4B-89DF-8BF97A8A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80FF-CD26-A844-9EF7-67BD3A57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8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C44AF-0786-304A-B17E-8DEB718A5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EC12-1B83-484E-A440-9BA434F23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954A0-2C61-CB47-BB18-6B392B9F8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6F7C0D-265A-F04E-81C4-A6F346AFF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4034E-D4D7-4448-ABA0-811B03297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D3AF69-4955-8746-A728-D4D98A95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9777-7AA2-A84C-8FDD-4080299CB2A3}" type="datetimeFigureOut">
              <a:rPr lang="en-US" smtClean="0"/>
              <a:t>4/2/19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270D1-077E-4846-869C-6DFF4474F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700C96-3288-8246-9B14-5FE48166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80FF-CD26-A844-9EF7-67BD3A57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4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EAA92-4A71-0D4F-932D-E00EEAC9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870D7A-AA86-5146-A081-72123331E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9777-7AA2-A84C-8FDD-4080299CB2A3}" type="datetimeFigureOut">
              <a:rPr lang="en-US" smtClean="0"/>
              <a:t>4/2/19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53494B-A1F7-EE4A-BD28-4675D80F9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DA00B-7562-0E40-B19C-8AE47536A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80FF-CD26-A844-9EF7-67BD3A57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4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BF16EF-60A6-9F45-ADB5-DD21B483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9777-7AA2-A84C-8FDD-4080299CB2A3}" type="datetimeFigureOut">
              <a:rPr lang="en-US" smtClean="0"/>
              <a:t>4/2/19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37B82D-372D-8B45-9586-FDFD61A2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A4F57-F3B5-9E45-90E9-50BDBF66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80FF-CD26-A844-9EF7-67BD3A57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F6D9F-3C8F-6944-9C63-AC5116F45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2E4F2-8706-1746-9326-57A82651F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1B63D-BE2E-914E-BBB2-30A069657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648E8-015D-724F-AC67-2135FAFB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9777-7AA2-A84C-8FDD-4080299CB2A3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F6544-0C7A-B241-AF01-221A5274E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80CAD-A4AD-004E-BFF3-E863F1F9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80FF-CD26-A844-9EF7-67BD3A57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52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7EEB6-0016-6342-A5A7-D43B79E8D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95AD78-EADF-DA4A-940C-4DF60F1E3A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973D8-58C1-4940-9C96-7BCF07D1D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C972E-8651-E643-B2F8-F7EF015E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9777-7AA2-A84C-8FDD-4080299CB2A3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0F791-DEC1-C741-8DA4-D3980FD6D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05BCB-ACEF-164B-B86A-2242C887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80FF-CD26-A844-9EF7-67BD3A57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7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2EB072-30D1-CD47-BAB0-0987A6720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4653F-475E-1C41-AF18-CE589F580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B19F5-454C-C840-B46A-B98CAA7A4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79777-7AA2-A84C-8FDD-4080299CB2A3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721FF-E7AA-4A40-8E51-92650F5B7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032DF-A25E-B049-8A9F-11986FBA3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980FF-CD26-A844-9EF7-67BD3A57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1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1.png"/><Relationship Id="rId18" Type="http://schemas.openxmlformats.org/officeDocument/2006/relationships/image" Target="../media/image34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41.png"/><Relationship Id="rId2" Type="http://schemas.openxmlformats.org/officeDocument/2006/relationships/image" Target="../media/image8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18.png"/><Relationship Id="rId5" Type="http://schemas.openxmlformats.org/officeDocument/2006/relationships/image" Target="../media/image36.png"/><Relationship Id="rId15" Type="http://schemas.openxmlformats.org/officeDocument/2006/relationships/image" Target="../media/image39.png"/><Relationship Id="rId10" Type="http://schemas.openxmlformats.org/officeDocument/2006/relationships/image" Target="../media/image17.png"/><Relationship Id="rId4" Type="http://schemas.openxmlformats.org/officeDocument/2006/relationships/image" Target="../media/image35.png"/><Relationship Id="rId9" Type="http://schemas.openxmlformats.org/officeDocument/2006/relationships/image" Target="../media/image16.png"/><Relationship Id="rId1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8394B-43C6-3D4C-849F-004010B35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BE80F-5882-6247-8924-5976C492C1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85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B313D6-0F03-4E49-A416-F0792C502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40" y="1214675"/>
            <a:ext cx="5486400" cy="44117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9B5813-56EB-D04C-8EFD-CEB35AE3CF0D}"/>
              </a:ext>
            </a:extLst>
          </p:cNvPr>
          <p:cNvSpPr txBox="1"/>
          <p:nvPr/>
        </p:nvSpPr>
        <p:spPr>
          <a:xfrm>
            <a:off x="8717716" y="6581001"/>
            <a:ext cx="3474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Images from “An Introduction to Statistical Learning”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420ED5-1EF5-D442-8AFE-3E16496F91D9}"/>
              </a:ext>
            </a:extLst>
          </p:cNvPr>
          <p:cNvSpPr txBox="1"/>
          <p:nvPr/>
        </p:nvSpPr>
        <p:spPr>
          <a:xfrm>
            <a:off x="556054" y="345989"/>
            <a:ext cx="4556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Surface is true simulated model.</a:t>
            </a:r>
          </a:p>
          <a:p>
            <a:r>
              <a:rPr lang="en-US" dirty="0"/>
              <a:t>Points are randomly simulated data plus noise.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FD076-B5A7-4F45-99B9-4E5972F6120B}"/>
              </a:ext>
            </a:extLst>
          </p:cNvPr>
          <p:cNvSpPr txBox="1"/>
          <p:nvPr/>
        </p:nvSpPr>
        <p:spPr>
          <a:xfrm>
            <a:off x="6935878" y="345989"/>
            <a:ext cx="377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Rough spline model fits data perfectly!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3AABC6-F6C3-9D4B-B978-1B27FEBBB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762" y="1448352"/>
            <a:ext cx="4926228" cy="396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30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3DF647-0DBB-474A-A602-A5EDD4275EDC}"/>
              </a:ext>
            </a:extLst>
          </p:cNvPr>
          <p:cNvSpPr txBox="1"/>
          <p:nvPr/>
        </p:nvSpPr>
        <p:spPr>
          <a:xfrm>
            <a:off x="1989912" y="6581001"/>
            <a:ext cx="10202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dziganto.github.io</a:t>
            </a:r>
            <a:r>
              <a:rPr lang="en-US" sz="1200" dirty="0"/>
              <a:t>/cross-validation/data%20science/machine%20learning/model%20tuning/python/Model-Tuning-with-Validation-and-Cross-Validation/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660620-32A2-5C4C-8891-F8EBF7E88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50" y="641350"/>
            <a:ext cx="6794500" cy="5575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A49CBC-50B7-ED4A-80B3-58387A02968A}"/>
              </a:ext>
            </a:extLst>
          </p:cNvPr>
          <p:cNvSpPr txBox="1"/>
          <p:nvPr/>
        </p:nvSpPr>
        <p:spPr>
          <a:xfrm>
            <a:off x="6710961" y="429569"/>
            <a:ext cx="1270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overfitting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D64C9-14C6-6045-96F1-9337A53E73EC}"/>
              </a:ext>
            </a:extLst>
          </p:cNvPr>
          <p:cNvSpPr txBox="1"/>
          <p:nvPr/>
        </p:nvSpPr>
        <p:spPr>
          <a:xfrm>
            <a:off x="3401358" y="431801"/>
            <a:ext cx="1428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underfitting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6BBCD-3DA9-A74B-ABE1-D6E6C0D3A0AD}"/>
              </a:ext>
            </a:extLst>
          </p:cNvPr>
          <p:cNvSpPr txBox="1"/>
          <p:nvPr/>
        </p:nvSpPr>
        <p:spPr>
          <a:xfrm>
            <a:off x="4878720" y="426652"/>
            <a:ext cx="1110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just right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41B6E-84A7-824A-8256-4EA0645D9485}"/>
              </a:ext>
            </a:extLst>
          </p:cNvPr>
          <p:cNvSpPr txBox="1"/>
          <p:nvPr/>
        </p:nvSpPr>
        <p:spPr>
          <a:xfrm rot="16200000">
            <a:off x="4312539" y="2672320"/>
            <a:ext cx="2149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Goldilocks Zone</a:t>
            </a:r>
          </a:p>
        </p:txBody>
      </p:sp>
    </p:spTree>
    <p:extLst>
      <p:ext uri="{BB962C8B-B14F-4D97-AF65-F5344CB8AC3E}">
        <p14:creationId xmlns:p14="http://schemas.microsoft.com/office/powerpoint/2010/main" val="272136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6EAF45-8212-BC40-88F6-0080F58B16EC}"/>
              </a:ext>
            </a:extLst>
          </p:cNvPr>
          <p:cNvSpPr/>
          <p:nvPr/>
        </p:nvSpPr>
        <p:spPr>
          <a:xfrm>
            <a:off x="2648465" y="679621"/>
            <a:ext cx="6895070" cy="1062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074C77-0781-AA4F-B77F-B934572D199B}"/>
              </a:ext>
            </a:extLst>
          </p:cNvPr>
          <p:cNvSpPr/>
          <p:nvPr/>
        </p:nvSpPr>
        <p:spPr>
          <a:xfrm>
            <a:off x="2648465" y="2897659"/>
            <a:ext cx="3447535" cy="1062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803667-21F8-7843-9B89-1CDB2323EF89}"/>
              </a:ext>
            </a:extLst>
          </p:cNvPr>
          <p:cNvSpPr/>
          <p:nvPr/>
        </p:nvSpPr>
        <p:spPr>
          <a:xfrm>
            <a:off x="6096000" y="2897658"/>
            <a:ext cx="3447535" cy="1062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668A6-39AF-DA46-A827-02EE3EBE9249}"/>
              </a:ext>
            </a:extLst>
          </p:cNvPr>
          <p:cNvSpPr/>
          <p:nvPr/>
        </p:nvSpPr>
        <p:spPr>
          <a:xfrm>
            <a:off x="2648465" y="4074628"/>
            <a:ext cx="4901513" cy="1062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999AA6-6052-C049-9098-F2FF1383333A}"/>
              </a:ext>
            </a:extLst>
          </p:cNvPr>
          <p:cNvSpPr/>
          <p:nvPr/>
        </p:nvSpPr>
        <p:spPr>
          <a:xfrm>
            <a:off x="7549978" y="4074627"/>
            <a:ext cx="1993557" cy="1062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159AB9-A0C8-3248-B57B-97E759BD884B}"/>
              </a:ext>
            </a:extLst>
          </p:cNvPr>
          <p:cNvSpPr/>
          <p:nvPr/>
        </p:nvSpPr>
        <p:spPr>
          <a:xfrm>
            <a:off x="2648466" y="5251596"/>
            <a:ext cx="2491946" cy="1062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B85DDD-6A8B-714C-99B3-4C8568D70AE2}"/>
              </a:ext>
            </a:extLst>
          </p:cNvPr>
          <p:cNvSpPr/>
          <p:nvPr/>
        </p:nvSpPr>
        <p:spPr>
          <a:xfrm>
            <a:off x="5140412" y="5251595"/>
            <a:ext cx="4403123" cy="1062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79A91F-1B17-AA44-A62A-19793B6CA921}"/>
              </a:ext>
            </a:extLst>
          </p:cNvPr>
          <p:cNvSpPr txBox="1"/>
          <p:nvPr/>
        </p:nvSpPr>
        <p:spPr>
          <a:xfrm>
            <a:off x="615811" y="1947558"/>
            <a:ext cx="10960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Especially for small to medium sized data sets, how you split your data can make a difference in your model results.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DD2E7A-3E98-F049-83F0-ED0AC820F8D6}"/>
              </a:ext>
            </a:extLst>
          </p:cNvPr>
          <p:cNvSpPr txBox="1"/>
          <p:nvPr/>
        </p:nvSpPr>
        <p:spPr>
          <a:xfrm>
            <a:off x="509238" y="2319980"/>
            <a:ext cx="1117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 example, small training/test sets may contain outliers/corner cases or otherwise not reflect the larger population.</a:t>
            </a:r>
          </a:p>
        </p:txBody>
      </p:sp>
    </p:spTree>
    <p:extLst>
      <p:ext uri="{BB962C8B-B14F-4D97-AF65-F5344CB8AC3E}">
        <p14:creationId xmlns:p14="http://schemas.microsoft.com/office/powerpoint/2010/main" val="2862690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4C5020-38C0-2443-B455-238C674B6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840494"/>
            <a:ext cx="9228082" cy="51770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79FDE0-50D9-2B4F-97A2-5DC855FE2B7D}"/>
              </a:ext>
            </a:extLst>
          </p:cNvPr>
          <p:cNvSpPr txBox="1"/>
          <p:nvPr/>
        </p:nvSpPr>
        <p:spPr>
          <a:xfrm>
            <a:off x="4143029" y="451945"/>
            <a:ext cx="3905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K-fold Cross Validation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EA5CE7-759C-9940-B49B-E629B2C0AECC}"/>
              </a:ext>
            </a:extLst>
          </p:cNvPr>
          <p:cNvSpPr txBox="1"/>
          <p:nvPr/>
        </p:nvSpPr>
        <p:spPr>
          <a:xfrm rot="16200000">
            <a:off x="895965" y="3167390"/>
            <a:ext cx="1695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10-fold CV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137433-A53F-284F-9EB5-723FC7B4072E}"/>
              </a:ext>
            </a:extLst>
          </p:cNvPr>
          <p:cNvSpPr txBox="1"/>
          <p:nvPr/>
        </p:nvSpPr>
        <p:spPr>
          <a:xfrm>
            <a:off x="1989912" y="6581001"/>
            <a:ext cx="10202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dziganto.github.io</a:t>
            </a:r>
            <a:r>
              <a:rPr lang="en-US" sz="1200" dirty="0"/>
              <a:t>/cross-validation/data%20science/machine%20learning/model%20tuning/python/Model-Tuning-with-Validation-and-Cross-Validation/</a:t>
            </a:r>
          </a:p>
        </p:txBody>
      </p:sp>
    </p:spTree>
    <p:extLst>
      <p:ext uri="{BB962C8B-B14F-4D97-AF65-F5344CB8AC3E}">
        <p14:creationId xmlns:p14="http://schemas.microsoft.com/office/powerpoint/2010/main" val="1987331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E5AC40-C770-0043-9F8A-46BE9CEDF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16" y="1481792"/>
            <a:ext cx="5743775" cy="38944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50EFF8-22E0-154E-BF35-8ADB0EDD58B5}"/>
                  </a:ext>
                </a:extLst>
              </p:cNvPr>
              <p:cNvSpPr txBox="1"/>
              <p:nvPr/>
            </p:nvSpPr>
            <p:spPr>
              <a:xfrm>
                <a:off x="7446063" y="1288349"/>
                <a:ext cx="25447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50EFF8-22E0-154E-BF35-8ADB0EDD5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063" y="1288349"/>
                <a:ext cx="2544799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555FC4E-901D-F249-8E72-C502CAD7A94F}"/>
              </a:ext>
            </a:extLst>
          </p:cNvPr>
          <p:cNvSpPr txBox="1"/>
          <p:nvPr/>
        </p:nvSpPr>
        <p:spPr>
          <a:xfrm>
            <a:off x="548716" y="457199"/>
            <a:ext cx="3288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Linear Regression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CB0D52-E706-0347-A3DD-B2BE857FCD12}"/>
              </a:ext>
            </a:extLst>
          </p:cNvPr>
          <p:cNvGrpSpPr/>
          <p:nvPr/>
        </p:nvGrpSpPr>
        <p:grpSpPr>
          <a:xfrm>
            <a:off x="7068964" y="1981530"/>
            <a:ext cx="476028" cy="3335200"/>
            <a:chOff x="7463417" y="1981530"/>
            <a:chExt cx="476028" cy="3335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A4F313-9AFA-F549-A353-5E49C3B92339}"/>
                </a:ext>
              </a:extLst>
            </p:cNvPr>
            <p:cNvSpPr/>
            <p:nvPr/>
          </p:nvSpPr>
          <p:spPr>
            <a:xfrm>
              <a:off x="7463417" y="2008754"/>
              <a:ext cx="424925" cy="33079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13B86DB-4CDF-4147-A03A-046369410C0C}"/>
                    </a:ext>
                  </a:extLst>
                </p:cNvPr>
                <p:cNvSpPr txBox="1"/>
                <p:nvPr/>
              </p:nvSpPr>
              <p:spPr>
                <a:xfrm>
                  <a:off x="7468738" y="2369121"/>
                  <a:ext cx="45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13B86DB-4CDF-4147-A03A-046369410C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8738" y="2369121"/>
                  <a:ext cx="456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26DBCCA-9FA1-9943-8E16-8C77A01A5DEB}"/>
                    </a:ext>
                  </a:extLst>
                </p:cNvPr>
                <p:cNvSpPr txBox="1"/>
                <p:nvPr/>
              </p:nvSpPr>
              <p:spPr>
                <a:xfrm>
                  <a:off x="7463417" y="1981530"/>
                  <a:ext cx="4619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26DBCCA-9FA1-9943-8E16-8C77A01A5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1981530"/>
                  <a:ext cx="46192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7434AC4-BD67-8947-A9AC-01006AE81FA3}"/>
                    </a:ext>
                  </a:extLst>
                </p:cNvPr>
                <p:cNvSpPr txBox="1"/>
                <p:nvPr/>
              </p:nvSpPr>
              <p:spPr>
                <a:xfrm>
                  <a:off x="7463417" y="4832306"/>
                  <a:ext cx="476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7434AC4-BD67-8947-A9AC-01006AE81F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4832306"/>
                  <a:ext cx="47602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22E788-9EAF-1F46-A41A-2804EF73CD96}"/>
              </a:ext>
            </a:extLst>
          </p:cNvPr>
          <p:cNvGrpSpPr/>
          <p:nvPr/>
        </p:nvGrpSpPr>
        <p:grpSpPr>
          <a:xfrm>
            <a:off x="9229460" y="2041008"/>
            <a:ext cx="476028" cy="3335200"/>
            <a:chOff x="7463417" y="1981530"/>
            <a:chExt cx="476028" cy="33352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FC68C4E-8EF9-2A42-97C3-6802FAD76888}"/>
                </a:ext>
              </a:extLst>
            </p:cNvPr>
            <p:cNvSpPr/>
            <p:nvPr/>
          </p:nvSpPr>
          <p:spPr>
            <a:xfrm>
              <a:off x="7471843" y="2008754"/>
              <a:ext cx="424925" cy="33079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B5C0D0A-F170-B741-9BC9-88D94752A3C8}"/>
                    </a:ext>
                  </a:extLst>
                </p:cNvPr>
                <p:cNvSpPr txBox="1"/>
                <p:nvPr/>
              </p:nvSpPr>
              <p:spPr>
                <a:xfrm>
                  <a:off x="7468738" y="2369121"/>
                  <a:ext cx="45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B5C0D0A-F170-B741-9BC9-88D94752A3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8738" y="2369121"/>
                  <a:ext cx="4566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1EE3A99-552C-C648-894D-0A36D86E65AD}"/>
                    </a:ext>
                  </a:extLst>
                </p:cNvPr>
                <p:cNvSpPr txBox="1"/>
                <p:nvPr/>
              </p:nvSpPr>
              <p:spPr>
                <a:xfrm>
                  <a:off x="7463417" y="1981530"/>
                  <a:ext cx="4619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1EE3A99-552C-C648-894D-0A36D86E65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1981530"/>
                  <a:ext cx="46192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0D5FDE2-0DE7-7749-BC18-B58900AEDC8B}"/>
                    </a:ext>
                  </a:extLst>
                </p:cNvPr>
                <p:cNvSpPr txBox="1"/>
                <p:nvPr/>
              </p:nvSpPr>
              <p:spPr>
                <a:xfrm>
                  <a:off x="7463417" y="4832306"/>
                  <a:ext cx="476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0D5FDE2-0DE7-7749-BC18-B58900AEDC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4832306"/>
                  <a:ext cx="47602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51B029-2539-AF43-94FF-CB98C9B25C29}"/>
              </a:ext>
            </a:extLst>
          </p:cNvPr>
          <p:cNvGrpSpPr/>
          <p:nvPr/>
        </p:nvGrpSpPr>
        <p:grpSpPr>
          <a:xfrm>
            <a:off x="9942475" y="2041008"/>
            <a:ext cx="466410" cy="3335200"/>
            <a:chOff x="7463417" y="1981530"/>
            <a:chExt cx="466410" cy="33352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A6D5CD6-86F0-0D4E-BA30-FE774126815A}"/>
                </a:ext>
              </a:extLst>
            </p:cNvPr>
            <p:cNvSpPr/>
            <p:nvPr/>
          </p:nvSpPr>
          <p:spPr>
            <a:xfrm>
              <a:off x="7471843" y="2008754"/>
              <a:ext cx="424925" cy="33079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7DE159E-AFF2-9F41-816B-D19B66CF87D3}"/>
                    </a:ext>
                  </a:extLst>
                </p:cNvPr>
                <p:cNvSpPr txBox="1"/>
                <p:nvPr/>
              </p:nvSpPr>
              <p:spPr>
                <a:xfrm>
                  <a:off x="7468738" y="2369121"/>
                  <a:ext cx="446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7DE159E-AFF2-9F41-816B-D19B66CF8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8738" y="2369121"/>
                  <a:ext cx="446981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4870C59-8414-974B-A22D-8CD79E43F459}"/>
                    </a:ext>
                  </a:extLst>
                </p:cNvPr>
                <p:cNvSpPr txBox="1"/>
                <p:nvPr/>
              </p:nvSpPr>
              <p:spPr>
                <a:xfrm>
                  <a:off x="7463417" y="1981530"/>
                  <a:ext cx="4523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4870C59-8414-974B-A22D-8CD79E43F4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1981530"/>
                  <a:ext cx="452303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1000931-4CD2-E942-9095-E5DB7DF405D3}"/>
                    </a:ext>
                  </a:extLst>
                </p:cNvPr>
                <p:cNvSpPr txBox="1"/>
                <p:nvPr/>
              </p:nvSpPr>
              <p:spPr>
                <a:xfrm>
                  <a:off x="7463417" y="4832306"/>
                  <a:ext cx="4664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1000931-4CD2-E942-9095-E5DB7DF405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4832306"/>
                  <a:ext cx="46641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ECD0FC-8CE4-7347-AE96-FB16ECEB9376}"/>
                  </a:ext>
                </a:extLst>
              </p:cNvPr>
              <p:cNvSpPr txBox="1"/>
              <p:nvPr/>
            </p:nvSpPr>
            <p:spPr>
              <a:xfrm>
                <a:off x="9580172" y="3460453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ECD0FC-8CE4-7347-AE96-FB16ECEB9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0172" y="3460453"/>
                <a:ext cx="4106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F04766F-7806-1143-B7E4-7FB03401B1D3}"/>
                  </a:ext>
                </a:extLst>
              </p:cNvPr>
              <p:cNvSpPr txBox="1"/>
              <p:nvPr/>
            </p:nvSpPr>
            <p:spPr>
              <a:xfrm>
                <a:off x="7463473" y="3505936"/>
                <a:ext cx="1824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F04766F-7806-1143-B7E4-7FB03401B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473" y="3505936"/>
                <a:ext cx="1824987" cy="369332"/>
              </a:xfrm>
              <a:prstGeom prst="rect">
                <a:avLst/>
              </a:prstGeom>
              <a:blipFill>
                <a:blip r:embed="rId14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99B57963-33DF-EF4C-8025-E79AB7E0F084}"/>
              </a:ext>
            </a:extLst>
          </p:cNvPr>
          <p:cNvGrpSpPr/>
          <p:nvPr/>
        </p:nvGrpSpPr>
        <p:grpSpPr>
          <a:xfrm>
            <a:off x="8227535" y="2008754"/>
            <a:ext cx="433351" cy="3335200"/>
            <a:chOff x="7463417" y="1981530"/>
            <a:chExt cx="433351" cy="3335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6AC5059-DBB5-0642-AA20-4AE54A108C23}"/>
                </a:ext>
              </a:extLst>
            </p:cNvPr>
            <p:cNvSpPr/>
            <p:nvPr/>
          </p:nvSpPr>
          <p:spPr>
            <a:xfrm>
              <a:off x="7471843" y="2008754"/>
              <a:ext cx="424925" cy="33079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A805B70-228C-CB40-AD92-085472A898E8}"/>
                    </a:ext>
                  </a:extLst>
                </p:cNvPr>
                <p:cNvSpPr txBox="1"/>
                <p:nvPr/>
              </p:nvSpPr>
              <p:spPr>
                <a:xfrm>
                  <a:off x="7468738" y="2369121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A805B70-228C-CB40-AD92-085472A898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8738" y="2369121"/>
                  <a:ext cx="365806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9EFC224-FFAD-724E-900E-A3242DE9BEC8}"/>
                    </a:ext>
                  </a:extLst>
                </p:cNvPr>
                <p:cNvSpPr txBox="1"/>
                <p:nvPr/>
              </p:nvSpPr>
              <p:spPr>
                <a:xfrm>
                  <a:off x="7463417" y="1981530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9EFC224-FFAD-724E-900E-A3242DE9B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1981530"/>
                  <a:ext cx="365806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DF49CED-EF47-BF4C-B5CE-F16B0621F239}"/>
                    </a:ext>
                  </a:extLst>
                </p:cNvPr>
                <p:cNvSpPr txBox="1"/>
                <p:nvPr/>
              </p:nvSpPr>
              <p:spPr>
                <a:xfrm>
                  <a:off x="7463417" y="4832306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DF49CED-EF47-BF4C-B5CE-F16B0621F2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417" y="4832306"/>
                  <a:ext cx="365806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AF500F4-09FB-1F4A-872C-3DC1B3504686}"/>
              </a:ext>
            </a:extLst>
          </p:cNvPr>
          <p:cNvSpPr txBox="1"/>
          <p:nvPr/>
        </p:nvSpPr>
        <p:spPr>
          <a:xfrm>
            <a:off x="7152011" y="3210925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97BCB7-798F-074D-B299-3C4D6F0F9E02}"/>
              </a:ext>
            </a:extLst>
          </p:cNvPr>
          <p:cNvSpPr txBox="1"/>
          <p:nvPr/>
        </p:nvSpPr>
        <p:spPr>
          <a:xfrm>
            <a:off x="9313535" y="3228195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8980C8-5734-F645-B4C1-6F98B03BEE83}"/>
              </a:ext>
            </a:extLst>
          </p:cNvPr>
          <p:cNvSpPr txBox="1"/>
          <p:nvPr/>
        </p:nvSpPr>
        <p:spPr>
          <a:xfrm>
            <a:off x="10062157" y="3228195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702C74-BF63-AB4E-89AB-4E9BA39EC019}"/>
              </a:ext>
            </a:extLst>
          </p:cNvPr>
          <p:cNvSpPr txBox="1"/>
          <p:nvPr/>
        </p:nvSpPr>
        <p:spPr>
          <a:xfrm>
            <a:off x="8327236" y="3183454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0D904EC-84C3-DD46-BFAA-223436D67168}"/>
                  </a:ext>
                </a:extLst>
              </p:cNvPr>
              <p:cNvSpPr txBox="1"/>
              <p:nvPr/>
            </p:nvSpPr>
            <p:spPr>
              <a:xfrm>
                <a:off x="548716" y="1020127"/>
                <a:ext cx="63964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2"/>
                    </a:solidFill>
                  </a:rPr>
                  <a:t>Goal is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2"/>
                    </a:solidFill>
                  </a:rPr>
                  <a:t> given the data (x, y).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0D904EC-84C3-DD46-BFAA-223436D67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16" y="1020127"/>
                <a:ext cx="6396495" cy="461665"/>
              </a:xfrm>
              <a:prstGeom prst="rect">
                <a:avLst/>
              </a:prstGeom>
              <a:blipFill>
                <a:blip r:embed="rId18"/>
                <a:stretch>
                  <a:fillRect l="-1386" t="-5263" r="-396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B6F3AC-96E0-B945-A85C-1B454EDB238F}"/>
              </a:ext>
            </a:extLst>
          </p:cNvPr>
          <p:cNvCxnSpPr>
            <a:cxnSpLocks/>
          </p:cNvCxnSpPr>
          <p:nvPr/>
        </p:nvCxnSpPr>
        <p:spPr>
          <a:xfrm flipV="1">
            <a:off x="1308847" y="1900519"/>
            <a:ext cx="4787153" cy="295901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2B8CB07-6B2F-764B-A4D1-951257FCE642}"/>
              </a:ext>
            </a:extLst>
          </p:cNvPr>
          <p:cNvCxnSpPr/>
          <p:nvPr/>
        </p:nvCxnSpPr>
        <p:spPr>
          <a:xfrm>
            <a:off x="4410635" y="2166196"/>
            <a:ext cx="0" cy="756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63765AF-F357-CD4B-B885-EC5E1FF9D572}"/>
              </a:ext>
            </a:extLst>
          </p:cNvPr>
          <p:cNvCxnSpPr>
            <a:cxnSpLocks/>
          </p:cNvCxnSpPr>
          <p:nvPr/>
        </p:nvCxnSpPr>
        <p:spPr>
          <a:xfrm>
            <a:off x="3514164" y="3496313"/>
            <a:ext cx="0" cy="412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7D79D96-C7DC-3C48-90F3-41FF06B42A5B}"/>
              </a:ext>
            </a:extLst>
          </p:cNvPr>
          <p:cNvSpPr txBox="1"/>
          <p:nvPr/>
        </p:nvSpPr>
        <p:spPr>
          <a:xfrm>
            <a:off x="1450348" y="1996526"/>
            <a:ext cx="101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residuals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7A2F38F-B548-F444-BAF3-75B2ED37ACAD}"/>
              </a:ext>
            </a:extLst>
          </p:cNvPr>
          <p:cNvCxnSpPr/>
          <p:nvPr/>
        </p:nvCxnSpPr>
        <p:spPr>
          <a:xfrm>
            <a:off x="2467165" y="2193420"/>
            <a:ext cx="1900793" cy="3509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53EBA3C-9140-564B-A09F-F6DFA1765317}"/>
              </a:ext>
            </a:extLst>
          </p:cNvPr>
          <p:cNvSpPr txBox="1"/>
          <p:nvPr/>
        </p:nvSpPr>
        <p:spPr>
          <a:xfrm>
            <a:off x="548716" y="5578596"/>
            <a:ext cx="101806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One way to get best estimate is to </a:t>
            </a:r>
            <a:r>
              <a:rPr lang="en-US" sz="2400" b="1" u="sng" dirty="0">
                <a:solidFill>
                  <a:schemeClr val="accent2"/>
                </a:solidFill>
              </a:rPr>
              <a:t>minimize the sum of squared residuals (SSE).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This is ordinary least squares (OLS) linear regression.</a:t>
            </a:r>
          </a:p>
        </p:txBody>
      </p:sp>
    </p:spTree>
    <p:extLst>
      <p:ext uri="{BB962C8B-B14F-4D97-AF65-F5344CB8AC3E}">
        <p14:creationId xmlns:p14="http://schemas.microsoft.com/office/powerpoint/2010/main" val="2949366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50EFF8-22E0-154E-BF35-8ADB0EDD58B5}"/>
                  </a:ext>
                </a:extLst>
              </p:cNvPr>
              <p:cNvSpPr txBox="1"/>
              <p:nvPr/>
            </p:nvSpPr>
            <p:spPr>
              <a:xfrm>
                <a:off x="2512202" y="3068528"/>
                <a:ext cx="62537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1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+…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50EFF8-22E0-154E-BF35-8ADB0EDD5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202" y="3068528"/>
                <a:ext cx="6253700" cy="461665"/>
              </a:xfrm>
              <a:prstGeom prst="rect">
                <a:avLst/>
              </a:prstGeom>
              <a:blipFill>
                <a:blip r:embed="rId2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555FC4E-901D-F249-8E72-C502CAD7A94F}"/>
              </a:ext>
            </a:extLst>
          </p:cNvPr>
          <p:cNvSpPr txBox="1"/>
          <p:nvPr/>
        </p:nvSpPr>
        <p:spPr>
          <a:xfrm>
            <a:off x="548716" y="457199"/>
            <a:ext cx="3499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Multiple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0D904EC-84C3-DD46-BFAA-223436D67168}"/>
                  </a:ext>
                </a:extLst>
              </p:cNvPr>
              <p:cNvSpPr txBox="1"/>
              <p:nvPr/>
            </p:nvSpPr>
            <p:spPr>
              <a:xfrm>
                <a:off x="548716" y="1020127"/>
                <a:ext cx="605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2"/>
                    </a:solidFill>
                  </a:rPr>
                  <a:t>Goal is to estimate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2"/>
                    </a:solidFill>
                  </a:rPr>
                  <a:t>‘s given the data (x, y).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0D904EC-84C3-DD46-BFAA-223436D67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16" y="1020127"/>
                <a:ext cx="6050374" cy="461665"/>
              </a:xfrm>
              <a:prstGeom prst="rect">
                <a:avLst/>
              </a:prstGeom>
              <a:blipFill>
                <a:blip r:embed="rId3"/>
                <a:stretch>
                  <a:fillRect l="-1464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453EBA3C-9140-564B-A09F-F6DFA1765317}"/>
              </a:ext>
            </a:extLst>
          </p:cNvPr>
          <p:cNvSpPr txBox="1"/>
          <p:nvPr/>
        </p:nvSpPr>
        <p:spPr>
          <a:xfrm>
            <a:off x="548716" y="5578596"/>
            <a:ext cx="101806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One way to get best estimate is to </a:t>
            </a:r>
            <a:r>
              <a:rPr lang="en-US" sz="2400" b="1" u="sng" dirty="0">
                <a:solidFill>
                  <a:schemeClr val="accent2"/>
                </a:solidFill>
              </a:rPr>
              <a:t>minimize the sum of squared residuals (SSE).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This is ordinary least squares (OLS) linear regression.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6C3125-ADD4-E04D-8296-E35FC004F4DD}"/>
              </a:ext>
            </a:extLst>
          </p:cNvPr>
          <p:cNvSpPr/>
          <p:nvPr/>
        </p:nvSpPr>
        <p:spPr>
          <a:xfrm>
            <a:off x="2538489" y="1618593"/>
            <a:ext cx="389853" cy="34789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E61C1-9D68-CF4C-88D7-F19E61C176DA}"/>
              </a:ext>
            </a:extLst>
          </p:cNvPr>
          <p:cNvSpPr/>
          <p:nvPr/>
        </p:nvSpPr>
        <p:spPr>
          <a:xfrm>
            <a:off x="4688572" y="1618593"/>
            <a:ext cx="389853" cy="347892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9C245C-67BD-9E49-8753-483ED898E96B}"/>
              </a:ext>
            </a:extLst>
          </p:cNvPr>
          <p:cNvSpPr/>
          <p:nvPr/>
        </p:nvSpPr>
        <p:spPr>
          <a:xfrm>
            <a:off x="5796805" y="1618593"/>
            <a:ext cx="403306" cy="347892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BE78B7-AE4D-9D40-9ED3-36EEDBAFC576}"/>
              </a:ext>
            </a:extLst>
          </p:cNvPr>
          <p:cNvSpPr/>
          <p:nvPr/>
        </p:nvSpPr>
        <p:spPr>
          <a:xfrm>
            <a:off x="7584557" y="1618593"/>
            <a:ext cx="403306" cy="347892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45A28CB-A95D-D443-987F-4182EB6C3B28}"/>
              </a:ext>
            </a:extLst>
          </p:cNvPr>
          <p:cNvSpPr/>
          <p:nvPr/>
        </p:nvSpPr>
        <p:spPr>
          <a:xfrm>
            <a:off x="8341576" y="1618593"/>
            <a:ext cx="403306" cy="347892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F43F5C-5F95-6E42-8AB1-F0E7E742B8F0}"/>
              </a:ext>
            </a:extLst>
          </p:cNvPr>
          <p:cNvSpPr/>
          <p:nvPr/>
        </p:nvSpPr>
        <p:spPr>
          <a:xfrm>
            <a:off x="3612858" y="1618593"/>
            <a:ext cx="389853" cy="3478924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29DCE0-1136-A14D-A62A-DC0BDB22E4CC}"/>
              </a:ext>
            </a:extLst>
          </p:cNvPr>
          <p:cNvSpPr txBox="1"/>
          <p:nvPr/>
        </p:nvSpPr>
        <p:spPr>
          <a:xfrm>
            <a:off x="1582332" y="1592428"/>
            <a:ext cx="929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target</a:t>
            </a:r>
          </a:p>
          <a:p>
            <a:pPr algn="r"/>
            <a:r>
              <a:rPr lang="en-US" dirty="0">
                <a:solidFill>
                  <a:srgbClr val="C00000"/>
                </a:solidFill>
              </a:rPr>
              <a:t>variable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718BA01-7358-184E-8879-B63B8C14ECE3}"/>
              </a:ext>
            </a:extLst>
          </p:cNvPr>
          <p:cNvSpPr txBox="1"/>
          <p:nvPr/>
        </p:nvSpPr>
        <p:spPr>
          <a:xfrm>
            <a:off x="8765902" y="159242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noise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361A0A-6CB5-CE44-94D6-D8AE579B875F}"/>
              </a:ext>
            </a:extLst>
          </p:cNvPr>
          <p:cNvSpPr txBox="1"/>
          <p:nvPr/>
        </p:nvSpPr>
        <p:spPr>
          <a:xfrm>
            <a:off x="4688572" y="5153390"/>
            <a:ext cx="349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columns of X are feature variables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53B2C84-BA7C-624D-A943-1167F34D2021}"/>
              </a:ext>
            </a:extLst>
          </p:cNvPr>
          <p:cNvSpPr txBox="1"/>
          <p:nvPr/>
        </p:nvSpPr>
        <p:spPr>
          <a:xfrm>
            <a:off x="3015676" y="5153390"/>
            <a:ext cx="158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constant offset</a:t>
            </a:r>
          </a:p>
        </p:txBody>
      </p:sp>
    </p:spTree>
    <p:extLst>
      <p:ext uri="{BB962C8B-B14F-4D97-AF65-F5344CB8AC3E}">
        <p14:creationId xmlns:p14="http://schemas.microsoft.com/office/powerpoint/2010/main" val="3777794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0E662A-E096-4F40-8666-D9FEB2C2CBE5}"/>
              </a:ext>
            </a:extLst>
          </p:cNvPr>
          <p:cNvSpPr txBox="1"/>
          <p:nvPr/>
        </p:nvSpPr>
        <p:spPr>
          <a:xfrm>
            <a:off x="1103587" y="515007"/>
            <a:ext cx="1773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Ridge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8704C3-D187-3E44-8A3C-3F59D87FBF40}"/>
                  </a:ext>
                </a:extLst>
              </p:cNvPr>
              <p:cNvSpPr txBox="1"/>
              <p:nvPr/>
            </p:nvSpPr>
            <p:spPr>
              <a:xfrm>
                <a:off x="1103587" y="1061545"/>
                <a:ext cx="3287054" cy="399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Goal is to minimize SSE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8704C3-D187-3E44-8A3C-3F59D87FB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587" y="1061545"/>
                <a:ext cx="3287054" cy="399981"/>
              </a:xfrm>
              <a:prstGeom prst="rect">
                <a:avLst/>
              </a:prstGeom>
              <a:blipFill>
                <a:blip r:embed="rId2"/>
                <a:stretch>
                  <a:fillRect l="-1154" t="-103226" b="-15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CE76E9D-9D1D-B248-91E3-32B774BB92E7}"/>
              </a:ext>
            </a:extLst>
          </p:cNvPr>
          <p:cNvCxnSpPr/>
          <p:nvPr/>
        </p:nvCxnSpPr>
        <p:spPr>
          <a:xfrm flipV="1">
            <a:off x="3605048" y="1566041"/>
            <a:ext cx="0" cy="112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18B68D-D2A0-E846-AC30-365D5B7EB5D9}"/>
                  </a:ext>
                </a:extLst>
              </p:cNvPr>
              <p:cNvSpPr txBox="1"/>
              <p:nvPr/>
            </p:nvSpPr>
            <p:spPr>
              <a:xfrm>
                <a:off x="1805416" y="2872190"/>
                <a:ext cx="8946659" cy="2957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/>
                  <a:t>Goal of train/test split or cross validation is to estimate the best choice of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b="1" dirty="0"/>
                  <a:t> that provides a balance between underfitting and overfitting your data.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i.e. to select the best model (each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/>
                  <a:t> is a different model) that not only explains your data, but can also do a good job predicting new data.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Once you have selected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/>
                  <a:t>, you can use it to fit all of your data for the best model prediction.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18B68D-D2A0-E846-AC30-365D5B7EB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416" y="2872190"/>
                <a:ext cx="8946659" cy="2957156"/>
              </a:xfrm>
              <a:prstGeom prst="rect">
                <a:avLst/>
              </a:prstGeom>
              <a:blipFill>
                <a:blip r:embed="rId3"/>
                <a:stretch>
                  <a:fillRect l="-425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02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C983A2-88D7-F746-BA60-D625A2926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59" y="676213"/>
            <a:ext cx="9837682" cy="55055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8D97C9-F5B5-1A45-A107-A9F7210D0440}"/>
              </a:ext>
            </a:extLst>
          </p:cNvPr>
          <p:cNvSpPr txBox="1"/>
          <p:nvPr/>
        </p:nvSpPr>
        <p:spPr>
          <a:xfrm>
            <a:off x="2301765" y="882869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simulated relationship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D6FB70-9C45-B14E-9CED-3E56B1E8D2E5}"/>
              </a:ext>
            </a:extLst>
          </p:cNvPr>
          <p:cNvSpPr txBox="1"/>
          <p:nvPr/>
        </p:nvSpPr>
        <p:spPr>
          <a:xfrm>
            <a:off x="2301764" y="117862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Linear fit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C0C038-FE7D-DB41-8B25-7175B6229403}"/>
              </a:ext>
            </a:extLst>
          </p:cNvPr>
          <p:cNvSpPr txBox="1"/>
          <p:nvPr/>
        </p:nvSpPr>
        <p:spPr>
          <a:xfrm>
            <a:off x="2301763" y="1458857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Smooth fit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BCF04-066E-5142-B83F-56592ABD2C5A}"/>
              </a:ext>
            </a:extLst>
          </p:cNvPr>
          <p:cNvSpPr txBox="1"/>
          <p:nvPr/>
        </p:nvSpPr>
        <p:spPr>
          <a:xfrm>
            <a:off x="2309393" y="1754617"/>
            <a:ext cx="103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Rough fit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4877D2-DCE9-F14A-945C-5D88E774704D}"/>
              </a:ext>
            </a:extLst>
          </p:cNvPr>
          <p:cNvSpPr txBox="1"/>
          <p:nvPr/>
        </p:nvSpPr>
        <p:spPr>
          <a:xfrm>
            <a:off x="8990053" y="4582511"/>
            <a:ext cx="143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training 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55052-564F-6E46-A8FC-FD61B598EED7}"/>
              </a:ext>
            </a:extLst>
          </p:cNvPr>
          <p:cNvSpPr txBox="1"/>
          <p:nvPr/>
        </p:nvSpPr>
        <p:spPr>
          <a:xfrm>
            <a:off x="9373454" y="882869"/>
            <a:ext cx="106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test error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3A9F10D-D1EE-CB4C-88A4-05114B036E10}"/>
              </a:ext>
            </a:extLst>
          </p:cNvPr>
          <p:cNvSpPr/>
          <p:nvPr/>
        </p:nvSpPr>
        <p:spPr>
          <a:xfrm>
            <a:off x="7346731" y="872359"/>
            <a:ext cx="3478924" cy="2375338"/>
          </a:xfrm>
          <a:custGeom>
            <a:avLst/>
            <a:gdLst>
              <a:gd name="connsiteX0" fmla="*/ 0 w 3478924"/>
              <a:gd name="connsiteY0" fmla="*/ 472965 h 2375338"/>
              <a:gd name="connsiteX1" fmla="*/ 10510 w 3478924"/>
              <a:gd name="connsiteY1" fmla="*/ 1061544 h 2375338"/>
              <a:gd name="connsiteX2" fmla="*/ 294290 w 3478924"/>
              <a:gd name="connsiteY2" fmla="*/ 1376855 h 2375338"/>
              <a:gd name="connsiteX3" fmla="*/ 567559 w 3478924"/>
              <a:gd name="connsiteY3" fmla="*/ 1954924 h 2375338"/>
              <a:gd name="connsiteX4" fmla="*/ 809297 w 3478924"/>
              <a:gd name="connsiteY4" fmla="*/ 2259724 h 2375338"/>
              <a:gd name="connsiteX5" fmla="*/ 1156138 w 3478924"/>
              <a:gd name="connsiteY5" fmla="*/ 2375338 h 2375338"/>
              <a:gd name="connsiteX6" fmla="*/ 1765738 w 3478924"/>
              <a:gd name="connsiteY6" fmla="*/ 2375338 h 2375338"/>
              <a:gd name="connsiteX7" fmla="*/ 2995448 w 3478924"/>
              <a:gd name="connsiteY7" fmla="*/ 1860331 h 2375338"/>
              <a:gd name="connsiteX8" fmla="*/ 3394841 w 3478924"/>
              <a:gd name="connsiteY8" fmla="*/ 1187669 h 2375338"/>
              <a:gd name="connsiteX9" fmla="*/ 3478924 w 3478924"/>
              <a:gd name="connsiteY9" fmla="*/ 210207 h 2375338"/>
              <a:gd name="connsiteX10" fmla="*/ 3447393 w 3478924"/>
              <a:gd name="connsiteY10" fmla="*/ 0 h 2375338"/>
              <a:gd name="connsiteX11" fmla="*/ 0 w 3478924"/>
              <a:gd name="connsiteY11" fmla="*/ 10510 h 237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8924" h="2375338">
                <a:moveTo>
                  <a:pt x="0" y="472965"/>
                </a:moveTo>
                <a:lnTo>
                  <a:pt x="10510" y="1061544"/>
                </a:lnTo>
                <a:lnTo>
                  <a:pt x="294290" y="1376855"/>
                </a:lnTo>
                <a:lnTo>
                  <a:pt x="567559" y="1954924"/>
                </a:lnTo>
                <a:lnTo>
                  <a:pt x="809297" y="2259724"/>
                </a:lnTo>
                <a:lnTo>
                  <a:pt x="1156138" y="2375338"/>
                </a:lnTo>
                <a:lnTo>
                  <a:pt x="1765738" y="2375338"/>
                </a:lnTo>
                <a:lnTo>
                  <a:pt x="2995448" y="1860331"/>
                </a:lnTo>
                <a:lnTo>
                  <a:pt x="3394841" y="1187669"/>
                </a:lnTo>
                <a:lnTo>
                  <a:pt x="3478924" y="210207"/>
                </a:lnTo>
                <a:lnTo>
                  <a:pt x="3447393" y="0"/>
                </a:lnTo>
                <a:lnTo>
                  <a:pt x="0" y="10510"/>
                </a:ln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D00C05-3FE3-764E-9795-65B6487162C8}"/>
              </a:ext>
            </a:extLst>
          </p:cNvPr>
          <p:cNvSpPr txBox="1"/>
          <p:nvPr/>
        </p:nvSpPr>
        <p:spPr>
          <a:xfrm>
            <a:off x="8717716" y="6581001"/>
            <a:ext cx="3474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Images from “An Introduction to Statistical Learning”</a:t>
            </a:r>
          </a:p>
        </p:txBody>
      </p:sp>
    </p:spTree>
    <p:extLst>
      <p:ext uri="{BB962C8B-B14F-4D97-AF65-F5344CB8AC3E}">
        <p14:creationId xmlns:p14="http://schemas.microsoft.com/office/powerpoint/2010/main" val="205681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C983A2-88D7-F746-BA60-D625A2926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59" y="676213"/>
            <a:ext cx="9837682" cy="55055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8D97C9-F5B5-1A45-A107-A9F7210D0440}"/>
              </a:ext>
            </a:extLst>
          </p:cNvPr>
          <p:cNvSpPr txBox="1"/>
          <p:nvPr/>
        </p:nvSpPr>
        <p:spPr>
          <a:xfrm>
            <a:off x="2301765" y="882869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simulated relationship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D6FB70-9C45-B14E-9CED-3E56B1E8D2E5}"/>
              </a:ext>
            </a:extLst>
          </p:cNvPr>
          <p:cNvSpPr txBox="1"/>
          <p:nvPr/>
        </p:nvSpPr>
        <p:spPr>
          <a:xfrm>
            <a:off x="2301764" y="117862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Linear fit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C0C038-FE7D-DB41-8B25-7175B6229403}"/>
              </a:ext>
            </a:extLst>
          </p:cNvPr>
          <p:cNvSpPr txBox="1"/>
          <p:nvPr/>
        </p:nvSpPr>
        <p:spPr>
          <a:xfrm>
            <a:off x="2301763" y="1458857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Smooth fit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BCF04-066E-5142-B83F-56592ABD2C5A}"/>
              </a:ext>
            </a:extLst>
          </p:cNvPr>
          <p:cNvSpPr txBox="1"/>
          <p:nvPr/>
        </p:nvSpPr>
        <p:spPr>
          <a:xfrm>
            <a:off x="2309393" y="1754617"/>
            <a:ext cx="103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Rough fit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4877D2-DCE9-F14A-945C-5D88E774704D}"/>
              </a:ext>
            </a:extLst>
          </p:cNvPr>
          <p:cNvSpPr txBox="1"/>
          <p:nvPr/>
        </p:nvSpPr>
        <p:spPr>
          <a:xfrm>
            <a:off x="8990053" y="4582511"/>
            <a:ext cx="143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training 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55052-564F-6E46-A8FC-FD61B598EED7}"/>
              </a:ext>
            </a:extLst>
          </p:cNvPr>
          <p:cNvSpPr txBox="1"/>
          <p:nvPr/>
        </p:nvSpPr>
        <p:spPr>
          <a:xfrm>
            <a:off x="9373454" y="882869"/>
            <a:ext cx="106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test error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AC8934-770E-7143-AE97-C17C518BA687}"/>
              </a:ext>
            </a:extLst>
          </p:cNvPr>
          <p:cNvSpPr txBox="1"/>
          <p:nvPr/>
        </p:nvSpPr>
        <p:spPr>
          <a:xfrm>
            <a:off x="8717716" y="6581001"/>
            <a:ext cx="3474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Images from “An Introduction to Statistical Learning”</a:t>
            </a:r>
          </a:p>
        </p:txBody>
      </p:sp>
    </p:spTree>
    <p:extLst>
      <p:ext uri="{BB962C8B-B14F-4D97-AF65-F5344CB8AC3E}">
        <p14:creationId xmlns:p14="http://schemas.microsoft.com/office/powerpoint/2010/main" val="283722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C983A2-88D7-F746-BA60-D625A2926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59" y="676213"/>
            <a:ext cx="9837682" cy="55055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8D97C9-F5B5-1A45-A107-A9F7210D0440}"/>
              </a:ext>
            </a:extLst>
          </p:cNvPr>
          <p:cNvSpPr txBox="1"/>
          <p:nvPr/>
        </p:nvSpPr>
        <p:spPr>
          <a:xfrm>
            <a:off x="2301765" y="882869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simulated relationship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D6FB70-9C45-B14E-9CED-3E56B1E8D2E5}"/>
              </a:ext>
            </a:extLst>
          </p:cNvPr>
          <p:cNvSpPr txBox="1"/>
          <p:nvPr/>
        </p:nvSpPr>
        <p:spPr>
          <a:xfrm>
            <a:off x="2301764" y="117862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Linear fit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C0C038-FE7D-DB41-8B25-7175B6229403}"/>
              </a:ext>
            </a:extLst>
          </p:cNvPr>
          <p:cNvSpPr txBox="1"/>
          <p:nvPr/>
        </p:nvSpPr>
        <p:spPr>
          <a:xfrm>
            <a:off x="2301763" y="1458857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Smooth fit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BCF04-066E-5142-B83F-56592ABD2C5A}"/>
              </a:ext>
            </a:extLst>
          </p:cNvPr>
          <p:cNvSpPr txBox="1"/>
          <p:nvPr/>
        </p:nvSpPr>
        <p:spPr>
          <a:xfrm>
            <a:off x="2309393" y="1754617"/>
            <a:ext cx="103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Rough fit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4877D2-DCE9-F14A-945C-5D88E774704D}"/>
              </a:ext>
            </a:extLst>
          </p:cNvPr>
          <p:cNvSpPr txBox="1"/>
          <p:nvPr/>
        </p:nvSpPr>
        <p:spPr>
          <a:xfrm>
            <a:off x="8990053" y="4582511"/>
            <a:ext cx="143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training 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55052-564F-6E46-A8FC-FD61B598EED7}"/>
              </a:ext>
            </a:extLst>
          </p:cNvPr>
          <p:cNvSpPr txBox="1"/>
          <p:nvPr/>
        </p:nvSpPr>
        <p:spPr>
          <a:xfrm>
            <a:off x="9373454" y="882869"/>
            <a:ext cx="106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test 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943BC7-84E2-6A4D-868E-34129103C382}"/>
              </a:ext>
            </a:extLst>
          </p:cNvPr>
          <p:cNvSpPr txBox="1"/>
          <p:nvPr/>
        </p:nvSpPr>
        <p:spPr>
          <a:xfrm>
            <a:off x="7267902" y="809299"/>
            <a:ext cx="1356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under fitting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(high bias)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AF2CB7-1906-2541-B1BB-C09AE9A4B448}"/>
              </a:ext>
            </a:extLst>
          </p:cNvPr>
          <p:cNvSpPr txBox="1"/>
          <p:nvPr/>
        </p:nvSpPr>
        <p:spPr>
          <a:xfrm>
            <a:off x="9304492" y="3000704"/>
            <a:ext cx="1574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</a:rPr>
              <a:t>over fitting</a:t>
            </a:r>
          </a:p>
          <a:p>
            <a:pPr algn="r"/>
            <a:r>
              <a:rPr lang="en-US" dirty="0">
                <a:solidFill>
                  <a:srgbClr val="00B050"/>
                </a:solidFill>
              </a:rPr>
              <a:t>(high variance)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7D251B-0492-034A-896E-1F739524F71B}"/>
              </a:ext>
            </a:extLst>
          </p:cNvPr>
          <p:cNvSpPr txBox="1"/>
          <p:nvPr/>
        </p:nvSpPr>
        <p:spPr>
          <a:xfrm>
            <a:off x="8294671" y="2633880"/>
            <a:ext cx="58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best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79D37-A240-664B-B5C5-A1E3336F6B32}"/>
              </a:ext>
            </a:extLst>
          </p:cNvPr>
          <p:cNvSpPr txBox="1"/>
          <p:nvPr/>
        </p:nvSpPr>
        <p:spPr>
          <a:xfrm>
            <a:off x="8717716" y="6581001"/>
            <a:ext cx="3474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Images from “An Introduction to Statistical Learning”</a:t>
            </a:r>
          </a:p>
        </p:txBody>
      </p:sp>
    </p:spTree>
    <p:extLst>
      <p:ext uri="{BB962C8B-B14F-4D97-AF65-F5344CB8AC3E}">
        <p14:creationId xmlns:p14="http://schemas.microsoft.com/office/powerpoint/2010/main" val="383535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6EAF45-8212-BC40-88F6-0080F58B16EC}"/>
              </a:ext>
            </a:extLst>
          </p:cNvPr>
          <p:cNvSpPr/>
          <p:nvPr/>
        </p:nvSpPr>
        <p:spPr>
          <a:xfrm>
            <a:off x="2648465" y="679621"/>
            <a:ext cx="6895070" cy="1062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074C77-0781-AA4F-B77F-B934572D199B}"/>
              </a:ext>
            </a:extLst>
          </p:cNvPr>
          <p:cNvSpPr/>
          <p:nvPr/>
        </p:nvSpPr>
        <p:spPr>
          <a:xfrm>
            <a:off x="2648465" y="2897659"/>
            <a:ext cx="3447535" cy="1062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803667-21F8-7843-9B89-1CDB2323EF89}"/>
              </a:ext>
            </a:extLst>
          </p:cNvPr>
          <p:cNvSpPr/>
          <p:nvPr/>
        </p:nvSpPr>
        <p:spPr>
          <a:xfrm>
            <a:off x="6096000" y="2897658"/>
            <a:ext cx="3447535" cy="1062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set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EAE8A993-828A-EA48-9D59-117C583772F1}"/>
              </a:ext>
            </a:extLst>
          </p:cNvPr>
          <p:cNvSpPr/>
          <p:nvPr/>
        </p:nvSpPr>
        <p:spPr>
          <a:xfrm>
            <a:off x="5958016" y="1998704"/>
            <a:ext cx="275968" cy="642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6EAF45-8212-BC40-88F6-0080F58B16EC}"/>
              </a:ext>
            </a:extLst>
          </p:cNvPr>
          <p:cNvSpPr/>
          <p:nvPr/>
        </p:nvSpPr>
        <p:spPr>
          <a:xfrm>
            <a:off x="2648465" y="679621"/>
            <a:ext cx="6895070" cy="1062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074C77-0781-AA4F-B77F-B934572D199B}"/>
              </a:ext>
            </a:extLst>
          </p:cNvPr>
          <p:cNvSpPr/>
          <p:nvPr/>
        </p:nvSpPr>
        <p:spPr>
          <a:xfrm>
            <a:off x="2648465" y="2897659"/>
            <a:ext cx="3447535" cy="1062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803667-21F8-7843-9B89-1CDB2323EF89}"/>
              </a:ext>
            </a:extLst>
          </p:cNvPr>
          <p:cNvSpPr/>
          <p:nvPr/>
        </p:nvSpPr>
        <p:spPr>
          <a:xfrm>
            <a:off x="6096000" y="2897658"/>
            <a:ext cx="3447535" cy="1062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set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EAE8A993-828A-EA48-9D59-117C583772F1}"/>
              </a:ext>
            </a:extLst>
          </p:cNvPr>
          <p:cNvSpPr/>
          <p:nvPr/>
        </p:nvSpPr>
        <p:spPr>
          <a:xfrm>
            <a:off x="5958016" y="1998704"/>
            <a:ext cx="275968" cy="642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668A6-39AF-DA46-A827-02EE3EBE9249}"/>
              </a:ext>
            </a:extLst>
          </p:cNvPr>
          <p:cNvSpPr/>
          <p:nvPr/>
        </p:nvSpPr>
        <p:spPr>
          <a:xfrm>
            <a:off x="2648465" y="4074628"/>
            <a:ext cx="4901513" cy="1062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999AA6-6052-C049-9098-F2FF1383333A}"/>
              </a:ext>
            </a:extLst>
          </p:cNvPr>
          <p:cNvSpPr/>
          <p:nvPr/>
        </p:nvSpPr>
        <p:spPr>
          <a:xfrm>
            <a:off x="7549978" y="4074627"/>
            <a:ext cx="1993557" cy="1062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159AB9-A0C8-3248-B57B-97E759BD884B}"/>
              </a:ext>
            </a:extLst>
          </p:cNvPr>
          <p:cNvSpPr/>
          <p:nvPr/>
        </p:nvSpPr>
        <p:spPr>
          <a:xfrm>
            <a:off x="2648466" y="5251596"/>
            <a:ext cx="2491946" cy="1062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B85DDD-6A8B-714C-99B3-4C8568D70AE2}"/>
              </a:ext>
            </a:extLst>
          </p:cNvPr>
          <p:cNvSpPr/>
          <p:nvPr/>
        </p:nvSpPr>
        <p:spPr>
          <a:xfrm>
            <a:off x="5140412" y="5251595"/>
            <a:ext cx="4403123" cy="1062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1C0B9E-A8D5-6B44-B90A-65B70330D3DC}"/>
              </a:ext>
            </a:extLst>
          </p:cNvPr>
          <p:cNvSpPr txBox="1"/>
          <p:nvPr/>
        </p:nvSpPr>
        <p:spPr>
          <a:xfrm>
            <a:off x="573450" y="3728804"/>
            <a:ext cx="19935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you split the data is up to you. Although it may matter, there is no </a:t>
            </a:r>
            <a:r>
              <a:rPr lang="en-US" i="1" dirty="0"/>
              <a:t>a priori </a:t>
            </a:r>
            <a:r>
              <a:rPr lang="en-US" dirty="0"/>
              <a:t>single right way to do it.</a:t>
            </a:r>
          </a:p>
        </p:txBody>
      </p:sp>
    </p:spTree>
    <p:extLst>
      <p:ext uri="{BB962C8B-B14F-4D97-AF65-F5344CB8AC3E}">
        <p14:creationId xmlns:p14="http://schemas.microsoft.com/office/powerpoint/2010/main" val="3080761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B313D6-0F03-4E49-A416-F0792C502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40" y="1214675"/>
            <a:ext cx="5486400" cy="44117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9B5813-56EB-D04C-8EFD-CEB35AE3CF0D}"/>
              </a:ext>
            </a:extLst>
          </p:cNvPr>
          <p:cNvSpPr txBox="1"/>
          <p:nvPr/>
        </p:nvSpPr>
        <p:spPr>
          <a:xfrm>
            <a:off x="8717716" y="6581001"/>
            <a:ext cx="3474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Images from “An Introduction to Statistical Learning”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420ED5-1EF5-D442-8AFE-3E16496F91D9}"/>
              </a:ext>
            </a:extLst>
          </p:cNvPr>
          <p:cNvSpPr txBox="1"/>
          <p:nvPr/>
        </p:nvSpPr>
        <p:spPr>
          <a:xfrm>
            <a:off x="556054" y="345989"/>
            <a:ext cx="4556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Surface is true simulated model.</a:t>
            </a:r>
          </a:p>
          <a:p>
            <a:r>
              <a:rPr lang="en-US" dirty="0"/>
              <a:t>Points are randomly simulated data plus noise.</a:t>
            </a:r>
          </a:p>
        </p:txBody>
      </p:sp>
    </p:spTree>
    <p:extLst>
      <p:ext uri="{BB962C8B-B14F-4D97-AF65-F5344CB8AC3E}">
        <p14:creationId xmlns:p14="http://schemas.microsoft.com/office/powerpoint/2010/main" val="4079547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B313D6-0F03-4E49-A416-F0792C502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40" y="1214675"/>
            <a:ext cx="5486400" cy="44117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9B5813-56EB-D04C-8EFD-CEB35AE3CF0D}"/>
              </a:ext>
            </a:extLst>
          </p:cNvPr>
          <p:cNvSpPr txBox="1"/>
          <p:nvPr/>
        </p:nvSpPr>
        <p:spPr>
          <a:xfrm>
            <a:off x="8717716" y="6581001"/>
            <a:ext cx="3474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Images from “An Introduction to Statistical Learning”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420ED5-1EF5-D442-8AFE-3E16496F91D9}"/>
              </a:ext>
            </a:extLst>
          </p:cNvPr>
          <p:cNvSpPr txBox="1"/>
          <p:nvPr/>
        </p:nvSpPr>
        <p:spPr>
          <a:xfrm>
            <a:off x="556054" y="345989"/>
            <a:ext cx="4556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Surface is true simulated model.</a:t>
            </a:r>
          </a:p>
          <a:p>
            <a:r>
              <a:rPr lang="en-US" dirty="0"/>
              <a:t>Points are randomly simulated data plus noise.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D203F-19D9-544C-A8C6-1D0C95435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762" y="1231581"/>
            <a:ext cx="5468192" cy="4397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8FD076-B5A7-4F45-99B9-4E5972F6120B}"/>
              </a:ext>
            </a:extLst>
          </p:cNvPr>
          <p:cNvSpPr txBox="1"/>
          <p:nvPr/>
        </p:nvSpPr>
        <p:spPr>
          <a:xfrm>
            <a:off x="8231083" y="345989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model fit.</a:t>
            </a:r>
          </a:p>
        </p:txBody>
      </p:sp>
    </p:spTree>
    <p:extLst>
      <p:ext uri="{BB962C8B-B14F-4D97-AF65-F5344CB8AC3E}">
        <p14:creationId xmlns:p14="http://schemas.microsoft.com/office/powerpoint/2010/main" val="1828137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B313D6-0F03-4E49-A416-F0792C502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40" y="1214675"/>
            <a:ext cx="5486400" cy="44117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9B5813-56EB-D04C-8EFD-CEB35AE3CF0D}"/>
              </a:ext>
            </a:extLst>
          </p:cNvPr>
          <p:cNvSpPr txBox="1"/>
          <p:nvPr/>
        </p:nvSpPr>
        <p:spPr>
          <a:xfrm>
            <a:off x="8717716" y="6581001"/>
            <a:ext cx="3474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Images from “An Introduction to Statistical Learning”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420ED5-1EF5-D442-8AFE-3E16496F91D9}"/>
              </a:ext>
            </a:extLst>
          </p:cNvPr>
          <p:cNvSpPr txBox="1"/>
          <p:nvPr/>
        </p:nvSpPr>
        <p:spPr>
          <a:xfrm>
            <a:off x="556054" y="345989"/>
            <a:ext cx="4556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Surface is true simulated model.</a:t>
            </a:r>
          </a:p>
          <a:p>
            <a:r>
              <a:rPr lang="en-US" dirty="0"/>
              <a:t>Points are randomly simulated data plus noise.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FD076-B5A7-4F45-99B9-4E5972F6120B}"/>
              </a:ext>
            </a:extLst>
          </p:cNvPr>
          <p:cNvSpPr txBox="1"/>
          <p:nvPr/>
        </p:nvSpPr>
        <p:spPr>
          <a:xfrm>
            <a:off x="7567031" y="345989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Smooth spline model fit.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A278BA-1975-D040-A1F2-537878F80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762" y="1458288"/>
            <a:ext cx="4901514" cy="394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45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611</Words>
  <Application>Microsoft Macintosh PowerPoint</Application>
  <PresentationFormat>Widescreen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Cross Validation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Validation</dc:title>
  <dc:creator>Goldschen, Marcel</dc:creator>
  <cp:lastModifiedBy>Goldschen, Marcel</cp:lastModifiedBy>
  <cp:revision>16</cp:revision>
  <dcterms:created xsi:type="dcterms:W3CDTF">2019-04-01T23:12:50Z</dcterms:created>
  <dcterms:modified xsi:type="dcterms:W3CDTF">2019-04-02T15:33:39Z</dcterms:modified>
</cp:coreProperties>
</file>