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6" r:id="rId4"/>
    <p:sldId id="288" r:id="rId5"/>
    <p:sldId id="287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453-7A88-2D44-B74F-0CD8039B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18454-F1AF-624C-ADA9-8B44CFEE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E332-03ED-FC4D-90D3-BF99F6D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3682-D4E3-FF42-B134-51C99AD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F61F-A8AE-404D-A9A9-2D30C170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289-4BE7-1B43-BDB3-8D490FE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41D2-6336-8B41-9C15-06905ACB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ADE9-FDDE-954C-BFD7-A64182BA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4B36-AC34-9F4F-8125-D316500B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5E3C-D2E8-AD44-A352-9B34C084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4CA6-861F-C944-A439-33387CB15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F9287-3C20-D940-8CB4-5FFDA636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A515-7587-344A-84AB-C54531C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6FA5-6D4E-B34A-820A-DAACD9D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9B01-F6A8-7244-BB62-3FB85EB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3E66-E2A5-BE44-B983-D0FD1662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4C3F-F9E0-7C4B-AE88-67BE03C2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36B2-FD8E-2A41-8F0A-C6B64DF6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EDF1-35A9-CA4A-9ECF-41AFE51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870D-EE04-6F49-A26D-83BAD4AB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FE61-46AD-C44F-AE60-6CEF29EC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EF3A-6BD4-2844-AC78-3D4B4D39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B52A-CD52-9A49-85AB-DC1CD695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9992-4F1A-814A-9D65-03602EDF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B5FF-A5B5-0F40-8DBB-8020174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1CF-DC9E-AF41-B55E-EBA9B77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0C04-BED0-CB42-A571-7D8377F83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D290-A95C-FB41-B9F4-53E40E14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912C-9404-7C47-B306-ADD7D2E0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4D62-3929-E54C-9A88-1B04ED9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8ADC-111B-B84C-856B-A585165C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9D32-61F2-6746-9610-14A022F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98D4-7ACE-6C4E-B5FF-48105F9E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D7D6F-BDD2-0A48-9CB0-8DDD3D88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E7B3-746A-044F-A383-2C9FEC63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F1BA-4BBB-A146-A9FE-27BB3E66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D2EA8-E57C-8C4C-A8F2-ECF9C60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B3858-289A-FC49-BFFE-76930127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721F-6A93-254B-9AF7-227E10F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26D0-57B5-664D-816C-9CC96407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3AA1-A890-3E47-A3DA-5A9BF9E8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23363-1C1D-774E-804C-907117A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64D3D-66BF-554D-A368-6AB1CCA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E071-5DFC-C148-97C8-E48FA02C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58BEE-4BC9-7A4F-B084-0D813D4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54AD-64D7-534F-B46A-E0A7CEF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C29-C757-694B-848E-BE9240F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6C3A-7BD9-A54E-8AAC-74E6640C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52EB0-B40E-C24C-B600-19F4E947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55FC-5F6C-D144-BA60-56E94021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DFB2C-AFB6-2046-9517-B99D511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8583-B38B-FE42-AC16-C26E89CC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8101-03D1-7C4A-8B06-900DE82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F9674-38E4-4F40-B74A-8EA1AE25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BB7A-A390-724F-A0B2-82C5C4B1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D9CC5-F8BA-CF4C-A2DF-3874512B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7017-458C-544F-AABF-501F5A7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A101-C7B3-C84F-A494-2C96B9B8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1A166-42DB-1149-BADF-FDB6C4A2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22B0-0F96-2C4C-BA45-93DE1AE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4D9F-73E9-9842-904C-37F3B532E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7089-1F9C-564F-BEBC-F4B20F874E6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76B-B69F-B34D-B761-BBEED49EB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452D-DF0B-F043-BFD7-6BAE9B08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6" Type="http://schemas.openxmlformats.org/officeDocument/2006/relationships/image" Target="../media/image12.png"/><Relationship Id="rId29" Type="http://schemas.openxmlformats.org/officeDocument/2006/relationships/image" Target="../media/image25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8.pn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image" Target="../media/image16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6" Type="http://schemas.openxmlformats.org/officeDocument/2006/relationships/image" Target="../media/image12.png"/><Relationship Id="rId29" Type="http://schemas.openxmlformats.org/officeDocument/2006/relationships/image" Target="../media/image25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8.pn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image" Target="../media/image16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61.png"/><Relationship Id="rId26" Type="http://schemas.openxmlformats.org/officeDocument/2006/relationships/image" Target="../media/image24.png"/><Relationship Id="rId39" Type="http://schemas.openxmlformats.org/officeDocument/2006/relationships/image" Target="../media/image74.png"/><Relationship Id="rId21" Type="http://schemas.openxmlformats.org/officeDocument/2006/relationships/image" Target="../media/image64.png"/><Relationship Id="rId34" Type="http://schemas.openxmlformats.org/officeDocument/2006/relationships/image" Target="../media/image33.png"/><Relationship Id="rId42" Type="http://schemas.openxmlformats.org/officeDocument/2006/relationships/image" Target="../media/image44.png"/><Relationship Id="rId47" Type="http://schemas.openxmlformats.org/officeDocument/2006/relationships/image" Target="../media/image77.png"/><Relationship Id="rId50" Type="http://schemas.openxmlformats.org/officeDocument/2006/relationships/image" Target="../media/image80.png"/><Relationship Id="rId7" Type="http://schemas.openxmlformats.org/officeDocument/2006/relationships/image" Target="../media/image55.png"/><Relationship Id="rId2" Type="http://schemas.openxmlformats.org/officeDocument/2006/relationships/image" Target="../media/image37.png"/><Relationship Id="rId16" Type="http://schemas.openxmlformats.org/officeDocument/2006/relationships/image" Target="../media/image13.png"/><Relationship Id="rId29" Type="http://schemas.openxmlformats.org/officeDocument/2006/relationships/image" Target="../media/image68.png"/><Relationship Id="rId11" Type="http://schemas.openxmlformats.org/officeDocument/2006/relationships/image" Target="../media/image5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47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image" Target="../media/image79.png"/><Relationship Id="rId10" Type="http://schemas.openxmlformats.org/officeDocument/2006/relationships/image" Target="../media/image58.png"/><Relationship Id="rId19" Type="http://schemas.openxmlformats.org/officeDocument/2006/relationships/image" Target="../media/image62.png"/><Relationship Id="rId31" Type="http://schemas.openxmlformats.org/officeDocument/2006/relationships/image" Target="../media/image70.png"/><Relationship Id="rId44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11.png"/><Relationship Id="rId22" Type="http://schemas.openxmlformats.org/officeDocument/2006/relationships/image" Target="../media/image65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34.png"/><Relationship Id="rId43" Type="http://schemas.openxmlformats.org/officeDocument/2006/relationships/image" Target="../media/image45.png"/><Relationship Id="rId48" Type="http://schemas.openxmlformats.org/officeDocument/2006/relationships/image" Target="../media/image78.png"/><Relationship Id="rId8" Type="http://schemas.openxmlformats.org/officeDocument/2006/relationships/image" Target="../media/image56.png"/><Relationship Id="rId51" Type="http://schemas.openxmlformats.org/officeDocument/2006/relationships/image" Target="../media/image81.png"/><Relationship Id="rId3" Type="http://schemas.openxmlformats.org/officeDocument/2006/relationships/image" Target="../media/image38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73.png"/><Relationship Id="rId46" Type="http://schemas.openxmlformats.org/officeDocument/2006/relationships/image" Target="../media/image48.png"/><Relationship Id="rId20" Type="http://schemas.openxmlformats.org/officeDocument/2006/relationships/image" Target="../media/image63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5006-C4BC-C642-ADAA-263E8EF2D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 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004E4-D920-6041-BAD4-1FD0250E2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0888D0-2BCE-344B-95EF-1E620A3A0014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62EC8C-B904-5B44-BCBF-9058361B628D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9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ADFB2-E8F6-6C4A-83BD-A2D8978EE7AC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A1A043-6FDB-164C-8C66-45AAA00C4BDA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141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5377966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1455-3341-704E-BA2D-C57EAD61FD40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60D319-C846-854C-B0DE-645019135F04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94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E35EFE57-B5CB-1346-A13C-3F1EBD555990}"/>
              </a:ext>
            </a:extLst>
          </p:cNvPr>
          <p:cNvSpPr/>
          <p:nvPr/>
        </p:nvSpPr>
        <p:spPr>
          <a:xfrm>
            <a:off x="4125347" y="675844"/>
            <a:ext cx="3916183" cy="2696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53EB09DD-A846-A54E-A605-760FAA7F3CD2}"/>
              </a:ext>
            </a:extLst>
          </p:cNvPr>
          <p:cNvSpPr/>
          <p:nvPr/>
        </p:nvSpPr>
        <p:spPr>
          <a:xfrm>
            <a:off x="3382596" y="669450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2CCAB657-3807-5247-AC06-A9FB682066B2}"/>
              </a:ext>
            </a:extLst>
          </p:cNvPr>
          <p:cNvSpPr/>
          <p:nvPr/>
        </p:nvSpPr>
        <p:spPr>
          <a:xfrm flipH="1">
            <a:off x="8097015" y="662647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665A00-89FA-194A-97B2-C2C98C8165D1}"/>
              </a:ext>
            </a:extLst>
          </p:cNvPr>
          <p:cNvSpPr txBox="1"/>
          <p:nvPr/>
        </p:nvSpPr>
        <p:spPr>
          <a:xfrm>
            <a:off x="5050009" y="3001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reject H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8A0DE-6D07-DC43-B81F-B189BC452AB1}"/>
              </a:ext>
            </a:extLst>
          </p:cNvPr>
          <p:cNvSpPr txBox="1"/>
          <p:nvPr/>
        </p:nvSpPr>
        <p:spPr>
          <a:xfrm>
            <a:off x="8041530" y="29215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DB91AC-0D27-E044-90DF-7923DEDF504B}"/>
              </a:ext>
            </a:extLst>
          </p:cNvPr>
          <p:cNvSpPr txBox="1"/>
          <p:nvPr/>
        </p:nvSpPr>
        <p:spPr>
          <a:xfrm>
            <a:off x="3166514" y="29331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5377966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E94A14-D301-2F4D-A5E7-2D56616FC69C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9A65A1-50DD-FB45-AE85-7DCF2077568A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61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E35EFE57-B5CB-1346-A13C-3F1EBD555990}"/>
              </a:ext>
            </a:extLst>
          </p:cNvPr>
          <p:cNvSpPr/>
          <p:nvPr/>
        </p:nvSpPr>
        <p:spPr>
          <a:xfrm>
            <a:off x="4125347" y="675844"/>
            <a:ext cx="3916183" cy="2696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53EB09DD-A846-A54E-A605-760FAA7F3CD2}"/>
              </a:ext>
            </a:extLst>
          </p:cNvPr>
          <p:cNvSpPr/>
          <p:nvPr/>
        </p:nvSpPr>
        <p:spPr>
          <a:xfrm>
            <a:off x="3382596" y="669450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2CCAB657-3807-5247-AC06-A9FB682066B2}"/>
              </a:ext>
            </a:extLst>
          </p:cNvPr>
          <p:cNvSpPr/>
          <p:nvPr/>
        </p:nvSpPr>
        <p:spPr>
          <a:xfrm flipH="1">
            <a:off x="8097015" y="662647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665A00-89FA-194A-97B2-C2C98C8165D1}"/>
              </a:ext>
            </a:extLst>
          </p:cNvPr>
          <p:cNvSpPr txBox="1"/>
          <p:nvPr/>
        </p:nvSpPr>
        <p:spPr>
          <a:xfrm>
            <a:off x="5050009" y="3001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reject H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8A0DE-6D07-DC43-B81F-B189BC452AB1}"/>
              </a:ext>
            </a:extLst>
          </p:cNvPr>
          <p:cNvSpPr txBox="1"/>
          <p:nvPr/>
        </p:nvSpPr>
        <p:spPr>
          <a:xfrm>
            <a:off x="8041530" y="29215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DB91AC-0D27-E044-90DF-7923DEDF504B}"/>
              </a:ext>
            </a:extLst>
          </p:cNvPr>
          <p:cNvSpPr txBox="1"/>
          <p:nvPr/>
        </p:nvSpPr>
        <p:spPr>
          <a:xfrm>
            <a:off x="3166514" y="29331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3566557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1707114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14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C70C8B-9059-7246-950A-8DDBCA6D26AB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A2725-D2A5-354D-A47A-53B899F4C2CD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624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9BE70-11C7-E946-94CF-7C281B3BD1C2}"/>
              </a:ext>
            </a:extLst>
          </p:cNvPr>
          <p:cNvSpPr txBox="1"/>
          <p:nvPr/>
        </p:nvSpPr>
        <p:spPr>
          <a:xfrm>
            <a:off x="754692" y="258901"/>
            <a:ext cx="716574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statA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statB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statB</a:t>
            </a:r>
            <a:r>
              <a:rPr lang="en-US" sz="1400" dirty="0">
                <a:latin typeface="Courier" pitchFamily="2" charset="0"/>
              </a:rPr>
              <a:t> - </a:t>
            </a:r>
            <a:r>
              <a:rPr lang="en-US" sz="1400" dirty="0" err="1">
                <a:latin typeface="Courier" pitchFamily="2" charset="0"/>
              </a:rPr>
              <a:t>statA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np.zeros</a:t>
            </a:r>
            <a:r>
              <a:rPr lang="en-US" sz="1400" dirty="0">
                <a:latin typeface="Courier" pitchFamily="2" charset="0"/>
              </a:rPr>
              <a:t>((</a:t>
            </a:r>
            <a:r>
              <a:rPr lang="en-US" sz="1400" dirty="0" err="1">
                <a:latin typeface="Courier" pitchFamily="2" charset="0"/>
              </a:rPr>
              <a:t>nA+NB</a:t>
            </a:r>
            <a:r>
              <a:rPr lang="en-US" sz="1400" dirty="0">
                <a:latin typeface="Courier" pitchFamily="2" charset="0"/>
              </a:rPr>
              <a:t>,))</a:t>
            </a: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[:</a:t>
            </a:r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] = </a:t>
            </a:r>
            <a:r>
              <a:rPr lang="en-US" sz="1400" dirty="0" err="1">
                <a:latin typeface="Courier" pitchFamily="2" charset="0"/>
              </a:rPr>
              <a:t>dataA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[-</a:t>
            </a:r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:] = </a:t>
            </a:r>
            <a:r>
              <a:rPr lang="en-US" sz="1400" dirty="0" err="1">
                <a:latin typeface="Courier" pitchFamily="2" charset="0"/>
              </a:rPr>
              <a:t>dataB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 = 1000</a:t>
            </a:r>
          </a:p>
          <a:p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np.zeros</a:t>
            </a:r>
            <a:r>
              <a:rPr lang="en-US" sz="1400" dirty="0">
                <a:latin typeface="Courier" pitchFamily="2" charset="0"/>
              </a:rPr>
              <a:t>((</a:t>
            </a:r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,))</a:t>
            </a:r>
          </a:p>
          <a:p>
            <a:r>
              <a:rPr lang="en-US" sz="1400" dirty="0">
                <a:latin typeface="Courier" pitchFamily="2" charset="0"/>
              </a:rPr>
              <a:t>for 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in range(</a:t>
            </a:r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):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np.random.shuffle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permutedA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[:</a:t>
            </a:r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[-</a:t>
            </a:r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:]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permutedStatA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permutedStatB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] = </a:t>
            </a:r>
            <a:r>
              <a:rPr lang="en-US" sz="1400" dirty="0" err="1">
                <a:latin typeface="Courier" pitchFamily="2" charset="0"/>
              </a:rPr>
              <a:t>permutedStatB</a:t>
            </a:r>
            <a:r>
              <a:rPr lang="en-US" sz="1400" dirty="0">
                <a:latin typeface="Courier" pitchFamily="2" charset="0"/>
              </a:rPr>
              <a:t> – </a:t>
            </a:r>
            <a:r>
              <a:rPr lang="en-US" sz="1400" dirty="0" err="1">
                <a:latin typeface="Courier" pitchFamily="2" charset="0"/>
              </a:rPr>
              <a:t>permutedStatA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pvalue</a:t>
            </a:r>
            <a:r>
              <a:rPr lang="en-US" sz="1400" dirty="0">
                <a:latin typeface="Courier" pitchFamily="2" charset="0"/>
              </a:rPr>
              <a:t> = (</a:t>
            </a:r>
            <a:r>
              <a:rPr lang="en-US" sz="1400" dirty="0" err="1">
                <a:latin typeface="Courier" pitchFamily="2" charset="0"/>
              </a:rPr>
              <a:t>np.abs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) &gt; </a:t>
            </a:r>
            <a:r>
              <a:rPr lang="en-US" sz="1400" dirty="0" err="1">
                <a:latin typeface="Courier" pitchFamily="2" charset="0"/>
              </a:rPr>
              <a:t>np.abs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)).sum() / </a:t>
            </a:r>
            <a:r>
              <a:rPr lang="en-US" sz="1400" dirty="0" err="1">
                <a:latin typeface="Courier" pitchFamily="2" charset="0"/>
              </a:rPr>
              <a:t>nperms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plt.hist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 err="1">
                <a:latin typeface="Courier" pitchFamily="2" charset="0"/>
              </a:rPr>
              <a:t>plt.axvline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6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8BF7681-C523-8442-8018-DA3C5E1EDE45}"/>
              </a:ext>
            </a:extLst>
          </p:cNvPr>
          <p:cNvSpPr txBox="1"/>
          <p:nvPr/>
        </p:nvSpPr>
        <p:spPr>
          <a:xfrm>
            <a:off x="2590510" y="2910688"/>
            <a:ext cx="61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</p:txBody>
      </p:sp>
    </p:spTree>
    <p:extLst>
      <p:ext uri="{BB962C8B-B14F-4D97-AF65-F5344CB8AC3E}">
        <p14:creationId xmlns:p14="http://schemas.microsoft.com/office/powerpoint/2010/main" val="23126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8F7090-D189-EB41-882E-71DDE70E460E}"/>
              </a:ext>
            </a:extLst>
          </p:cNvPr>
          <p:cNvSpPr txBox="1"/>
          <p:nvPr/>
        </p:nvSpPr>
        <p:spPr>
          <a:xfrm>
            <a:off x="2590510" y="2910688"/>
            <a:ext cx="6126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0047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E0999B-8601-0B4D-8FC7-650E8231B9C8}"/>
              </a:ext>
            </a:extLst>
          </p:cNvPr>
          <p:cNvSpPr txBox="1"/>
          <p:nvPr/>
        </p:nvSpPr>
        <p:spPr>
          <a:xfrm>
            <a:off x="2590510" y="2910688"/>
            <a:ext cx="61260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Then it shouldn’t matter if we mix the two data sets together.</a:t>
            </a:r>
          </a:p>
        </p:txBody>
      </p:sp>
    </p:spTree>
    <p:extLst>
      <p:ext uri="{BB962C8B-B14F-4D97-AF65-F5344CB8AC3E}">
        <p14:creationId xmlns:p14="http://schemas.microsoft.com/office/powerpoint/2010/main" val="35574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E0999B-8601-0B4D-8FC7-650E8231B9C8}"/>
              </a:ext>
            </a:extLst>
          </p:cNvPr>
          <p:cNvSpPr txBox="1"/>
          <p:nvPr/>
        </p:nvSpPr>
        <p:spPr>
          <a:xfrm>
            <a:off x="2590510" y="2910688"/>
            <a:ext cx="61260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Then it shouldn’t matter if we mix the two data sets together.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Combine data sets A and B together, mix them up and then randomly grab new permuted data sets A* and B*.</a:t>
            </a:r>
          </a:p>
        </p:txBody>
      </p:sp>
    </p:spTree>
    <p:extLst>
      <p:ext uri="{BB962C8B-B14F-4D97-AF65-F5344CB8AC3E}">
        <p14:creationId xmlns:p14="http://schemas.microsoft.com/office/powerpoint/2010/main" val="6413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6354626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/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571E5A-CFC2-0F40-887A-010EBBD9461B}"/>
              </a:ext>
            </a:extLst>
          </p:cNvPr>
          <p:cNvSpPr/>
          <p:nvPr/>
        </p:nvSpPr>
        <p:spPr>
          <a:xfrm>
            <a:off x="4160618" y="259146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7419053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Arrow 144">
            <a:extLst>
              <a:ext uri="{FF2B5EF4-FFF2-40B4-BE49-F238E27FC236}">
                <a16:creationId xmlns:a16="http://schemas.microsoft.com/office/drawing/2014/main" id="{88BD3A89-619C-684F-9F25-6E3B84971D28}"/>
              </a:ext>
            </a:extLst>
          </p:cNvPr>
          <p:cNvSpPr/>
          <p:nvPr/>
        </p:nvSpPr>
        <p:spPr>
          <a:xfrm>
            <a:off x="9879689" y="261102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6354626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/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ight Arrow 201">
            <a:extLst>
              <a:ext uri="{FF2B5EF4-FFF2-40B4-BE49-F238E27FC236}">
                <a16:creationId xmlns:a16="http://schemas.microsoft.com/office/drawing/2014/main" id="{E5D9EDF0-1C7F-EB45-A557-9904559CEC99}"/>
              </a:ext>
            </a:extLst>
          </p:cNvPr>
          <p:cNvSpPr/>
          <p:nvPr/>
        </p:nvSpPr>
        <p:spPr>
          <a:xfrm>
            <a:off x="4160618" y="363140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7419053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>
            <a:extLst>
              <a:ext uri="{FF2B5EF4-FFF2-40B4-BE49-F238E27FC236}">
                <a16:creationId xmlns:a16="http://schemas.microsoft.com/office/drawing/2014/main" id="{6F529863-0239-2C40-B05D-0256F227406B}"/>
              </a:ext>
            </a:extLst>
          </p:cNvPr>
          <p:cNvSpPr/>
          <p:nvPr/>
        </p:nvSpPr>
        <p:spPr>
          <a:xfrm>
            <a:off x="9879689" y="365096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6354627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/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514ED28-CE8B-C545-B1D6-AACC4667D47F}"/>
              </a:ext>
            </a:extLst>
          </p:cNvPr>
          <p:cNvSpPr/>
          <p:nvPr/>
        </p:nvSpPr>
        <p:spPr>
          <a:xfrm>
            <a:off x="4160618" y="4689605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7419053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Arrow 276">
            <a:extLst>
              <a:ext uri="{FF2B5EF4-FFF2-40B4-BE49-F238E27FC236}">
                <a16:creationId xmlns:a16="http://schemas.microsoft.com/office/drawing/2014/main" id="{8CD5F9EB-352C-6A4A-A826-A1FEBA3AEF1D}"/>
              </a:ext>
            </a:extLst>
          </p:cNvPr>
          <p:cNvSpPr/>
          <p:nvPr/>
        </p:nvSpPr>
        <p:spPr>
          <a:xfrm>
            <a:off x="9879689" y="4709173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6354627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/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ight Arrow 333">
            <a:extLst>
              <a:ext uri="{FF2B5EF4-FFF2-40B4-BE49-F238E27FC236}">
                <a16:creationId xmlns:a16="http://schemas.microsoft.com/office/drawing/2014/main" id="{908D3B6E-DA6A-2F43-A625-1E0F5B808311}"/>
              </a:ext>
            </a:extLst>
          </p:cNvPr>
          <p:cNvSpPr/>
          <p:nvPr/>
        </p:nvSpPr>
        <p:spPr>
          <a:xfrm>
            <a:off x="4160618" y="5721308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7419053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ight Arrow 342">
            <a:extLst>
              <a:ext uri="{FF2B5EF4-FFF2-40B4-BE49-F238E27FC236}">
                <a16:creationId xmlns:a16="http://schemas.microsoft.com/office/drawing/2014/main" id="{5942D253-6606-0D4D-8569-327E32552EDE}"/>
              </a:ext>
            </a:extLst>
          </p:cNvPr>
          <p:cNvSpPr/>
          <p:nvPr/>
        </p:nvSpPr>
        <p:spPr>
          <a:xfrm>
            <a:off x="9879689" y="5740876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6783241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8525435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8656806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</p:spTree>
    <p:extLst>
      <p:ext uri="{BB962C8B-B14F-4D97-AF65-F5344CB8AC3E}">
        <p14:creationId xmlns:p14="http://schemas.microsoft.com/office/powerpoint/2010/main" val="237593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6354626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/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571E5A-CFC2-0F40-887A-010EBBD9461B}"/>
              </a:ext>
            </a:extLst>
          </p:cNvPr>
          <p:cNvSpPr/>
          <p:nvPr/>
        </p:nvSpPr>
        <p:spPr>
          <a:xfrm>
            <a:off x="4160618" y="259146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7419053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Arrow 144">
            <a:extLst>
              <a:ext uri="{FF2B5EF4-FFF2-40B4-BE49-F238E27FC236}">
                <a16:creationId xmlns:a16="http://schemas.microsoft.com/office/drawing/2014/main" id="{88BD3A89-619C-684F-9F25-6E3B84971D28}"/>
              </a:ext>
            </a:extLst>
          </p:cNvPr>
          <p:cNvSpPr/>
          <p:nvPr/>
        </p:nvSpPr>
        <p:spPr>
          <a:xfrm>
            <a:off x="9879689" y="261102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6354626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/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ight Arrow 201">
            <a:extLst>
              <a:ext uri="{FF2B5EF4-FFF2-40B4-BE49-F238E27FC236}">
                <a16:creationId xmlns:a16="http://schemas.microsoft.com/office/drawing/2014/main" id="{E5D9EDF0-1C7F-EB45-A557-9904559CEC99}"/>
              </a:ext>
            </a:extLst>
          </p:cNvPr>
          <p:cNvSpPr/>
          <p:nvPr/>
        </p:nvSpPr>
        <p:spPr>
          <a:xfrm>
            <a:off x="4160618" y="363140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7419053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>
            <a:extLst>
              <a:ext uri="{FF2B5EF4-FFF2-40B4-BE49-F238E27FC236}">
                <a16:creationId xmlns:a16="http://schemas.microsoft.com/office/drawing/2014/main" id="{6F529863-0239-2C40-B05D-0256F227406B}"/>
              </a:ext>
            </a:extLst>
          </p:cNvPr>
          <p:cNvSpPr/>
          <p:nvPr/>
        </p:nvSpPr>
        <p:spPr>
          <a:xfrm>
            <a:off x="9879689" y="365096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6354627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/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514ED28-CE8B-C545-B1D6-AACC4667D47F}"/>
              </a:ext>
            </a:extLst>
          </p:cNvPr>
          <p:cNvSpPr/>
          <p:nvPr/>
        </p:nvSpPr>
        <p:spPr>
          <a:xfrm>
            <a:off x="4160618" y="4689605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7419053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Arrow 276">
            <a:extLst>
              <a:ext uri="{FF2B5EF4-FFF2-40B4-BE49-F238E27FC236}">
                <a16:creationId xmlns:a16="http://schemas.microsoft.com/office/drawing/2014/main" id="{8CD5F9EB-352C-6A4A-A826-A1FEBA3AEF1D}"/>
              </a:ext>
            </a:extLst>
          </p:cNvPr>
          <p:cNvSpPr/>
          <p:nvPr/>
        </p:nvSpPr>
        <p:spPr>
          <a:xfrm>
            <a:off x="9879689" y="4709173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6354627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/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ight Arrow 333">
            <a:extLst>
              <a:ext uri="{FF2B5EF4-FFF2-40B4-BE49-F238E27FC236}">
                <a16:creationId xmlns:a16="http://schemas.microsoft.com/office/drawing/2014/main" id="{908D3B6E-DA6A-2F43-A625-1E0F5B808311}"/>
              </a:ext>
            </a:extLst>
          </p:cNvPr>
          <p:cNvSpPr/>
          <p:nvPr/>
        </p:nvSpPr>
        <p:spPr>
          <a:xfrm>
            <a:off x="4160618" y="5721308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7419053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ight Arrow 342">
            <a:extLst>
              <a:ext uri="{FF2B5EF4-FFF2-40B4-BE49-F238E27FC236}">
                <a16:creationId xmlns:a16="http://schemas.microsoft.com/office/drawing/2014/main" id="{5942D253-6606-0D4D-8569-327E32552EDE}"/>
              </a:ext>
            </a:extLst>
          </p:cNvPr>
          <p:cNvSpPr/>
          <p:nvPr/>
        </p:nvSpPr>
        <p:spPr>
          <a:xfrm>
            <a:off x="9879689" y="5740876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6783241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8525435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8656806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7F9103-8337-B048-B6B8-8E44DBD7EE54}"/>
              </a:ext>
            </a:extLst>
          </p:cNvPr>
          <p:cNvSpPr txBox="1"/>
          <p:nvPr/>
        </p:nvSpPr>
        <p:spPr>
          <a:xfrm>
            <a:off x="2112429" y="3046983"/>
            <a:ext cx="7345335" cy="203132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principle, should do this for all possible permutations.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practice, doing this for a large number (e.g. 1000) of random permutations works well (Monte Carlo).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4872141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4730600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5936568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9583773" y="1111770"/>
                <a:ext cx="136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1111770"/>
                <a:ext cx="13613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4872141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5936568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9583773" y="2537156"/>
                <a:ext cx="159377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2537156"/>
                <a:ext cx="1593770" cy="362984"/>
              </a:xfrm>
              <a:prstGeom prst="rect">
                <a:avLst/>
              </a:prstGeom>
              <a:blipFill>
                <a:blip r:embed="rId2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4872141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5936568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9583773" y="3577096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3577096"/>
                <a:ext cx="1611403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4872142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5936568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9583773" y="4635301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4635301"/>
                <a:ext cx="1611403" cy="369332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4872142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5936568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9583773" y="5667004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5667004"/>
                <a:ext cx="1611403" cy="369332"/>
              </a:xfrm>
              <a:prstGeom prst="rect">
                <a:avLst/>
              </a:prstGeom>
              <a:blipFill>
                <a:blip r:embed="rId5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5300756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7042950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7174321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1AD491-419F-6248-A67A-61B84A1DACE8}"/>
              </a:ext>
            </a:extLst>
          </p:cNvPr>
          <p:cNvSpPr/>
          <p:nvPr/>
        </p:nvSpPr>
        <p:spPr>
          <a:xfrm>
            <a:off x="9628093" y="2384611"/>
            <a:ext cx="1513590" cy="431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8276468-AE0B-F846-A6F7-9589A3CF682B}"/>
              </a:ext>
            </a:extLst>
          </p:cNvPr>
          <p:cNvGrpSpPr/>
          <p:nvPr/>
        </p:nvGrpSpPr>
        <p:grpSpPr>
          <a:xfrm>
            <a:off x="10344167" y="6181859"/>
            <a:ext cx="90613" cy="387181"/>
            <a:chOff x="1249726" y="6513530"/>
            <a:chExt cx="90613" cy="387181"/>
          </a:xfrm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2EB7635-F6C4-2040-B0DF-EEE2DD9DEC66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C546FCA-B8FB-C843-B83F-735F45915459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2895393F-87FE-3B4C-851D-7B78F3C8815B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E417A67-56E4-7847-8AB3-28CAE2D24F6B}"/>
              </a:ext>
            </a:extLst>
          </p:cNvPr>
          <p:cNvSpPr/>
          <p:nvPr/>
        </p:nvSpPr>
        <p:spPr>
          <a:xfrm>
            <a:off x="9632679" y="1021977"/>
            <a:ext cx="1513590" cy="555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A2233CB-AD4A-4F4D-B9F9-4DE78390D236}"/>
              </a:ext>
            </a:extLst>
          </p:cNvPr>
          <p:cNvSpPr/>
          <p:nvPr/>
        </p:nvSpPr>
        <p:spPr>
          <a:xfrm>
            <a:off x="8677834" y="1183341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ight Arrow 357">
            <a:extLst>
              <a:ext uri="{FF2B5EF4-FFF2-40B4-BE49-F238E27FC236}">
                <a16:creationId xmlns:a16="http://schemas.microsoft.com/office/drawing/2014/main" id="{E84A1298-1388-EB40-844C-6538D31EBF42}"/>
              </a:ext>
            </a:extLst>
          </p:cNvPr>
          <p:cNvSpPr/>
          <p:nvPr/>
        </p:nvSpPr>
        <p:spPr>
          <a:xfrm>
            <a:off x="8677833" y="2621796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ight Arrow 358">
            <a:extLst>
              <a:ext uri="{FF2B5EF4-FFF2-40B4-BE49-F238E27FC236}">
                <a16:creationId xmlns:a16="http://schemas.microsoft.com/office/drawing/2014/main" id="{725410C9-81BF-2647-B435-BCF4F4B2B81E}"/>
              </a:ext>
            </a:extLst>
          </p:cNvPr>
          <p:cNvSpPr/>
          <p:nvPr/>
        </p:nvSpPr>
        <p:spPr>
          <a:xfrm>
            <a:off x="8677832" y="3664910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ight Arrow 359">
            <a:extLst>
              <a:ext uri="{FF2B5EF4-FFF2-40B4-BE49-F238E27FC236}">
                <a16:creationId xmlns:a16="http://schemas.microsoft.com/office/drawing/2014/main" id="{859E3B2A-BDCE-0F40-9A5E-317C089CAB06}"/>
              </a:ext>
            </a:extLst>
          </p:cNvPr>
          <p:cNvSpPr/>
          <p:nvPr/>
        </p:nvSpPr>
        <p:spPr>
          <a:xfrm>
            <a:off x="8677832" y="4723115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ight Arrow 360">
            <a:extLst>
              <a:ext uri="{FF2B5EF4-FFF2-40B4-BE49-F238E27FC236}">
                <a16:creationId xmlns:a16="http://schemas.microsoft.com/office/drawing/2014/main" id="{FFB1D890-5EBC-5D4B-B176-591EF948C452}"/>
              </a:ext>
            </a:extLst>
          </p:cNvPr>
          <p:cNvSpPr/>
          <p:nvPr/>
        </p:nvSpPr>
        <p:spPr>
          <a:xfrm>
            <a:off x="8677831" y="5754818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1525</Words>
  <Application>Microsoft Macintosh PowerPoint</Application>
  <PresentationFormat>Widescreen</PresentationFormat>
  <Paragraphs>1226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Office Theme</vt:lpstr>
      <vt:lpstr>Permutation 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Hypothesis Testing</dc:title>
  <dc:creator>Goldschen, Marcel</dc:creator>
  <cp:lastModifiedBy>Goldschen, Marcel</cp:lastModifiedBy>
  <cp:revision>16</cp:revision>
  <dcterms:created xsi:type="dcterms:W3CDTF">2019-02-25T22:35:34Z</dcterms:created>
  <dcterms:modified xsi:type="dcterms:W3CDTF">2019-02-26T18:55:06Z</dcterms:modified>
</cp:coreProperties>
</file>