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4" r:id="rId3"/>
    <p:sldId id="286" r:id="rId4"/>
    <p:sldId id="316" r:id="rId5"/>
    <p:sldId id="285" r:id="rId6"/>
    <p:sldId id="287" r:id="rId7"/>
    <p:sldId id="291" r:id="rId8"/>
    <p:sldId id="315" r:id="rId9"/>
    <p:sldId id="301" r:id="rId10"/>
    <p:sldId id="299" r:id="rId11"/>
    <p:sldId id="304" r:id="rId12"/>
    <p:sldId id="310" r:id="rId13"/>
    <p:sldId id="307" r:id="rId14"/>
    <p:sldId id="305" r:id="rId15"/>
    <p:sldId id="306" r:id="rId16"/>
    <p:sldId id="308" r:id="rId17"/>
    <p:sldId id="309" r:id="rId18"/>
    <p:sldId id="311" r:id="rId19"/>
    <p:sldId id="312" r:id="rId20"/>
    <p:sldId id="313" r:id="rId21"/>
    <p:sldId id="314" r:id="rId22"/>
    <p:sldId id="319" r:id="rId23"/>
    <p:sldId id="321" r:id="rId24"/>
    <p:sldId id="320" r:id="rId25"/>
    <p:sldId id="318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2C28-DA6C-444E-A016-433D79B2E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B47-ED4E-B641-BF2F-0A36AEBC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35C9-3201-8643-B2B1-752E0B8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B6EC-D8EA-C54F-A324-9BB39D8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2B83-C0E1-4C40-A64A-B42631A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945E-4590-484F-80AA-3A84A63B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8151-E17D-EC4F-AE3C-5413279E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F313-8DC2-9F47-922A-117BBE74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2904-5E8B-D545-93B2-68659CD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5105-67B4-284A-B8FE-D02C974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45A3-F524-0340-A4D3-A10F879E9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21B9F-234F-6D49-8DE0-74503888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CC55-D4BD-114D-A2CD-F68D6C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52CF-9900-4948-AA29-9004F349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61D9-D279-6446-9AC1-A9CFA912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98F1-9E45-5C4D-95A3-C7646D4C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9E39-4288-2B4A-B824-EF829910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B5F0-94E7-234F-83F0-07F2F0D0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43DD-78D5-1642-8A40-B68D9E54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C961-2BF3-F740-8F5E-C9203AFA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746A-E0CE-8E4F-B5D8-981E938F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83CB4-D8AD-824D-8F9F-C75488EDF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7B94F-FA0E-D547-A95A-829358E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07C8-AF26-B242-BB0D-99A07DF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D037-E6F0-894A-9173-AEF24237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BC6C-5528-9F46-AD0B-62F6D440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38B2-5ABB-1F46-8EAB-1A66CBFB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BE4B-68BA-3D46-9BA5-EBA73314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5122-34D8-644A-9D94-A043B1C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A931-1173-964E-BE7E-2D8F4026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5A84-B77E-4741-8CCE-77CED308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5700-A0EF-9945-882B-456CD1C8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15CC-2DDD-D34D-91FE-F9FC7FBC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BD12-7D31-AE43-B793-43B58BD85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CE3B-F8C5-094B-8C8A-7278DDC3E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CB036-F185-5648-9F0E-77C69B49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61B92-64FD-064A-B16E-A549FAB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B55AE-3840-B74B-AA07-E911D1A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B93D0-6FF8-D341-B35E-7D9AB79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4A37-D350-3F42-B9A8-70EF1A00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A9A5C-A71A-1448-81EE-87FFF36A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B25D-4D78-8649-8F00-1FC4975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9FF9-EF35-A64E-8F93-263FAD1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E8EA9-1B1D-AA4F-8B6D-48FAD3C8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8A59B-36D5-2B4A-9E79-B8933F7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EABE-84CB-F540-B901-EA4FDF66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833-0D06-564C-A9BD-CFADBBBE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74A9-AB7D-3C41-AD8E-49A3AE2B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1D13-6E3B-0E44-82FF-7321CF2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67E2C-B35B-C54E-ABC9-19FFABB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8587-EE82-634A-BF18-97F5DE56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23CA-036E-F644-A43B-29B8698C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65F-381F-224F-ACFE-63AD03A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5BE1-D3D2-174A-9811-E3CBF1182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8B0B1-EB78-3E4B-A5CB-9B0D89FC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8371-A15F-874A-987A-B03954B5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BC32-D47F-7441-A404-21A7D001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3F71-9823-B742-B61C-5102E81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3E7EF-0E86-D548-8ADD-A8D1040C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7E48-FD4B-5644-8D9F-0DDE2AFF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4557-5ADE-6948-A1AC-386D8ABC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EA5C-AB36-B84F-AC23-E8EB0D0A8CC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8F6F-4B63-9F4B-87F1-813ADAD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0043-0277-0D4D-AB48-D8D18958C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0EB7-10BB-9146-BB31-92271CC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3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0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1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CDC6-E99B-034A-A35F-EE3757D27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961CA-7BC6-554D-AC85-BFCD66983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Hypothesis Testing</a:t>
            </a:r>
          </a:p>
          <a:p>
            <a:r>
              <a:rPr lang="en-US" dirty="0"/>
              <a:t>p-value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4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1" cy="1200329"/>
              </a:xfrm>
              <a:prstGeom prst="rect">
                <a:avLst/>
              </a:prstGeom>
              <a:blipFill>
                <a:blip r:embed="rId5"/>
                <a:stretch>
                  <a:fillRect l="-1042" t="-2105" r="-3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2FEBDB3-5C7A-044F-B01E-2FB479D3CB94}"/>
              </a:ext>
            </a:extLst>
          </p:cNvPr>
          <p:cNvSpPr txBox="1"/>
          <p:nvPr/>
        </p:nvSpPr>
        <p:spPr>
          <a:xfrm>
            <a:off x="6377935" y="2262362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(independent samples A and B)</a:t>
            </a:r>
          </a:p>
        </p:txBody>
      </p:sp>
    </p:spTree>
    <p:extLst>
      <p:ext uri="{BB962C8B-B14F-4D97-AF65-F5344CB8AC3E}">
        <p14:creationId xmlns:p14="http://schemas.microsoft.com/office/powerpoint/2010/main" val="335783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BA10B3-F6F5-D54E-A1F0-6DC00B0BEE76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BA10B3-F6F5-D54E-A1F0-6DC00B0BE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3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blipFill>
                <a:blip r:embed="rId4"/>
                <a:stretch>
                  <a:fillRect l="-1042" t="-1242" r="-347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BA10B3-F6F5-D54E-A1F0-6DC00B0BEE76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BA10B3-F6F5-D54E-A1F0-6DC00B0BE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3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blipFill>
                <a:blip r:embed="rId4"/>
                <a:stretch>
                  <a:fillRect l="-1042" t="-1242" r="-347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DB6536-3A26-5246-95E7-74A42EE2EEEE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DB6536-3A26-5246-95E7-74A42EE2E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85B0B5-16CA-D043-AB6E-6653371EB6AB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1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52D31D8A-E6D9-A241-8BCB-04DC65F9736E}"/>
              </a:ext>
            </a:extLst>
          </p:cNvPr>
          <p:cNvSpPr/>
          <p:nvPr/>
        </p:nvSpPr>
        <p:spPr>
          <a:xfrm>
            <a:off x="6849388" y="4873840"/>
            <a:ext cx="723261" cy="36484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blipFill>
                <a:blip r:embed="rId3"/>
                <a:stretch>
                  <a:fillRect l="-1042" t="-1242" r="-347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299B5-7D32-6646-86EC-74C4E288A313}"/>
              </a:ext>
            </a:extLst>
          </p:cNvPr>
          <p:cNvCxnSpPr>
            <a:cxnSpLocks/>
          </p:cNvCxnSpPr>
          <p:nvPr/>
        </p:nvCxnSpPr>
        <p:spPr>
          <a:xfrm flipH="1">
            <a:off x="6925046" y="4715269"/>
            <a:ext cx="701744" cy="386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/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blipFill>
                <a:blip r:embed="rId5"/>
                <a:stretch>
                  <a:fillRect l="-91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4C3D9-3161-D64F-9EA0-08E8E34EEB7A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4C3D9-3161-D64F-9EA0-08E8E34E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C288C6A-6578-2A40-B934-436406F1AC15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C288C6A-6578-2A40-B934-436406F1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9087DE-EDAF-1641-9BAD-593F547E164A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4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A2A65BC8-7E66-F044-B6F4-5260E4DD7549}"/>
              </a:ext>
            </a:extLst>
          </p:cNvPr>
          <p:cNvSpPr/>
          <p:nvPr/>
        </p:nvSpPr>
        <p:spPr>
          <a:xfrm flipH="1">
            <a:off x="3684227" y="4900475"/>
            <a:ext cx="723261" cy="34773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52D31D8A-E6D9-A241-8BCB-04DC65F9736E}"/>
              </a:ext>
            </a:extLst>
          </p:cNvPr>
          <p:cNvSpPr/>
          <p:nvPr/>
        </p:nvSpPr>
        <p:spPr>
          <a:xfrm>
            <a:off x="6849388" y="4873840"/>
            <a:ext cx="723261" cy="36484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blipFill>
                <a:blip r:embed="rId3"/>
                <a:stretch>
                  <a:fillRect l="-1042" t="-1242" r="-347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299B5-7D32-6646-86EC-74C4E288A313}"/>
              </a:ext>
            </a:extLst>
          </p:cNvPr>
          <p:cNvCxnSpPr>
            <a:cxnSpLocks/>
          </p:cNvCxnSpPr>
          <p:nvPr/>
        </p:nvCxnSpPr>
        <p:spPr>
          <a:xfrm flipH="1">
            <a:off x="6925046" y="4715269"/>
            <a:ext cx="701744" cy="386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E2BEE-0C63-7A4E-A9F3-152CF6B004D9}"/>
              </a:ext>
            </a:extLst>
          </p:cNvPr>
          <p:cNvCxnSpPr>
            <a:cxnSpLocks/>
          </p:cNvCxnSpPr>
          <p:nvPr/>
        </p:nvCxnSpPr>
        <p:spPr>
          <a:xfrm>
            <a:off x="4409508" y="3434002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/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blipFill>
                <a:blip r:embed="rId5"/>
                <a:stretch>
                  <a:fillRect l="-91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2CDDF7-10E4-494A-BA7E-C7FEC4EC316E}"/>
              </a:ext>
            </a:extLst>
          </p:cNvPr>
          <p:cNvCxnSpPr>
            <a:cxnSpLocks/>
          </p:cNvCxnSpPr>
          <p:nvPr/>
        </p:nvCxnSpPr>
        <p:spPr>
          <a:xfrm flipV="1">
            <a:off x="3517385" y="5136215"/>
            <a:ext cx="677915" cy="481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/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blipFill>
                <a:blip r:embed="rId6"/>
                <a:stretch>
                  <a:fillRect l="-1223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8D46D3-8DAA-304B-950D-EC835B026FC4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8D46D3-8DAA-304B-950D-EC835B02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FED1F77-BB67-364F-9267-9F36C7C47FFB}"/>
                  </a:ext>
                </a:extLst>
              </p:cNvPr>
              <p:cNvSpPr txBox="1"/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FED1F77-BB67-364F-9267-9F36C7C4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DA54C0-6863-1B43-A330-54CF65524662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DA54C0-6863-1B43-A330-54CF65524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773097-809A-004C-B846-BCCC8AC29648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A2A65BC8-7E66-F044-B6F4-5260E4DD7549}"/>
              </a:ext>
            </a:extLst>
          </p:cNvPr>
          <p:cNvSpPr/>
          <p:nvPr/>
        </p:nvSpPr>
        <p:spPr>
          <a:xfrm flipH="1">
            <a:off x="3684227" y="4900475"/>
            <a:ext cx="723261" cy="34773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52D31D8A-E6D9-A241-8BCB-04DC65F9736E}"/>
              </a:ext>
            </a:extLst>
          </p:cNvPr>
          <p:cNvSpPr/>
          <p:nvPr/>
        </p:nvSpPr>
        <p:spPr>
          <a:xfrm>
            <a:off x="6849388" y="4873840"/>
            <a:ext cx="723261" cy="36484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031325"/>
              </a:xfrm>
              <a:prstGeom prst="rect">
                <a:avLst/>
              </a:prstGeom>
              <a:blipFill>
                <a:blip r:embed="rId3"/>
                <a:stretch>
                  <a:fillRect l="-1042" t="-1242" r="-347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299B5-7D32-6646-86EC-74C4E288A313}"/>
              </a:ext>
            </a:extLst>
          </p:cNvPr>
          <p:cNvCxnSpPr>
            <a:cxnSpLocks/>
          </p:cNvCxnSpPr>
          <p:nvPr/>
        </p:nvCxnSpPr>
        <p:spPr>
          <a:xfrm flipH="1">
            <a:off x="6925046" y="4715269"/>
            <a:ext cx="701744" cy="386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E2BEE-0C63-7A4E-A9F3-152CF6B004D9}"/>
              </a:ext>
            </a:extLst>
          </p:cNvPr>
          <p:cNvCxnSpPr>
            <a:cxnSpLocks/>
          </p:cNvCxnSpPr>
          <p:nvPr/>
        </p:nvCxnSpPr>
        <p:spPr>
          <a:xfrm>
            <a:off x="4409508" y="3434002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/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blipFill>
                <a:blip r:embed="rId5"/>
                <a:stretch>
                  <a:fillRect l="-91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2CDDF7-10E4-494A-BA7E-C7FEC4EC316E}"/>
              </a:ext>
            </a:extLst>
          </p:cNvPr>
          <p:cNvCxnSpPr>
            <a:cxnSpLocks/>
          </p:cNvCxnSpPr>
          <p:nvPr/>
        </p:nvCxnSpPr>
        <p:spPr>
          <a:xfrm flipV="1">
            <a:off x="3517385" y="5136215"/>
            <a:ext cx="677915" cy="481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/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blipFill>
                <a:blip r:embed="rId6"/>
                <a:stretch>
                  <a:fillRect l="-1223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/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the sum of the left- and right-tailed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 (probability of finding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to be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blipFill>
                <a:blip r:embed="rId7"/>
                <a:stretch>
                  <a:fillRect l="-794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/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0AD5F-634D-8D49-8F29-2AF63FC1B34F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0AD5F-634D-8D49-8F29-2AF63FC1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3C6C8F2-42B9-1840-94C4-D1C70A9B959D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1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A2A65BC8-7E66-F044-B6F4-5260E4DD7549}"/>
              </a:ext>
            </a:extLst>
          </p:cNvPr>
          <p:cNvSpPr/>
          <p:nvPr/>
        </p:nvSpPr>
        <p:spPr>
          <a:xfrm flipH="1">
            <a:off x="3684227" y="4900475"/>
            <a:ext cx="723261" cy="34773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52D31D8A-E6D9-A241-8BCB-04DC65F9736E}"/>
              </a:ext>
            </a:extLst>
          </p:cNvPr>
          <p:cNvSpPr/>
          <p:nvPr/>
        </p:nvSpPr>
        <p:spPr>
          <a:xfrm>
            <a:off x="6849388" y="4873840"/>
            <a:ext cx="723261" cy="36484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2585323"/>
              </a:xfrm>
              <a:prstGeom prst="rect">
                <a:avLst/>
              </a:prstGeom>
              <a:blipFill>
                <a:blip r:embed="rId3"/>
                <a:stretch>
                  <a:fillRect l="-1042" t="-980" r="-34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299B5-7D32-6646-86EC-74C4E288A313}"/>
              </a:ext>
            </a:extLst>
          </p:cNvPr>
          <p:cNvCxnSpPr>
            <a:cxnSpLocks/>
          </p:cNvCxnSpPr>
          <p:nvPr/>
        </p:nvCxnSpPr>
        <p:spPr>
          <a:xfrm flipH="1">
            <a:off x="6925046" y="4715269"/>
            <a:ext cx="701744" cy="386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E2BEE-0C63-7A4E-A9F3-152CF6B004D9}"/>
              </a:ext>
            </a:extLst>
          </p:cNvPr>
          <p:cNvCxnSpPr>
            <a:cxnSpLocks/>
          </p:cNvCxnSpPr>
          <p:nvPr/>
        </p:nvCxnSpPr>
        <p:spPr>
          <a:xfrm>
            <a:off x="4409508" y="3434002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/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blipFill>
                <a:blip r:embed="rId5"/>
                <a:stretch>
                  <a:fillRect l="-91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2CDDF7-10E4-494A-BA7E-C7FEC4EC316E}"/>
              </a:ext>
            </a:extLst>
          </p:cNvPr>
          <p:cNvCxnSpPr>
            <a:cxnSpLocks/>
          </p:cNvCxnSpPr>
          <p:nvPr/>
        </p:nvCxnSpPr>
        <p:spPr>
          <a:xfrm flipV="1">
            <a:off x="3517385" y="5136215"/>
            <a:ext cx="677915" cy="481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/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blipFill>
                <a:blip r:embed="rId6"/>
                <a:stretch>
                  <a:fillRect l="-1223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/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the sum of the left- and right-tailed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 (probability of finding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to be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blipFill>
                <a:blip r:embed="rId7"/>
                <a:stretch>
                  <a:fillRect l="-794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/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13F499-0D13-0F4C-AB6C-79539B10EE2A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13F499-0D13-0F4C-AB6C-79539B10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A849CF-6343-B64E-AD46-222C1A670DE7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9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A2A65BC8-7E66-F044-B6F4-5260E4DD7549}"/>
              </a:ext>
            </a:extLst>
          </p:cNvPr>
          <p:cNvSpPr/>
          <p:nvPr/>
        </p:nvSpPr>
        <p:spPr>
          <a:xfrm flipH="1">
            <a:off x="3684227" y="4900475"/>
            <a:ext cx="723261" cy="34773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52D31D8A-E6D9-A241-8BCB-04DC65F9736E}"/>
              </a:ext>
            </a:extLst>
          </p:cNvPr>
          <p:cNvSpPr/>
          <p:nvPr/>
        </p:nvSpPr>
        <p:spPr>
          <a:xfrm>
            <a:off x="6849388" y="4873840"/>
            <a:ext cx="723261" cy="36484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, is the effect size meaningful?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blipFill>
                <a:blip r:embed="rId3"/>
                <a:stretch>
                  <a:fillRect l="-1042" t="-806" r="-347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/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EE6CF2-87C3-4C43-96AF-1EF3695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2111949"/>
                <a:ext cx="1742913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>
            <a:extLst>
              <a:ext uri="{FF2B5EF4-FFF2-40B4-BE49-F238E27FC236}">
                <a16:creationId xmlns:a16="http://schemas.microsoft.com/office/drawing/2014/main" id="{B713DEC9-D612-FE4E-AD01-929B2E7F4FF3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66D11F-AF89-EF45-9D00-80FD3D7D207C}"/>
              </a:ext>
            </a:extLst>
          </p:cNvPr>
          <p:cNvCxnSpPr>
            <a:cxnSpLocks/>
          </p:cNvCxnSpPr>
          <p:nvPr/>
        </p:nvCxnSpPr>
        <p:spPr>
          <a:xfrm>
            <a:off x="5582238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213830-CE2A-814B-AE96-E6D34E5A0ADA}"/>
              </a:ext>
            </a:extLst>
          </p:cNvPr>
          <p:cNvSpPr txBox="1"/>
          <p:nvPr/>
        </p:nvSpPr>
        <p:spPr>
          <a:xfrm>
            <a:off x="5442009" y="531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B00A80-C2EC-854B-9C2B-BB509916EEE4}"/>
              </a:ext>
            </a:extLst>
          </p:cNvPr>
          <p:cNvCxnSpPr>
            <a:cxnSpLocks/>
          </p:cNvCxnSpPr>
          <p:nvPr/>
        </p:nvCxnSpPr>
        <p:spPr>
          <a:xfrm>
            <a:off x="6849388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42CE5-48BE-B14C-8748-8AD4A4981BB1}"/>
              </a:ext>
            </a:extLst>
          </p:cNvPr>
          <p:cNvCxnSpPr>
            <a:cxnSpLocks/>
          </p:cNvCxnSpPr>
          <p:nvPr/>
        </p:nvCxnSpPr>
        <p:spPr>
          <a:xfrm>
            <a:off x="6849388" y="2450237"/>
            <a:ext cx="0" cy="901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66C22-7A7C-654D-85BC-086CC5875939}"/>
              </a:ext>
            </a:extLst>
          </p:cNvPr>
          <p:cNvCxnSpPr>
            <a:cxnSpLocks/>
          </p:cNvCxnSpPr>
          <p:nvPr/>
        </p:nvCxnSpPr>
        <p:spPr>
          <a:xfrm flipH="1">
            <a:off x="6409678" y="2459115"/>
            <a:ext cx="439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5299B5-7D32-6646-86EC-74C4E288A313}"/>
              </a:ext>
            </a:extLst>
          </p:cNvPr>
          <p:cNvCxnSpPr>
            <a:cxnSpLocks/>
          </p:cNvCxnSpPr>
          <p:nvPr/>
        </p:nvCxnSpPr>
        <p:spPr>
          <a:xfrm flipH="1">
            <a:off x="6925046" y="4715269"/>
            <a:ext cx="701744" cy="386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E2BEE-0C63-7A4E-A9F3-152CF6B004D9}"/>
              </a:ext>
            </a:extLst>
          </p:cNvPr>
          <p:cNvCxnSpPr>
            <a:cxnSpLocks/>
          </p:cNvCxnSpPr>
          <p:nvPr/>
        </p:nvCxnSpPr>
        <p:spPr>
          <a:xfrm>
            <a:off x="4409508" y="3434002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/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BE2E7D-2D72-DF43-AA7A-64C6EAB2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447" y="4294217"/>
                <a:ext cx="4149234" cy="646331"/>
              </a:xfrm>
              <a:prstGeom prst="rect">
                <a:avLst/>
              </a:prstGeom>
              <a:blipFill>
                <a:blip r:embed="rId5"/>
                <a:stretch>
                  <a:fillRect l="-915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2CDDF7-10E4-494A-BA7E-C7FEC4EC316E}"/>
              </a:ext>
            </a:extLst>
          </p:cNvPr>
          <p:cNvCxnSpPr>
            <a:cxnSpLocks/>
          </p:cNvCxnSpPr>
          <p:nvPr/>
        </p:nvCxnSpPr>
        <p:spPr>
          <a:xfrm flipV="1">
            <a:off x="3517385" y="5136215"/>
            <a:ext cx="677915" cy="481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/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(probability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by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90F2DCC-B83B-964C-9C0A-AFC10386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5" y="5721735"/>
                <a:ext cx="4149234" cy="646331"/>
              </a:xfrm>
              <a:prstGeom prst="rect">
                <a:avLst/>
              </a:prstGeom>
              <a:blipFill>
                <a:blip r:embed="rId6"/>
                <a:stretch>
                  <a:fillRect l="-1223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/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the sum of the left- and right-tailed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 (probability of finding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to be at least as much as observed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CA9D2F-8F25-3045-8CE1-A163D494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67" y="5814911"/>
                <a:ext cx="6388431" cy="923330"/>
              </a:xfrm>
              <a:prstGeom prst="rect">
                <a:avLst/>
              </a:prstGeom>
              <a:blipFill>
                <a:blip r:embed="rId7"/>
                <a:stretch>
                  <a:fillRect l="-794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/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F3AF0B-1903-FA45-A2B2-069FBA280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98" y="5317722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/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E623A9E-F1D2-9A45-B92B-AC875911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65" y="5318879"/>
                <a:ext cx="507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65E5BD3-D2F8-4449-9EE7-0E4D03AFEFF7}"/>
                  </a:ext>
                </a:extLst>
              </p:cNvPr>
              <p:cNvSpPr txBox="1"/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-distribution assuming H</a:t>
                </a:r>
                <a:r>
                  <a:rPr lang="en-US" baseline="-25000" dirty="0"/>
                  <a:t>0</a:t>
                </a:r>
                <a:r>
                  <a:rPr lang="en-US" dirty="0"/>
                  <a:t> is true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65E5BD3-D2F8-4449-9EE7-0E4D03AF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38" y="2352404"/>
                <a:ext cx="3331233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127D33-6809-304B-B4EB-D3D66948BAEE}"/>
              </a:ext>
            </a:extLst>
          </p:cNvPr>
          <p:cNvCxnSpPr>
            <a:cxnSpLocks/>
          </p:cNvCxnSpPr>
          <p:nvPr/>
        </p:nvCxnSpPr>
        <p:spPr>
          <a:xfrm flipH="1">
            <a:off x="6468839" y="2733282"/>
            <a:ext cx="1158796" cy="143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, is the effect size meaningful?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blipFill>
                <a:blip r:embed="rId3"/>
                <a:stretch>
                  <a:fillRect l="-1042" t="-806" r="-347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D8F3BABA-C411-ED42-B884-430DA4581756}"/>
              </a:ext>
            </a:extLst>
          </p:cNvPr>
          <p:cNvSpPr/>
          <p:nvPr/>
        </p:nvSpPr>
        <p:spPr>
          <a:xfrm>
            <a:off x="4057091" y="3240353"/>
            <a:ext cx="213067" cy="101205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92329-9F68-1C40-8401-80867C629311}"/>
              </a:ext>
            </a:extLst>
          </p:cNvPr>
          <p:cNvSpPr txBox="1"/>
          <p:nvPr/>
        </p:nvSpPr>
        <p:spPr>
          <a:xfrm>
            <a:off x="4528526" y="3570077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t, p = </a:t>
            </a:r>
            <a:r>
              <a:rPr lang="en-US" sz="1400" dirty="0" err="1">
                <a:latin typeface="Courier" pitchFamily="2" charset="0"/>
              </a:rPr>
              <a:t>scipy.stats.ttest_ind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845CD6-EF12-3942-9893-B452BCC409D3}"/>
              </a:ext>
            </a:extLst>
          </p:cNvPr>
          <p:cNvCxnSpPr>
            <a:cxnSpLocks/>
          </p:cNvCxnSpPr>
          <p:nvPr/>
        </p:nvCxnSpPr>
        <p:spPr>
          <a:xfrm flipH="1" flipV="1">
            <a:off x="5014155" y="3954023"/>
            <a:ext cx="247264" cy="5967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/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</a:t>
                </a:r>
                <a:r>
                  <a:rPr lang="en-US" dirty="0"/>
                  <a:t> is a 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ight Brace 88">
            <a:extLst>
              <a:ext uri="{FF2B5EF4-FFF2-40B4-BE49-F238E27FC236}">
                <a16:creationId xmlns:a16="http://schemas.microsoft.com/office/drawing/2014/main" id="{56F2B52C-6162-C549-A00F-F4FA6C8710F8}"/>
              </a:ext>
            </a:extLst>
          </p:cNvPr>
          <p:cNvSpPr/>
          <p:nvPr/>
        </p:nvSpPr>
        <p:spPr>
          <a:xfrm flipH="1">
            <a:off x="7682429" y="4266638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862275-A85A-D54B-9A85-F28CC1E20E01}"/>
              </a:ext>
            </a:extLst>
          </p:cNvPr>
          <p:cNvSpPr txBox="1"/>
          <p:nvPr/>
        </p:nvSpPr>
        <p:spPr>
          <a:xfrm>
            <a:off x="5078954" y="2859376"/>
            <a:ext cx="33540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independent data sets</a:t>
            </a:r>
          </a:p>
        </p:txBody>
      </p:sp>
    </p:spTree>
    <p:extLst>
      <p:ext uri="{BB962C8B-B14F-4D97-AF65-F5344CB8AC3E}">
        <p14:creationId xmlns:p14="http://schemas.microsoft.com/office/powerpoint/2010/main" val="173834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, is the effect size meaningful?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blipFill>
                <a:blip r:embed="rId3"/>
                <a:stretch>
                  <a:fillRect l="-1042" t="-806" r="-347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D8F3BABA-C411-ED42-B884-430DA4581756}"/>
              </a:ext>
            </a:extLst>
          </p:cNvPr>
          <p:cNvSpPr/>
          <p:nvPr/>
        </p:nvSpPr>
        <p:spPr>
          <a:xfrm>
            <a:off x="4057091" y="3240353"/>
            <a:ext cx="213067" cy="101205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92329-9F68-1C40-8401-80867C629311}"/>
              </a:ext>
            </a:extLst>
          </p:cNvPr>
          <p:cNvSpPr txBox="1"/>
          <p:nvPr/>
        </p:nvSpPr>
        <p:spPr>
          <a:xfrm>
            <a:off x="4528526" y="3570077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t, p = </a:t>
            </a:r>
            <a:r>
              <a:rPr lang="en-US" sz="1400" dirty="0" err="1">
                <a:latin typeface="Courier" pitchFamily="2" charset="0"/>
              </a:rPr>
              <a:t>scipy.stats.ttest_ind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845CD6-EF12-3942-9893-B452BCC409D3}"/>
              </a:ext>
            </a:extLst>
          </p:cNvPr>
          <p:cNvCxnSpPr>
            <a:cxnSpLocks/>
          </p:cNvCxnSpPr>
          <p:nvPr/>
        </p:nvCxnSpPr>
        <p:spPr>
          <a:xfrm flipH="1" flipV="1">
            <a:off x="5014155" y="3954023"/>
            <a:ext cx="247264" cy="5967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/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</a:t>
                </a:r>
                <a:r>
                  <a:rPr lang="en-US" dirty="0"/>
                  <a:t> is a 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/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p/2</a:t>
                </a:r>
                <a:r>
                  <a:rPr lang="en-US" dirty="0"/>
                  <a:t> is a one-tailed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blipFill>
                <a:blip r:embed="rId5"/>
                <a:stretch>
                  <a:fillRect l="-1843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/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blipFill>
                <a:blip r:embed="rId6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ight Brace 88">
            <a:extLst>
              <a:ext uri="{FF2B5EF4-FFF2-40B4-BE49-F238E27FC236}">
                <a16:creationId xmlns:a16="http://schemas.microsoft.com/office/drawing/2014/main" id="{56F2B52C-6162-C549-A00F-F4FA6C8710F8}"/>
              </a:ext>
            </a:extLst>
          </p:cNvPr>
          <p:cNvSpPr/>
          <p:nvPr/>
        </p:nvSpPr>
        <p:spPr>
          <a:xfrm flipH="1">
            <a:off x="7682429" y="4266638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31DF157A-E51A-6845-8A86-3FF15D7CC782}"/>
              </a:ext>
            </a:extLst>
          </p:cNvPr>
          <p:cNvSpPr/>
          <p:nvPr/>
        </p:nvSpPr>
        <p:spPr>
          <a:xfrm flipH="1">
            <a:off x="7941186" y="5533947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808E7C-F0E4-CC42-8AA2-0BA291597006}"/>
              </a:ext>
            </a:extLst>
          </p:cNvPr>
          <p:cNvSpPr txBox="1"/>
          <p:nvPr/>
        </p:nvSpPr>
        <p:spPr>
          <a:xfrm>
            <a:off x="5078954" y="2859376"/>
            <a:ext cx="33540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independent data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361B8B-C89A-D84F-96B4-740E3FDEC5E4}"/>
                  </a:ext>
                </a:extLst>
              </p:cNvPr>
              <p:cNvSpPr txBox="1"/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361B8B-C89A-D84F-96B4-740E3FDE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blipFill>
                <a:blip r:embed="rId7"/>
                <a:stretch>
                  <a:fillRect l="-4698" t="-394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1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blipFill>
                <a:blip r:embed="rId2"/>
                <a:stretch>
                  <a:fillRect l="-4698"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, is the effect size meaningful?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blipFill>
                <a:blip r:embed="rId3"/>
                <a:stretch>
                  <a:fillRect l="-1042" t="-806" r="-347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D8F3BABA-C411-ED42-B884-430DA4581756}"/>
              </a:ext>
            </a:extLst>
          </p:cNvPr>
          <p:cNvSpPr/>
          <p:nvPr/>
        </p:nvSpPr>
        <p:spPr>
          <a:xfrm>
            <a:off x="4057091" y="3240353"/>
            <a:ext cx="213067" cy="101205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92329-9F68-1C40-8401-80867C629311}"/>
              </a:ext>
            </a:extLst>
          </p:cNvPr>
          <p:cNvSpPr txBox="1"/>
          <p:nvPr/>
        </p:nvSpPr>
        <p:spPr>
          <a:xfrm>
            <a:off x="4528526" y="3570077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t, p = </a:t>
            </a:r>
            <a:r>
              <a:rPr lang="en-US" sz="1400" dirty="0" err="1">
                <a:latin typeface="Courier" pitchFamily="2" charset="0"/>
              </a:rPr>
              <a:t>scipy.stats.ttest_rel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845CD6-EF12-3942-9893-B452BCC409D3}"/>
              </a:ext>
            </a:extLst>
          </p:cNvPr>
          <p:cNvCxnSpPr>
            <a:cxnSpLocks/>
          </p:cNvCxnSpPr>
          <p:nvPr/>
        </p:nvCxnSpPr>
        <p:spPr>
          <a:xfrm flipH="1" flipV="1">
            <a:off x="5014155" y="3954023"/>
            <a:ext cx="247264" cy="5967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/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</a:t>
                </a:r>
                <a:r>
                  <a:rPr lang="en-US" dirty="0"/>
                  <a:t> is a 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/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p/2</a:t>
                </a:r>
                <a:r>
                  <a:rPr lang="en-US" dirty="0"/>
                  <a:t> is a one-tailed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blipFill>
                <a:blip r:embed="rId5"/>
                <a:stretch>
                  <a:fillRect l="-1843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/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blipFill>
                <a:blip r:embed="rId6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ight Brace 88">
            <a:extLst>
              <a:ext uri="{FF2B5EF4-FFF2-40B4-BE49-F238E27FC236}">
                <a16:creationId xmlns:a16="http://schemas.microsoft.com/office/drawing/2014/main" id="{56F2B52C-6162-C549-A00F-F4FA6C8710F8}"/>
              </a:ext>
            </a:extLst>
          </p:cNvPr>
          <p:cNvSpPr/>
          <p:nvPr/>
        </p:nvSpPr>
        <p:spPr>
          <a:xfrm flipH="1">
            <a:off x="7682429" y="4266638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31DF157A-E51A-6845-8A86-3FF15D7CC782}"/>
              </a:ext>
            </a:extLst>
          </p:cNvPr>
          <p:cNvSpPr/>
          <p:nvPr/>
        </p:nvSpPr>
        <p:spPr>
          <a:xfrm flipH="1">
            <a:off x="7941186" y="5533947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808E7C-F0E4-CC42-8AA2-0BA291597006}"/>
              </a:ext>
            </a:extLst>
          </p:cNvPr>
          <p:cNvSpPr txBox="1"/>
          <p:nvPr/>
        </p:nvSpPr>
        <p:spPr>
          <a:xfrm>
            <a:off x="5078954" y="2859376"/>
            <a:ext cx="33540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paired data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686D93-A3CA-A748-BB1B-4323E1E01101}"/>
                  </a:ext>
                </a:extLst>
              </p:cNvPr>
              <p:cNvSpPr txBox="1"/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686D93-A3CA-A748-BB1B-4323E1E0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blipFill>
                <a:blip r:embed="rId7"/>
                <a:stretch>
                  <a:fillRect l="-4698" t="-394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1E61632-775C-6944-BF9B-4244509BF3DC}"/>
              </a:ext>
            </a:extLst>
          </p:cNvPr>
          <p:cNvSpPr txBox="1"/>
          <p:nvPr/>
        </p:nvSpPr>
        <p:spPr>
          <a:xfrm>
            <a:off x="8529688" y="2865110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] </a:t>
            </a:r>
            <a:r>
              <a:rPr lang="en-US" sz="1400" dirty="0">
                <a:latin typeface="Courier" pitchFamily="2" charset="0"/>
                <a:sym typeface="Wingdings" pitchFamily="2" charset="2"/>
              </a:rPr>
              <a:t>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646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B64C74-A5F7-DB46-9737-18D5D6527E47}"/>
                  </a:ext>
                </a:extLst>
              </p:cNvPr>
              <p:cNvSpPr txBox="1"/>
              <p:nvPr/>
            </p:nvSpPr>
            <p:spPr>
              <a:xfrm>
                <a:off x="3855525" y="1275712"/>
                <a:ext cx="3493639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Did data set come from population with known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B64C74-A5F7-DB46-9737-18D5D6527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25" y="1275712"/>
                <a:ext cx="3493639" cy="646331"/>
              </a:xfrm>
              <a:prstGeom prst="rect">
                <a:avLst/>
              </a:prstGeom>
              <a:blipFill>
                <a:blip r:embed="rId2"/>
                <a:stretch>
                  <a:fillRect l="-719" r="-2158" b="-129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89" y="4252408"/>
                <a:ext cx="1880950" cy="958404"/>
              </a:xfrm>
              <a:prstGeom prst="rect">
                <a:avLst/>
              </a:prstGeom>
              <a:blipFill>
                <a:blip r:embed="rId3"/>
                <a:stretch>
                  <a:fillRect l="-4698"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-statistic.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2"/>
                    </a:solidFill>
                  </a:rPr>
                  <a:t>From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-distribution, find the 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-value) of getting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-value at least as extreme.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cutoff: don’t reject H</a:t>
                </a:r>
                <a:r>
                  <a:rPr lang="en-US" baseline="-25000" dirty="0"/>
                  <a:t>0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cutoff: reject H</a:t>
                </a:r>
                <a:r>
                  <a:rPr lang="en-US" baseline="-25000" dirty="0"/>
                  <a:t>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you reject H</a:t>
                </a:r>
                <a:r>
                  <a:rPr lang="en-US" baseline="-25000" dirty="0"/>
                  <a:t>0</a:t>
                </a:r>
                <a:r>
                  <a:rPr lang="en-US" dirty="0"/>
                  <a:t>, is the effect size meaningful?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36548" cy="3139321"/>
              </a:xfrm>
              <a:prstGeom prst="rect">
                <a:avLst/>
              </a:prstGeom>
              <a:blipFill>
                <a:blip r:embed="rId4"/>
                <a:stretch>
                  <a:fillRect l="-1042" t="-806" r="-347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D8F3BABA-C411-ED42-B884-430DA4581756}"/>
              </a:ext>
            </a:extLst>
          </p:cNvPr>
          <p:cNvSpPr/>
          <p:nvPr/>
        </p:nvSpPr>
        <p:spPr>
          <a:xfrm>
            <a:off x="4057091" y="3240353"/>
            <a:ext cx="213067" cy="101205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A92329-9F68-1C40-8401-80867C629311}"/>
                  </a:ext>
                </a:extLst>
              </p:cNvPr>
              <p:cNvSpPr txBox="1"/>
              <p:nvPr/>
            </p:nvSpPr>
            <p:spPr>
              <a:xfrm>
                <a:off x="4528526" y="3570077"/>
                <a:ext cx="4566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" pitchFamily="2" charset="0"/>
                  </a:rPr>
                  <a:t>t, p = scipy.stats.ttest_1samp(</a:t>
                </a:r>
                <a:r>
                  <a:rPr lang="en-US" sz="1400" dirty="0" err="1">
                    <a:latin typeface="Courier" pitchFamily="2" charset="0"/>
                  </a:rPr>
                  <a:t>dataB</a:t>
                </a:r>
                <a:r>
                  <a:rPr lang="en-US" sz="1400" dirty="0">
                    <a:latin typeface="Courier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latin typeface="Courier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A92329-9F68-1C40-8401-80867C62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26" y="3570077"/>
                <a:ext cx="4566378" cy="307777"/>
              </a:xfrm>
              <a:prstGeom prst="rect">
                <a:avLst/>
              </a:prstGeom>
              <a:blipFill>
                <a:blip r:embed="rId5"/>
                <a:stretch>
                  <a:fillRect l="-2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845CD6-EF12-3942-9893-B452BCC409D3}"/>
              </a:ext>
            </a:extLst>
          </p:cNvPr>
          <p:cNvCxnSpPr>
            <a:cxnSpLocks/>
          </p:cNvCxnSpPr>
          <p:nvPr/>
        </p:nvCxnSpPr>
        <p:spPr>
          <a:xfrm flipH="1" flipV="1">
            <a:off x="5014155" y="3954023"/>
            <a:ext cx="247264" cy="5967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/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</a:t>
                </a:r>
                <a:r>
                  <a:rPr lang="en-US" dirty="0"/>
                  <a:t> is a two-tailed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B30782-78AD-F04A-AC13-ECC74DC1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1" y="4588000"/>
                <a:ext cx="2500904" cy="369332"/>
              </a:xfrm>
              <a:prstGeom prst="rect">
                <a:avLst/>
              </a:prstGeom>
              <a:blipFill>
                <a:blip r:embed="rId6"/>
                <a:stretch>
                  <a:fillRect l="-202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/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p/2</a:t>
                </a:r>
                <a:r>
                  <a:rPr lang="en-US" dirty="0"/>
                  <a:t> is a one-tailed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B02C2A-96AE-0E43-89B2-6079A5BD6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7" y="5855309"/>
                <a:ext cx="2748900" cy="369332"/>
              </a:xfrm>
              <a:prstGeom prst="rect">
                <a:avLst/>
              </a:prstGeom>
              <a:blipFill>
                <a:blip r:embed="rId7"/>
                <a:stretch>
                  <a:fillRect l="-1843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/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69FB803-92A1-ED49-A066-B5AA7C67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392" y="5505384"/>
                <a:ext cx="1880950" cy="958404"/>
              </a:xfrm>
              <a:prstGeom prst="rect">
                <a:avLst/>
              </a:prstGeom>
              <a:blipFill>
                <a:blip r:embed="rId8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ight Brace 88">
            <a:extLst>
              <a:ext uri="{FF2B5EF4-FFF2-40B4-BE49-F238E27FC236}">
                <a16:creationId xmlns:a16="http://schemas.microsoft.com/office/drawing/2014/main" id="{56F2B52C-6162-C549-A00F-F4FA6C8710F8}"/>
              </a:ext>
            </a:extLst>
          </p:cNvPr>
          <p:cNvSpPr/>
          <p:nvPr/>
        </p:nvSpPr>
        <p:spPr>
          <a:xfrm flipH="1">
            <a:off x="7682429" y="4266638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31DF157A-E51A-6845-8A86-3FF15D7CC782}"/>
              </a:ext>
            </a:extLst>
          </p:cNvPr>
          <p:cNvSpPr/>
          <p:nvPr/>
        </p:nvSpPr>
        <p:spPr>
          <a:xfrm flipH="1">
            <a:off x="7941186" y="5533947"/>
            <a:ext cx="247263" cy="1012055"/>
          </a:xfrm>
          <a:prstGeom prst="rightBrace">
            <a:avLst>
              <a:gd name="adj1" fmla="val 8333"/>
              <a:gd name="adj2" fmla="val 508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6FC4BB-F8BF-5546-A75C-677F6B3E6630}"/>
                  </a:ext>
                </a:extLst>
              </p:cNvPr>
              <p:cNvSpPr txBox="1"/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6FC4BB-F8BF-5546-A75C-677F6B3E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507" y="5533947"/>
                <a:ext cx="1880950" cy="958404"/>
              </a:xfrm>
              <a:prstGeom prst="rect">
                <a:avLst/>
              </a:prstGeom>
              <a:blipFill>
                <a:blip r:embed="rId9"/>
                <a:stretch>
                  <a:fillRect l="-4698" t="-394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FEBE8D-A3FB-704C-8FC3-C395647BDE1D}"/>
                  </a:ext>
                </a:extLst>
              </p:cNvPr>
              <p:cNvSpPr txBox="1"/>
              <p:nvPr/>
            </p:nvSpPr>
            <p:spPr>
              <a:xfrm>
                <a:off x="1412140" y="773127"/>
                <a:ext cx="1706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with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known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FEBE8D-A3FB-704C-8FC3-C395647B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40" y="773127"/>
                <a:ext cx="1706622" cy="646331"/>
              </a:xfrm>
              <a:prstGeom prst="rect">
                <a:avLst/>
              </a:prstGeom>
              <a:blipFill>
                <a:blip r:embed="rId10"/>
                <a:stretch>
                  <a:fillRect l="-1471" t="-3846" r="-7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252041"/>
            <a:ext cx="3165827" cy="203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9933BBE-D506-A149-A531-638306D7C998}"/>
              </a:ext>
            </a:extLst>
          </p:cNvPr>
          <p:cNvSpPr/>
          <p:nvPr/>
        </p:nvSpPr>
        <p:spPr>
          <a:xfrm>
            <a:off x="7644216" y="252041"/>
            <a:ext cx="3165827" cy="203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A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blipFill>
                <a:blip r:embed="rId2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/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What sample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needed to detect an effect of size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b="1" dirty="0"/>
                  <a:t>with power = 0.8 ?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blipFill>
                <a:blip r:embed="rId3"/>
                <a:stretch>
                  <a:fillRect t="-2083" r="-111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/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blipFill>
                <a:blip r:embed="rId4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3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252041"/>
            <a:ext cx="3165827" cy="203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9933BBE-D506-A149-A531-638306D7C998}"/>
              </a:ext>
            </a:extLst>
          </p:cNvPr>
          <p:cNvSpPr/>
          <p:nvPr/>
        </p:nvSpPr>
        <p:spPr>
          <a:xfrm>
            <a:off x="7644216" y="252041"/>
            <a:ext cx="3165827" cy="203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A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blipFill>
                <a:blip r:embed="rId2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/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What sample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needed to detect an effect of size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b="1" dirty="0"/>
                  <a:t>with power = 0.8 ?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blipFill>
                <a:blip r:embed="rId3"/>
                <a:stretch>
                  <a:fillRect t="-2083" r="-111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/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blipFill>
                <a:blip r:embed="rId4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F79040-7863-DC40-B94F-6A2778431481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9D4B23-E3BC-E54D-94BE-3714C47D0B59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27F1507-5EAA-044E-8CA8-6F94C9431647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6ACA943-31C6-E24D-B780-E299C4FD4D18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B78488-4AD8-C142-9525-913ED2C7847B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B78488-4AD8-C142-9525-913ED2C7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C54AD6E-2EDC-CC45-98AF-3F21A5CD354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C54AD6E-2EDC-CC45-98AF-3F21A5CD3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A96DC2-63B1-1846-9080-AAEBFF675F81}"/>
                  </a:ext>
                </a:extLst>
              </p:cNvPr>
              <p:cNvSpPr txBox="1"/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A96DC2-63B1-1846-9080-AAEBFF67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AB0030C-E670-EC46-9BFB-CD748AD4D633}"/>
              </a:ext>
            </a:extLst>
          </p:cNvPr>
          <p:cNvGrpSpPr/>
          <p:nvPr/>
        </p:nvGrpSpPr>
        <p:grpSpPr>
          <a:xfrm>
            <a:off x="3666479" y="3418774"/>
            <a:ext cx="2294441" cy="2404977"/>
            <a:chOff x="3666479" y="3418774"/>
            <a:chExt cx="4039338" cy="2404977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9CAF95C-5102-F346-977C-E97AA3D6A18C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E42F6D0-922D-4841-9F8F-E53AC4521662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497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494430-592B-D64F-83ED-26CB7DAF0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0510" y="4359879"/>
              <a:ext cx="8320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0FED344-1CCF-FF41-87C2-CCBD73C95A89}"/>
                  </a:ext>
                </a:extLst>
              </p:cNvPr>
              <p:cNvSpPr txBox="1"/>
              <p:nvPr/>
            </p:nvSpPr>
            <p:spPr>
              <a:xfrm>
                <a:off x="4238239" y="4102957"/>
                <a:ext cx="52617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0FED344-1CCF-FF41-87C2-CCBD73C9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39" y="4102957"/>
                <a:ext cx="526170" cy="616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31792E-D3AF-EC49-9C7B-0FDCA9F58756}"/>
              </a:ext>
            </a:extLst>
          </p:cNvPr>
          <p:cNvGrpSpPr/>
          <p:nvPr/>
        </p:nvGrpSpPr>
        <p:grpSpPr>
          <a:xfrm>
            <a:off x="4954517" y="3417923"/>
            <a:ext cx="2294441" cy="2405828"/>
            <a:chOff x="3666479" y="3418774"/>
            <a:chExt cx="4039338" cy="2405828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82937DC-6AAF-7447-80E8-CF1A15246F8A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A5EC1D9-A52C-A744-813F-063143DD6D62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582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5C50913-377A-2841-B30F-31DE34FA4A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4359879"/>
              <a:ext cx="95024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A8AECD-4377-1844-8F40-BF06D74D8EFB}"/>
                  </a:ext>
                </a:extLst>
              </p:cNvPr>
              <p:cNvSpPr txBox="1"/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A8AECD-4377-1844-8F40-BF06D74D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030C1E0-D225-5C40-9688-C42216669507}"/>
                  </a:ext>
                </a:extLst>
              </p:cNvPr>
              <p:cNvSpPr txBox="1"/>
              <p:nvPr/>
            </p:nvSpPr>
            <p:spPr>
              <a:xfrm>
                <a:off x="6104426" y="4105791"/>
                <a:ext cx="52617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030C1E0-D225-5C40-9688-C4221666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26" y="4105791"/>
                <a:ext cx="526170" cy="616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B23896-E7C8-854E-9DD1-B9AD44CECF02}"/>
              </a:ext>
            </a:extLst>
          </p:cNvPr>
          <p:cNvCxnSpPr>
            <a:cxnSpLocks/>
          </p:cNvCxnSpPr>
          <p:nvPr/>
        </p:nvCxnSpPr>
        <p:spPr>
          <a:xfrm>
            <a:off x="4751681" y="5757904"/>
            <a:ext cx="12880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4773A3-3B96-7E41-B01A-7036234AFD32}"/>
                  </a:ext>
                </a:extLst>
              </p:cNvPr>
              <p:cNvSpPr txBox="1"/>
              <p:nvPr/>
            </p:nvSpPr>
            <p:spPr>
              <a:xfrm>
                <a:off x="5045514" y="5748161"/>
                <a:ext cx="733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4773A3-3B96-7E41-B01A-7036234A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14" y="5748161"/>
                <a:ext cx="73372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BE341E4-8D7F-BD47-BF78-1D672390F0A3}"/>
              </a:ext>
            </a:extLst>
          </p:cNvPr>
          <p:cNvSpPr txBox="1"/>
          <p:nvPr/>
        </p:nvSpPr>
        <p:spPr>
          <a:xfrm>
            <a:off x="7265956" y="3738959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6636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>
            <a:extLst>
              <a:ext uri="{FF2B5EF4-FFF2-40B4-BE49-F238E27FC236}">
                <a16:creationId xmlns:a16="http://schemas.microsoft.com/office/drawing/2014/main" id="{04680F0D-EC8C-6145-8004-B1E61414E3FC}"/>
              </a:ext>
            </a:extLst>
          </p:cNvPr>
          <p:cNvSpPr/>
          <p:nvPr/>
        </p:nvSpPr>
        <p:spPr>
          <a:xfrm>
            <a:off x="5548544" y="3435658"/>
            <a:ext cx="1624613" cy="1802167"/>
          </a:xfrm>
          <a:custGeom>
            <a:avLst/>
            <a:gdLst>
              <a:gd name="connsiteX0" fmla="*/ 0 w 1624613"/>
              <a:gd name="connsiteY0" fmla="*/ 1802167 h 1802167"/>
              <a:gd name="connsiteX1" fmla="*/ 0 w 1624613"/>
              <a:gd name="connsiteY1" fmla="*/ 1065321 h 1802167"/>
              <a:gd name="connsiteX2" fmla="*/ 53266 w 1624613"/>
              <a:gd name="connsiteY2" fmla="*/ 887767 h 1802167"/>
              <a:gd name="connsiteX3" fmla="*/ 79899 w 1624613"/>
              <a:gd name="connsiteY3" fmla="*/ 719092 h 1802167"/>
              <a:gd name="connsiteX4" fmla="*/ 115409 w 1624613"/>
              <a:gd name="connsiteY4" fmla="*/ 541538 h 1802167"/>
              <a:gd name="connsiteX5" fmla="*/ 177553 w 1624613"/>
              <a:gd name="connsiteY5" fmla="*/ 381740 h 1802167"/>
              <a:gd name="connsiteX6" fmla="*/ 239697 w 1624613"/>
              <a:gd name="connsiteY6" fmla="*/ 266330 h 1802167"/>
              <a:gd name="connsiteX7" fmla="*/ 292963 w 1624613"/>
              <a:gd name="connsiteY7" fmla="*/ 150921 h 1802167"/>
              <a:gd name="connsiteX8" fmla="*/ 381739 w 1624613"/>
              <a:gd name="connsiteY8" fmla="*/ 53266 h 1802167"/>
              <a:gd name="connsiteX9" fmla="*/ 426128 w 1624613"/>
              <a:gd name="connsiteY9" fmla="*/ 17756 h 1802167"/>
              <a:gd name="connsiteX10" fmla="*/ 426128 w 1624613"/>
              <a:gd name="connsiteY10" fmla="*/ 17756 h 1802167"/>
              <a:gd name="connsiteX11" fmla="*/ 550415 w 1624613"/>
              <a:gd name="connsiteY11" fmla="*/ 0 h 1802167"/>
              <a:gd name="connsiteX12" fmla="*/ 550415 w 1624613"/>
              <a:gd name="connsiteY12" fmla="*/ 0 h 1802167"/>
              <a:gd name="connsiteX13" fmla="*/ 674703 w 1624613"/>
              <a:gd name="connsiteY13" fmla="*/ 71022 h 1802167"/>
              <a:gd name="connsiteX14" fmla="*/ 736846 w 1624613"/>
              <a:gd name="connsiteY14" fmla="*/ 133165 h 1802167"/>
              <a:gd name="connsiteX15" fmla="*/ 772357 w 1624613"/>
              <a:gd name="connsiteY15" fmla="*/ 204187 h 1802167"/>
              <a:gd name="connsiteX16" fmla="*/ 843378 w 1624613"/>
              <a:gd name="connsiteY16" fmla="*/ 319596 h 1802167"/>
              <a:gd name="connsiteX17" fmla="*/ 914400 w 1624613"/>
              <a:gd name="connsiteY17" fmla="*/ 461639 h 1802167"/>
              <a:gd name="connsiteX18" fmla="*/ 967666 w 1624613"/>
              <a:gd name="connsiteY18" fmla="*/ 612559 h 1802167"/>
              <a:gd name="connsiteX19" fmla="*/ 1038687 w 1624613"/>
              <a:gd name="connsiteY19" fmla="*/ 878890 h 1802167"/>
              <a:gd name="connsiteX20" fmla="*/ 1083075 w 1624613"/>
              <a:gd name="connsiteY20" fmla="*/ 1038688 h 1802167"/>
              <a:gd name="connsiteX21" fmla="*/ 1136341 w 1624613"/>
              <a:gd name="connsiteY21" fmla="*/ 1242874 h 1802167"/>
              <a:gd name="connsiteX22" fmla="*/ 1233996 w 1624613"/>
              <a:gd name="connsiteY22" fmla="*/ 1411550 h 1802167"/>
              <a:gd name="connsiteX23" fmla="*/ 1322773 w 1624613"/>
              <a:gd name="connsiteY23" fmla="*/ 1544715 h 1802167"/>
              <a:gd name="connsiteX24" fmla="*/ 1411549 w 1624613"/>
              <a:gd name="connsiteY24" fmla="*/ 1660125 h 1802167"/>
              <a:gd name="connsiteX25" fmla="*/ 1509204 w 1624613"/>
              <a:gd name="connsiteY25" fmla="*/ 1722268 h 1802167"/>
              <a:gd name="connsiteX26" fmla="*/ 1624613 w 1624613"/>
              <a:gd name="connsiteY26" fmla="*/ 1775534 h 1802167"/>
              <a:gd name="connsiteX27" fmla="*/ 1624613 w 1624613"/>
              <a:gd name="connsiteY27" fmla="*/ 1775534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24613" h="1802167">
                <a:moveTo>
                  <a:pt x="0" y="1802167"/>
                </a:moveTo>
                <a:lnTo>
                  <a:pt x="0" y="1065321"/>
                </a:lnTo>
                <a:lnTo>
                  <a:pt x="53266" y="887767"/>
                </a:lnTo>
                <a:lnTo>
                  <a:pt x="79899" y="719092"/>
                </a:lnTo>
                <a:lnTo>
                  <a:pt x="115409" y="541538"/>
                </a:lnTo>
                <a:lnTo>
                  <a:pt x="177553" y="381740"/>
                </a:lnTo>
                <a:lnTo>
                  <a:pt x="239697" y="266330"/>
                </a:lnTo>
                <a:lnTo>
                  <a:pt x="292963" y="150921"/>
                </a:lnTo>
                <a:lnTo>
                  <a:pt x="381739" y="53266"/>
                </a:lnTo>
                <a:lnTo>
                  <a:pt x="426128" y="17756"/>
                </a:lnTo>
                <a:lnTo>
                  <a:pt x="426128" y="17756"/>
                </a:lnTo>
                <a:lnTo>
                  <a:pt x="550415" y="0"/>
                </a:lnTo>
                <a:lnTo>
                  <a:pt x="550415" y="0"/>
                </a:lnTo>
                <a:lnTo>
                  <a:pt x="674703" y="71022"/>
                </a:lnTo>
                <a:lnTo>
                  <a:pt x="736846" y="133165"/>
                </a:lnTo>
                <a:lnTo>
                  <a:pt x="772357" y="204187"/>
                </a:lnTo>
                <a:lnTo>
                  <a:pt x="843378" y="319596"/>
                </a:lnTo>
                <a:lnTo>
                  <a:pt x="914400" y="461639"/>
                </a:lnTo>
                <a:lnTo>
                  <a:pt x="967666" y="612559"/>
                </a:lnTo>
                <a:lnTo>
                  <a:pt x="1038687" y="878890"/>
                </a:lnTo>
                <a:lnTo>
                  <a:pt x="1083075" y="1038688"/>
                </a:lnTo>
                <a:lnTo>
                  <a:pt x="1136341" y="1242874"/>
                </a:lnTo>
                <a:lnTo>
                  <a:pt x="1233996" y="1411550"/>
                </a:lnTo>
                <a:lnTo>
                  <a:pt x="1322773" y="1544715"/>
                </a:lnTo>
                <a:lnTo>
                  <a:pt x="1411549" y="1660125"/>
                </a:lnTo>
                <a:lnTo>
                  <a:pt x="1509204" y="1722268"/>
                </a:lnTo>
                <a:lnTo>
                  <a:pt x="1624613" y="1775534"/>
                </a:lnTo>
                <a:lnTo>
                  <a:pt x="1624613" y="1775534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252041"/>
            <a:ext cx="3165827" cy="203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9933BBE-D506-A149-A531-638306D7C998}"/>
              </a:ext>
            </a:extLst>
          </p:cNvPr>
          <p:cNvSpPr/>
          <p:nvPr/>
        </p:nvSpPr>
        <p:spPr>
          <a:xfrm>
            <a:off x="7644216" y="252041"/>
            <a:ext cx="3165827" cy="203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A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blipFill>
                <a:blip r:embed="rId2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/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What sample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needed to detect an effect of size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b="1" dirty="0"/>
                  <a:t>with power = 0.8 ?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blipFill>
                <a:blip r:embed="rId3"/>
                <a:stretch>
                  <a:fillRect t="-2083" r="-111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/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blipFill>
                <a:blip r:embed="rId4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F79040-7863-DC40-B94F-6A2778431481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9D4B23-E3BC-E54D-94BE-3714C47D0B59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27F1507-5EAA-044E-8CA8-6F94C9431647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6ACA943-31C6-E24D-B780-E299C4FD4D18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B78488-4AD8-C142-9525-913ED2C7847B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B78488-4AD8-C142-9525-913ED2C7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C54AD6E-2EDC-CC45-98AF-3F21A5CD354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C54AD6E-2EDC-CC45-98AF-3F21A5CD3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A96DC2-63B1-1846-9080-AAEBFF675F81}"/>
                  </a:ext>
                </a:extLst>
              </p:cNvPr>
              <p:cNvSpPr txBox="1"/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A96DC2-63B1-1846-9080-AAEBFF67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AB0030C-E670-EC46-9BFB-CD748AD4D633}"/>
              </a:ext>
            </a:extLst>
          </p:cNvPr>
          <p:cNvGrpSpPr/>
          <p:nvPr/>
        </p:nvGrpSpPr>
        <p:grpSpPr>
          <a:xfrm>
            <a:off x="3666479" y="3418774"/>
            <a:ext cx="2294441" cy="2404977"/>
            <a:chOff x="3666479" y="3418774"/>
            <a:chExt cx="4039338" cy="2404977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9CAF95C-5102-F346-977C-E97AA3D6A18C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E42F6D0-922D-4841-9F8F-E53AC4521662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497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494430-592B-D64F-83ED-26CB7DAF0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0510" y="4359879"/>
              <a:ext cx="8320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0FED344-1CCF-FF41-87C2-CCBD73C95A89}"/>
                  </a:ext>
                </a:extLst>
              </p:cNvPr>
              <p:cNvSpPr txBox="1"/>
              <p:nvPr/>
            </p:nvSpPr>
            <p:spPr>
              <a:xfrm>
                <a:off x="4238239" y="4102957"/>
                <a:ext cx="52617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0FED344-1CCF-FF41-87C2-CCBD73C9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39" y="4102957"/>
                <a:ext cx="526170" cy="616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631792E-D3AF-EC49-9C7B-0FDCA9F58756}"/>
              </a:ext>
            </a:extLst>
          </p:cNvPr>
          <p:cNvGrpSpPr/>
          <p:nvPr/>
        </p:nvGrpSpPr>
        <p:grpSpPr>
          <a:xfrm>
            <a:off x="4954517" y="3417923"/>
            <a:ext cx="2294441" cy="2405828"/>
            <a:chOff x="3666479" y="3418774"/>
            <a:chExt cx="4039338" cy="2405828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82937DC-6AAF-7447-80E8-CF1A15246F8A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A5EC1D9-A52C-A744-813F-063143DD6D62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582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5C50913-377A-2841-B30F-31DE34FA4A5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4359879"/>
              <a:ext cx="95024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A8AECD-4377-1844-8F40-BF06D74D8EFB}"/>
                  </a:ext>
                </a:extLst>
              </p:cNvPr>
              <p:cNvSpPr txBox="1"/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A8AECD-4377-1844-8F40-BF06D74D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030C1E0-D225-5C40-9688-C42216669507}"/>
                  </a:ext>
                </a:extLst>
              </p:cNvPr>
              <p:cNvSpPr txBox="1"/>
              <p:nvPr/>
            </p:nvSpPr>
            <p:spPr>
              <a:xfrm>
                <a:off x="6104426" y="4105791"/>
                <a:ext cx="52617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030C1E0-D225-5C40-9688-C4221666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26" y="4105791"/>
                <a:ext cx="526170" cy="616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FAFA91-8C84-BD43-BE7E-A2CF2C5C24BD}"/>
              </a:ext>
            </a:extLst>
          </p:cNvPr>
          <p:cNvCxnSpPr>
            <a:cxnSpLocks/>
          </p:cNvCxnSpPr>
          <p:nvPr/>
        </p:nvCxnSpPr>
        <p:spPr>
          <a:xfrm>
            <a:off x="5544369" y="3439014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21A3716-EB98-9945-BE61-936258C65775}"/>
              </a:ext>
            </a:extLst>
          </p:cNvPr>
          <p:cNvCxnSpPr>
            <a:cxnSpLocks/>
          </p:cNvCxnSpPr>
          <p:nvPr/>
        </p:nvCxnSpPr>
        <p:spPr>
          <a:xfrm>
            <a:off x="4027767" y="3427652"/>
            <a:ext cx="0" cy="18110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68E883-135B-874F-9C55-F47DCDA544E0}"/>
              </a:ext>
            </a:extLst>
          </p:cNvPr>
          <p:cNvCxnSpPr>
            <a:cxnSpLocks/>
          </p:cNvCxnSpPr>
          <p:nvPr/>
        </p:nvCxnSpPr>
        <p:spPr>
          <a:xfrm flipH="1">
            <a:off x="6444673" y="4231468"/>
            <a:ext cx="1182962" cy="68940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DEF7B5E-402F-6145-9FDC-49ABD74D29BE}"/>
              </a:ext>
            </a:extLst>
          </p:cNvPr>
          <p:cNvSpPr txBox="1"/>
          <p:nvPr/>
        </p:nvSpPr>
        <p:spPr>
          <a:xfrm>
            <a:off x="7627635" y="402298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power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637CBD-2CA7-CB4E-BCB4-7A35ACAC6CD6}"/>
              </a:ext>
            </a:extLst>
          </p:cNvPr>
          <p:cNvCxnSpPr>
            <a:cxnSpLocks/>
          </p:cNvCxnSpPr>
          <p:nvPr/>
        </p:nvCxnSpPr>
        <p:spPr>
          <a:xfrm>
            <a:off x="4751681" y="5757904"/>
            <a:ext cx="12880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DE4996-AA37-374C-B00F-45DAA8C3EA6C}"/>
                  </a:ext>
                </a:extLst>
              </p:cNvPr>
              <p:cNvSpPr txBox="1"/>
              <p:nvPr/>
            </p:nvSpPr>
            <p:spPr>
              <a:xfrm>
                <a:off x="5045514" y="5748161"/>
                <a:ext cx="733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BDE4996-AA37-374C-B00F-45DAA8C3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14" y="5748161"/>
                <a:ext cx="73372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4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252041"/>
            <a:ext cx="3165827" cy="203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9933BBE-D506-A149-A531-638306D7C998}"/>
              </a:ext>
            </a:extLst>
          </p:cNvPr>
          <p:cNvSpPr/>
          <p:nvPr/>
        </p:nvSpPr>
        <p:spPr>
          <a:xfrm>
            <a:off x="7644216" y="252041"/>
            <a:ext cx="3165827" cy="203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A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blipFill>
                <a:blip r:embed="rId2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/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What sample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needed to detect an effect of size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b="1" dirty="0"/>
                  <a:t>with power = 0.8 ?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0CEA3-9BC4-C640-A256-4B57028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18" y="1108971"/>
                <a:ext cx="3392359" cy="1200329"/>
              </a:xfrm>
              <a:prstGeom prst="rect">
                <a:avLst/>
              </a:prstGeom>
              <a:blipFill>
                <a:blip r:embed="rId3"/>
                <a:stretch>
                  <a:fillRect t="-2083" r="-111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/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blipFill>
                <a:blip r:embed="rId4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A1246FE-BBF3-AC4E-866B-BE21DA858609}"/>
                  </a:ext>
                </a:extLst>
              </p:cNvPr>
              <p:cNvSpPr txBox="1"/>
              <p:nvPr/>
            </p:nvSpPr>
            <p:spPr>
              <a:xfrm>
                <a:off x="1516693" y="2958645"/>
                <a:ext cx="8733032" cy="2893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" pitchFamily="2" charset="0"/>
                  </a:rPr>
                  <a:t>n = 30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power = 0</a:t>
                </a:r>
              </a:p>
              <a:p>
                <a:r>
                  <a:rPr lang="en-US" sz="1400" dirty="0" err="1">
                    <a:latin typeface="Courier" pitchFamily="2" charset="0"/>
                  </a:rPr>
                  <a:t>effect_size</a:t>
                </a:r>
                <a:r>
                  <a:rPr lang="en-US" sz="1400" dirty="0">
                    <a:latin typeface="Courier" pitchFamily="2" charset="0"/>
                  </a:rPr>
                  <a:t> = 0.5 *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400" dirty="0">
                  <a:latin typeface="Courier" pitchFamily="2" charset="0"/>
                </a:endParaRPr>
              </a:p>
              <a:p>
                <a:r>
                  <a:rPr lang="en-US" sz="1400" dirty="0">
                    <a:latin typeface="Courier" pitchFamily="2" charset="0"/>
                  </a:rPr>
                  <a:t>while power &lt; 0.8: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</a:t>
                </a:r>
                <a:r>
                  <a:rPr lang="en-US" sz="1400" dirty="0" err="1">
                    <a:latin typeface="Courier" pitchFamily="2" charset="0"/>
                  </a:rPr>
                  <a:t>nreps</a:t>
                </a:r>
                <a:r>
                  <a:rPr lang="en-US" sz="1400" dirty="0">
                    <a:latin typeface="Courier" pitchFamily="2" charset="0"/>
                  </a:rPr>
                  <a:t> = 10000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p = </a:t>
                </a:r>
                <a:r>
                  <a:rPr lang="en-US" sz="1400" dirty="0" err="1">
                    <a:latin typeface="Courier" pitchFamily="2" charset="0"/>
                  </a:rPr>
                  <a:t>np.zeros</a:t>
                </a:r>
                <a:r>
                  <a:rPr lang="en-US" sz="1400" dirty="0">
                    <a:latin typeface="Courier" pitchFamily="2" charset="0"/>
                  </a:rPr>
                  <a:t>((</a:t>
                </a:r>
                <a:r>
                  <a:rPr lang="en-US" sz="1400" dirty="0" err="1">
                    <a:latin typeface="Courier" pitchFamily="2" charset="0"/>
                  </a:rPr>
                  <a:t>nreps</a:t>
                </a:r>
                <a:r>
                  <a:rPr lang="en-US" sz="1400" dirty="0">
                    <a:latin typeface="Courier" pitchFamily="2" charset="0"/>
                  </a:rPr>
                  <a:t>,))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for </a:t>
                </a:r>
                <a:r>
                  <a:rPr lang="en-US" sz="1400" dirty="0" err="1">
                    <a:latin typeface="Courier" pitchFamily="2" charset="0"/>
                  </a:rPr>
                  <a:t>i</a:t>
                </a:r>
                <a:r>
                  <a:rPr lang="en-US" sz="1400" dirty="0">
                    <a:latin typeface="Courier" pitchFamily="2" charset="0"/>
                  </a:rPr>
                  <a:t> in range(</a:t>
                </a:r>
                <a:r>
                  <a:rPr lang="en-US" sz="1400" dirty="0" err="1">
                    <a:latin typeface="Courier" pitchFamily="2" charset="0"/>
                  </a:rPr>
                  <a:t>nreps</a:t>
                </a:r>
                <a:r>
                  <a:rPr lang="en-US" sz="1400" dirty="0">
                    <a:latin typeface="Courier" pitchFamily="2" charset="0"/>
                  </a:rPr>
                  <a:t>):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	</a:t>
                </a:r>
                <a:r>
                  <a:rPr lang="en-US" sz="1400" dirty="0" err="1">
                    <a:latin typeface="Courier" pitchFamily="2" charset="0"/>
                  </a:rPr>
                  <a:t>dataA</a:t>
                </a:r>
                <a:r>
                  <a:rPr lang="en-US" sz="1400" dirty="0">
                    <a:latin typeface="Courier" pitchFamily="2" charset="0"/>
                  </a:rPr>
                  <a:t> = </a:t>
                </a:r>
                <a:r>
                  <a:rPr lang="en-US" sz="1400" dirty="0" err="1">
                    <a:latin typeface="Courier" pitchFamily="2" charset="0"/>
                  </a:rPr>
                  <a:t>scipy.stats.norm.rvs</a:t>
                </a:r>
                <a:r>
                  <a:rPr lang="en-US" sz="1400" dirty="0">
                    <a:latin typeface="Courier" pitchFamily="2" charset="0"/>
                  </a:rPr>
                  <a:t>(</a:t>
                </a:r>
                <a:r>
                  <a:rPr lang="en-US" sz="1400" dirty="0" err="1">
                    <a:latin typeface="Courier" pitchFamily="2" charset="0"/>
                  </a:rPr>
                  <a:t>loc</a:t>
                </a:r>
                <a:r>
                  <a:rPr lang="en-US" sz="1400" dirty="0">
                    <a:latin typeface="Courier" pitchFamily="2" charset="0"/>
                  </a:rPr>
                  <a:t>=0, scale=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latin typeface="Courier" pitchFamily="2" charset="0"/>
                  </a:rPr>
                  <a:t>, size=n)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	</a:t>
                </a:r>
                <a:r>
                  <a:rPr lang="en-US" sz="1400" dirty="0" err="1">
                    <a:latin typeface="Courier" pitchFamily="2" charset="0"/>
                  </a:rPr>
                  <a:t>dataB</a:t>
                </a:r>
                <a:r>
                  <a:rPr lang="en-US" sz="1400" dirty="0">
                    <a:latin typeface="Courier" pitchFamily="2" charset="0"/>
                  </a:rPr>
                  <a:t> = </a:t>
                </a:r>
                <a:r>
                  <a:rPr lang="en-US" sz="1400" dirty="0" err="1">
                    <a:latin typeface="Courier" pitchFamily="2" charset="0"/>
                  </a:rPr>
                  <a:t>scipy.stats.norm.rvs</a:t>
                </a:r>
                <a:r>
                  <a:rPr lang="en-US" sz="1400" dirty="0">
                    <a:latin typeface="Courier" pitchFamily="2" charset="0"/>
                  </a:rPr>
                  <a:t>(</a:t>
                </a:r>
                <a:r>
                  <a:rPr lang="en-US" sz="1400" dirty="0" err="1">
                    <a:latin typeface="Courier" pitchFamily="2" charset="0"/>
                  </a:rPr>
                  <a:t>loc</a:t>
                </a:r>
                <a:r>
                  <a:rPr lang="en-US" sz="1400" dirty="0">
                    <a:latin typeface="Courier" pitchFamily="2" charset="0"/>
                  </a:rPr>
                  <a:t>=</a:t>
                </a:r>
                <a:r>
                  <a:rPr lang="en-US" sz="1400" dirty="0" err="1">
                    <a:latin typeface="Courier" pitchFamily="2" charset="0"/>
                  </a:rPr>
                  <a:t>effect_size</a:t>
                </a:r>
                <a:r>
                  <a:rPr lang="en-US" sz="1400" dirty="0">
                    <a:latin typeface="Courier" pitchFamily="2" charset="0"/>
                  </a:rPr>
                  <a:t>, scale=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latin typeface="Courier" pitchFamily="2" charset="0"/>
                  </a:rPr>
                  <a:t>, size=n)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	t, p[</a:t>
                </a:r>
                <a:r>
                  <a:rPr lang="en-US" sz="1400" dirty="0" err="1">
                    <a:latin typeface="Courier" pitchFamily="2" charset="0"/>
                  </a:rPr>
                  <a:t>i</a:t>
                </a:r>
                <a:r>
                  <a:rPr lang="en-US" sz="1400" dirty="0">
                    <a:latin typeface="Courier" pitchFamily="2" charset="0"/>
                  </a:rPr>
                  <a:t>] = </a:t>
                </a:r>
                <a:r>
                  <a:rPr lang="en-US" sz="1400" dirty="0" err="1">
                    <a:latin typeface="Courier" pitchFamily="2" charset="0"/>
                  </a:rPr>
                  <a:t>scipy.stats.ttest_ind</a:t>
                </a:r>
                <a:r>
                  <a:rPr lang="en-US" sz="1400" dirty="0">
                    <a:latin typeface="Courier" pitchFamily="2" charset="0"/>
                  </a:rPr>
                  <a:t>(</a:t>
                </a:r>
                <a:r>
                  <a:rPr lang="en-US" sz="1400" dirty="0" err="1">
                    <a:latin typeface="Courier" pitchFamily="2" charset="0"/>
                  </a:rPr>
                  <a:t>dataA</a:t>
                </a:r>
                <a:r>
                  <a:rPr lang="en-US" sz="1400" dirty="0">
                    <a:latin typeface="Courier" pitchFamily="2" charset="0"/>
                  </a:rPr>
                  <a:t>, </a:t>
                </a:r>
                <a:r>
                  <a:rPr lang="en-US" sz="1400" dirty="0" err="1">
                    <a:latin typeface="Courier" pitchFamily="2" charset="0"/>
                  </a:rPr>
                  <a:t>dataB</a:t>
                </a:r>
                <a:r>
                  <a:rPr lang="en-US" sz="1400" dirty="0">
                    <a:latin typeface="Courier" pitchFamily="2" charset="0"/>
                  </a:rPr>
                  <a:t>)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power = (p &lt; 0.05).sum() / </a:t>
                </a:r>
                <a:r>
                  <a:rPr lang="en-US" sz="1400" dirty="0" err="1">
                    <a:latin typeface="Courier" pitchFamily="2" charset="0"/>
                  </a:rPr>
                  <a:t>nreps</a:t>
                </a:r>
                <a:endParaRPr lang="en-US" sz="1400" dirty="0">
                  <a:latin typeface="Courier" pitchFamily="2" charset="0"/>
                </a:endParaRPr>
              </a:p>
              <a:p>
                <a:r>
                  <a:rPr lang="en-US" sz="1400" dirty="0">
                    <a:latin typeface="Courier" pitchFamily="2" charset="0"/>
                  </a:rPr>
                  <a:t>	print(n, power)</a:t>
                </a:r>
              </a:p>
              <a:p>
                <a:r>
                  <a:rPr lang="en-US" sz="1400" dirty="0">
                    <a:latin typeface="Courier" pitchFamily="2" charset="0"/>
                  </a:rPr>
                  <a:t>	n += 1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A1246FE-BBF3-AC4E-866B-BE21DA85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93" y="2958645"/>
                <a:ext cx="8733032" cy="2893100"/>
              </a:xfrm>
              <a:prstGeom prst="rect">
                <a:avLst/>
              </a:prstGeom>
              <a:blipFill>
                <a:blip r:embed="rId5"/>
                <a:stretch>
                  <a:fillRect t="-437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63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some statistic of two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575565-8478-5541-8DA0-3FD7D7B92264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AE9196-C935-004D-8A81-9E06FC9BD1DC}"/>
              </a:ext>
            </a:extLst>
          </p:cNvPr>
          <p:cNvSpPr txBox="1"/>
          <p:nvPr/>
        </p:nvSpPr>
        <p:spPr>
          <a:xfrm>
            <a:off x="8781494" y="5297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294538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8F9A44F-674E-2E4F-910A-0034E01BCA28}"/>
              </a:ext>
            </a:extLst>
          </p:cNvPr>
          <p:cNvGrpSpPr/>
          <p:nvPr/>
        </p:nvGrpSpPr>
        <p:grpSpPr>
          <a:xfrm>
            <a:off x="4144619" y="3676070"/>
            <a:ext cx="1585917" cy="1549303"/>
            <a:chOff x="5139726" y="1289671"/>
            <a:chExt cx="5308547" cy="3446716"/>
          </a:xfrm>
          <a:solidFill>
            <a:schemeClr val="bg2">
              <a:lumMod val="75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0F44B-B9C1-034D-8C94-86D3AADB9EE4}"/>
                </a:ext>
              </a:extLst>
            </p:cNvPr>
            <p:cNvSpPr/>
            <p:nvPr/>
          </p:nvSpPr>
          <p:spPr>
            <a:xfrm>
              <a:off x="7521346" y="1289671"/>
              <a:ext cx="545307" cy="34467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6569D5-4879-3648-AF92-01C33F2DC12A}"/>
                </a:ext>
              </a:extLst>
            </p:cNvPr>
            <p:cNvSpPr/>
            <p:nvPr/>
          </p:nvSpPr>
          <p:spPr>
            <a:xfrm>
              <a:off x="8116751" y="1383957"/>
              <a:ext cx="545307" cy="3352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E61FBA-2671-014A-93DD-CC8FF26C422B}"/>
                </a:ext>
              </a:extLst>
            </p:cNvPr>
            <p:cNvSpPr/>
            <p:nvPr/>
          </p:nvSpPr>
          <p:spPr>
            <a:xfrm>
              <a:off x="8712156" y="2088291"/>
              <a:ext cx="545307" cy="26480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FC61CC-2CAB-EF40-BD36-3386AAC35E33}"/>
                </a:ext>
              </a:extLst>
            </p:cNvPr>
            <p:cNvSpPr/>
            <p:nvPr/>
          </p:nvSpPr>
          <p:spPr>
            <a:xfrm>
              <a:off x="9307561" y="3299253"/>
              <a:ext cx="545307" cy="1437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0FFF56-AFDF-1945-975A-5DDF92A4B0D3}"/>
                </a:ext>
              </a:extLst>
            </p:cNvPr>
            <p:cNvSpPr/>
            <p:nvPr/>
          </p:nvSpPr>
          <p:spPr>
            <a:xfrm>
              <a:off x="9902966" y="4252177"/>
              <a:ext cx="545307" cy="484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CBDFAFA-3652-8545-A795-8DC4363F7553}"/>
                </a:ext>
              </a:extLst>
            </p:cNvPr>
            <p:cNvSpPr/>
            <p:nvPr/>
          </p:nvSpPr>
          <p:spPr>
            <a:xfrm>
              <a:off x="6925941" y="2088292"/>
              <a:ext cx="545307" cy="264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A63734-CA72-A841-A362-A660D2170AA3}"/>
                </a:ext>
              </a:extLst>
            </p:cNvPr>
            <p:cNvSpPr/>
            <p:nvPr/>
          </p:nvSpPr>
          <p:spPr>
            <a:xfrm>
              <a:off x="5735131" y="4151869"/>
              <a:ext cx="545307" cy="5845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3EA3FA-3990-CC4B-B37F-B2AAC407A254}"/>
                </a:ext>
              </a:extLst>
            </p:cNvPr>
            <p:cNvSpPr/>
            <p:nvPr/>
          </p:nvSpPr>
          <p:spPr>
            <a:xfrm>
              <a:off x="6330536" y="3212757"/>
              <a:ext cx="545307" cy="15236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EFC36FC-DA6A-5F48-BA0D-56A16ECD6C0C}"/>
                </a:ext>
              </a:extLst>
            </p:cNvPr>
            <p:cNvSpPr/>
            <p:nvPr/>
          </p:nvSpPr>
          <p:spPr>
            <a:xfrm>
              <a:off x="5139726" y="4609633"/>
              <a:ext cx="545307" cy="1267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C54B0A-D6BF-FF41-AD7A-241ABB4E7BC9}"/>
              </a:ext>
            </a:extLst>
          </p:cNvPr>
          <p:cNvGrpSpPr/>
          <p:nvPr/>
        </p:nvGrpSpPr>
        <p:grpSpPr>
          <a:xfrm>
            <a:off x="5360332" y="3676070"/>
            <a:ext cx="1585917" cy="1549303"/>
            <a:chOff x="5139726" y="1289671"/>
            <a:chExt cx="5308547" cy="3446716"/>
          </a:xfrm>
          <a:solidFill>
            <a:srgbClr val="F3B8BE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4DF766-D9E6-D848-9C9C-19D9B6D47B26}"/>
                </a:ext>
              </a:extLst>
            </p:cNvPr>
            <p:cNvSpPr/>
            <p:nvPr/>
          </p:nvSpPr>
          <p:spPr>
            <a:xfrm>
              <a:off x="7521346" y="1289671"/>
              <a:ext cx="545307" cy="344671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DF55B84-811C-D14F-A235-4DF4EF02E54C}"/>
                </a:ext>
              </a:extLst>
            </p:cNvPr>
            <p:cNvSpPr/>
            <p:nvPr/>
          </p:nvSpPr>
          <p:spPr>
            <a:xfrm>
              <a:off x="8116751" y="1383957"/>
              <a:ext cx="545307" cy="335242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EEE1CB-58BB-A247-9D47-9FE0A205E857}"/>
                </a:ext>
              </a:extLst>
            </p:cNvPr>
            <p:cNvSpPr/>
            <p:nvPr/>
          </p:nvSpPr>
          <p:spPr>
            <a:xfrm>
              <a:off x="8712156" y="2088291"/>
              <a:ext cx="545307" cy="264809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1FF50DD-3A7C-BE4E-9FFF-040AB171FDF6}"/>
                </a:ext>
              </a:extLst>
            </p:cNvPr>
            <p:cNvSpPr/>
            <p:nvPr/>
          </p:nvSpPr>
          <p:spPr>
            <a:xfrm>
              <a:off x="9307561" y="3299253"/>
              <a:ext cx="545307" cy="1437133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58067E-44CA-9248-A664-F6C171FA6CA2}"/>
                </a:ext>
              </a:extLst>
            </p:cNvPr>
            <p:cNvSpPr/>
            <p:nvPr/>
          </p:nvSpPr>
          <p:spPr>
            <a:xfrm>
              <a:off x="9902966" y="4252177"/>
              <a:ext cx="545307" cy="48420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7B9F49-30D3-CF49-8898-A299D4B02E55}"/>
                </a:ext>
              </a:extLst>
            </p:cNvPr>
            <p:cNvSpPr/>
            <p:nvPr/>
          </p:nvSpPr>
          <p:spPr>
            <a:xfrm>
              <a:off x="6925941" y="2088292"/>
              <a:ext cx="545307" cy="264809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7B0D08-B11C-2D4C-B55C-AA914F9953F3}"/>
                </a:ext>
              </a:extLst>
            </p:cNvPr>
            <p:cNvSpPr/>
            <p:nvPr/>
          </p:nvSpPr>
          <p:spPr>
            <a:xfrm>
              <a:off x="5735131" y="4151869"/>
              <a:ext cx="545307" cy="584517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05440FD-4B48-6345-A72B-F4210FB87B76}"/>
                </a:ext>
              </a:extLst>
            </p:cNvPr>
            <p:cNvSpPr/>
            <p:nvPr/>
          </p:nvSpPr>
          <p:spPr>
            <a:xfrm>
              <a:off x="6330536" y="3212757"/>
              <a:ext cx="545307" cy="152362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EB0690-867C-7343-B83C-D0054C737AEA}"/>
                </a:ext>
              </a:extLst>
            </p:cNvPr>
            <p:cNvSpPr/>
            <p:nvPr/>
          </p:nvSpPr>
          <p:spPr>
            <a:xfrm>
              <a:off x="5139726" y="4609633"/>
              <a:ext cx="545307" cy="12675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some statistic of two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575565-8478-5541-8DA0-3FD7D7B92264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AE9196-C935-004D-8A81-9E06FC9BD1DC}"/>
              </a:ext>
            </a:extLst>
          </p:cNvPr>
          <p:cNvSpPr txBox="1"/>
          <p:nvPr/>
        </p:nvSpPr>
        <p:spPr>
          <a:xfrm>
            <a:off x="8781494" y="5297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EFB00D-9091-9742-95E4-488A7A423FBB}"/>
              </a:ext>
            </a:extLst>
          </p:cNvPr>
          <p:cNvSpPr txBox="1"/>
          <p:nvPr/>
        </p:nvSpPr>
        <p:spPr>
          <a:xfrm>
            <a:off x="7488538" y="2937422"/>
            <a:ext cx="28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distributions for statistics of A and B.</a:t>
            </a:r>
          </a:p>
        </p:txBody>
      </p:sp>
    </p:spTree>
    <p:extLst>
      <p:ext uri="{BB962C8B-B14F-4D97-AF65-F5344CB8AC3E}">
        <p14:creationId xmlns:p14="http://schemas.microsoft.com/office/powerpoint/2010/main" val="350137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8F9A44F-674E-2E4F-910A-0034E01BCA28}"/>
              </a:ext>
            </a:extLst>
          </p:cNvPr>
          <p:cNvGrpSpPr/>
          <p:nvPr/>
        </p:nvGrpSpPr>
        <p:grpSpPr>
          <a:xfrm>
            <a:off x="4144619" y="3676070"/>
            <a:ext cx="1585917" cy="1549303"/>
            <a:chOff x="5139726" y="1289671"/>
            <a:chExt cx="5308547" cy="3446716"/>
          </a:xfrm>
          <a:solidFill>
            <a:schemeClr val="bg2">
              <a:lumMod val="75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0F44B-B9C1-034D-8C94-86D3AADB9EE4}"/>
                </a:ext>
              </a:extLst>
            </p:cNvPr>
            <p:cNvSpPr/>
            <p:nvPr/>
          </p:nvSpPr>
          <p:spPr>
            <a:xfrm>
              <a:off x="7521346" y="1289671"/>
              <a:ext cx="545307" cy="34467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6569D5-4879-3648-AF92-01C33F2DC12A}"/>
                </a:ext>
              </a:extLst>
            </p:cNvPr>
            <p:cNvSpPr/>
            <p:nvPr/>
          </p:nvSpPr>
          <p:spPr>
            <a:xfrm>
              <a:off x="8116751" y="1383957"/>
              <a:ext cx="545307" cy="33524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E61FBA-2671-014A-93DD-CC8FF26C422B}"/>
                </a:ext>
              </a:extLst>
            </p:cNvPr>
            <p:cNvSpPr/>
            <p:nvPr/>
          </p:nvSpPr>
          <p:spPr>
            <a:xfrm>
              <a:off x="8712156" y="2088291"/>
              <a:ext cx="545307" cy="26480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FC61CC-2CAB-EF40-BD36-3386AAC35E33}"/>
                </a:ext>
              </a:extLst>
            </p:cNvPr>
            <p:cNvSpPr/>
            <p:nvPr/>
          </p:nvSpPr>
          <p:spPr>
            <a:xfrm>
              <a:off x="9307561" y="3299253"/>
              <a:ext cx="545307" cy="1437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0FFF56-AFDF-1945-975A-5DDF92A4B0D3}"/>
                </a:ext>
              </a:extLst>
            </p:cNvPr>
            <p:cNvSpPr/>
            <p:nvPr/>
          </p:nvSpPr>
          <p:spPr>
            <a:xfrm>
              <a:off x="9902966" y="4252177"/>
              <a:ext cx="545307" cy="484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CBDFAFA-3652-8545-A795-8DC4363F7553}"/>
                </a:ext>
              </a:extLst>
            </p:cNvPr>
            <p:cNvSpPr/>
            <p:nvPr/>
          </p:nvSpPr>
          <p:spPr>
            <a:xfrm>
              <a:off x="6925941" y="2088292"/>
              <a:ext cx="545307" cy="264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DA63734-CA72-A841-A362-A660D2170AA3}"/>
                </a:ext>
              </a:extLst>
            </p:cNvPr>
            <p:cNvSpPr/>
            <p:nvPr/>
          </p:nvSpPr>
          <p:spPr>
            <a:xfrm>
              <a:off x="5735131" y="4151869"/>
              <a:ext cx="545307" cy="5845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3EA3FA-3990-CC4B-B37F-B2AAC407A254}"/>
                </a:ext>
              </a:extLst>
            </p:cNvPr>
            <p:cNvSpPr/>
            <p:nvPr/>
          </p:nvSpPr>
          <p:spPr>
            <a:xfrm>
              <a:off x="6330536" y="3212757"/>
              <a:ext cx="545307" cy="15236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EFC36FC-DA6A-5F48-BA0D-56A16ECD6C0C}"/>
                </a:ext>
              </a:extLst>
            </p:cNvPr>
            <p:cNvSpPr/>
            <p:nvPr/>
          </p:nvSpPr>
          <p:spPr>
            <a:xfrm>
              <a:off x="5139726" y="4609633"/>
              <a:ext cx="545307" cy="1267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C54B0A-D6BF-FF41-AD7A-241ABB4E7BC9}"/>
              </a:ext>
            </a:extLst>
          </p:cNvPr>
          <p:cNvGrpSpPr/>
          <p:nvPr/>
        </p:nvGrpSpPr>
        <p:grpSpPr>
          <a:xfrm>
            <a:off x="5360332" y="3676070"/>
            <a:ext cx="1585917" cy="1549303"/>
            <a:chOff x="5139726" y="1289671"/>
            <a:chExt cx="5308547" cy="3446716"/>
          </a:xfrm>
          <a:solidFill>
            <a:srgbClr val="F3B8BE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4DF766-D9E6-D848-9C9C-19D9B6D47B26}"/>
                </a:ext>
              </a:extLst>
            </p:cNvPr>
            <p:cNvSpPr/>
            <p:nvPr/>
          </p:nvSpPr>
          <p:spPr>
            <a:xfrm>
              <a:off x="7521346" y="1289671"/>
              <a:ext cx="545307" cy="344671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DF55B84-811C-D14F-A235-4DF4EF02E54C}"/>
                </a:ext>
              </a:extLst>
            </p:cNvPr>
            <p:cNvSpPr/>
            <p:nvPr/>
          </p:nvSpPr>
          <p:spPr>
            <a:xfrm>
              <a:off x="8116751" y="1383957"/>
              <a:ext cx="545307" cy="335242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EEE1CB-58BB-A247-9D47-9FE0A205E857}"/>
                </a:ext>
              </a:extLst>
            </p:cNvPr>
            <p:cNvSpPr/>
            <p:nvPr/>
          </p:nvSpPr>
          <p:spPr>
            <a:xfrm>
              <a:off x="8712156" y="2088291"/>
              <a:ext cx="545307" cy="264809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1FF50DD-3A7C-BE4E-9FFF-040AB171FDF6}"/>
                </a:ext>
              </a:extLst>
            </p:cNvPr>
            <p:cNvSpPr/>
            <p:nvPr/>
          </p:nvSpPr>
          <p:spPr>
            <a:xfrm>
              <a:off x="9307561" y="3299253"/>
              <a:ext cx="545307" cy="1437133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58067E-44CA-9248-A664-F6C171FA6CA2}"/>
                </a:ext>
              </a:extLst>
            </p:cNvPr>
            <p:cNvSpPr/>
            <p:nvPr/>
          </p:nvSpPr>
          <p:spPr>
            <a:xfrm>
              <a:off x="9902966" y="4252177"/>
              <a:ext cx="545307" cy="48420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7B9F49-30D3-CF49-8898-A299D4B02E55}"/>
                </a:ext>
              </a:extLst>
            </p:cNvPr>
            <p:cNvSpPr/>
            <p:nvPr/>
          </p:nvSpPr>
          <p:spPr>
            <a:xfrm>
              <a:off x="6925941" y="2088292"/>
              <a:ext cx="545307" cy="264809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7B0D08-B11C-2D4C-B55C-AA914F9953F3}"/>
                </a:ext>
              </a:extLst>
            </p:cNvPr>
            <p:cNvSpPr/>
            <p:nvPr/>
          </p:nvSpPr>
          <p:spPr>
            <a:xfrm>
              <a:off x="5735131" y="4151869"/>
              <a:ext cx="545307" cy="584517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05440FD-4B48-6345-A72B-F4210FB87B76}"/>
                </a:ext>
              </a:extLst>
            </p:cNvPr>
            <p:cNvSpPr/>
            <p:nvPr/>
          </p:nvSpPr>
          <p:spPr>
            <a:xfrm>
              <a:off x="6330536" y="3212757"/>
              <a:ext cx="545307" cy="152362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EB0690-867C-7343-B83C-D0054C737AEA}"/>
                </a:ext>
              </a:extLst>
            </p:cNvPr>
            <p:cNvSpPr/>
            <p:nvPr/>
          </p:nvSpPr>
          <p:spPr>
            <a:xfrm>
              <a:off x="5139726" y="4609633"/>
              <a:ext cx="545307" cy="12675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08" y="5297133"/>
                <a:ext cx="7645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366" y="5297133"/>
                <a:ext cx="7804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some statistic of two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575565-8478-5541-8DA0-3FD7D7B92264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AE9196-C935-004D-8A81-9E06FC9BD1DC}"/>
              </a:ext>
            </a:extLst>
          </p:cNvPr>
          <p:cNvSpPr txBox="1"/>
          <p:nvPr/>
        </p:nvSpPr>
        <p:spPr>
          <a:xfrm>
            <a:off x="8781494" y="5297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EFB00D-9091-9742-95E4-488A7A423FBB}"/>
              </a:ext>
            </a:extLst>
          </p:cNvPr>
          <p:cNvSpPr txBox="1"/>
          <p:nvPr/>
        </p:nvSpPr>
        <p:spPr>
          <a:xfrm>
            <a:off x="7488538" y="2937422"/>
            <a:ext cx="28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distributions for statistics of A and B.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57D066-3E3E-AF4C-81A4-E07DCD882C02}"/>
              </a:ext>
            </a:extLst>
          </p:cNvPr>
          <p:cNvCxnSpPr>
            <a:cxnSpLocks/>
          </p:cNvCxnSpPr>
          <p:nvPr/>
        </p:nvCxnSpPr>
        <p:spPr>
          <a:xfrm>
            <a:off x="5704174" y="3439014"/>
            <a:ext cx="0" cy="257748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DA76B2-CD4C-984D-8245-C3261EC7F541}"/>
              </a:ext>
            </a:extLst>
          </p:cNvPr>
          <p:cNvCxnSpPr>
            <a:cxnSpLocks/>
          </p:cNvCxnSpPr>
          <p:nvPr/>
        </p:nvCxnSpPr>
        <p:spPr>
          <a:xfrm>
            <a:off x="4249707" y="3427652"/>
            <a:ext cx="0" cy="258884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FA416D1-DCE3-934B-BF0A-6BB75247444C}"/>
              </a:ext>
            </a:extLst>
          </p:cNvPr>
          <p:cNvCxnSpPr>
            <a:cxnSpLocks/>
          </p:cNvCxnSpPr>
          <p:nvPr/>
        </p:nvCxnSpPr>
        <p:spPr>
          <a:xfrm>
            <a:off x="4260349" y="6019107"/>
            <a:ext cx="14379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E47BE3D-1700-4D49-A9DE-2EFD5EC9B986}"/>
              </a:ext>
            </a:extLst>
          </p:cNvPr>
          <p:cNvSpPr txBox="1"/>
          <p:nvPr/>
        </p:nvSpPr>
        <p:spPr>
          <a:xfrm>
            <a:off x="4043759" y="6061586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confidence interval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042FB-DF31-0C43-A0DB-E72F1109A1F4}"/>
              </a:ext>
            </a:extLst>
          </p:cNvPr>
          <p:cNvGrpSpPr/>
          <p:nvPr/>
        </p:nvGrpSpPr>
        <p:grpSpPr>
          <a:xfrm>
            <a:off x="5717767" y="3671627"/>
            <a:ext cx="1230165" cy="1549303"/>
            <a:chOff x="6330536" y="1289671"/>
            <a:chExt cx="4117737" cy="34467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77249E3-143D-A343-89B3-C46BAB9DC2C7}"/>
                </a:ext>
              </a:extLst>
            </p:cNvPr>
            <p:cNvSpPr/>
            <p:nvPr/>
          </p:nvSpPr>
          <p:spPr>
            <a:xfrm>
              <a:off x="7521346" y="1289671"/>
              <a:ext cx="545307" cy="34467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D41141D-3EC6-BE46-B287-9BDD522F56ED}"/>
                </a:ext>
              </a:extLst>
            </p:cNvPr>
            <p:cNvSpPr/>
            <p:nvPr/>
          </p:nvSpPr>
          <p:spPr>
            <a:xfrm>
              <a:off x="8116751" y="1383957"/>
              <a:ext cx="545307" cy="335242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ECD0CB-30A9-CA42-A062-59FED993D7CA}"/>
                </a:ext>
              </a:extLst>
            </p:cNvPr>
            <p:cNvSpPr/>
            <p:nvPr/>
          </p:nvSpPr>
          <p:spPr>
            <a:xfrm>
              <a:off x="8712156" y="2088291"/>
              <a:ext cx="545307" cy="264809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CA433A7-14CD-B948-A986-6B6B83DFADFE}"/>
                </a:ext>
              </a:extLst>
            </p:cNvPr>
            <p:cNvSpPr/>
            <p:nvPr/>
          </p:nvSpPr>
          <p:spPr>
            <a:xfrm>
              <a:off x="9307561" y="3299253"/>
              <a:ext cx="545307" cy="143713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9241880-BEC3-AA41-AC60-B21125121BE2}"/>
                </a:ext>
              </a:extLst>
            </p:cNvPr>
            <p:cNvSpPr/>
            <p:nvPr/>
          </p:nvSpPr>
          <p:spPr>
            <a:xfrm>
              <a:off x="9902966" y="4252177"/>
              <a:ext cx="545307" cy="48420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C5E40FD-58BC-B34D-BC9A-4CDDE11A4076}"/>
                </a:ext>
              </a:extLst>
            </p:cNvPr>
            <p:cNvSpPr/>
            <p:nvPr/>
          </p:nvSpPr>
          <p:spPr>
            <a:xfrm>
              <a:off x="6925941" y="2088292"/>
              <a:ext cx="545307" cy="264809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0C8759-D5C6-544C-BDD8-08EE5836ED03}"/>
                </a:ext>
              </a:extLst>
            </p:cNvPr>
            <p:cNvSpPr/>
            <p:nvPr/>
          </p:nvSpPr>
          <p:spPr>
            <a:xfrm>
              <a:off x="6330536" y="3212757"/>
              <a:ext cx="545307" cy="152362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83DAA57-59C0-B747-B66A-191A29CBB8F1}"/>
              </a:ext>
            </a:extLst>
          </p:cNvPr>
          <p:cNvCxnSpPr>
            <a:cxnSpLocks/>
          </p:cNvCxnSpPr>
          <p:nvPr/>
        </p:nvCxnSpPr>
        <p:spPr>
          <a:xfrm flipH="1">
            <a:off x="6471247" y="4222857"/>
            <a:ext cx="1182962" cy="68940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1A822E3-84A8-9B42-946B-98A71D6ED4A2}"/>
              </a:ext>
            </a:extLst>
          </p:cNvPr>
          <p:cNvSpPr txBox="1"/>
          <p:nvPr/>
        </p:nvSpPr>
        <p:spPr>
          <a:xfrm>
            <a:off x="7654209" y="4014369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0530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575565-8478-5541-8DA0-3FD7D7B92264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AE9196-C935-004D-8A81-9E06FC9BD1DC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1339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73E49117-1A65-334A-A962-9BB049D16EF5}"/>
              </a:ext>
            </a:extLst>
          </p:cNvPr>
          <p:cNvSpPr/>
          <p:nvPr/>
        </p:nvSpPr>
        <p:spPr>
          <a:xfrm>
            <a:off x="2541012" y="2094887"/>
            <a:ext cx="870742" cy="640053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575565-8478-5541-8DA0-3FD7D7B92264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CAE9196-C935-004D-8A81-9E06FC9BD1DC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13958E-F5AC-AF41-8692-14CDF1D8DA8D}"/>
                  </a:ext>
                </a:extLst>
              </p:cNvPr>
              <p:cNvSpPr txBox="1"/>
              <p:nvPr/>
            </p:nvSpPr>
            <p:spPr>
              <a:xfrm>
                <a:off x="7483138" y="3680073"/>
                <a:ext cx="40304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-test assumes that the data sets are normally distributed with equal variance.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13958E-F5AC-AF41-8692-14CDF1D8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138" y="3680073"/>
                <a:ext cx="4030437" cy="923330"/>
              </a:xfrm>
              <a:prstGeom prst="rect">
                <a:avLst/>
              </a:prstGeom>
              <a:blipFill>
                <a:blip r:embed="rId4"/>
                <a:stretch>
                  <a:fillRect l="-627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9602D3-AD3D-4344-8697-03BBDF76FD6A}"/>
              </a:ext>
            </a:extLst>
          </p:cNvPr>
          <p:cNvCxnSpPr>
            <a:cxnSpLocks/>
          </p:cNvCxnSpPr>
          <p:nvPr/>
        </p:nvCxnSpPr>
        <p:spPr>
          <a:xfrm>
            <a:off x="2289907" y="2734940"/>
            <a:ext cx="131672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D448D7-0125-294D-B1D9-694D94BB30F1}"/>
                  </a:ext>
                </a:extLst>
              </p:cNvPr>
              <p:cNvSpPr txBox="1"/>
              <p:nvPr/>
            </p:nvSpPr>
            <p:spPr>
              <a:xfrm>
                <a:off x="3411754" y="27344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D448D7-0125-294D-B1D9-694D94BB3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54" y="2734415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44D6F42F-9AE5-5545-9598-FD51448340FF}"/>
              </a:ext>
            </a:extLst>
          </p:cNvPr>
          <p:cNvSpPr/>
          <p:nvPr/>
        </p:nvSpPr>
        <p:spPr>
          <a:xfrm>
            <a:off x="7942252" y="2094887"/>
            <a:ext cx="870742" cy="640053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9C454E-C831-404C-8496-3FDDC5E008BD}"/>
              </a:ext>
            </a:extLst>
          </p:cNvPr>
          <p:cNvCxnSpPr>
            <a:cxnSpLocks/>
          </p:cNvCxnSpPr>
          <p:nvPr/>
        </p:nvCxnSpPr>
        <p:spPr>
          <a:xfrm>
            <a:off x="7691147" y="2734940"/>
            <a:ext cx="1316726" cy="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56FFF9F-7531-CA48-96DD-0F97B0CE17F6}"/>
                  </a:ext>
                </a:extLst>
              </p:cNvPr>
              <p:cNvSpPr txBox="1"/>
              <p:nvPr/>
            </p:nvSpPr>
            <p:spPr>
              <a:xfrm>
                <a:off x="8812994" y="27344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56FFF9F-7531-CA48-96DD-0F97B0CE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994" y="2734415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124288"/>
            <a:ext cx="11080337" cy="261002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4904547" y="484663"/>
                <a:ext cx="12831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population</a:t>
                </a:r>
              </a:p>
              <a:p>
                <a:pPr algn="ctr"/>
                <a:r>
                  <a:rPr lang="en-US" dirty="0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47" y="484663"/>
                <a:ext cx="1283172" cy="923330"/>
              </a:xfrm>
              <a:prstGeom prst="rect">
                <a:avLst/>
              </a:prstGeom>
              <a:blipFill>
                <a:blip r:embed="rId4"/>
                <a:stretch>
                  <a:fillRect l="-2941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6CACD3C-579D-C443-A8E9-8504CE5B864A}"/>
              </a:ext>
            </a:extLst>
          </p:cNvPr>
          <p:cNvSpPr txBox="1"/>
          <p:nvPr/>
        </p:nvSpPr>
        <p:spPr>
          <a:xfrm>
            <a:off x="4013612" y="1392538"/>
            <a:ext cx="3392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b="1" dirty="0">
                <a:solidFill>
                  <a:schemeClr val="accent1"/>
                </a:solidFill>
              </a:rPr>
              <a:t> data sets A and B came from the same population, </a:t>
            </a:r>
            <a:r>
              <a:rPr lang="en-US" dirty="0">
                <a:solidFill>
                  <a:schemeClr val="accent1"/>
                </a:solidFill>
              </a:rPr>
              <a:t>differences due entirely to random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ACDFA63-C3F6-E349-B674-1A0A0DCD8781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ACDFA63-C3F6-E349-B674-1A0A0DCD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461665"/>
              </a:xfrm>
              <a:prstGeom prst="rect">
                <a:avLst/>
              </a:prstGeom>
              <a:blipFill>
                <a:blip r:embed="rId5"/>
                <a:stretch>
                  <a:fillRect l="-4698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DF90F090-EE58-FF40-B813-95FB856B2BEE}"/>
              </a:ext>
            </a:extLst>
          </p:cNvPr>
          <p:cNvSpPr/>
          <p:nvPr/>
        </p:nvSpPr>
        <p:spPr>
          <a:xfrm>
            <a:off x="3666479" y="3439014"/>
            <a:ext cx="4039338" cy="1802797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661B0E-6509-564D-A5F5-F0683385686F}"/>
              </a:ext>
            </a:extLst>
          </p:cNvPr>
          <p:cNvCxnSpPr>
            <a:cxnSpLocks/>
          </p:cNvCxnSpPr>
          <p:nvPr/>
        </p:nvCxnSpPr>
        <p:spPr>
          <a:xfrm>
            <a:off x="5592595" y="3418774"/>
            <a:ext cx="0" cy="18199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AFA198-2422-6149-B2C9-4A0F2D4D8424}"/>
                  </a:ext>
                </a:extLst>
              </p:cNvPr>
              <p:cNvSpPr txBox="1"/>
              <p:nvPr/>
            </p:nvSpPr>
            <p:spPr>
              <a:xfrm>
                <a:off x="5419562" y="5258926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AFA198-2422-6149-B2C9-4A0F2D4D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62" y="5258926"/>
                <a:ext cx="370422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AB6226-F35D-A14D-A9D7-61A1CED4BEEF}"/>
              </a:ext>
            </a:extLst>
          </p:cNvPr>
          <p:cNvCxnSpPr>
            <a:cxnSpLocks/>
          </p:cNvCxnSpPr>
          <p:nvPr/>
        </p:nvCxnSpPr>
        <p:spPr>
          <a:xfrm>
            <a:off x="5592595" y="4359879"/>
            <a:ext cx="950248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9527120-28E1-2247-B225-A4519A633ABF}"/>
                  </a:ext>
                </a:extLst>
              </p:cNvPr>
              <p:cNvSpPr txBox="1"/>
              <p:nvPr/>
            </p:nvSpPr>
            <p:spPr>
              <a:xfrm>
                <a:off x="5615989" y="4129371"/>
                <a:ext cx="52617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9527120-28E1-2247-B225-A4519A63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989" y="4129371"/>
                <a:ext cx="526170" cy="61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3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479E-ECB1-DF42-91BA-892A2A72B2FD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280809" y="1755478"/>
            <a:ext cx="1697747" cy="1692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135D3C-6DA8-3047-BDEB-84963AD3EF83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6144916" y="1755302"/>
            <a:ext cx="1863972" cy="16837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2B4FAA1-3B15-924C-A49E-26E3D2A28C37}"/>
              </a:ext>
            </a:extLst>
          </p:cNvPr>
          <p:cNvSpPr/>
          <p:nvPr/>
        </p:nvSpPr>
        <p:spPr>
          <a:xfrm>
            <a:off x="433999" y="252041"/>
            <a:ext cx="3165827" cy="203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9933BBE-D506-A149-A531-638306D7C998}"/>
              </a:ext>
            </a:extLst>
          </p:cNvPr>
          <p:cNvSpPr/>
          <p:nvPr/>
        </p:nvSpPr>
        <p:spPr>
          <a:xfrm>
            <a:off x="7644216" y="252041"/>
            <a:ext cx="3165827" cy="2039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/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population A</a:t>
                </a: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EBE4C9-906F-4848-95D7-4D5226E3E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5" y="725100"/>
                <a:ext cx="1392817" cy="923330"/>
              </a:xfrm>
              <a:prstGeom prst="rect">
                <a:avLst/>
              </a:prstGeom>
              <a:blipFill>
                <a:blip r:embed="rId4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AD70CEA3-9BC4-C640-A256-4B5702839051}"/>
              </a:ext>
            </a:extLst>
          </p:cNvPr>
          <p:cNvSpPr txBox="1"/>
          <p:nvPr/>
        </p:nvSpPr>
        <p:spPr>
          <a:xfrm>
            <a:off x="3992318" y="1108971"/>
            <a:ext cx="33923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  <a:r>
              <a:rPr lang="en-US" b="1" dirty="0">
                <a:solidFill>
                  <a:srgbClr val="C00000"/>
                </a:solidFill>
              </a:rPr>
              <a:t> data sets A and B did NOT come from the same population, </a:t>
            </a:r>
            <a:r>
              <a:rPr lang="en-US" dirty="0">
                <a:solidFill>
                  <a:srgbClr val="C00000"/>
                </a:solidFill>
              </a:rPr>
              <a:t>differences unlikely to be due entirely to random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/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B8A603-C236-A24C-990C-1C29CAED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75" y="825158"/>
                <a:ext cx="1384803" cy="923330"/>
              </a:xfrm>
              <a:prstGeom prst="rect">
                <a:avLst/>
              </a:prstGeom>
              <a:blipFill>
                <a:blip r:embed="rId5"/>
                <a:stretch>
                  <a:fillRect l="-3636" t="-2703" r="-272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68D303-B4E1-6C4F-8663-A1605C8D679B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68D303-B4E1-6C4F-8663-A1605C8D6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6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640411-94CD-B246-9F90-5F21959944BC}"/>
                  </a:ext>
                </a:extLst>
              </p:cNvPr>
              <p:cNvSpPr txBox="1"/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640411-94CD-B246-9F90-5F219599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82" y="5757904"/>
                <a:ext cx="4876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86D8D4B-8282-CB4D-B9F6-12C5787B95AC}"/>
              </a:ext>
            </a:extLst>
          </p:cNvPr>
          <p:cNvGrpSpPr/>
          <p:nvPr/>
        </p:nvGrpSpPr>
        <p:grpSpPr>
          <a:xfrm>
            <a:off x="3666479" y="3418774"/>
            <a:ext cx="2294441" cy="2404977"/>
            <a:chOff x="3666479" y="3418774"/>
            <a:chExt cx="4039338" cy="2404977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11DF008-3715-0440-B473-467F9B532FBE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3F5E65-1B15-BB44-B338-3B67B4B6C55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497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79AF54B-5FEF-E942-8B21-97F693D72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0510" y="4359879"/>
              <a:ext cx="8320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4CD2A8-E25B-1C45-9CCC-BA876F953E68}"/>
                  </a:ext>
                </a:extLst>
              </p:cNvPr>
              <p:cNvSpPr txBox="1"/>
              <p:nvPr/>
            </p:nvSpPr>
            <p:spPr>
              <a:xfrm>
                <a:off x="4211605" y="4102957"/>
                <a:ext cx="634148" cy="62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4CD2A8-E25B-1C45-9CCC-BA876F95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605" y="4102957"/>
                <a:ext cx="634148" cy="6278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A6FEBD3-3C0C-7240-9990-D8DA87D6D10C}"/>
              </a:ext>
            </a:extLst>
          </p:cNvPr>
          <p:cNvGrpSpPr/>
          <p:nvPr/>
        </p:nvGrpSpPr>
        <p:grpSpPr>
          <a:xfrm>
            <a:off x="4954517" y="3417923"/>
            <a:ext cx="2294441" cy="2405828"/>
            <a:chOff x="3666479" y="3418774"/>
            <a:chExt cx="4039338" cy="2405828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56D103F-3480-194C-833E-B942555B996E}"/>
                </a:ext>
              </a:extLst>
            </p:cNvPr>
            <p:cNvSpPr/>
            <p:nvPr/>
          </p:nvSpPr>
          <p:spPr>
            <a:xfrm>
              <a:off x="3666479" y="3439014"/>
              <a:ext cx="4039338" cy="1802797"/>
            </a:xfrm>
            <a:custGeom>
              <a:avLst/>
              <a:gdLst>
                <a:gd name="connsiteX0" fmla="*/ 0 w 5906530"/>
                <a:gd name="connsiteY0" fmla="*/ 3396600 h 3433670"/>
                <a:gd name="connsiteX1" fmla="*/ 926757 w 5906530"/>
                <a:gd name="connsiteY1" fmla="*/ 2964114 h 3433670"/>
                <a:gd name="connsiteX2" fmla="*/ 1519881 w 5906530"/>
                <a:gd name="connsiteY2" fmla="*/ 1963216 h 3433670"/>
                <a:gd name="connsiteX3" fmla="*/ 1915297 w 5906530"/>
                <a:gd name="connsiteY3" fmla="*/ 838751 h 3433670"/>
                <a:gd name="connsiteX4" fmla="*/ 2594919 w 5906530"/>
                <a:gd name="connsiteY4" fmla="*/ 47919 h 3433670"/>
                <a:gd name="connsiteX5" fmla="*/ 3336324 w 5906530"/>
                <a:gd name="connsiteY5" fmla="*/ 196200 h 3433670"/>
                <a:gd name="connsiteX6" fmla="*/ 3954162 w 5906530"/>
                <a:gd name="connsiteY6" fmla="*/ 1085887 h 3433670"/>
                <a:gd name="connsiteX7" fmla="*/ 4423719 w 5906530"/>
                <a:gd name="connsiteY7" fmla="*/ 2259778 h 3433670"/>
                <a:gd name="connsiteX8" fmla="*/ 5066270 w 5906530"/>
                <a:gd name="connsiteY8" fmla="*/ 3100038 h 3433670"/>
                <a:gd name="connsiteX9" fmla="*/ 5906530 w 5906530"/>
                <a:gd name="connsiteY9" fmla="*/ 3433670 h 34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6530" h="3433670">
                  <a:moveTo>
                    <a:pt x="0" y="3396600"/>
                  </a:moveTo>
                  <a:cubicBezTo>
                    <a:pt x="336722" y="3299805"/>
                    <a:pt x="673444" y="3203011"/>
                    <a:pt x="926757" y="2964114"/>
                  </a:cubicBezTo>
                  <a:cubicBezTo>
                    <a:pt x="1180070" y="2725217"/>
                    <a:pt x="1355124" y="2317443"/>
                    <a:pt x="1519881" y="1963216"/>
                  </a:cubicBezTo>
                  <a:cubicBezTo>
                    <a:pt x="1684638" y="1608989"/>
                    <a:pt x="1736124" y="1157967"/>
                    <a:pt x="1915297" y="838751"/>
                  </a:cubicBezTo>
                  <a:cubicBezTo>
                    <a:pt x="2094470" y="519535"/>
                    <a:pt x="2358081" y="155011"/>
                    <a:pt x="2594919" y="47919"/>
                  </a:cubicBezTo>
                  <a:cubicBezTo>
                    <a:pt x="2831757" y="-59173"/>
                    <a:pt x="3109784" y="23205"/>
                    <a:pt x="3336324" y="196200"/>
                  </a:cubicBezTo>
                  <a:cubicBezTo>
                    <a:pt x="3562865" y="369195"/>
                    <a:pt x="3772930" y="741957"/>
                    <a:pt x="3954162" y="1085887"/>
                  </a:cubicBezTo>
                  <a:cubicBezTo>
                    <a:pt x="4135394" y="1429817"/>
                    <a:pt x="4238368" y="1924086"/>
                    <a:pt x="4423719" y="2259778"/>
                  </a:cubicBezTo>
                  <a:cubicBezTo>
                    <a:pt x="4609070" y="2595470"/>
                    <a:pt x="4819135" y="2904389"/>
                    <a:pt x="5066270" y="3100038"/>
                  </a:cubicBezTo>
                  <a:cubicBezTo>
                    <a:pt x="5313405" y="3295687"/>
                    <a:pt x="5609967" y="3364678"/>
                    <a:pt x="5906530" y="343367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B360B4-6209-7840-AFFC-547992BBFD14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3418774"/>
              <a:ext cx="0" cy="240582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44AA858-F35E-B846-92CD-6CAE5B17BE4B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95" y="4359879"/>
              <a:ext cx="95024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0398E6-5C5B-F040-AFFB-C42453BF6896}"/>
                  </a:ext>
                </a:extLst>
              </p:cNvPr>
              <p:cNvSpPr txBox="1"/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0398E6-5C5B-F040-AFFB-C42453BF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845" y="5759811"/>
                <a:ext cx="49205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C9B706-DB97-5E4C-9163-B6E949D4C6ED}"/>
                  </a:ext>
                </a:extLst>
              </p:cNvPr>
              <p:cNvSpPr txBox="1"/>
              <p:nvPr/>
            </p:nvSpPr>
            <p:spPr>
              <a:xfrm>
                <a:off x="6060036" y="4105791"/>
                <a:ext cx="650050" cy="62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C9B706-DB97-5E4C-9163-B6E949D4C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36" y="4105791"/>
                <a:ext cx="650050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4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4B10E7C-9089-D04D-B6C3-13D24FDE0E8F}"/>
              </a:ext>
            </a:extLst>
          </p:cNvPr>
          <p:cNvSpPr txBox="1"/>
          <p:nvPr/>
        </p:nvSpPr>
        <p:spPr>
          <a:xfrm>
            <a:off x="447177" y="2308194"/>
            <a:ext cx="35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Formulate H</a:t>
            </a:r>
            <a:r>
              <a:rPr lang="en-US" baseline="-25000" dirty="0"/>
              <a:t>0</a:t>
            </a:r>
            <a:r>
              <a:rPr lang="en-US" dirty="0"/>
              <a:t> and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49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4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4B10E7C-9089-D04D-B6C3-13D24FDE0E8F}"/>
              </a:ext>
            </a:extLst>
          </p:cNvPr>
          <p:cNvSpPr txBox="1"/>
          <p:nvPr/>
        </p:nvSpPr>
        <p:spPr>
          <a:xfrm>
            <a:off x="447177" y="2308194"/>
            <a:ext cx="351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Formulate H</a:t>
            </a:r>
            <a:r>
              <a:rPr lang="en-US" baseline="-25000" dirty="0"/>
              <a:t>0</a:t>
            </a:r>
            <a:r>
              <a:rPr lang="en-US" dirty="0"/>
              <a:t> and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Assume H</a:t>
            </a:r>
            <a:r>
              <a:rPr lang="en-US" b="1" baseline="-25000" dirty="0"/>
              <a:t>0</a:t>
            </a:r>
            <a:r>
              <a:rPr lang="en-US" b="1" dirty="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276237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2511573" y="977025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7876721" y="989097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3388214" y="333720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87018F-AFF8-C645-B9E9-5CE101DB1EC9}"/>
              </a:ext>
            </a:extLst>
          </p:cNvPr>
          <p:cNvCxnSpPr>
            <a:cxnSpLocks/>
          </p:cNvCxnSpPr>
          <p:nvPr/>
        </p:nvCxnSpPr>
        <p:spPr>
          <a:xfrm>
            <a:off x="2737226" y="5238686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C236A0-A204-E243-B6EC-6BA2D941149C}"/>
              </a:ext>
            </a:extLst>
          </p:cNvPr>
          <p:cNvCxnSpPr>
            <a:cxnSpLocks/>
          </p:cNvCxnSpPr>
          <p:nvPr/>
        </p:nvCxnSpPr>
        <p:spPr>
          <a:xfrm>
            <a:off x="4978556" y="3439014"/>
            <a:ext cx="0" cy="18199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72F6BB-3759-474E-843E-C8F861EA92FF}"/>
              </a:ext>
            </a:extLst>
          </p:cNvPr>
          <p:cNvCxnSpPr>
            <a:cxnSpLocks/>
          </p:cNvCxnSpPr>
          <p:nvPr/>
        </p:nvCxnSpPr>
        <p:spPr>
          <a:xfrm>
            <a:off x="6144914" y="3447572"/>
            <a:ext cx="0" cy="18199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BA10B3-F6F5-D54E-A1F0-6DC00B0BEE76}"/>
              </a:ext>
            </a:extLst>
          </p:cNvPr>
          <p:cNvSpPr txBox="1"/>
          <p:nvPr/>
        </p:nvSpPr>
        <p:spPr>
          <a:xfrm>
            <a:off x="8781494" y="52971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/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945ABC-ABF0-ED40-AEA1-4DB01D623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3" y="5297133"/>
                <a:ext cx="4707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/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6B7846-F348-5B48-8896-F4EB8FE4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21" y="5297133"/>
                <a:ext cx="486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B64C74-A5F7-DB46-9737-18D5D6527E47}"/>
              </a:ext>
            </a:extLst>
          </p:cNvPr>
          <p:cNvSpPr txBox="1"/>
          <p:nvPr/>
        </p:nvSpPr>
        <p:spPr>
          <a:xfrm>
            <a:off x="3958370" y="1283447"/>
            <a:ext cx="335408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Compare means of two normally distributed data sets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9DEBBD-3820-6F48-AC3B-A1DF327BD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254896" y="703052"/>
            <a:ext cx="703474" cy="4315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628580" y="340007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A73E08-DF0C-2D47-B39C-12D1EEDF604B}"/>
              </a:ext>
            </a:extLst>
          </p:cNvPr>
          <p:cNvCxnSpPr>
            <a:cxnSpLocks/>
          </p:cNvCxnSpPr>
          <p:nvPr/>
        </p:nvCxnSpPr>
        <p:spPr>
          <a:xfrm>
            <a:off x="7275898" y="729578"/>
            <a:ext cx="703474" cy="4315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/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6BFD81-61E6-F44E-8238-9E9D4E7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80" y="2872647"/>
                <a:ext cx="1880950" cy="958404"/>
              </a:xfrm>
              <a:prstGeom prst="rect">
                <a:avLst/>
              </a:prstGeom>
              <a:blipFill>
                <a:blip r:embed="rId4"/>
                <a:stretch>
                  <a:fillRect l="-4698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/>
              <p:nvPr/>
            </p:nvSpPr>
            <p:spPr>
              <a:xfrm>
                <a:off x="447177" y="2308194"/>
                <a:ext cx="36276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Formulate H</a:t>
                </a:r>
                <a:r>
                  <a:rPr lang="en-US" baseline="-25000" dirty="0"/>
                  <a:t>0</a:t>
                </a:r>
                <a:r>
                  <a:rPr lang="en-US" dirty="0"/>
                  <a:t> and H</a:t>
                </a:r>
                <a:r>
                  <a:rPr lang="en-US" baseline="-25000" dirty="0"/>
                  <a:t>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Assume 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is true.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cutoff (e.g. 0.05).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B10E7C-9089-D04D-B6C3-13D24FD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7" y="2308194"/>
                <a:ext cx="3627673" cy="923330"/>
              </a:xfrm>
              <a:prstGeom prst="rect">
                <a:avLst/>
              </a:prstGeom>
              <a:blipFill>
                <a:blip r:embed="rId5"/>
                <a:stretch>
                  <a:fillRect l="-1045" t="-2740" r="-697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3392</Words>
  <Application>Microsoft Macintosh PowerPoint</Application>
  <PresentationFormat>Widescreen</PresentationFormat>
  <Paragraphs>1552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</vt:lpstr>
      <vt:lpstr>Office Theme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Goldschen, Marcel</dc:creator>
  <cp:lastModifiedBy>Goldschen, Marcel</cp:lastModifiedBy>
  <cp:revision>69</cp:revision>
  <dcterms:created xsi:type="dcterms:W3CDTF">2019-02-21T22:04:19Z</dcterms:created>
  <dcterms:modified xsi:type="dcterms:W3CDTF">2019-02-26T17:15:31Z</dcterms:modified>
</cp:coreProperties>
</file>